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5" r:id="rId17"/>
    <p:sldId id="273" r:id="rId18"/>
    <p:sldId id="274"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Open Sans Bold" panose="020B0604020202020204" charset="0"/>
      <p:regular r:id="rId25"/>
      <p:bold r:id="rId26"/>
    </p:embeddedFont>
    <p:embeddedFont>
      <p:font typeface="Trebuchet MS" panose="020B0603020202020204" pitchFamily="34" charset="0"/>
      <p:regular r:id="rId27"/>
      <p:bold r:id="rId28"/>
      <p:italic r:id="rId29"/>
      <p:boldItalic r:id="rId30"/>
    </p:embeddedFont>
    <p:embeddedFont>
      <p:font typeface="Open Sans" panose="020B0604020202020204" charset="0"/>
      <p:regular r:id="rId31"/>
      <p:bold r:id="rId32"/>
      <p:italic r:id="rId33"/>
      <p:boldItalic r:id="rId34"/>
    </p:embeddedFont>
    <p:embeddedFont>
      <p:font typeface="Trebuchet MS Bold" panose="020B0604020202020204"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23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9" d="100"/>
          <a:sy n="59" d="100"/>
        </p:scale>
        <p:origin x="-418"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659D3A-04F4-432D-91AA-A22D582A8ABB}" type="datetimeFigureOut">
              <a:rPr lang="pl-PL" smtClean="0"/>
              <a:t>22.04.2024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43EAF-BC92-4E97-A8B8-EC4B5F32CC83}" type="slidenum">
              <a:rPr lang="pl-PL" smtClean="0"/>
              <a:t>‹#›</a:t>
            </a:fld>
            <a:endParaRPr lang="pl-PL"/>
          </a:p>
        </p:txBody>
      </p:sp>
    </p:spTree>
    <p:extLst>
      <p:ext uri="{BB962C8B-B14F-4D97-AF65-F5344CB8AC3E}">
        <p14:creationId xmlns:p14="http://schemas.microsoft.com/office/powerpoint/2010/main" val="8439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2C43EAF-BC92-4E97-A8B8-EC4B5F32CC83}" type="slidenum">
              <a:rPr lang="pl-PL" smtClean="0"/>
              <a:t>3</a:t>
            </a:fld>
            <a:endParaRPr lang="pl-PL"/>
          </a:p>
        </p:txBody>
      </p:sp>
    </p:spTree>
    <p:extLst>
      <p:ext uri="{BB962C8B-B14F-4D97-AF65-F5344CB8AC3E}">
        <p14:creationId xmlns:p14="http://schemas.microsoft.com/office/powerpoint/2010/main" val="2315302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2C43EAF-BC92-4E97-A8B8-EC4B5F32CC83}" type="slidenum">
              <a:rPr lang="pl-PL" smtClean="0"/>
              <a:t>12</a:t>
            </a:fld>
            <a:endParaRPr lang="pl-PL"/>
          </a:p>
        </p:txBody>
      </p:sp>
    </p:spTree>
    <p:extLst>
      <p:ext uri="{BB962C8B-B14F-4D97-AF65-F5344CB8AC3E}">
        <p14:creationId xmlns:p14="http://schemas.microsoft.com/office/powerpoint/2010/main" val="773403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2C43EAF-BC92-4E97-A8B8-EC4B5F32CC83}" type="slidenum">
              <a:rPr lang="pl-PL" smtClean="0"/>
              <a:t>13</a:t>
            </a:fld>
            <a:endParaRPr lang="pl-PL"/>
          </a:p>
        </p:txBody>
      </p:sp>
    </p:spTree>
    <p:extLst>
      <p:ext uri="{BB962C8B-B14F-4D97-AF65-F5344CB8AC3E}">
        <p14:creationId xmlns:p14="http://schemas.microsoft.com/office/powerpoint/2010/main" val="967033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2C43EAF-BC92-4E97-A8B8-EC4B5F32CC83}" type="slidenum">
              <a:rPr lang="pl-PL" smtClean="0"/>
              <a:t>4</a:t>
            </a:fld>
            <a:endParaRPr lang="pl-PL"/>
          </a:p>
        </p:txBody>
      </p:sp>
    </p:spTree>
    <p:extLst>
      <p:ext uri="{BB962C8B-B14F-4D97-AF65-F5344CB8AC3E}">
        <p14:creationId xmlns:p14="http://schemas.microsoft.com/office/powerpoint/2010/main" val="2659000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2C43EAF-BC92-4E97-A8B8-EC4B5F32CC83}" type="slidenum">
              <a:rPr lang="pl-PL" smtClean="0"/>
              <a:t>5</a:t>
            </a:fld>
            <a:endParaRPr lang="pl-PL"/>
          </a:p>
        </p:txBody>
      </p:sp>
    </p:spTree>
    <p:extLst>
      <p:ext uri="{BB962C8B-B14F-4D97-AF65-F5344CB8AC3E}">
        <p14:creationId xmlns:p14="http://schemas.microsoft.com/office/powerpoint/2010/main" val="3003245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2C43EAF-BC92-4E97-A8B8-EC4B5F32CC83}" type="slidenum">
              <a:rPr lang="pl-PL" smtClean="0"/>
              <a:t>6</a:t>
            </a:fld>
            <a:endParaRPr lang="pl-PL"/>
          </a:p>
        </p:txBody>
      </p:sp>
    </p:spTree>
    <p:extLst>
      <p:ext uri="{BB962C8B-B14F-4D97-AF65-F5344CB8AC3E}">
        <p14:creationId xmlns:p14="http://schemas.microsoft.com/office/powerpoint/2010/main" val="1928069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2C43EAF-BC92-4E97-A8B8-EC4B5F32CC83}" type="slidenum">
              <a:rPr lang="pl-PL" smtClean="0"/>
              <a:t>7</a:t>
            </a:fld>
            <a:endParaRPr lang="pl-PL"/>
          </a:p>
        </p:txBody>
      </p:sp>
    </p:spTree>
    <p:extLst>
      <p:ext uri="{BB962C8B-B14F-4D97-AF65-F5344CB8AC3E}">
        <p14:creationId xmlns:p14="http://schemas.microsoft.com/office/powerpoint/2010/main" val="1561235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2C43EAF-BC92-4E97-A8B8-EC4B5F32CC83}" type="slidenum">
              <a:rPr lang="pl-PL" smtClean="0"/>
              <a:t>8</a:t>
            </a:fld>
            <a:endParaRPr lang="pl-PL"/>
          </a:p>
        </p:txBody>
      </p:sp>
    </p:spTree>
    <p:extLst>
      <p:ext uri="{BB962C8B-B14F-4D97-AF65-F5344CB8AC3E}">
        <p14:creationId xmlns:p14="http://schemas.microsoft.com/office/powerpoint/2010/main" val="2261311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2C43EAF-BC92-4E97-A8B8-EC4B5F32CC83}" type="slidenum">
              <a:rPr lang="pl-PL" smtClean="0"/>
              <a:t>9</a:t>
            </a:fld>
            <a:endParaRPr lang="pl-PL"/>
          </a:p>
        </p:txBody>
      </p:sp>
    </p:spTree>
    <p:extLst>
      <p:ext uri="{BB962C8B-B14F-4D97-AF65-F5344CB8AC3E}">
        <p14:creationId xmlns:p14="http://schemas.microsoft.com/office/powerpoint/2010/main" val="118843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2C43EAF-BC92-4E97-A8B8-EC4B5F32CC83}" type="slidenum">
              <a:rPr lang="pl-PL" smtClean="0"/>
              <a:t>10</a:t>
            </a:fld>
            <a:endParaRPr lang="pl-PL"/>
          </a:p>
        </p:txBody>
      </p:sp>
    </p:spTree>
    <p:extLst>
      <p:ext uri="{BB962C8B-B14F-4D97-AF65-F5344CB8AC3E}">
        <p14:creationId xmlns:p14="http://schemas.microsoft.com/office/powerpoint/2010/main" val="3146411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2C43EAF-BC92-4E97-A8B8-EC4B5F32CC83}" type="slidenum">
              <a:rPr lang="pl-PL" smtClean="0"/>
              <a:t>11</a:t>
            </a:fld>
            <a:endParaRPr lang="pl-PL"/>
          </a:p>
        </p:txBody>
      </p:sp>
    </p:spTree>
    <p:extLst>
      <p:ext uri="{BB962C8B-B14F-4D97-AF65-F5344CB8AC3E}">
        <p14:creationId xmlns:p14="http://schemas.microsoft.com/office/powerpoint/2010/main" val="1498206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0.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4.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video" Target="https://www.youtube.com/embed/GbLTwQwXqWc?feature=oembed"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1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5.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1.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pl-PL"/>
          </a:p>
        </p:txBody>
      </p:sp>
      <p:grpSp>
        <p:nvGrpSpPr>
          <p:cNvPr id="3" name="Group 3"/>
          <p:cNvGrpSpPr/>
          <p:nvPr/>
        </p:nvGrpSpPr>
        <p:grpSpPr>
          <a:xfrm>
            <a:off x="1668179" y="973134"/>
            <a:ext cx="14951642" cy="8340732"/>
            <a:chOff x="0" y="0"/>
            <a:chExt cx="3937881" cy="2196736"/>
          </a:xfrm>
        </p:grpSpPr>
        <p:sp>
          <p:nvSpPr>
            <p:cNvPr id="4" name="Freeform 4"/>
            <p:cNvSpPr/>
            <p:nvPr/>
          </p:nvSpPr>
          <p:spPr>
            <a:xfrm>
              <a:off x="0" y="0"/>
              <a:ext cx="3937881" cy="2196736"/>
            </a:xfrm>
            <a:custGeom>
              <a:avLst/>
              <a:gdLst/>
              <a:ahLst/>
              <a:cxnLst/>
              <a:rect l="l" t="t" r="r" b="b"/>
              <a:pathLst>
                <a:path w="3937881" h="2196736">
                  <a:moveTo>
                    <a:pt x="0" y="0"/>
                  </a:moveTo>
                  <a:lnTo>
                    <a:pt x="3937881" y="0"/>
                  </a:lnTo>
                  <a:lnTo>
                    <a:pt x="3937881" y="2196736"/>
                  </a:lnTo>
                  <a:lnTo>
                    <a:pt x="0" y="2196736"/>
                  </a:lnTo>
                  <a:close/>
                </a:path>
              </a:pathLst>
            </a:custGeom>
            <a:solidFill>
              <a:srgbClr val="FFFFFF">
                <a:alpha val="81961"/>
              </a:srgbClr>
            </a:solidFill>
          </p:spPr>
          <p:txBody>
            <a:bodyPr/>
            <a:lstStyle/>
            <a:p>
              <a:endParaRPr lang="pl-PL"/>
            </a:p>
          </p:txBody>
        </p:sp>
        <p:sp>
          <p:nvSpPr>
            <p:cNvPr id="5" name="TextBox 5"/>
            <p:cNvSpPr txBox="1"/>
            <p:nvPr/>
          </p:nvSpPr>
          <p:spPr>
            <a:xfrm>
              <a:off x="0" y="-38100"/>
              <a:ext cx="3937881" cy="2234836"/>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73406" y="1322616"/>
            <a:ext cx="2731067" cy="2731067"/>
          </a:xfrm>
          <a:custGeom>
            <a:avLst/>
            <a:gdLst/>
            <a:ahLst/>
            <a:cxnLst/>
            <a:rect l="l" t="t" r="r" b="b"/>
            <a:pathLst>
              <a:path w="2731067" h="2731067">
                <a:moveTo>
                  <a:pt x="0" y="0"/>
                </a:moveTo>
                <a:lnTo>
                  <a:pt x="2731066" y="0"/>
                </a:lnTo>
                <a:lnTo>
                  <a:pt x="2731066" y="2731067"/>
                </a:lnTo>
                <a:lnTo>
                  <a:pt x="0" y="2731067"/>
                </a:lnTo>
                <a:lnTo>
                  <a:pt x="0" y="0"/>
                </a:lnTo>
                <a:close/>
              </a:path>
            </a:pathLst>
          </a:custGeom>
          <a:blipFill>
            <a:blip r:embed="rId3"/>
            <a:stretch>
              <a:fillRect/>
            </a:stretch>
          </a:blipFill>
        </p:spPr>
        <p:txBody>
          <a:bodyPr/>
          <a:lstStyle/>
          <a:p>
            <a:endParaRPr lang="pl-PL"/>
          </a:p>
        </p:txBody>
      </p:sp>
      <p:sp>
        <p:nvSpPr>
          <p:cNvPr id="7" name="TextBox 7"/>
          <p:cNvSpPr txBox="1"/>
          <p:nvPr/>
        </p:nvSpPr>
        <p:spPr>
          <a:xfrm>
            <a:off x="5654685" y="1265466"/>
            <a:ext cx="6978630" cy="1661795"/>
          </a:xfrm>
          <a:prstGeom prst="rect">
            <a:avLst/>
          </a:prstGeom>
        </p:spPr>
        <p:txBody>
          <a:bodyPr lIns="0" tIns="0" rIns="0" bIns="0" rtlCol="0" anchor="t">
            <a:spAutoFit/>
          </a:bodyPr>
          <a:lstStyle/>
          <a:p>
            <a:pPr algn="ctr">
              <a:lnSpc>
                <a:spcPts val="4480"/>
              </a:lnSpc>
            </a:pPr>
            <a:r>
              <a:rPr lang="en-US" sz="3200">
                <a:solidFill>
                  <a:srgbClr val="000000"/>
                </a:solidFill>
                <a:latin typeface="Trebuchet MS Bold"/>
              </a:rPr>
              <a:t>University of Rzeszów</a:t>
            </a:r>
          </a:p>
          <a:p>
            <a:pPr algn="ctr">
              <a:lnSpc>
                <a:spcPts val="4480"/>
              </a:lnSpc>
            </a:pPr>
            <a:r>
              <a:rPr lang="en-US" sz="3200">
                <a:solidFill>
                  <a:srgbClr val="000000"/>
                </a:solidFill>
                <a:latin typeface="Trebuchet MS Bold"/>
              </a:rPr>
              <a:t>College of Social Sciences</a:t>
            </a:r>
          </a:p>
          <a:p>
            <a:pPr algn="ctr">
              <a:lnSpc>
                <a:spcPts val="4480"/>
              </a:lnSpc>
            </a:pPr>
            <a:endParaRPr lang="en-US" sz="3200">
              <a:solidFill>
                <a:srgbClr val="000000"/>
              </a:solidFill>
              <a:latin typeface="Trebuchet MS Bold"/>
            </a:endParaRPr>
          </a:p>
        </p:txBody>
      </p:sp>
      <p:sp>
        <p:nvSpPr>
          <p:cNvPr id="8" name="TextBox 8"/>
          <p:cNvSpPr txBox="1"/>
          <p:nvPr/>
        </p:nvSpPr>
        <p:spPr>
          <a:xfrm>
            <a:off x="4906157" y="4064641"/>
            <a:ext cx="8475685" cy="2033892"/>
          </a:xfrm>
          <a:prstGeom prst="rect">
            <a:avLst/>
          </a:prstGeom>
        </p:spPr>
        <p:txBody>
          <a:bodyPr lIns="0" tIns="0" rIns="0" bIns="0" rtlCol="0" anchor="t">
            <a:spAutoFit/>
          </a:bodyPr>
          <a:lstStyle/>
          <a:p>
            <a:pPr algn="ctr">
              <a:lnSpc>
                <a:spcPts val="8120"/>
              </a:lnSpc>
            </a:pPr>
            <a:r>
              <a:rPr lang="en-US" sz="5800">
                <a:solidFill>
                  <a:srgbClr val="000000"/>
                </a:solidFill>
                <a:latin typeface="Trebuchet MS Bold"/>
              </a:rPr>
              <a:t>Government and politics in the UK</a:t>
            </a:r>
          </a:p>
        </p:txBody>
      </p:sp>
      <p:sp>
        <p:nvSpPr>
          <p:cNvPr id="9" name="TextBox 9"/>
          <p:cNvSpPr txBox="1"/>
          <p:nvPr/>
        </p:nvSpPr>
        <p:spPr>
          <a:xfrm>
            <a:off x="3727743" y="6468966"/>
            <a:ext cx="12739480" cy="3347721"/>
          </a:xfrm>
          <a:prstGeom prst="rect">
            <a:avLst/>
          </a:prstGeom>
        </p:spPr>
        <p:txBody>
          <a:bodyPr lIns="0" tIns="0" rIns="0" bIns="0" rtlCol="0" anchor="t">
            <a:spAutoFit/>
          </a:bodyPr>
          <a:lstStyle/>
          <a:p>
            <a:pPr algn="r">
              <a:lnSpc>
                <a:spcPts val="4479"/>
              </a:lnSpc>
            </a:pPr>
            <a:r>
              <a:rPr lang="en-US" sz="3199">
                <a:solidFill>
                  <a:srgbClr val="000000"/>
                </a:solidFill>
                <a:latin typeface="Trebuchet MS Bold"/>
              </a:rPr>
              <a:t>Prepared by:</a:t>
            </a:r>
          </a:p>
          <a:p>
            <a:pPr algn="r">
              <a:lnSpc>
                <a:spcPts val="4479"/>
              </a:lnSpc>
            </a:pPr>
            <a:r>
              <a:rPr lang="en-US" sz="3199">
                <a:solidFill>
                  <a:srgbClr val="000000"/>
                </a:solidFill>
                <a:latin typeface="Trebuchet MS Bold"/>
              </a:rPr>
              <a:t>Klaudia Daszykowska</a:t>
            </a:r>
          </a:p>
          <a:p>
            <a:pPr algn="r">
              <a:lnSpc>
                <a:spcPts val="4479"/>
              </a:lnSpc>
            </a:pPr>
            <a:r>
              <a:rPr lang="en-US" sz="3199">
                <a:solidFill>
                  <a:srgbClr val="000000"/>
                </a:solidFill>
                <a:latin typeface="Trebuchet MS"/>
              </a:rPr>
              <a:t> 1st year of Administration (second cycle studies)</a:t>
            </a:r>
          </a:p>
          <a:p>
            <a:pPr algn="r">
              <a:lnSpc>
                <a:spcPts val="4479"/>
              </a:lnSpc>
            </a:pPr>
            <a:r>
              <a:rPr lang="en-US" sz="3199">
                <a:solidFill>
                  <a:srgbClr val="000000"/>
                </a:solidFill>
                <a:latin typeface="Trebuchet MS"/>
              </a:rPr>
              <a:t>full-time studies</a:t>
            </a:r>
          </a:p>
          <a:p>
            <a:pPr algn="r">
              <a:lnSpc>
                <a:spcPts val="4479"/>
              </a:lnSpc>
            </a:pPr>
            <a:r>
              <a:rPr lang="en-US" sz="3199">
                <a:solidFill>
                  <a:srgbClr val="000000"/>
                </a:solidFill>
                <a:latin typeface="Trebuchet MS Bold"/>
              </a:rPr>
              <a:t>2023/2024</a:t>
            </a:r>
          </a:p>
          <a:p>
            <a:pPr algn="ctr">
              <a:lnSpc>
                <a:spcPts val="4479"/>
              </a:lnSpc>
            </a:pPr>
            <a:endParaRPr lang="en-US" sz="3199">
              <a:solidFill>
                <a:srgbClr val="000000"/>
              </a:solidFill>
              <a:latin typeface="Trebuchet MS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4D5E8"/>
        </a:solidFill>
        <a:effectLst/>
      </p:bgPr>
    </p:bg>
    <p:spTree>
      <p:nvGrpSpPr>
        <p:cNvPr id="1" name=""/>
        <p:cNvGrpSpPr/>
        <p:nvPr/>
      </p:nvGrpSpPr>
      <p:grpSpPr>
        <a:xfrm>
          <a:off x="0" y="0"/>
          <a:ext cx="0" cy="0"/>
          <a:chOff x="0" y="0"/>
          <a:chExt cx="0" cy="0"/>
        </a:xfrm>
      </p:grpSpPr>
      <p:sp>
        <p:nvSpPr>
          <p:cNvPr id="2" name="Freeform 2"/>
          <p:cNvSpPr/>
          <p:nvPr/>
        </p:nvSpPr>
        <p:spPr>
          <a:xfrm>
            <a:off x="67702" y="0"/>
            <a:ext cx="10736066" cy="10736066"/>
          </a:xfrm>
          <a:custGeom>
            <a:avLst/>
            <a:gdLst/>
            <a:ahLst/>
            <a:cxnLst/>
            <a:rect l="l" t="t" r="r" b="b"/>
            <a:pathLst>
              <a:path w="10736066" h="10736066">
                <a:moveTo>
                  <a:pt x="0" y="0"/>
                </a:moveTo>
                <a:lnTo>
                  <a:pt x="10736067" y="0"/>
                </a:lnTo>
                <a:lnTo>
                  <a:pt x="10736067" y="10736066"/>
                </a:lnTo>
                <a:lnTo>
                  <a:pt x="0" y="10736066"/>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a:stretch>
          </a:blipFill>
        </p:spPr>
        <p:txBody>
          <a:bodyPr/>
          <a:lstStyle/>
          <a:p>
            <a:endParaRPr lang="pl-PL"/>
          </a:p>
        </p:txBody>
      </p:sp>
      <p:grpSp>
        <p:nvGrpSpPr>
          <p:cNvPr id="3" name="Group 3"/>
          <p:cNvGrpSpPr/>
          <p:nvPr/>
        </p:nvGrpSpPr>
        <p:grpSpPr>
          <a:xfrm>
            <a:off x="1824781" y="4045993"/>
            <a:ext cx="4199958" cy="3729662"/>
            <a:chOff x="0" y="0"/>
            <a:chExt cx="1106162" cy="982298"/>
          </a:xfrm>
        </p:grpSpPr>
        <p:sp>
          <p:nvSpPr>
            <p:cNvPr id="4" name="Freeform 4"/>
            <p:cNvSpPr/>
            <p:nvPr/>
          </p:nvSpPr>
          <p:spPr>
            <a:xfrm>
              <a:off x="0" y="0"/>
              <a:ext cx="1106162" cy="982298"/>
            </a:xfrm>
            <a:custGeom>
              <a:avLst/>
              <a:gdLst/>
              <a:ahLst/>
              <a:cxnLst/>
              <a:rect l="l" t="t" r="r" b="b"/>
              <a:pathLst>
                <a:path w="1106162" h="982298">
                  <a:moveTo>
                    <a:pt x="94010" y="0"/>
                  </a:moveTo>
                  <a:lnTo>
                    <a:pt x="1012152" y="0"/>
                  </a:lnTo>
                  <a:cubicBezTo>
                    <a:pt x="1037085" y="0"/>
                    <a:pt x="1060997" y="9905"/>
                    <a:pt x="1078627" y="27535"/>
                  </a:cubicBezTo>
                  <a:cubicBezTo>
                    <a:pt x="1096257" y="45165"/>
                    <a:pt x="1106162" y="69077"/>
                    <a:pt x="1106162" y="94010"/>
                  </a:cubicBezTo>
                  <a:lnTo>
                    <a:pt x="1106162" y="888288"/>
                  </a:lnTo>
                  <a:cubicBezTo>
                    <a:pt x="1106162" y="940208"/>
                    <a:pt x="1064072" y="982298"/>
                    <a:pt x="1012152" y="982298"/>
                  </a:cubicBezTo>
                  <a:lnTo>
                    <a:pt x="94010" y="982298"/>
                  </a:lnTo>
                  <a:cubicBezTo>
                    <a:pt x="42090" y="982298"/>
                    <a:pt x="0" y="940208"/>
                    <a:pt x="0" y="888288"/>
                  </a:cubicBezTo>
                  <a:lnTo>
                    <a:pt x="0" y="94010"/>
                  </a:lnTo>
                  <a:cubicBezTo>
                    <a:pt x="0" y="42090"/>
                    <a:pt x="42090" y="0"/>
                    <a:pt x="94010" y="0"/>
                  </a:cubicBezTo>
                  <a:close/>
                </a:path>
              </a:pathLst>
            </a:custGeom>
            <a:solidFill>
              <a:srgbClr val="962035"/>
            </a:solidFill>
          </p:spPr>
          <p:txBody>
            <a:bodyPr/>
            <a:lstStyle/>
            <a:p>
              <a:endParaRPr lang="pl-PL"/>
            </a:p>
          </p:txBody>
        </p:sp>
        <p:sp>
          <p:nvSpPr>
            <p:cNvPr id="5" name="TextBox 5"/>
            <p:cNvSpPr txBox="1"/>
            <p:nvPr/>
          </p:nvSpPr>
          <p:spPr>
            <a:xfrm>
              <a:off x="0" y="-38100"/>
              <a:ext cx="1106162" cy="102039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985672" y="4367774"/>
            <a:ext cx="3878177" cy="3086100"/>
            <a:chOff x="0" y="0"/>
            <a:chExt cx="1021413" cy="812800"/>
          </a:xfrm>
        </p:grpSpPr>
        <p:sp>
          <p:nvSpPr>
            <p:cNvPr id="7" name="Freeform 7"/>
            <p:cNvSpPr/>
            <p:nvPr/>
          </p:nvSpPr>
          <p:spPr>
            <a:xfrm>
              <a:off x="0" y="0"/>
              <a:ext cx="1021413" cy="812800"/>
            </a:xfrm>
            <a:custGeom>
              <a:avLst/>
              <a:gdLst/>
              <a:ahLst/>
              <a:cxnLst/>
              <a:rect l="l" t="t" r="r" b="b"/>
              <a:pathLst>
                <a:path w="1021413" h="812800">
                  <a:moveTo>
                    <a:pt x="101810" y="0"/>
                  </a:moveTo>
                  <a:lnTo>
                    <a:pt x="919603" y="0"/>
                  </a:lnTo>
                  <a:cubicBezTo>
                    <a:pt x="946604" y="0"/>
                    <a:pt x="972500" y="10726"/>
                    <a:pt x="991593" y="29820"/>
                  </a:cubicBezTo>
                  <a:cubicBezTo>
                    <a:pt x="1010686" y="48913"/>
                    <a:pt x="1021413" y="74808"/>
                    <a:pt x="1021413" y="101810"/>
                  </a:cubicBezTo>
                  <a:lnTo>
                    <a:pt x="1021413" y="710990"/>
                  </a:lnTo>
                  <a:cubicBezTo>
                    <a:pt x="1021413" y="767218"/>
                    <a:pt x="975831" y="812800"/>
                    <a:pt x="919603" y="812800"/>
                  </a:cubicBezTo>
                  <a:lnTo>
                    <a:pt x="101810" y="812800"/>
                  </a:lnTo>
                  <a:cubicBezTo>
                    <a:pt x="74808" y="812800"/>
                    <a:pt x="48913" y="802074"/>
                    <a:pt x="29820" y="782981"/>
                  </a:cubicBezTo>
                  <a:cubicBezTo>
                    <a:pt x="10726" y="763887"/>
                    <a:pt x="0" y="737992"/>
                    <a:pt x="0" y="710990"/>
                  </a:cubicBezTo>
                  <a:lnTo>
                    <a:pt x="0" y="101810"/>
                  </a:lnTo>
                  <a:cubicBezTo>
                    <a:pt x="0" y="74808"/>
                    <a:pt x="10726" y="48913"/>
                    <a:pt x="29820" y="29820"/>
                  </a:cubicBezTo>
                  <a:cubicBezTo>
                    <a:pt x="48913" y="10726"/>
                    <a:pt x="74808" y="0"/>
                    <a:pt x="101810" y="0"/>
                  </a:cubicBezTo>
                  <a:close/>
                </a:path>
              </a:pathLst>
            </a:custGeom>
            <a:solidFill>
              <a:srgbClr val="F2F0F1"/>
            </a:solidFill>
          </p:spPr>
          <p:txBody>
            <a:bodyPr/>
            <a:lstStyle/>
            <a:p>
              <a:endParaRPr lang="pl-PL"/>
            </a:p>
          </p:txBody>
        </p:sp>
        <p:sp>
          <p:nvSpPr>
            <p:cNvPr id="8" name="TextBox 8"/>
            <p:cNvSpPr txBox="1"/>
            <p:nvPr/>
          </p:nvSpPr>
          <p:spPr>
            <a:xfrm>
              <a:off x="0" y="-38100"/>
              <a:ext cx="1021413" cy="850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0803769" y="0"/>
            <a:ext cx="10736066" cy="10736066"/>
          </a:xfrm>
          <a:custGeom>
            <a:avLst/>
            <a:gdLst/>
            <a:ahLst/>
            <a:cxnLst/>
            <a:rect l="l" t="t" r="r" b="b"/>
            <a:pathLst>
              <a:path w="10736066" h="10736066">
                <a:moveTo>
                  <a:pt x="0" y="0"/>
                </a:moveTo>
                <a:lnTo>
                  <a:pt x="10736066" y="0"/>
                </a:lnTo>
                <a:lnTo>
                  <a:pt x="10736066" y="10736066"/>
                </a:lnTo>
                <a:lnTo>
                  <a:pt x="0" y="10736066"/>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a:stretch>
          </a:blipFill>
        </p:spPr>
        <p:txBody>
          <a:bodyPr/>
          <a:lstStyle/>
          <a:p>
            <a:endParaRPr lang="pl-PL"/>
          </a:p>
        </p:txBody>
      </p:sp>
      <p:grpSp>
        <p:nvGrpSpPr>
          <p:cNvPr id="10" name="Group 10"/>
          <p:cNvGrpSpPr/>
          <p:nvPr/>
        </p:nvGrpSpPr>
        <p:grpSpPr>
          <a:xfrm>
            <a:off x="7044021" y="4045993"/>
            <a:ext cx="4199958" cy="3729662"/>
            <a:chOff x="0" y="0"/>
            <a:chExt cx="1106162" cy="982298"/>
          </a:xfrm>
        </p:grpSpPr>
        <p:sp>
          <p:nvSpPr>
            <p:cNvPr id="11" name="Freeform 11"/>
            <p:cNvSpPr/>
            <p:nvPr/>
          </p:nvSpPr>
          <p:spPr>
            <a:xfrm>
              <a:off x="0" y="0"/>
              <a:ext cx="1106162" cy="982298"/>
            </a:xfrm>
            <a:custGeom>
              <a:avLst/>
              <a:gdLst/>
              <a:ahLst/>
              <a:cxnLst/>
              <a:rect l="l" t="t" r="r" b="b"/>
              <a:pathLst>
                <a:path w="1106162" h="982298">
                  <a:moveTo>
                    <a:pt x="94010" y="0"/>
                  </a:moveTo>
                  <a:lnTo>
                    <a:pt x="1012152" y="0"/>
                  </a:lnTo>
                  <a:cubicBezTo>
                    <a:pt x="1037085" y="0"/>
                    <a:pt x="1060997" y="9905"/>
                    <a:pt x="1078627" y="27535"/>
                  </a:cubicBezTo>
                  <a:cubicBezTo>
                    <a:pt x="1096257" y="45165"/>
                    <a:pt x="1106162" y="69077"/>
                    <a:pt x="1106162" y="94010"/>
                  </a:cubicBezTo>
                  <a:lnTo>
                    <a:pt x="1106162" y="888288"/>
                  </a:lnTo>
                  <a:cubicBezTo>
                    <a:pt x="1106162" y="940208"/>
                    <a:pt x="1064072" y="982298"/>
                    <a:pt x="1012152" y="982298"/>
                  </a:cubicBezTo>
                  <a:lnTo>
                    <a:pt x="94010" y="982298"/>
                  </a:lnTo>
                  <a:cubicBezTo>
                    <a:pt x="42090" y="982298"/>
                    <a:pt x="0" y="940208"/>
                    <a:pt x="0" y="888288"/>
                  </a:cubicBezTo>
                  <a:lnTo>
                    <a:pt x="0" y="94010"/>
                  </a:lnTo>
                  <a:cubicBezTo>
                    <a:pt x="0" y="42090"/>
                    <a:pt x="42090" y="0"/>
                    <a:pt x="94010" y="0"/>
                  </a:cubicBezTo>
                  <a:close/>
                </a:path>
              </a:pathLst>
            </a:custGeom>
            <a:solidFill>
              <a:srgbClr val="962035"/>
            </a:solidFill>
          </p:spPr>
          <p:txBody>
            <a:bodyPr/>
            <a:lstStyle/>
            <a:p>
              <a:endParaRPr lang="pl-PL"/>
            </a:p>
          </p:txBody>
        </p:sp>
        <p:sp>
          <p:nvSpPr>
            <p:cNvPr id="12" name="TextBox 12"/>
            <p:cNvSpPr txBox="1"/>
            <p:nvPr/>
          </p:nvSpPr>
          <p:spPr>
            <a:xfrm>
              <a:off x="0" y="-38100"/>
              <a:ext cx="1106162" cy="1020398"/>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7204912" y="4367774"/>
            <a:ext cx="3878177" cy="3086100"/>
            <a:chOff x="0" y="0"/>
            <a:chExt cx="1021413" cy="812800"/>
          </a:xfrm>
        </p:grpSpPr>
        <p:sp>
          <p:nvSpPr>
            <p:cNvPr id="14" name="Freeform 14"/>
            <p:cNvSpPr/>
            <p:nvPr/>
          </p:nvSpPr>
          <p:spPr>
            <a:xfrm>
              <a:off x="0" y="0"/>
              <a:ext cx="1021413" cy="812800"/>
            </a:xfrm>
            <a:custGeom>
              <a:avLst/>
              <a:gdLst/>
              <a:ahLst/>
              <a:cxnLst/>
              <a:rect l="l" t="t" r="r" b="b"/>
              <a:pathLst>
                <a:path w="1021413" h="812800">
                  <a:moveTo>
                    <a:pt x="101810" y="0"/>
                  </a:moveTo>
                  <a:lnTo>
                    <a:pt x="919603" y="0"/>
                  </a:lnTo>
                  <a:cubicBezTo>
                    <a:pt x="946604" y="0"/>
                    <a:pt x="972500" y="10726"/>
                    <a:pt x="991593" y="29820"/>
                  </a:cubicBezTo>
                  <a:cubicBezTo>
                    <a:pt x="1010686" y="48913"/>
                    <a:pt x="1021413" y="74808"/>
                    <a:pt x="1021413" y="101810"/>
                  </a:cubicBezTo>
                  <a:lnTo>
                    <a:pt x="1021413" y="710990"/>
                  </a:lnTo>
                  <a:cubicBezTo>
                    <a:pt x="1021413" y="767218"/>
                    <a:pt x="975831" y="812800"/>
                    <a:pt x="919603" y="812800"/>
                  </a:cubicBezTo>
                  <a:lnTo>
                    <a:pt x="101810" y="812800"/>
                  </a:lnTo>
                  <a:cubicBezTo>
                    <a:pt x="74808" y="812800"/>
                    <a:pt x="48913" y="802074"/>
                    <a:pt x="29820" y="782981"/>
                  </a:cubicBezTo>
                  <a:cubicBezTo>
                    <a:pt x="10726" y="763887"/>
                    <a:pt x="0" y="737992"/>
                    <a:pt x="0" y="710990"/>
                  </a:cubicBezTo>
                  <a:lnTo>
                    <a:pt x="0" y="101810"/>
                  </a:lnTo>
                  <a:cubicBezTo>
                    <a:pt x="0" y="74808"/>
                    <a:pt x="10726" y="48913"/>
                    <a:pt x="29820" y="29820"/>
                  </a:cubicBezTo>
                  <a:cubicBezTo>
                    <a:pt x="48913" y="10726"/>
                    <a:pt x="74808" y="0"/>
                    <a:pt x="101810" y="0"/>
                  </a:cubicBezTo>
                  <a:close/>
                </a:path>
              </a:pathLst>
            </a:custGeom>
            <a:solidFill>
              <a:srgbClr val="F2F0F1"/>
            </a:solidFill>
          </p:spPr>
          <p:txBody>
            <a:bodyPr/>
            <a:lstStyle/>
            <a:p>
              <a:endParaRPr lang="pl-PL"/>
            </a:p>
          </p:txBody>
        </p:sp>
        <p:sp>
          <p:nvSpPr>
            <p:cNvPr id="15" name="TextBox 15"/>
            <p:cNvSpPr txBox="1"/>
            <p:nvPr/>
          </p:nvSpPr>
          <p:spPr>
            <a:xfrm>
              <a:off x="0" y="-38100"/>
              <a:ext cx="1021413"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2263261" y="4045993"/>
            <a:ext cx="4199958" cy="3729662"/>
            <a:chOff x="0" y="0"/>
            <a:chExt cx="1106162" cy="982298"/>
          </a:xfrm>
        </p:grpSpPr>
        <p:sp>
          <p:nvSpPr>
            <p:cNvPr id="17" name="Freeform 17"/>
            <p:cNvSpPr/>
            <p:nvPr/>
          </p:nvSpPr>
          <p:spPr>
            <a:xfrm>
              <a:off x="0" y="0"/>
              <a:ext cx="1106162" cy="982298"/>
            </a:xfrm>
            <a:custGeom>
              <a:avLst/>
              <a:gdLst/>
              <a:ahLst/>
              <a:cxnLst/>
              <a:rect l="l" t="t" r="r" b="b"/>
              <a:pathLst>
                <a:path w="1106162" h="982298">
                  <a:moveTo>
                    <a:pt x="94010" y="0"/>
                  </a:moveTo>
                  <a:lnTo>
                    <a:pt x="1012152" y="0"/>
                  </a:lnTo>
                  <a:cubicBezTo>
                    <a:pt x="1037085" y="0"/>
                    <a:pt x="1060997" y="9905"/>
                    <a:pt x="1078627" y="27535"/>
                  </a:cubicBezTo>
                  <a:cubicBezTo>
                    <a:pt x="1096257" y="45165"/>
                    <a:pt x="1106162" y="69077"/>
                    <a:pt x="1106162" y="94010"/>
                  </a:cubicBezTo>
                  <a:lnTo>
                    <a:pt x="1106162" y="888288"/>
                  </a:lnTo>
                  <a:cubicBezTo>
                    <a:pt x="1106162" y="940208"/>
                    <a:pt x="1064072" y="982298"/>
                    <a:pt x="1012152" y="982298"/>
                  </a:cubicBezTo>
                  <a:lnTo>
                    <a:pt x="94010" y="982298"/>
                  </a:lnTo>
                  <a:cubicBezTo>
                    <a:pt x="42090" y="982298"/>
                    <a:pt x="0" y="940208"/>
                    <a:pt x="0" y="888288"/>
                  </a:cubicBezTo>
                  <a:lnTo>
                    <a:pt x="0" y="94010"/>
                  </a:lnTo>
                  <a:cubicBezTo>
                    <a:pt x="0" y="42090"/>
                    <a:pt x="42090" y="0"/>
                    <a:pt x="94010" y="0"/>
                  </a:cubicBezTo>
                  <a:close/>
                </a:path>
              </a:pathLst>
            </a:custGeom>
            <a:solidFill>
              <a:srgbClr val="962035"/>
            </a:solidFill>
          </p:spPr>
          <p:txBody>
            <a:bodyPr/>
            <a:lstStyle/>
            <a:p>
              <a:endParaRPr lang="pl-PL"/>
            </a:p>
          </p:txBody>
        </p:sp>
        <p:sp>
          <p:nvSpPr>
            <p:cNvPr id="18" name="TextBox 18"/>
            <p:cNvSpPr txBox="1"/>
            <p:nvPr/>
          </p:nvSpPr>
          <p:spPr>
            <a:xfrm>
              <a:off x="0" y="-38100"/>
              <a:ext cx="1106162" cy="1020398"/>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2424151" y="4367774"/>
            <a:ext cx="3878177" cy="3086100"/>
            <a:chOff x="0" y="0"/>
            <a:chExt cx="1021413" cy="812800"/>
          </a:xfrm>
        </p:grpSpPr>
        <p:sp>
          <p:nvSpPr>
            <p:cNvPr id="20" name="Freeform 20"/>
            <p:cNvSpPr/>
            <p:nvPr/>
          </p:nvSpPr>
          <p:spPr>
            <a:xfrm>
              <a:off x="0" y="0"/>
              <a:ext cx="1021413" cy="812800"/>
            </a:xfrm>
            <a:custGeom>
              <a:avLst/>
              <a:gdLst/>
              <a:ahLst/>
              <a:cxnLst/>
              <a:rect l="l" t="t" r="r" b="b"/>
              <a:pathLst>
                <a:path w="1021413" h="812800">
                  <a:moveTo>
                    <a:pt x="101810" y="0"/>
                  </a:moveTo>
                  <a:lnTo>
                    <a:pt x="919603" y="0"/>
                  </a:lnTo>
                  <a:cubicBezTo>
                    <a:pt x="946604" y="0"/>
                    <a:pt x="972500" y="10726"/>
                    <a:pt x="991593" y="29820"/>
                  </a:cubicBezTo>
                  <a:cubicBezTo>
                    <a:pt x="1010686" y="48913"/>
                    <a:pt x="1021413" y="74808"/>
                    <a:pt x="1021413" y="101810"/>
                  </a:cubicBezTo>
                  <a:lnTo>
                    <a:pt x="1021413" y="710990"/>
                  </a:lnTo>
                  <a:cubicBezTo>
                    <a:pt x="1021413" y="767218"/>
                    <a:pt x="975831" y="812800"/>
                    <a:pt x="919603" y="812800"/>
                  </a:cubicBezTo>
                  <a:lnTo>
                    <a:pt x="101810" y="812800"/>
                  </a:lnTo>
                  <a:cubicBezTo>
                    <a:pt x="74808" y="812800"/>
                    <a:pt x="48913" y="802074"/>
                    <a:pt x="29820" y="782981"/>
                  </a:cubicBezTo>
                  <a:cubicBezTo>
                    <a:pt x="10726" y="763887"/>
                    <a:pt x="0" y="737992"/>
                    <a:pt x="0" y="710990"/>
                  </a:cubicBezTo>
                  <a:lnTo>
                    <a:pt x="0" y="101810"/>
                  </a:lnTo>
                  <a:cubicBezTo>
                    <a:pt x="0" y="74808"/>
                    <a:pt x="10726" y="48913"/>
                    <a:pt x="29820" y="29820"/>
                  </a:cubicBezTo>
                  <a:cubicBezTo>
                    <a:pt x="48913" y="10726"/>
                    <a:pt x="74808" y="0"/>
                    <a:pt x="101810" y="0"/>
                  </a:cubicBezTo>
                  <a:close/>
                </a:path>
              </a:pathLst>
            </a:custGeom>
            <a:solidFill>
              <a:srgbClr val="F2F0F1"/>
            </a:solidFill>
          </p:spPr>
          <p:txBody>
            <a:bodyPr/>
            <a:lstStyle/>
            <a:p>
              <a:endParaRPr lang="pl-PL"/>
            </a:p>
          </p:txBody>
        </p:sp>
        <p:sp>
          <p:nvSpPr>
            <p:cNvPr id="21" name="TextBox 21"/>
            <p:cNvSpPr txBox="1"/>
            <p:nvPr/>
          </p:nvSpPr>
          <p:spPr>
            <a:xfrm>
              <a:off x="0" y="-38100"/>
              <a:ext cx="1021413" cy="850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0380" y="6452426"/>
            <a:ext cx="3559302" cy="4114800"/>
          </a:xfrm>
          <a:custGeom>
            <a:avLst/>
            <a:gdLst/>
            <a:ahLst/>
            <a:cxnLst/>
            <a:rect l="l" t="t" r="r" b="b"/>
            <a:pathLst>
              <a:path w="3559302" h="4114800">
                <a:moveTo>
                  <a:pt x="0" y="0"/>
                </a:moveTo>
                <a:lnTo>
                  <a:pt x="3559302" y="0"/>
                </a:lnTo>
                <a:lnTo>
                  <a:pt x="3559302"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pl-PL"/>
          </a:p>
        </p:txBody>
      </p:sp>
      <p:sp>
        <p:nvSpPr>
          <p:cNvPr id="23" name="TextBox 23"/>
          <p:cNvSpPr txBox="1"/>
          <p:nvPr/>
        </p:nvSpPr>
        <p:spPr>
          <a:xfrm>
            <a:off x="4466868" y="270909"/>
            <a:ext cx="9354264" cy="2059940"/>
          </a:xfrm>
          <a:prstGeom prst="rect">
            <a:avLst/>
          </a:prstGeom>
        </p:spPr>
        <p:txBody>
          <a:bodyPr lIns="0" tIns="0" rIns="0" bIns="0" rtlCol="0" anchor="t">
            <a:spAutoFit/>
          </a:bodyPr>
          <a:lstStyle/>
          <a:p>
            <a:pPr algn="ctr">
              <a:lnSpc>
                <a:spcPts val="8260"/>
              </a:lnSpc>
            </a:pPr>
            <a:r>
              <a:rPr lang="en-US" sz="5900">
                <a:solidFill>
                  <a:srgbClr val="C72336"/>
                </a:solidFill>
                <a:latin typeface="Trebuchet MS Bold"/>
              </a:rPr>
              <a:t>Judiciary system in the UK</a:t>
            </a:r>
          </a:p>
          <a:p>
            <a:pPr algn="ctr">
              <a:lnSpc>
                <a:spcPts val="8260"/>
              </a:lnSpc>
            </a:pPr>
            <a:endParaRPr lang="en-US" sz="5900">
              <a:solidFill>
                <a:srgbClr val="C72336"/>
              </a:solidFill>
              <a:latin typeface="Trebuchet MS Bold"/>
            </a:endParaRPr>
          </a:p>
        </p:txBody>
      </p:sp>
      <p:sp>
        <p:nvSpPr>
          <p:cNvPr id="24" name="TextBox 24"/>
          <p:cNvSpPr txBox="1"/>
          <p:nvPr/>
        </p:nvSpPr>
        <p:spPr>
          <a:xfrm>
            <a:off x="1985672" y="1625601"/>
            <a:ext cx="14316656" cy="1403349"/>
          </a:xfrm>
          <a:prstGeom prst="rect">
            <a:avLst/>
          </a:prstGeom>
        </p:spPr>
        <p:txBody>
          <a:bodyPr lIns="0" tIns="0" rIns="0" bIns="0" rtlCol="0" anchor="t">
            <a:spAutoFit/>
          </a:bodyPr>
          <a:lstStyle/>
          <a:p>
            <a:pPr algn="ctr">
              <a:lnSpc>
                <a:spcPts val="5600"/>
              </a:lnSpc>
            </a:pPr>
            <a:r>
              <a:rPr lang="en-US" sz="4000">
                <a:solidFill>
                  <a:srgbClr val="C72336"/>
                </a:solidFill>
                <a:latin typeface="Trebuchet MS"/>
              </a:rPr>
              <a:t>The courts system in the UK is complex but essentially there are </a:t>
            </a:r>
            <a:r>
              <a:rPr lang="en-US" sz="4000">
                <a:solidFill>
                  <a:srgbClr val="C72336"/>
                </a:solidFill>
                <a:latin typeface="Trebuchet MS Bold"/>
              </a:rPr>
              <a:t>three main types of court</a:t>
            </a:r>
            <a:r>
              <a:rPr lang="en-US" sz="4000">
                <a:solidFill>
                  <a:srgbClr val="C72336"/>
                </a:solidFill>
                <a:latin typeface="Trebuchet MS"/>
              </a:rPr>
              <a:t>:</a:t>
            </a:r>
          </a:p>
        </p:txBody>
      </p:sp>
      <p:sp>
        <p:nvSpPr>
          <p:cNvPr id="25" name="TextBox 25"/>
          <p:cNvSpPr txBox="1"/>
          <p:nvPr/>
        </p:nvSpPr>
        <p:spPr>
          <a:xfrm>
            <a:off x="2413785" y="4694237"/>
            <a:ext cx="3021951" cy="2207895"/>
          </a:xfrm>
          <a:prstGeom prst="rect">
            <a:avLst/>
          </a:prstGeom>
        </p:spPr>
        <p:txBody>
          <a:bodyPr lIns="0" tIns="0" rIns="0" bIns="0" rtlCol="0" anchor="t">
            <a:spAutoFit/>
          </a:bodyPr>
          <a:lstStyle/>
          <a:p>
            <a:pPr algn="ctr">
              <a:lnSpc>
                <a:spcPts val="5880"/>
              </a:lnSpc>
            </a:pPr>
            <a:r>
              <a:rPr lang="en-US" sz="4200">
                <a:solidFill>
                  <a:srgbClr val="C72336"/>
                </a:solidFill>
                <a:latin typeface="Trebuchet MS Bold"/>
              </a:rPr>
              <a:t>1 Magistrates’ courts </a:t>
            </a:r>
          </a:p>
        </p:txBody>
      </p:sp>
      <p:sp>
        <p:nvSpPr>
          <p:cNvPr id="26" name="TextBox 26"/>
          <p:cNvSpPr txBox="1"/>
          <p:nvPr/>
        </p:nvSpPr>
        <p:spPr>
          <a:xfrm>
            <a:off x="8146465" y="4694237"/>
            <a:ext cx="1995071" cy="2207895"/>
          </a:xfrm>
          <a:prstGeom prst="rect">
            <a:avLst/>
          </a:prstGeom>
        </p:spPr>
        <p:txBody>
          <a:bodyPr lIns="0" tIns="0" rIns="0" bIns="0" rtlCol="0" anchor="t">
            <a:spAutoFit/>
          </a:bodyPr>
          <a:lstStyle/>
          <a:p>
            <a:pPr algn="ctr">
              <a:lnSpc>
                <a:spcPts val="5880"/>
              </a:lnSpc>
            </a:pPr>
            <a:r>
              <a:rPr lang="en-US" sz="4200">
                <a:solidFill>
                  <a:srgbClr val="C72336"/>
                </a:solidFill>
                <a:latin typeface="Trebuchet MS Bold"/>
              </a:rPr>
              <a:t>2 Senior Courts </a:t>
            </a:r>
          </a:p>
        </p:txBody>
      </p:sp>
      <p:sp>
        <p:nvSpPr>
          <p:cNvPr id="27" name="TextBox 27"/>
          <p:cNvSpPr txBox="1"/>
          <p:nvPr/>
        </p:nvSpPr>
        <p:spPr>
          <a:xfrm>
            <a:off x="13163136" y="4764014"/>
            <a:ext cx="2400207" cy="2207895"/>
          </a:xfrm>
          <a:prstGeom prst="rect">
            <a:avLst/>
          </a:prstGeom>
        </p:spPr>
        <p:txBody>
          <a:bodyPr lIns="0" tIns="0" rIns="0" bIns="0" rtlCol="0" anchor="t">
            <a:spAutoFit/>
          </a:bodyPr>
          <a:lstStyle/>
          <a:p>
            <a:pPr algn="ctr">
              <a:lnSpc>
                <a:spcPts val="5880"/>
              </a:lnSpc>
            </a:pPr>
            <a:r>
              <a:rPr lang="en-US" sz="4200">
                <a:solidFill>
                  <a:srgbClr val="C72336"/>
                </a:solidFill>
                <a:latin typeface="Trebuchet MS Bold"/>
              </a:rPr>
              <a:t>3 Supreme Court</a:t>
            </a: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4D5E8"/>
        </a:solidFill>
        <a:effectLst/>
      </p:bgPr>
    </p:bg>
    <p:spTree>
      <p:nvGrpSpPr>
        <p:cNvPr id="1" name=""/>
        <p:cNvGrpSpPr/>
        <p:nvPr/>
      </p:nvGrpSpPr>
      <p:grpSpPr>
        <a:xfrm>
          <a:off x="0" y="0"/>
          <a:ext cx="0" cy="0"/>
          <a:chOff x="0" y="0"/>
          <a:chExt cx="0" cy="0"/>
        </a:xfrm>
      </p:grpSpPr>
      <p:sp>
        <p:nvSpPr>
          <p:cNvPr id="2" name="Freeform 2"/>
          <p:cNvSpPr/>
          <p:nvPr/>
        </p:nvSpPr>
        <p:spPr>
          <a:xfrm rot="2384327">
            <a:off x="3146243" y="-121613"/>
            <a:ext cx="2333655" cy="3452178"/>
          </a:xfrm>
          <a:custGeom>
            <a:avLst/>
            <a:gdLst/>
            <a:ahLst/>
            <a:cxnLst/>
            <a:rect l="l" t="t" r="r" b="b"/>
            <a:pathLst>
              <a:path w="2333655" h="3452178">
                <a:moveTo>
                  <a:pt x="0" y="0"/>
                </a:moveTo>
                <a:lnTo>
                  <a:pt x="2333655" y="0"/>
                </a:lnTo>
                <a:lnTo>
                  <a:pt x="2333655" y="3452179"/>
                </a:lnTo>
                <a:lnTo>
                  <a:pt x="0" y="34521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pl-PL"/>
          </a:p>
        </p:txBody>
      </p:sp>
      <p:grpSp>
        <p:nvGrpSpPr>
          <p:cNvPr id="3" name="Group 3"/>
          <p:cNvGrpSpPr/>
          <p:nvPr/>
        </p:nvGrpSpPr>
        <p:grpSpPr>
          <a:xfrm>
            <a:off x="1095407" y="2682805"/>
            <a:ext cx="8358361" cy="6353416"/>
            <a:chOff x="0" y="0"/>
            <a:chExt cx="2201379" cy="1673328"/>
          </a:xfrm>
        </p:grpSpPr>
        <p:sp>
          <p:nvSpPr>
            <p:cNvPr id="4" name="Freeform 4"/>
            <p:cNvSpPr/>
            <p:nvPr/>
          </p:nvSpPr>
          <p:spPr>
            <a:xfrm>
              <a:off x="0" y="0"/>
              <a:ext cx="2201379" cy="1673328"/>
            </a:xfrm>
            <a:custGeom>
              <a:avLst/>
              <a:gdLst/>
              <a:ahLst/>
              <a:cxnLst/>
              <a:rect l="l" t="t" r="r" b="b"/>
              <a:pathLst>
                <a:path w="2201379" h="1673328">
                  <a:moveTo>
                    <a:pt x="47239" y="0"/>
                  </a:moveTo>
                  <a:lnTo>
                    <a:pt x="2154140" y="0"/>
                  </a:lnTo>
                  <a:cubicBezTo>
                    <a:pt x="2180230" y="0"/>
                    <a:pt x="2201379" y="21149"/>
                    <a:pt x="2201379" y="47239"/>
                  </a:cubicBezTo>
                  <a:lnTo>
                    <a:pt x="2201379" y="1626089"/>
                  </a:lnTo>
                  <a:cubicBezTo>
                    <a:pt x="2201379" y="1638617"/>
                    <a:pt x="2196402" y="1650633"/>
                    <a:pt x="2187543" y="1659492"/>
                  </a:cubicBezTo>
                  <a:cubicBezTo>
                    <a:pt x="2178684" y="1668351"/>
                    <a:pt x="2166669" y="1673328"/>
                    <a:pt x="2154140" y="1673328"/>
                  </a:cubicBezTo>
                  <a:lnTo>
                    <a:pt x="47239" y="1673328"/>
                  </a:lnTo>
                  <a:cubicBezTo>
                    <a:pt x="21149" y="1673328"/>
                    <a:pt x="0" y="1652178"/>
                    <a:pt x="0" y="1626089"/>
                  </a:cubicBezTo>
                  <a:lnTo>
                    <a:pt x="0" y="47239"/>
                  </a:lnTo>
                  <a:cubicBezTo>
                    <a:pt x="0" y="21149"/>
                    <a:pt x="21149" y="0"/>
                    <a:pt x="47239" y="0"/>
                  </a:cubicBezTo>
                  <a:close/>
                </a:path>
              </a:pathLst>
            </a:custGeom>
            <a:solidFill>
              <a:srgbClr val="F2F0F1"/>
            </a:solidFill>
          </p:spPr>
          <p:txBody>
            <a:bodyPr/>
            <a:lstStyle/>
            <a:p>
              <a:endParaRPr lang="pl-PL"/>
            </a:p>
          </p:txBody>
        </p:sp>
        <p:sp>
          <p:nvSpPr>
            <p:cNvPr id="5" name="TextBox 5"/>
            <p:cNvSpPr txBox="1"/>
            <p:nvPr/>
          </p:nvSpPr>
          <p:spPr>
            <a:xfrm>
              <a:off x="0" y="-38100"/>
              <a:ext cx="2201379" cy="171142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157005" y="2148039"/>
            <a:ext cx="7538366" cy="6888182"/>
          </a:xfrm>
          <a:custGeom>
            <a:avLst/>
            <a:gdLst/>
            <a:ahLst/>
            <a:cxnLst/>
            <a:rect l="l" t="t" r="r" b="b"/>
            <a:pathLst>
              <a:path w="7538366" h="6888182">
                <a:moveTo>
                  <a:pt x="0" y="0"/>
                </a:moveTo>
                <a:lnTo>
                  <a:pt x="7538366" y="0"/>
                </a:lnTo>
                <a:lnTo>
                  <a:pt x="7538366" y="6888182"/>
                </a:lnTo>
                <a:lnTo>
                  <a:pt x="0" y="6888182"/>
                </a:lnTo>
                <a:lnTo>
                  <a:pt x="0" y="0"/>
                </a:lnTo>
                <a:close/>
              </a:path>
            </a:pathLst>
          </a:custGeom>
          <a:blipFill>
            <a:blip r:embed="rId5"/>
            <a:stretch>
              <a:fillRect/>
            </a:stretch>
          </a:blipFill>
        </p:spPr>
        <p:txBody>
          <a:bodyPr/>
          <a:lstStyle/>
          <a:p>
            <a:endParaRPr lang="pl-PL"/>
          </a:p>
        </p:txBody>
      </p:sp>
      <p:sp>
        <p:nvSpPr>
          <p:cNvPr id="7" name="TextBox 7"/>
          <p:cNvSpPr txBox="1"/>
          <p:nvPr/>
        </p:nvSpPr>
        <p:spPr>
          <a:xfrm>
            <a:off x="6313791" y="310178"/>
            <a:ext cx="6279952" cy="2059940"/>
          </a:xfrm>
          <a:prstGeom prst="rect">
            <a:avLst/>
          </a:prstGeom>
        </p:spPr>
        <p:txBody>
          <a:bodyPr lIns="0" tIns="0" rIns="0" bIns="0" rtlCol="0" anchor="t">
            <a:spAutoFit/>
          </a:bodyPr>
          <a:lstStyle/>
          <a:p>
            <a:pPr algn="ctr">
              <a:lnSpc>
                <a:spcPts val="8260"/>
              </a:lnSpc>
            </a:pPr>
            <a:r>
              <a:rPr lang="en-US" sz="5900">
                <a:solidFill>
                  <a:srgbClr val="C72336"/>
                </a:solidFill>
                <a:latin typeface="Trebuchet MS Bold"/>
              </a:rPr>
              <a:t>The party system </a:t>
            </a:r>
          </a:p>
          <a:p>
            <a:pPr algn="ctr">
              <a:lnSpc>
                <a:spcPts val="8260"/>
              </a:lnSpc>
            </a:pPr>
            <a:endParaRPr lang="en-US" sz="5900">
              <a:solidFill>
                <a:srgbClr val="C72336"/>
              </a:solidFill>
              <a:latin typeface="Trebuchet MS Bold"/>
            </a:endParaRPr>
          </a:p>
        </p:txBody>
      </p:sp>
      <p:sp>
        <p:nvSpPr>
          <p:cNvPr id="8" name="TextBox 8"/>
          <p:cNvSpPr txBox="1"/>
          <p:nvPr/>
        </p:nvSpPr>
        <p:spPr>
          <a:xfrm>
            <a:off x="1303852" y="2692605"/>
            <a:ext cx="7941470" cy="6229041"/>
          </a:xfrm>
          <a:prstGeom prst="rect">
            <a:avLst/>
          </a:prstGeom>
        </p:spPr>
        <p:txBody>
          <a:bodyPr lIns="0" tIns="0" rIns="0" bIns="0" rtlCol="0" anchor="t">
            <a:spAutoFit/>
          </a:bodyPr>
          <a:lstStyle/>
          <a:p>
            <a:pPr algn="ctr">
              <a:lnSpc>
                <a:spcPts val="7077"/>
              </a:lnSpc>
            </a:pPr>
            <a:r>
              <a:rPr lang="en-US" sz="5055">
                <a:solidFill>
                  <a:srgbClr val="C72336"/>
                </a:solidFill>
                <a:latin typeface="Trebuchet MS"/>
              </a:rPr>
              <a:t>The British political system is a </a:t>
            </a:r>
            <a:r>
              <a:rPr lang="en-US" sz="5055">
                <a:solidFill>
                  <a:srgbClr val="C72336"/>
                </a:solidFill>
                <a:latin typeface="Trebuchet MS Bold"/>
              </a:rPr>
              <a:t>multiple-party system</a:t>
            </a:r>
            <a:r>
              <a:rPr lang="en-US" sz="5055">
                <a:solidFill>
                  <a:srgbClr val="C72336"/>
                </a:solidFill>
                <a:latin typeface="Trebuchet MS"/>
              </a:rPr>
              <a:t>. Since the 1920s, the two dominant parties have been the </a:t>
            </a:r>
            <a:r>
              <a:rPr lang="en-US" sz="5055">
                <a:solidFill>
                  <a:srgbClr val="C72336"/>
                </a:solidFill>
                <a:latin typeface="Trebuchet MS Bold"/>
              </a:rPr>
              <a:t>Conservative Party</a:t>
            </a:r>
            <a:r>
              <a:rPr lang="en-US" sz="5055">
                <a:solidFill>
                  <a:srgbClr val="C72336"/>
                </a:solidFill>
                <a:latin typeface="Trebuchet MS"/>
              </a:rPr>
              <a:t> and the </a:t>
            </a:r>
            <a:r>
              <a:rPr lang="en-US" sz="5055">
                <a:solidFill>
                  <a:srgbClr val="C72336"/>
                </a:solidFill>
                <a:latin typeface="Trebuchet MS Bold"/>
              </a:rPr>
              <a:t>Labour Party</a:t>
            </a:r>
            <a:r>
              <a:rPr lang="en-US" sz="5055">
                <a:solidFill>
                  <a:srgbClr val="C72336"/>
                </a:solidFill>
                <a:latin typeface="Trebuchet MS"/>
              </a:rPr>
              <a:t>. </a:t>
            </a:r>
          </a:p>
        </p:txBody>
      </p:sp>
      <p:sp>
        <p:nvSpPr>
          <p:cNvPr id="9" name="AutoShape 9"/>
          <p:cNvSpPr/>
          <p:nvPr/>
        </p:nvSpPr>
        <p:spPr>
          <a:xfrm>
            <a:off x="6477000" y="1485900"/>
            <a:ext cx="6492240" cy="0"/>
          </a:xfrm>
          <a:prstGeom prst="line">
            <a:avLst/>
          </a:prstGeom>
          <a:ln w="180975" cap="rnd">
            <a:solidFill>
              <a:srgbClr val="FFFFFF"/>
            </a:solidFill>
            <a:prstDash val="sysDot"/>
            <a:headEnd type="none" w="sm" len="sm"/>
            <a:tailEnd type="none" w="sm" len="sm"/>
          </a:ln>
        </p:spPr>
        <p:txBody>
          <a:bodyPr/>
          <a:lstStyle/>
          <a:p>
            <a:endParaRPr lang="pl-P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4D5E8"/>
        </a:solidFill>
        <a:effectLst/>
      </p:bgPr>
    </p:bg>
    <p:spTree>
      <p:nvGrpSpPr>
        <p:cNvPr id="1" name=""/>
        <p:cNvGrpSpPr/>
        <p:nvPr/>
      </p:nvGrpSpPr>
      <p:grpSpPr>
        <a:xfrm>
          <a:off x="0" y="0"/>
          <a:ext cx="0" cy="0"/>
          <a:chOff x="0" y="0"/>
          <a:chExt cx="0" cy="0"/>
        </a:xfrm>
      </p:grpSpPr>
      <p:grpSp>
        <p:nvGrpSpPr>
          <p:cNvPr id="2" name="Group 2"/>
          <p:cNvGrpSpPr/>
          <p:nvPr/>
        </p:nvGrpSpPr>
        <p:grpSpPr>
          <a:xfrm>
            <a:off x="2464828" y="2183673"/>
            <a:ext cx="13358345" cy="1186056"/>
            <a:chOff x="0" y="0"/>
            <a:chExt cx="3518247" cy="312377"/>
          </a:xfrm>
        </p:grpSpPr>
        <p:sp>
          <p:nvSpPr>
            <p:cNvPr id="3" name="Freeform 3"/>
            <p:cNvSpPr/>
            <p:nvPr/>
          </p:nvSpPr>
          <p:spPr>
            <a:xfrm>
              <a:off x="0" y="0"/>
              <a:ext cx="3518247" cy="312377"/>
            </a:xfrm>
            <a:custGeom>
              <a:avLst/>
              <a:gdLst/>
              <a:ahLst/>
              <a:cxnLst/>
              <a:rect l="l" t="t" r="r" b="b"/>
              <a:pathLst>
                <a:path w="3518247" h="312377">
                  <a:moveTo>
                    <a:pt x="29557" y="0"/>
                  </a:moveTo>
                  <a:lnTo>
                    <a:pt x="3488690" y="0"/>
                  </a:lnTo>
                  <a:cubicBezTo>
                    <a:pt x="3496529" y="0"/>
                    <a:pt x="3504047" y="3114"/>
                    <a:pt x="3509590" y="8657"/>
                  </a:cubicBezTo>
                  <a:cubicBezTo>
                    <a:pt x="3515133" y="14200"/>
                    <a:pt x="3518247" y="21718"/>
                    <a:pt x="3518247" y="29557"/>
                  </a:cubicBezTo>
                  <a:lnTo>
                    <a:pt x="3518247" y="282819"/>
                  </a:lnTo>
                  <a:cubicBezTo>
                    <a:pt x="3518247" y="299144"/>
                    <a:pt x="3505014" y="312377"/>
                    <a:pt x="3488690" y="312377"/>
                  </a:cubicBezTo>
                  <a:lnTo>
                    <a:pt x="29557" y="312377"/>
                  </a:lnTo>
                  <a:cubicBezTo>
                    <a:pt x="21718" y="312377"/>
                    <a:pt x="14200" y="309263"/>
                    <a:pt x="8657" y="303720"/>
                  </a:cubicBezTo>
                  <a:cubicBezTo>
                    <a:pt x="3114" y="298177"/>
                    <a:pt x="0" y="290659"/>
                    <a:pt x="0" y="282819"/>
                  </a:cubicBezTo>
                  <a:lnTo>
                    <a:pt x="0" y="29557"/>
                  </a:lnTo>
                  <a:cubicBezTo>
                    <a:pt x="0" y="21718"/>
                    <a:pt x="3114" y="14200"/>
                    <a:pt x="8657" y="8657"/>
                  </a:cubicBezTo>
                  <a:cubicBezTo>
                    <a:pt x="14200" y="3114"/>
                    <a:pt x="21718" y="0"/>
                    <a:pt x="29557" y="0"/>
                  </a:cubicBezTo>
                  <a:close/>
                </a:path>
              </a:pathLst>
            </a:custGeom>
            <a:solidFill>
              <a:srgbClr val="F2F0F1"/>
            </a:solidFill>
          </p:spPr>
          <p:txBody>
            <a:bodyPr/>
            <a:lstStyle/>
            <a:p>
              <a:endParaRPr lang="pl-PL"/>
            </a:p>
          </p:txBody>
        </p:sp>
        <p:sp>
          <p:nvSpPr>
            <p:cNvPr id="4" name="TextBox 4"/>
            <p:cNvSpPr txBox="1"/>
            <p:nvPr/>
          </p:nvSpPr>
          <p:spPr>
            <a:xfrm>
              <a:off x="0" y="-38100"/>
              <a:ext cx="3518247" cy="3504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64828" y="3550704"/>
            <a:ext cx="13358345" cy="1186056"/>
            <a:chOff x="0" y="0"/>
            <a:chExt cx="3518247" cy="312377"/>
          </a:xfrm>
        </p:grpSpPr>
        <p:sp>
          <p:nvSpPr>
            <p:cNvPr id="6" name="Freeform 6"/>
            <p:cNvSpPr/>
            <p:nvPr/>
          </p:nvSpPr>
          <p:spPr>
            <a:xfrm>
              <a:off x="0" y="0"/>
              <a:ext cx="3518247" cy="312377"/>
            </a:xfrm>
            <a:custGeom>
              <a:avLst/>
              <a:gdLst/>
              <a:ahLst/>
              <a:cxnLst/>
              <a:rect l="l" t="t" r="r" b="b"/>
              <a:pathLst>
                <a:path w="3518247" h="312377">
                  <a:moveTo>
                    <a:pt x="29557" y="0"/>
                  </a:moveTo>
                  <a:lnTo>
                    <a:pt x="3488690" y="0"/>
                  </a:lnTo>
                  <a:cubicBezTo>
                    <a:pt x="3496529" y="0"/>
                    <a:pt x="3504047" y="3114"/>
                    <a:pt x="3509590" y="8657"/>
                  </a:cubicBezTo>
                  <a:cubicBezTo>
                    <a:pt x="3515133" y="14200"/>
                    <a:pt x="3518247" y="21718"/>
                    <a:pt x="3518247" y="29557"/>
                  </a:cubicBezTo>
                  <a:lnTo>
                    <a:pt x="3518247" y="282819"/>
                  </a:lnTo>
                  <a:cubicBezTo>
                    <a:pt x="3518247" y="299144"/>
                    <a:pt x="3505014" y="312377"/>
                    <a:pt x="3488690" y="312377"/>
                  </a:cubicBezTo>
                  <a:lnTo>
                    <a:pt x="29557" y="312377"/>
                  </a:lnTo>
                  <a:cubicBezTo>
                    <a:pt x="21718" y="312377"/>
                    <a:pt x="14200" y="309263"/>
                    <a:pt x="8657" y="303720"/>
                  </a:cubicBezTo>
                  <a:cubicBezTo>
                    <a:pt x="3114" y="298177"/>
                    <a:pt x="0" y="290659"/>
                    <a:pt x="0" y="282819"/>
                  </a:cubicBezTo>
                  <a:lnTo>
                    <a:pt x="0" y="29557"/>
                  </a:lnTo>
                  <a:cubicBezTo>
                    <a:pt x="0" y="21718"/>
                    <a:pt x="3114" y="14200"/>
                    <a:pt x="8657" y="8657"/>
                  </a:cubicBezTo>
                  <a:cubicBezTo>
                    <a:pt x="14200" y="3114"/>
                    <a:pt x="21718" y="0"/>
                    <a:pt x="29557" y="0"/>
                  </a:cubicBezTo>
                  <a:close/>
                </a:path>
              </a:pathLst>
            </a:custGeom>
            <a:solidFill>
              <a:srgbClr val="F2F0F1"/>
            </a:solidFill>
          </p:spPr>
          <p:txBody>
            <a:bodyPr/>
            <a:lstStyle/>
            <a:p>
              <a:endParaRPr lang="pl-PL"/>
            </a:p>
          </p:txBody>
        </p:sp>
        <p:sp>
          <p:nvSpPr>
            <p:cNvPr id="7" name="TextBox 7"/>
            <p:cNvSpPr txBox="1"/>
            <p:nvPr/>
          </p:nvSpPr>
          <p:spPr>
            <a:xfrm>
              <a:off x="0" y="-38100"/>
              <a:ext cx="3518247" cy="35047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464828" y="4917735"/>
            <a:ext cx="13358345" cy="1186056"/>
            <a:chOff x="0" y="0"/>
            <a:chExt cx="3518247" cy="312377"/>
          </a:xfrm>
        </p:grpSpPr>
        <p:sp>
          <p:nvSpPr>
            <p:cNvPr id="9" name="Freeform 9"/>
            <p:cNvSpPr/>
            <p:nvPr/>
          </p:nvSpPr>
          <p:spPr>
            <a:xfrm>
              <a:off x="0" y="0"/>
              <a:ext cx="3518247" cy="312377"/>
            </a:xfrm>
            <a:custGeom>
              <a:avLst/>
              <a:gdLst/>
              <a:ahLst/>
              <a:cxnLst/>
              <a:rect l="l" t="t" r="r" b="b"/>
              <a:pathLst>
                <a:path w="3518247" h="312377">
                  <a:moveTo>
                    <a:pt x="29557" y="0"/>
                  </a:moveTo>
                  <a:lnTo>
                    <a:pt x="3488690" y="0"/>
                  </a:lnTo>
                  <a:cubicBezTo>
                    <a:pt x="3496529" y="0"/>
                    <a:pt x="3504047" y="3114"/>
                    <a:pt x="3509590" y="8657"/>
                  </a:cubicBezTo>
                  <a:cubicBezTo>
                    <a:pt x="3515133" y="14200"/>
                    <a:pt x="3518247" y="21718"/>
                    <a:pt x="3518247" y="29557"/>
                  </a:cubicBezTo>
                  <a:lnTo>
                    <a:pt x="3518247" y="282819"/>
                  </a:lnTo>
                  <a:cubicBezTo>
                    <a:pt x="3518247" y="299144"/>
                    <a:pt x="3505014" y="312377"/>
                    <a:pt x="3488690" y="312377"/>
                  </a:cubicBezTo>
                  <a:lnTo>
                    <a:pt x="29557" y="312377"/>
                  </a:lnTo>
                  <a:cubicBezTo>
                    <a:pt x="21718" y="312377"/>
                    <a:pt x="14200" y="309263"/>
                    <a:pt x="8657" y="303720"/>
                  </a:cubicBezTo>
                  <a:cubicBezTo>
                    <a:pt x="3114" y="298177"/>
                    <a:pt x="0" y="290659"/>
                    <a:pt x="0" y="282819"/>
                  </a:cubicBezTo>
                  <a:lnTo>
                    <a:pt x="0" y="29557"/>
                  </a:lnTo>
                  <a:cubicBezTo>
                    <a:pt x="0" y="21718"/>
                    <a:pt x="3114" y="14200"/>
                    <a:pt x="8657" y="8657"/>
                  </a:cubicBezTo>
                  <a:cubicBezTo>
                    <a:pt x="14200" y="3114"/>
                    <a:pt x="21718" y="0"/>
                    <a:pt x="29557" y="0"/>
                  </a:cubicBezTo>
                  <a:close/>
                </a:path>
              </a:pathLst>
            </a:custGeom>
            <a:solidFill>
              <a:srgbClr val="F2F0F1"/>
            </a:solidFill>
          </p:spPr>
          <p:txBody>
            <a:bodyPr/>
            <a:lstStyle/>
            <a:p>
              <a:endParaRPr lang="pl-PL"/>
            </a:p>
          </p:txBody>
        </p:sp>
        <p:sp>
          <p:nvSpPr>
            <p:cNvPr id="10" name="TextBox 10"/>
            <p:cNvSpPr txBox="1"/>
            <p:nvPr/>
          </p:nvSpPr>
          <p:spPr>
            <a:xfrm>
              <a:off x="0" y="-38100"/>
              <a:ext cx="3518247" cy="350477"/>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464828" y="6284766"/>
            <a:ext cx="13358345" cy="1186056"/>
            <a:chOff x="0" y="0"/>
            <a:chExt cx="3518247" cy="312377"/>
          </a:xfrm>
        </p:grpSpPr>
        <p:sp>
          <p:nvSpPr>
            <p:cNvPr id="12" name="Freeform 12"/>
            <p:cNvSpPr/>
            <p:nvPr/>
          </p:nvSpPr>
          <p:spPr>
            <a:xfrm>
              <a:off x="0" y="0"/>
              <a:ext cx="3518247" cy="312377"/>
            </a:xfrm>
            <a:custGeom>
              <a:avLst/>
              <a:gdLst/>
              <a:ahLst/>
              <a:cxnLst/>
              <a:rect l="l" t="t" r="r" b="b"/>
              <a:pathLst>
                <a:path w="3518247" h="312377">
                  <a:moveTo>
                    <a:pt x="29557" y="0"/>
                  </a:moveTo>
                  <a:lnTo>
                    <a:pt x="3488690" y="0"/>
                  </a:lnTo>
                  <a:cubicBezTo>
                    <a:pt x="3496529" y="0"/>
                    <a:pt x="3504047" y="3114"/>
                    <a:pt x="3509590" y="8657"/>
                  </a:cubicBezTo>
                  <a:cubicBezTo>
                    <a:pt x="3515133" y="14200"/>
                    <a:pt x="3518247" y="21718"/>
                    <a:pt x="3518247" y="29557"/>
                  </a:cubicBezTo>
                  <a:lnTo>
                    <a:pt x="3518247" y="282819"/>
                  </a:lnTo>
                  <a:cubicBezTo>
                    <a:pt x="3518247" y="299144"/>
                    <a:pt x="3505014" y="312377"/>
                    <a:pt x="3488690" y="312377"/>
                  </a:cubicBezTo>
                  <a:lnTo>
                    <a:pt x="29557" y="312377"/>
                  </a:lnTo>
                  <a:cubicBezTo>
                    <a:pt x="21718" y="312377"/>
                    <a:pt x="14200" y="309263"/>
                    <a:pt x="8657" y="303720"/>
                  </a:cubicBezTo>
                  <a:cubicBezTo>
                    <a:pt x="3114" y="298177"/>
                    <a:pt x="0" y="290659"/>
                    <a:pt x="0" y="282819"/>
                  </a:cubicBezTo>
                  <a:lnTo>
                    <a:pt x="0" y="29557"/>
                  </a:lnTo>
                  <a:cubicBezTo>
                    <a:pt x="0" y="21718"/>
                    <a:pt x="3114" y="14200"/>
                    <a:pt x="8657" y="8657"/>
                  </a:cubicBezTo>
                  <a:cubicBezTo>
                    <a:pt x="14200" y="3114"/>
                    <a:pt x="21718" y="0"/>
                    <a:pt x="29557" y="0"/>
                  </a:cubicBezTo>
                  <a:close/>
                </a:path>
              </a:pathLst>
            </a:custGeom>
            <a:solidFill>
              <a:srgbClr val="F2F0F1"/>
            </a:solidFill>
          </p:spPr>
          <p:txBody>
            <a:bodyPr/>
            <a:lstStyle/>
            <a:p>
              <a:endParaRPr lang="pl-PL"/>
            </a:p>
          </p:txBody>
        </p:sp>
        <p:sp>
          <p:nvSpPr>
            <p:cNvPr id="13" name="TextBox 13"/>
            <p:cNvSpPr txBox="1"/>
            <p:nvPr/>
          </p:nvSpPr>
          <p:spPr>
            <a:xfrm>
              <a:off x="0" y="-38100"/>
              <a:ext cx="3518247" cy="35047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2464828" y="7651797"/>
            <a:ext cx="13358345" cy="1606503"/>
            <a:chOff x="0" y="0"/>
            <a:chExt cx="3518247" cy="423112"/>
          </a:xfrm>
        </p:grpSpPr>
        <p:sp>
          <p:nvSpPr>
            <p:cNvPr id="15" name="Freeform 15"/>
            <p:cNvSpPr/>
            <p:nvPr/>
          </p:nvSpPr>
          <p:spPr>
            <a:xfrm>
              <a:off x="0" y="0"/>
              <a:ext cx="3518247" cy="423112"/>
            </a:xfrm>
            <a:custGeom>
              <a:avLst/>
              <a:gdLst/>
              <a:ahLst/>
              <a:cxnLst/>
              <a:rect l="l" t="t" r="r" b="b"/>
              <a:pathLst>
                <a:path w="3518247" h="423112">
                  <a:moveTo>
                    <a:pt x="29557" y="0"/>
                  </a:moveTo>
                  <a:lnTo>
                    <a:pt x="3488690" y="0"/>
                  </a:lnTo>
                  <a:cubicBezTo>
                    <a:pt x="3496529" y="0"/>
                    <a:pt x="3504047" y="3114"/>
                    <a:pt x="3509590" y="8657"/>
                  </a:cubicBezTo>
                  <a:cubicBezTo>
                    <a:pt x="3515133" y="14200"/>
                    <a:pt x="3518247" y="21718"/>
                    <a:pt x="3518247" y="29557"/>
                  </a:cubicBezTo>
                  <a:lnTo>
                    <a:pt x="3518247" y="393555"/>
                  </a:lnTo>
                  <a:cubicBezTo>
                    <a:pt x="3518247" y="409879"/>
                    <a:pt x="3505014" y="423112"/>
                    <a:pt x="3488690" y="423112"/>
                  </a:cubicBezTo>
                  <a:lnTo>
                    <a:pt x="29557" y="423112"/>
                  </a:lnTo>
                  <a:cubicBezTo>
                    <a:pt x="21718" y="423112"/>
                    <a:pt x="14200" y="419998"/>
                    <a:pt x="8657" y="414455"/>
                  </a:cubicBezTo>
                  <a:cubicBezTo>
                    <a:pt x="3114" y="408912"/>
                    <a:pt x="0" y="401394"/>
                    <a:pt x="0" y="393555"/>
                  </a:cubicBezTo>
                  <a:lnTo>
                    <a:pt x="0" y="29557"/>
                  </a:lnTo>
                  <a:cubicBezTo>
                    <a:pt x="0" y="21718"/>
                    <a:pt x="3114" y="14200"/>
                    <a:pt x="8657" y="8657"/>
                  </a:cubicBezTo>
                  <a:cubicBezTo>
                    <a:pt x="14200" y="3114"/>
                    <a:pt x="21718" y="0"/>
                    <a:pt x="29557" y="0"/>
                  </a:cubicBezTo>
                  <a:close/>
                </a:path>
              </a:pathLst>
            </a:custGeom>
            <a:solidFill>
              <a:srgbClr val="F2F0F1"/>
            </a:solidFill>
          </p:spPr>
          <p:txBody>
            <a:bodyPr/>
            <a:lstStyle/>
            <a:p>
              <a:endParaRPr lang="pl-PL"/>
            </a:p>
          </p:txBody>
        </p:sp>
        <p:sp>
          <p:nvSpPr>
            <p:cNvPr id="16" name="TextBox 16"/>
            <p:cNvSpPr txBox="1"/>
            <p:nvPr/>
          </p:nvSpPr>
          <p:spPr>
            <a:xfrm>
              <a:off x="0" y="-38100"/>
              <a:ext cx="3518247" cy="461212"/>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4861494" y="6397648"/>
            <a:ext cx="3426506" cy="4114800"/>
          </a:xfrm>
          <a:custGeom>
            <a:avLst/>
            <a:gdLst/>
            <a:ahLst/>
            <a:cxnLst/>
            <a:rect l="l" t="t" r="r" b="b"/>
            <a:pathLst>
              <a:path w="3426506" h="4114800">
                <a:moveTo>
                  <a:pt x="0" y="0"/>
                </a:moveTo>
                <a:lnTo>
                  <a:pt x="3426506" y="0"/>
                </a:lnTo>
                <a:lnTo>
                  <a:pt x="342650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pl-PL"/>
          </a:p>
        </p:txBody>
      </p:sp>
      <p:sp>
        <p:nvSpPr>
          <p:cNvPr id="18" name="Freeform 18"/>
          <p:cNvSpPr/>
          <p:nvPr/>
        </p:nvSpPr>
        <p:spPr>
          <a:xfrm>
            <a:off x="496913" y="238045"/>
            <a:ext cx="2527898" cy="2344050"/>
          </a:xfrm>
          <a:custGeom>
            <a:avLst/>
            <a:gdLst/>
            <a:ahLst/>
            <a:cxnLst/>
            <a:rect l="l" t="t" r="r" b="b"/>
            <a:pathLst>
              <a:path w="2527898" h="2344050">
                <a:moveTo>
                  <a:pt x="0" y="0"/>
                </a:moveTo>
                <a:lnTo>
                  <a:pt x="2527898" y="0"/>
                </a:lnTo>
                <a:lnTo>
                  <a:pt x="2527898" y="2344051"/>
                </a:lnTo>
                <a:lnTo>
                  <a:pt x="0" y="23440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pl-PL"/>
          </a:p>
        </p:txBody>
      </p:sp>
      <p:sp>
        <p:nvSpPr>
          <p:cNvPr id="19" name="TextBox 19"/>
          <p:cNvSpPr txBox="1"/>
          <p:nvPr/>
        </p:nvSpPr>
        <p:spPr>
          <a:xfrm>
            <a:off x="6286678" y="123745"/>
            <a:ext cx="5714643" cy="2059928"/>
          </a:xfrm>
          <a:prstGeom prst="rect">
            <a:avLst/>
          </a:prstGeom>
        </p:spPr>
        <p:txBody>
          <a:bodyPr lIns="0" tIns="0" rIns="0" bIns="0" rtlCol="0" anchor="t">
            <a:spAutoFit/>
          </a:bodyPr>
          <a:lstStyle/>
          <a:p>
            <a:pPr algn="ctr">
              <a:lnSpc>
                <a:spcPts val="8260"/>
              </a:lnSpc>
            </a:pPr>
            <a:r>
              <a:rPr lang="en-US" sz="5900">
                <a:solidFill>
                  <a:srgbClr val="C72336"/>
                </a:solidFill>
                <a:latin typeface="Trebuchet MS Bold"/>
              </a:rPr>
              <a:t>Voting in the UK</a:t>
            </a:r>
          </a:p>
          <a:p>
            <a:pPr algn="ctr">
              <a:lnSpc>
                <a:spcPts val="8260"/>
              </a:lnSpc>
            </a:pPr>
            <a:endParaRPr lang="en-US" sz="5900">
              <a:solidFill>
                <a:srgbClr val="C72336"/>
              </a:solidFill>
              <a:latin typeface="Trebuchet MS Bold"/>
            </a:endParaRPr>
          </a:p>
        </p:txBody>
      </p:sp>
      <p:sp>
        <p:nvSpPr>
          <p:cNvPr id="20" name="TextBox 20"/>
          <p:cNvSpPr txBox="1"/>
          <p:nvPr/>
        </p:nvSpPr>
        <p:spPr>
          <a:xfrm>
            <a:off x="4014907" y="1276615"/>
            <a:ext cx="10258187" cy="721997"/>
          </a:xfrm>
          <a:prstGeom prst="rect">
            <a:avLst/>
          </a:prstGeom>
        </p:spPr>
        <p:txBody>
          <a:bodyPr lIns="0" tIns="0" rIns="0" bIns="0" rtlCol="0" anchor="t">
            <a:spAutoFit/>
          </a:bodyPr>
          <a:lstStyle/>
          <a:p>
            <a:pPr algn="ctr">
              <a:lnSpc>
                <a:spcPts val="5879"/>
              </a:lnSpc>
              <a:spcBef>
                <a:spcPct val="0"/>
              </a:spcBef>
            </a:pPr>
            <a:r>
              <a:rPr lang="en-US" sz="4199">
                <a:solidFill>
                  <a:srgbClr val="C72336"/>
                </a:solidFill>
                <a:latin typeface="Trebuchet MS"/>
              </a:rPr>
              <a:t>To vote in a General Election you must be:</a:t>
            </a:r>
          </a:p>
        </p:txBody>
      </p:sp>
      <p:sp>
        <p:nvSpPr>
          <p:cNvPr id="21" name="TextBox 21"/>
          <p:cNvSpPr txBox="1"/>
          <p:nvPr/>
        </p:nvSpPr>
        <p:spPr>
          <a:xfrm>
            <a:off x="3024811" y="2364210"/>
            <a:ext cx="12238378" cy="1393826"/>
          </a:xfrm>
          <a:prstGeom prst="rect">
            <a:avLst/>
          </a:prstGeom>
        </p:spPr>
        <p:txBody>
          <a:bodyPr lIns="0" tIns="0" rIns="0" bIns="0" rtlCol="0" anchor="t">
            <a:spAutoFit/>
          </a:bodyPr>
          <a:lstStyle/>
          <a:p>
            <a:pPr algn="ctr">
              <a:lnSpc>
                <a:spcPts val="5599"/>
              </a:lnSpc>
            </a:pPr>
            <a:r>
              <a:rPr lang="en-US" sz="3999" dirty="0">
                <a:solidFill>
                  <a:srgbClr val="C72336"/>
                </a:solidFill>
                <a:latin typeface="Trebuchet MS"/>
              </a:rPr>
              <a:t>registered to vote;</a:t>
            </a:r>
          </a:p>
          <a:p>
            <a:pPr algn="ctr">
              <a:lnSpc>
                <a:spcPts val="5599"/>
              </a:lnSpc>
            </a:pPr>
            <a:endParaRPr lang="en-US" sz="3999" dirty="0">
              <a:solidFill>
                <a:srgbClr val="C72336"/>
              </a:solidFill>
              <a:latin typeface="Trebuchet MS"/>
            </a:endParaRPr>
          </a:p>
        </p:txBody>
      </p:sp>
      <p:sp>
        <p:nvSpPr>
          <p:cNvPr id="22" name="TextBox 22"/>
          <p:cNvSpPr txBox="1"/>
          <p:nvPr/>
        </p:nvSpPr>
        <p:spPr>
          <a:xfrm>
            <a:off x="3024811" y="3746864"/>
            <a:ext cx="12130267" cy="656334"/>
          </a:xfrm>
          <a:prstGeom prst="rect">
            <a:avLst/>
          </a:prstGeom>
        </p:spPr>
        <p:txBody>
          <a:bodyPr wrap="square" lIns="0" tIns="0" rIns="0" bIns="0" rtlCol="0" anchor="t">
            <a:spAutoFit/>
          </a:bodyPr>
          <a:lstStyle/>
          <a:p>
            <a:pPr algn="ctr">
              <a:lnSpc>
                <a:spcPts val="5600"/>
              </a:lnSpc>
            </a:pPr>
            <a:r>
              <a:rPr lang="en-US" sz="4000" dirty="0">
                <a:solidFill>
                  <a:srgbClr val="C72336"/>
                </a:solidFill>
                <a:latin typeface="Trebuchet MS"/>
              </a:rPr>
              <a:t>18 or over on the day of the election (‘polling day’);</a:t>
            </a:r>
          </a:p>
        </p:txBody>
      </p:sp>
      <p:sp>
        <p:nvSpPr>
          <p:cNvPr id="23" name="TextBox 23"/>
          <p:cNvSpPr txBox="1"/>
          <p:nvPr/>
        </p:nvSpPr>
        <p:spPr>
          <a:xfrm>
            <a:off x="3277699" y="5117760"/>
            <a:ext cx="11985490" cy="1403336"/>
          </a:xfrm>
          <a:prstGeom prst="rect">
            <a:avLst/>
          </a:prstGeom>
        </p:spPr>
        <p:txBody>
          <a:bodyPr lIns="0" tIns="0" rIns="0" bIns="0" rtlCol="0" anchor="t">
            <a:spAutoFit/>
          </a:bodyPr>
          <a:lstStyle/>
          <a:p>
            <a:pPr algn="ctr">
              <a:lnSpc>
                <a:spcPts val="5600"/>
              </a:lnSpc>
            </a:pPr>
            <a:r>
              <a:rPr lang="en-US" sz="4000">
                <a:solidFill>
                  <a:srgbClr val="C72336"/>
                </a:solidFill>
                <a:latin typeface="Trebuchet MS"/>
              </a:rPr>
              <a:t>a British, Irish or qualifying Commonwealth citizen;</a:t>
            </a:r>
          </a:p>
          <a:p>
            <a:pPr algn="ctr">
              <a:lnSpc>
                <a:spcPts val="5600"/>
              </a:lnSpc>
            </a:pPr>
            <a:endParaRPr lang="en-US" sz="4000">
              <a:solidFill>
                <a:srgbClr val="C72336"/>
              </a:solidFill>
              <a:latin typeface="Trebuchet MS"/>
            </a:endParaRPr>
          </a:p>
        </p:txBody>
      </p:sp>
      <p:sp>
        <p:nvSpPr>
          <p:cNvPr id="24" name="TextBox 24"/>
          <p:cNvSpPr txBox="1"/>
          <p:nvPr/>
        </p:nvSpPr>
        <p:spPr>
          <a:xfrm>
            <a:off x="5069331" y="6480925"/>
            <a:ext cx="7654290" cy="698486"/>
          </a:xfrm>
          <a:prstGeom prst="rect">
            <a:avLst/>
          </a:prstGeom>
        </p:spPr>
        <p:txBody>
          <a:bodyPr lIns="0" tIns="0" rIns="0" bIns="0" rtlCol="0" anchor="t">
            <a:spAutoFit/>
          </a:bodyPr>
          <a:lstStyle/>
          <a:p>
            <a:pPr algn="ctr">
              <a:lnSpc>
                <a:spcPts val="5600"/>
              </a:lnSpc>
            </a:pPr>
            <a:r>
              <a:rPr lang="en-US" sz="4000">
                <a:solidFill>
                  <a:srgbClr val="C72336"/>
                </a:solidFill>
                <a:latin typeface="Trebuchet MS"/>
              </a:rPr>
              <a:t>resident at an address in the UK; </a:t>
            </a:r>
          </a:p>
        </p:txBody>
      </p:sp>
      <p:sp>
        <p:nvSpPr>
          <p:cNvPr id="25" name="TextBox 25"/>
          <p:cNvSpPr txBox="1"/>
          <p:nvPr/>
        </p:nvSpPr>
        <p:spPr>
          <a:xfrm>
            <a:off x="3024811" y="7715273"/>
            <a:ext cx="12238378" cy="1393826"/>
          </a:xfrm>
          <a:prstGeom prst="rect">
            <a:avLst/>
          </a:prstGeom>
        </p:spPr>
        <p:txBody>
          <a:bodyPr lIns="0" tIns="0" rIns="0" bIns="0" rtlCol="0" anchor="t">
            <a:spAutoFit/>
          </a:bodyPr>
          <a:lstStyle/>
          <a:p>
            <a:pPr algn="ctr">
              <a:lnSpc>
                <a:spcPts val="5599"/>
              </a:lnSpc>
              <a:spcBef>
                <a:spcPct val="0"/>
              </a:spcBef>
            </a:pPr>
            <a:r>
              <a:rPr lang="en-US" sz="3999">
                <a:solidFill>
                  <a:srgbClr val="C72336"/>
                </a:solidFill>
                <a:latin typeface="Trebuchet MS"/>
              </a:rPr>
              <a:t>eligible to vote – i.e. you cannot be legally excluded from voting.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D5E8"/>
        </a:solidFill>
        <a:effectLst/>
      </p:bgPr>
    </p:bg>
    <p:spTree>
      <p:nvGrpSpPr>
        <p:cNvPr id="1" name=""/>
        <p:cNvGrpSpPr/>
        <p:nvPr/>
      </p:nvGrpSpPr>
      <p:grpSpPr>
        <a:xfrm>
          <a:off x="0" y="0"/>
          <a:ext cx="0" cy="0"/>
          <a:chOff x="0" y="0"/>
          <a:chExt cx="0" cy="0"/>
        </a:xfrm>
      </p:grpSpPr>
      <p:grpSp>
        <p:nvGrpSpPr>
          <p:cNvPr id="2" name="Group 2"/>
          <p:cNvGrpSpPr/>
          <p:nvPr/>
        </p:nvGrpSpPr>
        <p:grpSpPr>
          <a:xfrm>
            <a:off x="8673704" y="1965784"/>
            <a:ext cx="8970733" cy="7614297"/>
            <a:chOff x="0" y="0"/>
            <a:chExt cx="2362662" cy="2005412"/>
          </a:xfrm>
        </p:grpSpPr>
        <p:sp>
          <p:nvSpPr>
            <p:cNvPr id="3" name="Freeform 3"/>
            <p:cNvSpPr/>
            <p:nvPr/>
          </p:nvSpPr>
          <p:spPr>
            <a:xfrm>
              <a:off x="0" y="0"/>
              <a:ext cx="2362662" cy="2005412"/>
            </a:xfrm>
            <a:custGeom>
              <a:avLst/>
              <a:gdLst/>
              <a:ahLst/>
              <a:cxnLst/>
              <a:rect l="l" t="t" r="r" b="b"/>
              <a:pathLst>
                <a:path w="2362662" h="2005412">
                  <a:moveTo>
                    <a:pt x="44014" y="0"/>
                  </a:moveTo>
                  <a:lnTo>
                    <a:pt x="2318648" y="0"/>
                  </a:lnTo>
                  <a:cubicBezTo>
                    <a:pt x="2342956" y="0"/>
                    <a:pt x="2362662" y="19706"/>
                    <a:pt x="2362662" y="44014"/>
                  </a:cubicBezTo>
                  <a:lnTo>
                    <a:pt x="2362662" y="1961398"/>
                  </a:lnTo>
                  <a:cubicBezTo>
                    <a:pt x="2362662" y="1973071"/>
                    <a:pt x="2358025" y="1984266"/>
                    <a:pt x="2349771" y="1992520"/>
                  </a:cubicBezTo>
                  <a:cubicBezTo>
                    <a:pt x="2341517" y="2000774"/>
                    <a:pt x="2330322" y="2005412"/>
                    <a:pt x="2318648" y="2005412"/>
                  </a:cubicBezTo>
                  <a:lnTo>
                    <a:pt x="44014" y="2005412"/>
                  </a:lnTo>
                  <a:cubicBezTo>
                    <a:pt x="19706" y="2005412"/>
                    <a:pt x="0" y="1985706"/>
                    <a:pt x="0" y="1961398"/>
                  </a:cubicBezTo>
                  <a:lnTo>
                    <a:pt x="0" y="44014"/>
                  </a:lnTo>
                  <a:cubicBezTo>
                    <a:pt x="0" y="19706"/>
                    <a:pt x="19706" y="0"/>
                    <a:pt x="44014" y="0"/>
                  </a:cubicBezTo>
                  <a:close/>
                </a:path>
              </a:pathLst>
            </a:custGeom>
            <a:solidFill>
              <a:srgbClr val="E7EAED"/>
            </a:solidFill>
          </p:spPr>
          <p:txBody>
            <a:bodyPr/>
            <a:lstStyle/>
            <a:p>
              <a:endParaRPr lang="pl-PL"/>
            </a:p>
          </p:txBody>
        </p:sp>
        <p:sp>
          <p:nvSpPr>
            <p:cNvPr id="4" name="TextBox 4"/>
            <p:cNvSpPr txBox="1"/>
            <p:nvPr/>
          </p:nvSpPr>
          <p:spPr>
            <a:xfrm>
              <a:off x="0" y="-38100"/>
              <a:ext cx="2362662" cy="204351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81000" y="1965785"/>
            <a:ext cx="8115802" cy="7614296"/>
          </a:xfrm>
          <a:custGeom>
            <a:avLst/>
            <a:gdLst/>
            <a:ahLst/>
            <a:cxnLst/>
            <a:rect l="l" t="t" r="r" b="b"/>
            <a:pathLst>
              <a:path w="8115802" h="6920566">
                <a:moveTo>
                  <a:pt x="0" y="0"/>
                </a:moveTo>
                <a:lnTo>
                  <a:pt x="8115803" y="0"/>
                </a:lnTo>
                <a:lnTo>
                  <a:pt x="8115803" y="6920566"/>
                </a:lnTo>
                <a:lnTo>
                  <a:pt x="0" y="69205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pl-PL"/>
          </a:p>
        </p:txBody>
      </p:sp>
      <p:sp>
        <p:nvSpPr>
          <p:cNvPr id="6" name="TextBox 6"/>
          <p:cNvSpPr txBox="1"/>
          <p:nvPr/>
        </p:nvSpPr>
        <p:spPr>
          <a:xfrm>
            <a:off x="8866273" y="2207875"/>
            <a:ext cx="8585596" cy="7025341"/>
          </a:xfrm>
          <a:prstGeom prst="rect">
            <a:avLst/>
          </a:prstGeom>
        </p:spPr>
        <p:txBody>
          <a:bodyPr lIns="0" tIns="0" rIns="0" bIns="0" rtlCol="0" anchor="t">
            <a:spAutoFit/>
          </a:bodyPr>
          <a:lstStyle/>
          <a:p>
            <a:pPr algn="ctr">
              <a:lnSpc>
                <a:spcPts val="6940"/>
              </a:lnSpc>
            </a:pPr>
            <a:r>
              <a:rPr lang="en-US" sz="4957" dirty="0">
                <a:solidFill>
                  <a:srgbClr val="C72336"/>
                </a:solidFill>
                <a:latin typeface="Trebuchet MS"/>
              </a:rPr>
              <a:t>The UK voting system operates on a </a:t>
            </a:r>
            <a:r>
              <a:rPr lang="en-US" sz="4957" dirty="0">
                <a:solidFill>
                  <a:srgbClr val="C72336"/>
                </a:solidFill>
                <a:latin typeface="Trebuchet MS Bold"/>
              </a:rPr>
              <a:t>majority vote system.</a:t>
            </a:r>
            <a:r>
              <a:rPr lang="en-US" sz="4957" dirty="0">
                <a:solidFill>
                  <a:srgbClr val="C72336"/>
                </a:solidFill>
                <a:latin typeface="Trebuchet MS"/>
              </a:rPr>
              <a:t> The political party that wins the most votes wins the election. For a political party in the UK to form a </a:t>
            </a:r>
            <a:r>
              <a:rPr lang="en-US" sz="4957" dirty="0">
                <a:solidFill>
                  <a:srgbClr val="C72336"/>
                </a:solidFill>
                <a:latin typeface="Trebuchet MS Bold"/>
              </a:rPr>
              <a:t>government they need an overall majority</a:t>
            </a:r>
            <a:r>
              <a:rPr lang="en-US" sz="4957" dirty="0">
                <a:solidFill>
                  <a:srgbClr val="C72336"/>
                </a:solidFill>
                <a:latin typeface="Trebuchet MS"/>
              </a:rPr>
              <a:t>.</a:t>
            </a:r>
          </a:p>
        </p:txBody>
      </p:sp>
      <p:sp>
        <p:nvSpPr>
          <p:cNvPr id="7" name="TextBox 7"/>
          <p:cNvSpPr txBox="1"/>
          <p:nvPr/>
        </p:nvSpPr>
        <p:spPr>
          <a:xfrm>
            <a:off x="1359932" y="123745"/>
            <a:ext cx="15568137" cy="2059928"/>
          </a:xfrm>
          <a:prstGeom prst="rect">
            <a:avLst/>
          </a:prstGeom>
        </p:spPr>
        <p:txBody>
          <a:bodyPr lIns="0" tIns="0" rIns="0" bIns="0" rtlCol="0" anchor="t">
            <a:spAutoFit/>
          </a:bodyPr>
          <a:lstStyle/>
          <a:p>
            <a:pPr algn="ctr">
              <a:lnSpc>
                <a:spcPts val="8260"/>
              </a:lnSpc>
            </a:pPr>
            <a:r>
              <a:rPr lang="en-US" sz="5900" dirty="0">
                <a:solidFill>
                  <a:srgbClr val="C72336"/>
                </a:solidFill>
                <a:latin typeface="Trebuchet MS Bold"/>
              </a:rPr>
              <a:t>How does the voting system in the UK work?</a:t>
            </a:r>
          </a:p>
          <a:p>
            <a:pPr algn="ctr">
              <a:lnSpc>
                <a:spcPts val="8260"/>
              </a:lnSpc>
            </a:pPr>
            <a:endParaRPr lang="en-US" sz="5900" dirty="0">
              <a:solidFill>
                <a:srgbClr val="C72336"/>
              </a:solidFill>
              <a:latin typeface="Trebuchet MS Bold"/>
            </a:endParaRPr>
          </a:p>
        </p:txBody>
      </p:sp>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4D5E8"/>
        </a:solidFill>
        <a:effectLst/>
      </p:bgPr>
    </p:bg>
    <p:spTree>
      <p:nvGrpSpPr>
        <p:cNvPr id="1" name=""/>
        <p:cNvGrpSpPr/>
        <p:nvPr/>
      </p:nvGrpSpPr>
      <p:grpSpPr>
        <a:xfrm>
          <a:off x="0" y="0"/>
          <a:ext cx="0" cy="0"/>
          <a:chOff x="0" y="0"/>
          <a:chExt cx="0" cy="0"/>
        </a:xfrm>
      </p:grpSpPr>
      <p:pic>
        <p:nvPicPr>
          <p:cNvPr id="2" name="Multimedia online 1" title="How Parliament works in nearly 60 seconds">
            <a:hlinkClick r:id="" action="ppaction://media"/>
            <a:extLst>
              <a:ext uri="{FF2B5EF4-FFF2-40B4-BE49-F238E27FC236}">
                <a16:creationId xmlns="" xmlns:a16="http://schemas.microsoft.com/office/drawing/2014/main" id="{576918BF-8A18-FD7C-25BF-F9702AB81FED}"/>
              </a:ext>
            </a:extLst>
          </p:cNvPr>
          <p:cNvPicPr>
            <a:picLocks noRot="1" noChangeAspect="1"/>
          </p:cNvPicPr>
          <p:nvPr>
            <a:videoFile r:link="rId1"/>
          </p:nvPr>
        </p:nvPicPr>
        <p:blipFill>
          <a:blip r:embed="rId3"/>
          <a:stretch>
            <a:fillRect/>
          </a:stretch>
        </p:blipFill>
        <p:spPr>
          <a:xfrm>
            <a:off x="1855793" y="1028700"/>
            <a:ext cx="14576413" cy="822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4D5E8"/>
        </a:solidFill>
        <a:effectLst/>
      </p:bgPr>
    </p:bg>
    <p:spTree>
      <p:nvGrpSpPr>
        <p:cNvPr id="1" name=""/>
        <p:cNvGrpSpPr/>
        <p:nvPr/>
      </p:nvGrpSpPr>
      <p:grpSpPr>
        <a:xfrm>
          <a:off x="0" y="0"/>
          <a:ext cx="0" cy="0"/>
          <a:chOff x="0" y="0"/>
          <a:chExt cx="0" cy="0"/>
        </a:xfrm>
      </p:grpSpPr>
      <p:sp>
        <p:nvSpPr>
          <p:cNvPr id="4" name="pole tekstowe 3">
            <a:extLst>
              <a:ext uri="{FF2B5EF4-FFF2-40B4-BE49-F238E27FC236}">
                <a16:creationId xmlns="" xmlns:a16="http://schemas.microsoft.com/office/drawing/2014/main" id="{0F1D3809-ED49-9EB5-0373-9A2A51A9B57B}"/>
              </a:ext>
            </a:extLst>
          </p:cNvPr>
          <p:cNvSpPr txBox="1"/>
          <p:nvPr/>
        </p:nvSpPr>
        <p:spPr>
          <a:xfrm>
            <a:off x="-2628900" y="164005"/>
            <a:ext cx="23241000" cy="1067280"/>
          </a:xfrm>
          <a:prstGeom prst="rect">
            <a:avLst/>
          </a:prstGeom>
          <a:noFill/>
        </p:spPr>
        <p:txBody>
          <a:bodyPr wrap="square">
            <a:spAutoFit/>
          </a:bodyPr>
          <a:lstStyle/>
          <a:p>
            <a:pPr algn="ctr">
              <a:lnSpc>
                <a:spcPts val="8260"/>
              </a:lnSpc>
            </a:pPr>
            <a:r>
              <a:rPr lang="pl-PL" sz="4800" dirty="0" err="1">
                <a:solidFill>
                  <a:srgbClr val="C72336"/>
                </a:solidFill>
                <a:latin typeface="Trebuchet MS Bold"/>
              </a:rPr>
              <a:t>Task</a:t>
            </a:r>
            <a:r>
              <a:rPr lang="pl-PL" sz="4800" dirty="0">
                <a:solidFill>
                  <a:srgbClr val="C72336"/>
                </a:solidFill>
                <a:latin typeface="Trebuchet MS Bold"/>
              </a:rPr>
              <a:t> – </a:t>
            </a:r>
            <a:r>
              <a:rPr lang="pl-PL" sz="4800" dirty="0" err="1">
                <a:solidFill>
                  <a:srgbClr val="C72336"/>
                </a:solidFill>
                <a:latin typeface="Trebuchet MS Bold"/>
              </a:rPr>
              <a:t>choose</a:t>
            </a:r>
            <a:r>
              <a:rPr lang="pl-PL" sz="4800" dirty="0">
                <a:solidFill>
                  <a:srgbClr val="C72336"/>
                </a:solidFill>
                <a:latin typeface="Trebuchet MS Bold"/>
              </a:rPr>
              <a:t> the </a:t>
            </a:r>
            <a:r>
              <a:rPr lang="pl-PL" sz="4800" dirty="0" err="1">
                <a:solidFill>
                  <a:srgbClr val="C72336"/>
                </a:solidFill>
                <a:latin typeface="Trebuchet MS Bold"/>
              </a:rPr>
              <a:t>correct</a:t>
            </a:r>
            <a:r>
              <a:rPr lang="pl-PL" sz="4800" dirty="0">
                <a:solidFill>
                  <a:srgbClr val="C72336"/>
                </a:solidFill>
                <a:latin typeface="Trebuchet MS Bold"/>
              </a:rPr>
              <a:t> </a:t>
            </a:r>
            <a:r>
              <a:rPr lang="pl-PL" sz="4800" dirty="0" err="1">
                <a:solidFill>
                  <a:srgbClr val="C72336"/>
                </a:solidFill>
                <a:latin typeface="Trebuchet MS Bold"/>
              </a:rPr>
              <a:t>word</a:t>
            </a:r>
            <a:r>
              <a:rPr lang="pl-PL" sz="4800" dirty="0">
                <a:solidFill>
                  <a:srgbClr val="C72336"/>
                </a:solidFill>
                <a:latin typeface="Trebuchet MS Bold"/>
              </a:rPr>
              <a:t>:</a:t>
            </a:r>
            <a:endParaRPr lang="en-US" sz="4800" dirty="0">
              <a:solidFill>
                <a:srgbClr val="C72336"/>
              </a:solidFill>
              <a:latin typeface="Trebuchet MS Bold"/>
            </a:endParaRPr>
          </a:p>
        </p:txBody>
      </p:sp>
      <p:sp>
        <p:nvSpPr>
          <p:cNvPr id="5" name="pole tekstowe 4">
            <a:extLst>
              <a:ext uri="{FF2B5EF4-FFF2-40B4-BE49-F238E27FC236}">
                <a16:creationId xmlns="" xmlns:a16="http://schemas.microsoft.com/office/drawing/2014/main" id="{D20D9324-603C-C867-DC4D-5949B672FC07}"/>
              </a:ext>
            </a:extLst>
          </p:cNvPr>
          <p:cNvSpPr txBox="1"/>
          <p:nvPr/>
        </p:nvSpPr>
        <p:spPr>
          <a:xfrm>
            <a:off x="228600" y="1638300"/>
            <a:ext cx="17526000" cy="7417415"/>
          </a:xfrm>
          <a:prstGeom prst="rect">
            <a:avLst/>
          </a:prstGeom>
          <a:noFill/>
        </p:spPr>
        <p:txBody>
          <a:bodyPr wrap="square" rtlCol="0">
            <a:spAutoFit/>
          </a:bodyPr>
          <a:lstStyle/>
          <a:p>
            <a:pPr marL="514350" lvl="0" indent="-514350" algn="just">
              <a:buFont typeface="+mj-lt"/>
              <a:buAutoNum type="arabicPeriod"/>
            </a:pPr>
            <a:r>
              <a:rPr lang="en-US" sz="3400" dirty="0">
                <a:solidFill>
                  <a:srgbClr val="C72336"/>
                </a:solidFill>
                <a:effectLst/>
                <a:latin typeface="Trebuchet MS" panose="020B0603020202020204" pitchFamily="34" charset="0"/>
                <a:ea typeface="Times New Roman" panose="02020603050405020304" pitchFamily="18" charset="0"/>
              </a:rPr>
              <a:t>The British monarch, currently </a:t>
            </a:r>
            <a:r>
              <a:rPr lang="en-US" sz="3400" dirty="0">
                <a:solidFill>
                  <a:schemeClr val="tx1">
                    <a:lumMod val="95000"/>
                    <a:lumOff val="5000"/>
                  </a:schemeClr>
                </a:solidFill>
                <a:effectLst/>
                <a:latin typeface="Trebuchet MS" panose="020B0603020202020204" pitchFamily="34" charset="0"/>
                <a:ea typeface="Times New Roman" panose="02020603050405020304" pitchFamily="18" charset="0"/>
              </a:rPr>
              <a:t>King Charles II/King Charles III</a:t>
            </a:r>
            <a:r>
              <a:rPr lang="en-US" sz="3400" dirty="0">
                <a:solidFill>
                  <a:srgbClr val="C72336"/>
                </a:solidFill>
                <a:effectLst/>
                <a:latin typeface="Trebuchet MS" panose="020B0603020202020204" pitchFamily="34" charset="0"/>
                <a:ea typeface="Times New Roman" panose="02020603050405020304" pitchFamily="18" charset="0"/>
              </a:rPr>
              <a:t>, is the head of state of the United Kingdom.</a:t>
            </a:r>
            <a:endParaRPr lang="pl-PL" sz="3400" dirty="0">
              <a:solidFill>
                <a:srgbClr val="C72336"/>
              </a:solidFill>
              <a:effectLst/>
              <a:latin typeface="Trebuchet MS" panose="020B0603020202020204" pitchFamily="34" charset="0"/>
              <a:ea typeface="Times New Roman" panose="02020603050405020304" pitchFamily="18" charset="0"/>
            </a:endParaRPr>
          </a:p>
          <a:p>
            <a:pPr marL="514350" lvl="0" indent="-514350" algn="just">
              <a:buFont typeface="+mj-lt"/>
              <a:buAutoNum type="arabicPeriod"/>
            </a:pPr>
            <a:endParaRPr lang="pl-PL" sz="3400" dirty="0">
              <a:solidFill>
                <a:srgbClr val="C72336"/>
              </a:solidFill>
              <a:effectLst/>
              <a:latin typeface="Trebuchet MS" panose="020B0603020202020204" pitchFamily="34" charset="0"/>
              <a:ea typeface="Times New Roman" panose="02020603050405020304" pitchFamily="18" charset="0"/>
            </a:endParaRPr>
          </a:p>
          <a:p>
            <a:pPr marL="514350" lvl="0" indent="-514350" algn="just">
              <a:buFont typeface="+mj-lt"/>
              <a:buAutoNum type="arabicPeriod"/>
            </a:pPr>
            <a:r>
              <a:rPr lang="en-US" sz="3400" dirty="0">
                <a:solidFill>
                  <a:srgbClr val="C72336"/>
                </a:solidFill>
                <a:effectLst/>
                <a:latin typeface="Trebuchet MS" panose="020B0603020202020204" pitchFamily="34" charset="0"/>
                <a:ea typeface="Times New Roman" panose="02020603050405020304" pitchFamily="18" charset="0"/>
              </a:rPr>
              <a:t>The leader of the Conservative party, Rishi Sunak, is </a:t>
            </a:r>
            <a:r>
              <a:rPr lang="en-US" sz="3400" dirty="0">
                <a:solidFill>
                  <a:schemeClr val="tx1">
                    <a:lumMod val="95000"/>
                    <a:lumOff val="5000"/>
                  </a:schemeClr>
                </a:solidFill>
                <a:effectLst/>
                <a:latin typeface="Trebuchet MS" panose="020B0603020202020204" pitchFamily="34" charset="0"/>
                <a:ea typeface="Times New Roman" panose="02020603050405020304" pitchFamily="18" charset="0"/>
              </a:rPr>
              <a:t>Prime Minister/President</a:t>
            </a:r>
            <a:r>
              <a:rPr lang="en-US" sz="3400" dirty="0">
                <a:solidFill>
                  <a:srgbClr val="C72336"/>
                </a:solidFill>
                <a:effectLst/>
                <a:latin typeface="Trebuchet MS" panose="020B0603020202020204" pitchFamily="34" charset="0"/>
                <a:ea typeface="Times New Roman" panose="02020603050405020304" pitchFamily="18" charset="0"/>
              </a:rPr>
              <a:t> of the UK</a:t>
            </a:r>
            <a:r>
              <a:rPr lang="pl-PL" sz="3400" dirty="0">
                <a:solidFill>
                  <a:srgbClr val="C72336"/>
                </a:solidFill>
                <a:effectLst/>
                <a:latin typeface="Trebuchet MS" panose="020B0603020202020204" pitchFamily="34" charset="0"/>
                <a:ea typeface="Times New Roman" panose="02020603050405020304" pitchFamily="18" charset="0"/>
              </a:rPr>
              <a:t>.</a:t>
            </a:r>
          </a:p>
          <a:p>
            <a:pPr marL="514350" lvl="0" indent="-514350" algn="just">
              <a:buFont typeface="+mj-lt"/>
              <a:buAutoNum type="arabicPeriod"/>
            </a:pPr>
            <a:endParaRPr lang="pl-PL" sz="3400" dirty="0">
              <a:solidFill>
                <a:srgbClr val="C72336"/>
              </a:solidFill>
              <a:effectLst/>
              <a:latin typeface="Trebuchet MS" panose="020B0603020202020204" pitchFamily="34" charset="0"/>
              <a:ea typeface="Times New Roman" panose="02020603050405020304" pitchFamily="18" charset="0"/>
            </a:endParaRPr>
          </a:p>
          <a:p>
            <a:pPr marL="514350" lvl="0" indent="-514350" algn="just">
              <a:buFont typeface="+mj-lt"/>
              <a:buAutoNum type="arabicPeriod"/>
            </a:pPr>
            <a:r>
              <a:rPr lang="en-US" sz="3400" dirty="0">
                <a:solidFill>
                  <a:srgbClr val="C72336"/>
                </a:solidFill>
                <a:effectLst/>
                <a:latin typeface="Trebuchet MS" panose="020B0603020202020204" pitchFamily="34" charset="0"/>
                <a:ea typeface="Times New Roman" panose="02020603050405020304" pitchFamily="18" charset="0"/>
              </a:rPr>
              <a:t>Parliament is </a:t>
            </a:r>
            <a:r>
              <a:rPr lang="en-US" sz="3400" dirty="0">
                <a:solidFill>
                  <a:schemeClr val="tx1">
                    <a:lumMod val="95000"/>
                    <a:lumOff val="5000"/>
                  </a:schemeClr>
                </a:solidFill>
                <a:effectLst/>
                <a:latin typeface="Trebuchet MS" panose="020B0603020202020204" pitchFamily="34" charset="0"/>
                <a:ea typeface="Times New Roman" panose="02020603050405020304" pitchFamily="18" charset="0"/>
              </a:rPr>
              <a:t>unicameral/bicameral</a:t>
            </a:r>
            <a:r>
              <a:rPr lang="en-US" sz="3400" dirty="0">
                <a:solidFill>
                  <a:srgbClr val="C72336"/>
                </a:solidFill>
                <a:effectLst/>
                <a:latin typeface="Trebuchet MS" panose="020B0603020202020204" pitchFamily="34" charset="0"/>
                <a:ea typeface="Times New Roman" panose="02020603050405020304" pitchFamily="18" charset="0"/>
              </a:rPr>
              <a:t>, consisting of the House of Commons and the House of Lords</a:t>
            </a:r>
            <a:r>
              <a:rPr lang="pl-PL" sz="3400" dirty="0">
                <a:solidFill>
                  <a:srgbClr val="C72336"/>
                </a:solidFill>
                <a:effectLst/>
                <a:latin typeface="Trebuchet MS" panose="020B0603020202020204" pitchFamily="34" charset="0"/>
                <a:ea typeface="Times New Roman" panose="02020603050405020304" pitchFamily="18" charset="0"/>
              </a:rPr>
              <a:t>.</a:t>
            </a:r>
          </a:p>
          <a:p>
            <a:pPr marL="514350" lvl="0" indent="-514350" algn="just">
              <a:buFont typeface="+mj-lt"/>
              <a:buAutoNum type="arabicPeriod"/>
            </a:pPr>
            <a:endParaRPr lang="pl-PL" sz="3400" dirty="0">
              <a:solidFill>
                <a:srgbClr val="C72336"/>
              </a:solidFill>
              <a:effectLst/>
              <a:latin typeface="Trebuchet MS" panose="020B0603020202020204" pitchFamily="34" charset="0"/>
              <a:ea typeface="Times New Roman" panose="02020603050405020304" pitchFamily="18" charset="0"/>
            </a:endParaRPr>
          </a:p>
          <a:p>
            <a:pPr marL="514350" lvl="0" indent="-514350" algn="just">
              <a:buFont typeface="+mj-lt"/>
              <a:buAutoNum type="arabicPeriod"/>
            </a:pPr>
            <a:r>
              <a:rPr lang="en-US" sz="3400" dirty="0">
                <a:solidFill>
                  <a:srgbClr val="C72336"/>
                </a:solidFill>
                <a:effectLst/>
                <a:latin typeface="Trebuchet MS" panose="020B0603020202020204" pitchFamily="34" charset="0"/>
                <a:ea typeface="Times New Roman" panose="02020603050405020304" pitchFamily="18" charset="0"/>
              </a:rPr>
              <a:t>The British political system is a </a:t>
            </a:r>
            <a:r>
              <a:rPr lang="en-US" sz="3400" dirty="0">
                <a:solidFill>
                  <a:schemeClr val="tx1">
                    <a:lumMod val="95000"/>
                    <a:lumOff val="5000"/>
                  </a:schemeClr>
                </a:solidFill>
                <a:effectLst/>
                <a:latin typeface="Trebuchet MS" panose="020B0603020202020204" pitchFamily="34" charset="0"/>
                <a:ea typeface="Times New Roman" panose="02020603050405020304" pitchFamily="18" charset="0"/>
              </a:rPr>
              <a:t>multiple-party/one-party </a:t>
            </a:r>
            <a:r>
              <a:rPr lang="en-US" sz="3400" dirty="0">
                <a:solidFill>
                  <a:srgbClr val="C72336"/>
                </a:solidFill>
                <a:effectLst/>
                <a:latin typeface="Trebuchet MS" panose="020B0603020202020204" pitchFamily="34" charset="0"/>
                <a:ea typeface="Times New Roman" panose="02020603050405020304" pitchFamily="18" charset="0"/>
              </a:rPr>
              <a:t>system.</a:t>
            </a:r>
            <a:endParaRPr lang="pl-PL" sz="3400" dirty="0">
              <a:solidFill>
                <a:srgbClr val="C72336"/>
              </a:solidFill>
              <a:effectLst/>
              <a:latin typeface="Trebuchet MS" panose="020B0603020202020204" pitchFamily="34" charset="0"/>
              <a:ea typeface="Times New Roman" panose="02020603050405020304" pitchFamily="18" charset="0"/>
            </a:endParaRPr>
          </a:p>
          <a:p>
            <a:pPr marL="514350" lvl="0" indent="-514350" algn="just">
              <a:buFont typeface="+mj-lt"/>
              <a:buAutoNum type="arabicPeriod"/>
            </a:pPr>
            <a:endParaRPr lang="pl-PL" sz="3400" dirty="0">
              <a:solidFill>
                <a:srgbClr val="C72336"/>
              </a:solidFill>
              <a:effectLst/>
              <a:latin typeface="Trebuchet MS" panose="020B0603020202020204" pitchFamily="34" charset="0"/>
              <a:ea typeface="Times New Roman" panose="02020603050405020304" pitchFamily="18" charset="0"/>
            </a:endParaRPr>
          </a:p>
          <a:p>
            <a:pPr marL="514350" lvl="0" indent="-514350" algn="just">
              <a:buFont typeface="+mj-lt"/>
              <a:buAutoNum type="arabicPeriod"/>
            </a:pPr>
            <a:r>
              <a:rPr lang="en-US" sz="3400" dirty="0">
                <a:solidFill>
                  <a:srgbClr val="C72336"/>
                </a:solidFill>
                <a:effectLst/>
                <a:latin typeface="Trebuchet MS" panose="020B0603020202020204" pitchFamily="34" charset="0"/>
                <a:ea typeface="Times New Roman" panose="02020603050405020304" pitchFamily="18" charset="0"/>
              </a:rPr>
              <a:t>To vote in a General Election you must be </a:t>
            </a:r>
            <a:r>
              <a:rPr lang="en-US" sz="3400" dirty="0">
                <a:solidFill>
                  <a:schemeClr val="tx1">
                    <a:lumMod val="95000"/>
                    <a:lumOff val="5000"/>
                  </a:schemeClr>
                </a:solidFill>
                <a:effectLst/>
                <a:latin typeface="Trebuchet MS" panose="020B0603020202020204" pitchFamily="34" charset="0"/>
                <a:ea typeface="Times New Roman" panose="02020603050405020304" pitchFamily="18" charset="0"/>
              </a:rPr>
              <a:t>18/21</a:t>
            </a:r>
            <a:r>
              <a:rPr lang="en-US" sz="3400" dirty="0">
                <a:solidFill>
                  <a:srgbClr val="C72336"/>
                </a:solidFill>
                <a:effectLst/>
                <a:latin typeface="Trebuchet MS" panose="020B0603020202020204" pitchFamily="34" charset="0"/>
                <a:ea typeface="Times New Roman" panose="02020603050405020304" pitchFamily="18" charset="0"/>
              </a:rPr>
              <a:t> or over on the day of the election.</a:t>
            </a:r>
            <a:endParaRPr lang="pl-PL" sz="3400" dirty="0">
              <a:solidFill>
                <a:srgbClr val="C72336"/>
              </a:solidFill>
              <a:effectLst/>
              <a:latin typeface="Trebuchet MS" panose="020B0603020202020204" pitchFamily="34" charset="0"/>
              <a:ea typeface="Times New Roman" panose="02020603050405020304" pitchFamily="18" charset="0"/>
            </a:endParaRPr>
          </a:p>
          <a:p>
            <a:pPr marL="514350" lvl="0" indent="-514350" algn="just">
              <a:buFont typeface="+mj-lt"/>
              <a:buAutoNum type="arabicPeriod"/>
            </a:pPr>
            <a:endParaRPr lang="pl-PL" sz="3400" dirty="0">
              <a:solidFill>
                <a:srgbClr val="C72336"/>
              </a:solidFill>
              <a:effectLst/>
              <a:latin typeface="Trebuchet MS" panose="020B0603020202020204" pitchFamily="34" charset="0"/>
              <a:ea typeface="Times New Roman" panose="02020603050405020304" pitchFamily="18" charset="0"/>
            </a:endParaRPr>
          </a:p>
          <a:p>
            <a:pPr marL="514350" lvl="0" indent="-514350" algn="just">
              <a:buFont typeface="+mj-lt"/>
              <a:buAutoNum type="arabicPeriod"/>
            </a:pPr>
            <a:r>
              <a:rPr lang="en-US" sz="3400" dirty="0">
                <a:solidFill>
                  <a:srgbClr val="C72336"/>
                </a:solidFill>
                <a:effectLst/>
                <a:latin typeface="Trebuchet MS" panose="020B0603020202020204" pitchFamily="34" charset="0"/>
                <a:ea typeface="Times New Roman" panose="02020603050405020304" pitchFamily="18" charset="0"/>
              </a:rPr>
              <a:t>The UK voting system operates on a </a:t>
            </a:r>
            <a:r>
              <a:rPr lang="en-US" sz="3400" dirty="0">
                <a:solidFill>
                  <a:schemeClr val="tx1">
                    <a:lumMod val="95000"/>
                    <a:lumOff val="5000"/>
                  </a:schemeClr>
                </a:solidFill>
                <a:effectLst/>
                <a:latin typeface="Trebuchet MS" panose="020B0603020202020204" pitchFamily="34" charset="0"/>
                <a:ea typeface="Times New Roman" panose="02020603050405020304" pitchFamily="18" charset="0"/>
              </a:rPr>
              <a:t>plurality/majority </a:t>
            </a:r>
            <a:r>
              <a:rPr lang="en-US" sz="3400" dirty="0">
                <a:solidFill>
                  <a:srgbClr val="C72336"/>
                </a:solidFill>
                <a:effectLst/>
                <a:latin typeface="Trebuchet MS" panose="020B0603020202020204" pitchFamily="34" charset="0"/>
                <a:ea typeface="Times New Roman" panose="02020603050405020304" pitchFamily="18" charset="0"/>
              </a:rPr>
              <a:t>vote system. </a:t>
            </a:r>
            <a:endParaRPr lang="pl-PL" sz="3400" dirty="0">
              <a:solidFill>
                <a:srgbClr val="C72336"/>
              </a:solidFill>
              <a:effectLst/>
              <a:latin typeface="Trebuchet MS" panose="020B0603020202020204" pitchFamily="34" charset="0"/>
              <a:ea typeface="Times New Roman" panose="02020603050405020304" pitchFamily="18" charset="0"/>
            </a:endParaRPr>
          </a:p>
        </p:txBody>
      </p:sp>
    </p:spTree>
    <p:extLst>
      <p:ext uri="{BB962C8B-B14F-4D97-AF65-F5344CB8AC3E}">
        <p14:creationId xmlns:p14="http://schemas.microsoft.com/office/powerpoint/2010/main" val="40269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4D5E8"/>
        </a:solidFill>
        <a:effectLst/>
      </p:bgPr>
    </p:bg>
    <p:spTree>
      <p:nvGrpSpPr>
        <p:cNvPr id="1" name=""/>
        <p:cNvGrpSpPr/>
        <p:nvPr/>
      </p:nvGrpSpPr>
      <p:grpSpPr>
        <a:xfrm>
          <a:off x="0" y="0"/>
          <a:ext cx="0" cy="0"/>
          <a:chOff x="0" y="0"/>
          <a:chExt cx="0" cy="0"/>
        </a:xfrm>
      </p:grpSpPr>
      <p:sp>
        <p:nvSpPr>
          <p:cNvPr id="4" name="pole tekstowe 3">
            <a:extLst>
              <a:ext uri="{FF2B5EF4-FFF2-40B4-BE49-F238E27FC236}">
                <a16:creationId xmlns="" xmlns:a16="http://schemas.microsoft.com/office/drawing/2014/main" id="{0F1D3809-ED49-9EB5-0373-9A2A51A9B57B}"/>
              </a:ext>
            </a:extLst>
          </p:cNvPr>
          <p:cNvSpPr txBox="1"/>
          <p:nvPr/>
        </p:nvSpPr>
        <p:spPr>
          <a:xfrm>
            <a:off x="-2628900" y="164005"/>
            <a:ext cx="23241000" cy="1067280"/>
          </a:xfrm>
          <a:prstGeom prst="rect">
            <a:avLst/>
          </a:prstGeom>
          <a:noFill/>
        </p:spPr>
        <p:txBody>
          <a:bodyPr wrap="square">
            <a:spAutoFit/>
          </a:bodyPr>
          <a:lstStyle/>
          <a:p>
            <a:pPr algn="ctr">
              <a:lnSpc>
                <a:spcPts val="8260"/>
              </a:lnSpc>
            </a:pPr>
            <a:r>
              <a:rPr lang="pl-PL" sz="4800" dirty="0" err="1">
                <a:solidFill>
                  <a:srgbClr val="C72336"/>
                </a:solidFill>
                <a:latin typeface="Trebuchet MS Bold"/>
              </a:rPr>
              <a:t>Task</a:t>
            </a:r>
            <a:r>
              <a:rPr lang="pl-PL" sz="4800" dirty="0">
                <a:solidFill>
                  <a:srgbClr val="C72336"/>
                </a:solidFill>
                <a:latin typeface="Trebuchet MS Bold"/>
              </a:rPr>
              <a:t> – </a:t>
            </a:r>
            <a:r>
              <a:rPr lang="pl-PL" sz="4800" dirty="0" err="1">
                <a:solidFill>
                  <a:srgbClr val="C72336"/>
                </a:solidFill>
                <a:latin typeface="Trebuchet MS Bold"/>
              </a:rPr>
              <a:t>choose</a:t>
            </a:r>
            <a:r>
              <a:rPr lang="pl-PL" sz="4800" dirty="0">
                <a:solidFill>
                  <a:srgbClr val="C72336"/>
                </a:solidFill>
                <a:latin typeface="Trebuchet MS Bold"/>
              </a:rPr>
              <a:t> the </a:t>
            </a:r>
            <a:r>
              <a:rPr lang="pl-PL" sz="4800" dirty="0" err="1">
                <a:solidFill>
                  <a:srgbClr val="C72336"/>
                </a:solidFill>
                <a:latin typeface="Trebuchet MS Bold"/>
              </a:rPr>
              <a:t>correct</a:t>
            </a:r>
            <a:r>
              <a:rPr lang="pl-PL" sz="4800" dirty="0">
                <a:solidFill>
                  <a:srgbClr val="C72336"/>
                </a:solidFill>
                <a:latin typeface="Trebuchet MS Bold"/>
              </a:rPr>
              <a:t> </a:t>
            </a:r>
            <a:r>
              <a:rPr lang="pl-PL" sz="4800" dirty="0" err="1">
                <a:solidFill>
                  <a:srgbClr val="C72336"/>
                </a:solidFill>
                <a:latin typeface="Trebuchet MS Bold"/>
              </a:rPr>
              <a:t>word</a:t>
            </a:r>
            <a:r>
              <a:rPr lang="pl-PL" sz="4800" dirty="0">
                <a:solidFill>
                  <a:srgbClr val="C72336"/>
                </a:solidFill>
                <a:latin typeface="Trebuchet MS Bold"/>
              </a:rPr>
              <a:t>:</a:t>
            </a:r>
            <a:endParaRPr lang="en-US" sz="4800" dirty="0">
              <a:solidFill>
                <a:srgbClr val="C72336"/>
              </a:solidFill>
              <a:latin typeface="Trebuchet MS Bold"/>
            </a:endParaRPr>
          </a:p>
        </p:txBody>
      </p:sp>
      <p:sp>
        <p:nvSpPr>
          <p:cNvPr id="5" name="pole tekstowe 4">
            <a:extLst>
              <a:ext uri="{FF2B5EF4-FFF2-40B4-BE49-F238E27FC236}">
                <a16:creationId xmlns="" xmlns:a16="http://schemas.microsoft.com/office/drawing/2014/main" id="{D20D9324-603C-C867-DC4D-5949B672FC07}"/>
              </a:ext>
            </a:extLst>
          </p:cNvPr>
          <p:cNvSpPr txBox="1"/>
          <p:nvPr/>
        </p:nvSpPr>
        <p:spPr>
          <a:xfrm>
            <a:off x="228600" y="1638300"/>
            <a:ext cx="17526000" cy="7417415"/>
          </a:xfrm>
          <a:prstGeom prst="rect">
            <a:avLst/>
          </a:prstGeom>
          <a:noFill/>
        </p:spPr>
        <p:txBody>
          <a:bodyPr wrap="square" rtlCol="0">
            <a:spAutoFit/>
          </a:bodyPr>
          <a:lstStyle/>
          <a:p>
            <a:pPr marL="514350" lvl="0" indent="-514350" algn="just">
              <a:buFont typeface="+mj-lt"/>
              <a:buAutoNum type="arabicPeriod"/>
            </a:pPr>
            <a:r>
              <a:rPr lang="en-US" sz="3400" dirty="0">
                <a:solidFill>
                  <a:srgbClr val="C72336"/>
                </a:solidFill>
                <a:effectLst/>
                <a:latin typeface="Trebuchet MS" panose="020B0603020202020204" pitchFamily="34" charset="0"/>
                <a:ea typeface="Times New Roman" panose="02020603050405020304" pitchFamily="18" charset="0"/>
              </a:rPr>
              <a:t>The British monarch, currently </a:t>
            </a:r>
            <a:r>
              <a:rPr lang="en-US" sz="3400" dirty="0">
                <a:solidFill>
                  <a:schemeClr val="tx1">
                    <a:lumMod val="95000"/>
                    <a:lumOff val="5000"/>
                  </a:schemeClr>
                </a:solidFill>
                <a:effectLst/>
                <a:latin typeface="Trebuchet MS" panose="020B0603020202020204" pitchFamily="34" charset="0"/>
                <a:ea typeface="Times New Roman" panose="02020603050405020304" pitchFamily="18" charset="0"/>
              </a:rPr>
              <a:t>King Charles II/</a:t>
            </a:r>
            <a:r>
              <a:rPr lang="en-US" sz="3400" b="1" dirty="0">
                <a:solidFill>
                  <a:srgbClr val="00B050"/>
                </a:solidFill>
                <a:effectLst/>
                <a:latin typeface="Trebuchet MS" panose="020B0603020202020204" pitchFamily="34" charset="0"/>
                <a:ea typeface="Times New Roman" panose="02020603050405020304" pitchFamily="18" charset="0"/>
              </a:rPr>
              <a:t>King Charles III</a:t>
            </a:r>
            <a:r>
              <a:rPr lang="en-US" sz="3400" dirty="0">
                <a:solidFill>
                  <a:srgbClr val="C72336"/>
                </a:solidFill>
                <a:effectLst/>
                <a:latin typeface="Trebuchet MS" panose="020B0603020202020204" pitchFamily="34" charset="0"/>
                <a:ea typeface="Times New Roman" panose="02020603050405020304" pitchFamily="18" charset="0"/>
              </a:rPr>
              <a:t>, is the head of state of the United Kingdom.</a:t>
            </a:r>
            <a:endParaRPr lang="pl-PL" sz="3400" dirty="0">
              <a:solidFill>
                <a:srgbClr val="C72336"/>
              </a:solidFill>
              <a:effectLst/>
              <a:latin typeface="Trebuchet MS" panose="020B0603020202020204" pitchFamily="34" charset="0"/>
              <a:ea typeface="Times New Roman" panose="02020603050405020304" pitchFamily="18" charset="0"/>
            </a:endParaRPr>
          </a:p>
          <a:p>
            <a:pPr marL="514350" lvl="0" indent="-514350" algn="just">
              <a:buFont typeface="+mj-lt"/>
              <a:buAutoNum type="arabicPeriod"/>
            </a:pPr>
            <a:endParaRPr lang="pl-PL" sz="3400" dirty="0">
              <a:solidFill>
                <a:srgbClr val="C72336"/>
              </a:solidFill>
              <a:effectLst/>
              <a:latin typeface="Trebuchet MS" panose="020B0603020202020204" pitchFamily="34" charset="0"/>
              <a:ea typeface="Times New Roman" panose="02020603050405020304" pitchFamily="18" charset="0"/>
            </a:endParaRPr>
          </a:p>
          <a:p>
            <a:pPr marL="514350" lvl="0" indent="-514350" algn="just">
              <a:buFont typeface="+mj-lt"/>
              <a:buAutoNum type="arabicPeriod"/>
            </a:pPr>
            <a:r>
              <a:rPr lang="en-US" sz="3400" dirty="0">
                <a:solidFill>
                  <a:srgbClr val="C72336"/>
                </a:solidFill>
                <a:effectLst/>
                <a:latin typeface="Trebuchet MS" panose="020B0603020202020204" pitchFamily="34" charset="0"/>
                <a:ea typeface="Times New Roman" panose="02020603050405020304" pitchFamily="18" charset="0"/>
              </a:rPr>
              <a:t>The leader of the Conservative party, Rishi Sunak, is </a:t>
            </a:r>
            <a:r>
              <a:rPr lang="en-US" sz="3400" b="1" dirty="0">
                <a:solidFill>
                  <a:srgbClr val="00B050"/>
                </a:solidFill>
                <a:effectLst/>
                <a:latin typeface="Trebuchet MS" panose="020B0603020202020204" pitchFamily="34" charset="0"/>
                <a:ea typeface="Times New Roman" panose="02020603050405020304" pitchFamily="18" charset="0"/>
              </a:rPr>
              <a:t>Prime Minister</a:t>
            </a:r>
            <a:r>
              <a:rPr lang="en-US" sz="3400" dirty="0">
                <a:solidFill>
                  <a:schemeClr val="tx1">
                    <a:lumMod val="95000"/>
                    <a:lumOff val="5000"/>
                  </a:schemeClr>
                </a:solidFill>
                <a:effectLst/>
                <a:latin typeface="Trebuchet MS" panose="020B0603020202020204" pitchFamily="34" charset="0"/>
                <a:ea typeface="Times New Roman" panose="02020603050405020304" pitchFamily="18" charset="0"/>
              </a:rPr>
              <a:t>/President</a:t>
            </a:r>
            <a:r>
              <a:rPr lang="en-US" sz="3400" dirty="0">
                <a:solidFill>
                  <a:srgbClr val="C72336"/>
                </a:solidFill>
                <a:effectLst/>
                <a:latin typeface="Trebuchet MS" panose="020B0603020202020204" pitchFamily="34" charset="0"/>
                <a:ea typeface="Times New Roman" panose="02020603050405020304" pitchFamily="18" charset="0"/>
              </a:rPr>
              <a:t> of the UK</a:t>
            </a:r>
            <a:r>
              <a:rPr lang="pl-PL" sz="3400" dirty="0">
                <a:solidFill>
                  <a:srgbClr val="C72336"/>
                </a:solidFill>
                <a:effectLst/>
                <a:latin typeface="Trebuchet MS" panose="020B0603020202020204" pitchFamily="34" charset="0"/>
                <a:ea typeface="Times New Roman" panose="02020603050405020304" pitchFamily="18" charset="0"/>
              </a:rPr>
              <a:t>.</a:t>
            </a:r>
          </a:p>
          <a:p>
            <a:pPr marL="514350" lvl="0" indent="-514350" algn="just">
              <a:buFont typeface="+mj-lt"/>
              <a:buAutoNum type="arabicPeriod"/>
            </a:pPr>
            <a:endParaRPr lang="pl-PL" sz="3400" dirty="0">
              <a:solidFill>
                <a:srgbClr val="C72336"/>
              </a:solidFill>
              <a:effectLst/>
              <a:latin typeface="Trebuchet MS" panose="020B0603020202020204" pitchFamily="34" charset="0"/>
              <a:ea typeface="Times New Roman" panose="02020603050405020304" pitchFamily="18" charset="0"/>
            </a:endParaRPr>
          </a:p>
          <a:p>
            <a:pPr marL="514350" lvl="0" indent="-514350" algn="just">
              <a:buFont typeface="+mj-lt"/>
              <a:buAutoNum type="arabicPeriod"/>
            </a:pPr>
            <a:r>
              <a:rPr lang="en-US" sz="3400" dirty="0">
                <a:solidFill>
                  <a:srgbClr val="C72336"/>
                </a:solidFill>
                <a:effectLst/>
                <a:latin typeface="Trebuchet MS" panose="020B0603020202020204" pitchFamily="34" charset="0"/>
                <a:ea typeface="Times New Roman" panose="02020603050405020304" pitchFamily="18" charset="0"/>
              </a:rPr>
              <a:t>Parliament is </a:t>
            </a:r>
            <a:r>
              <a:rPr lang="en-US" sz="3400" dirty="0">
                <a:solidFill>
                  <a:schemeClr val="tx1">
                    <a:lumMod val="95000"/>
                    <a:lumOff val="5000"/>
                  </a:schemeClr>
                </a:solidFill>
                <a:effectLst/>
                <a:latin typeface="Trebuchet MS" panose="020B0603020202020204" pitchFamily="34" charset="0"/>
                <a:ea typeface="Times New Roman" panose="02020603050405020304" pitchFamily="18" charset="0"/>
              </a:rPr>
              <a:t>unicameral/</a:t>
            </a:r>
            <a:r>
              <a:rPr lang="en-US" sz="3400" b="1" dirty="0">
                <a:solidFill>
                  <a:srgbClr val="00B050"/>
                </a:solidFill>
                <a:effectLst/>
                <a:latin typeface="Trebuchet MS" panose="020B0603020202020204" pitchFamily="34" charset="0"/>
                <a:ea typeface="Times New Roman" panose="02020603050405020304" pitchFamily="18" charset="0"/>
              </a:rPr>
              <a:t>bicameral</a:t>
            </a:r>
            <a:r>
              <a:rPr lang="en-US" sz="3400" dirty="0">
                <a:solidFill>
                  <a:srgbClr val="C72336"/>
                </a:solidFill>
                <a:effectLst/>
                <a:latin typeface="Trebuchet MS" panose="020B0603020202020204" pitchFamily="34" charset="0"/>
                <a:ea typeface="Times New Roman" panose="02020603050405020304" pitchFamily="18" charset="0"/>
              </a:rPr>
              <a:t>, consisting of the House of Commons and the House of Lords</a:t>
            </a:r>
            <a:r>
              <a:rPr lang="pl-PL" sz="3400" dirty="0">
                <a:solidFill>
                  <a:srgbClr val="C72336"/>
                </a:solidFill>
                <a:effectLst/>
                <a:latin typeface="Trebuchet MS" panose="020B0603020202020204" pitchFamily="34" charset="0"/>
                <a:ea typeface="Times New Roman" panose="02020603050405020304" pitchFamily="18" charset="0"/>
              </a:rPr>
              <a:t>.</a:t>
            </a:r>
          </a:p>
          <a:p>
            <a:pPr marL="514350" lvl="0" indent="-514350" algn="just">
              <a:buFont typeface="+mj-lt"/>
              <a:buAutoNum type="arabicPeriod"/>
            </a:pPr>
            <a:endParaRPr lang="pl-PL" sz="3400" dirty="0">
              <a:solidFill>
                <a:srgbClr val="C72336"/>
              </a:solidFill>
              <a:effectLst/>
              <a:latin typeface="Trebuchet MS" panose="020B0603020202020204" pitchFamily="34" charset="0"/>
              <a:ea typeface="Times New Roman" panose="02020603050405020304" pitchFamily="18" charset="0"/>
            </a:endParaRPr>
          </a:p>
          <a:p>
            <a:pPr marL="514350" lvl="0" indent="-514350" algn="just">
              <a:buFont typeface="+mj-lt"/>
              <a:buAutoNum type="arabicPeriod"/>
            </a:pPr>
            <a:r>
              <a:rPr lang="en-US" sz="3400" dirty="0">
                <a:solidFill>
                  <a:srgbClr val="C72336"/>
                </a:solidFill>
                <a:effectLst/>
                <a:latin typeface="Trebuchet MS" panose="020B0603020202020204" pitchFamily="34" charset="0"/>
                <a:ea typeface="Times New Roman" panose="02020603050405020304" pitchFamily="18" charset="0"/>
              </a:rPr>
              <a:t>The British political system is a </a:t>
            </a:r>
            <a:r>
              <a:rPr lang="en-US" sz="3400" b="1" dirty="0">
                <a:solidFill>
                  <a:srgbClr val="00B050"/>
                </a:solidFill>
                <a:effectLst/>
                <a:latin typeface="Trebuchet MS" panose="020B0603020202020204" pitchFamily="34" charset="0"/>
                <a:ea typeface="Times New Roman" panose="02020603050405020304" pitchFamily="18" charset="0"/>
              </a:rPr>
              <a:t>multiple-party</a:t>
            </a:r>
            <a:r>
              <a:rPr lang="en-US" sz="3400" dirty="0">
                <a:solidFill>
                  <a:schemeClr val="tx1">
                    <a:lumMod val="95000"/>
                    <a:lumOff val="5000"/>
                  </a:schemeClr>
                </a:solidFill>
                <a:effectLst/>
                <a:latin typeface="Trebuchet MS" panose="020B0603020202020204" pitchFamily="34" charset="0"/>
                <a:ea typeface="Times New Roman" panose="02020603050405020304" pitchFamily="18" charset="0"/>
              </a:rPr>
              <a:t>/one-party </a:t>
            </a:r>
            <a:r>
              <a:rPr lang="en-US" sz="3400" dirty="0">
                <a:solidFill>
                  <a:srgbClr val="C72336"/>
                </a:solidFill>
                <a:effectLst/>
                <a:latin typeface="Trebuchet MS" panose="020B0603020202020204" pitchFamily="34" charset="0"/>
                <a:ea typeface="Times New Roman" panose="02020603050405020304" pitchFamily="18" charset="0"/>
              </a:rPr>
              <a:t>system.</a:t>
            </a:r>
            <a:endParaRPr lang="pl-PL" sz="3400" dirty="0">
              <a:solidFill>
                <a:srgbClr val="C72336"/>
              </a:solidFill>
              <a:effectLst/>
              <a:latin typeface="Trebuchet MS" panose="020B0603020202020204" pitchFamily="34" charset="0"/>
              <a:ea typeface="Times New Roman" panose="02020603050405020304" pitchFamily="18" charset="0"/>
            </a:endParaRPr>
          </a:p>
          <a:p>
            <a:pPr marL="514350" lvl="0" indent="-514350" algn="just">
              <a:buFont typeface="+mj-lt"/>
              <a:buAutoNum type="arabicPeriod"/>
            </a:pPr>
            <a:endParaRPr lang="pl-PL" sz="3400" dirty="0">
              <a:solidFill>
                <a:srgbClr val="C72336"/>
              </a:solidFill>
              <a:effectLst/>
              <a:latin typeface="Trebuchet MS" panose="020B0603020202020204" pitchFamily="34" charset="0"/>
              <a:ea typeface="Times New Roman" panose="02020603050405020304" pitchFamily="18" charset="0"/>
            </a:endParaRPr>
          </a:p>
          <a:p>
            <a:pPr marL="514350" lvl="0" indent="-514350" algn="just">
              <a:buFont typeface="+mj-lt"/>
              <a:buAutoNum type="arabicPeriod"/>
            </a:pPr>
            <a:r>
              <a:rPr lang="en-US" sz="3400" dirty="0">
                <a:solidFill>
                  <a:srgbClr val="C72336"/>
                </a:solidFill>
                <a:effectLst/>
                <a:latin typeface="Trebuchet MS" panose="020B0603020202020204" pitchFamily="34" charset="0"/>
                <a:ea typeface="Times New Roman" panose="02020603050405020304" pitchFamily="18" charset="0"/>
              </a:rPr>
              <a:t>To vote in a General Election you must be </a:t>
            </a:r>
            <a:r>
              <a:rPr lang="en-US" sz="3400" b="1" dirty="0">
                <a:solidFill>
                  <a:srgbClr val="00B050"/>
                </a:solidFill>
                <a:effectLst/>
                <a:latin typeface="Trebuchet MS" panose="020B0603020202020204" pitchFamily="34" charset="0"/>
                <a:ea typeface="Times New Roman" panose="02020603050405020304" pitchFamily="18" charset="0"/>
              </a:rPr>
              <a:t>18</a:t>
            </a:r>
            <a:r>
              <a:rPr lang="en-US" sz="3400" dirty="0">
                <a:solidFill>
                  <a:schemeClr val="tx1">
                    <a:lumMod val="95000"/>
                    <a:lumOff val="5000"/>
                  </a:schemeClr>
                </a:solidFill>
                <a:effectLst/>
                <a:latin typeface="Trebuchet MS" panose="020B0603020202020204" pitchFamily="34" charset="0"/>
                <a:ea typeface="Times New Roman" panose="02020603050405020304" pitchFamily="18" charset="0"/>
              </a:rPr>
              <a:t>/21</a:t>
            </a:r>
            <a:r>
              <a:rPr lang="en-US" sz="3400" dirty="0">
                <a:solidFill>
                  <a:srgbClr val="C72336"/>
                </a:solidFill>
                <a:effectLst/>
                <a:latin typeface="Trebuchet MS" panose="020B0603020202020204" pitchFamily="34" charset="0"/>
                <a:ea typeface="Times New Roman" panose="02020603050405020304" pitchFamily="18" charset="0"/>
              </a:rPr>
              <a:t> or over on the day of the election.</a:t>
            </a:r>
            <a:endParaRPr lang="pl-PL" sz="3400" dirty="0">
              <a:solidFill>
                <a:srgbClr val="C72336"/>
              </a:solidFill>
              <a:effectLst/>
              <a:latin typeface="Trebuchet MS" panose="020B0603020202020204" pitchFamily="34" charset="0"/>
              <a:ea typeface="Times New Roman" panose="02020603050405020304" pitchFamily="18" charset="0"/>
            </a:endParaRPr>
          </a:p>
          <a:p>
            <a:pPr marL="514350" lvl="0" indent="-514350" algn="just">
              <a:buFont typeface="+mj-lt"/>
              <a:buAutoNum type="arabicPeriod"/>
            </a:pPr>
            <a:endParaRPr lang="pl-PL" sz="3400" dirty="0">
              <a:solidFill>
                <a:srgbClr val="C72336"/>
              </a:solidFill>
              <a:effectLst/>
              <a:latin typeface="Trebuchet MS" panose="020B0603020202020204" pitchFamily="34" charset="0"/>
              <a:ea typeface="Times New Roman" panose="02020603050405020304" pitchFamily="18" charset="0"/>
            </a:endParaRPr>
          </a:p>
          <a:p>
            <a:pPr marL="514350" lvl="0" indent="-514350" algn="just">
              <a:buFont typeface="+mj-lt"/>
              <a:buAutoNum type="arabicPeriod"/>
            </a:pPr>
            <a:r>
              <a:rPr lang="en-US" sz="3400" dirty="0">
                <a:solidFill>
                  <a:srgbClr val="C72336"/>
                </a:solidFill>
                <a:effectLst/>
                <a:latin typeface="Trebuchet MS" panose="020B0603020202020204" pitchFamily="34" charset="0"/>
                <a:ea typeface="Times New Roman" panose="02020603050405020304" pitchFamily="18" charset="0"/>
              </a:rPr>
              <a:t>The UK voting system operates on a </a:t>
            </a:r>
            <a:r>
              <a:rPr lang="en-US" sz="3400" dirty="0">
                <a:solidFill>
                  <a:schemeClr val="tx1">
                    <a:lumMod val="95000"/>
                    <a:lumOff val="5000"/>
                  </a:schemeClr>
                </a:solidFill>
                <a:effectLst/>
                <a:latin typeface="Trebuchet MS" panose="020B0603020202020204" pitchFamily="34" charset="0"/>
                <a:ea typeface="Times New Roman" panose="02020603050405020304" pitchFamily="18" charset="0"/>
              </a:rPr>
              <a:t>plurality/</a:t>
            </a:r>
            <a:r>
              <a:rPr lang="en-US" sz="3400" b="1" dirty="0">
                <a:solidFill>
                  <a:srgbClr val="00B050"/>
                </a:solidFill>
                <a:effectLst/>
                <a:latin typeface="Trebuchet MS" panose="020B0603020202020204" pitchFamily="34" charset="0"/>
                <a:ea typeface="Times New Roman" panose="02020603050405020304" pitchFamily="18" charset="0"/>
              </a:rPr>
              <a:t>majority</a:t>
            </a:r>
            <a:r>
              <a:rPr lang="en-US" sz="3400" dirty="0">
                <a:solidFill>
                  <a:schemeClr val="tx1">
                    <a:lumMod val="95000"/>
                    <a:lumOff val="5000"/>
                  </a:schemeClr>
                </a:solidFill>
                <a:effectLst/>
                <a:latin typeface="Trebuchet MS" panose="020B0603020202020204" pitchFamily="34" charset="0"/>
                <a:ea typeface="Times New Roman" panose="02020603050405020304" pitchFamily="18" charset="0"/>
              </a:rPr>
              <a:t> </a:t>
            </a:r>
            <a:r>
              <a:rPr lang="en-US" sz="3400" dirty="0">
                <a:solidFill>
                  <a:srgbClr val="C72336"/>
                </a:solidFill>
                <a:effectLst/>
                <a:latin typeface="Trebuchet MS" panose="020B0603020202020204" pitchFamily="34" charset="0"/>
                <a:ea typeface="Times New Roman" panose="02020603050405020304" pitchFamily="18" charset="0"/>
              </a:rPr>
              <a:t>vote system. </a:t>
            </a:r>
            <a:endParaRPr lang="pl-PL" sz="3400" dirty="0">
              <a:solidFill>
                <a:srgbClr val="C72336"/>
              </a:solidFill>
              <a:effectLst/>
              <a:latin typeface="Trebuchet MS" panose="020B0603020202020204" pitchFamily="34" charset="0"/>
              <a:ea typeface="Times New Roman" panose="02020603050405020304" pitchFamily="18" charset="0"/>
            </a:endParaRPr>
          </a:p>
        </p:txBody>
      </p:sp>
    </p:spTree>
    <p:extLst>
      <p:ext uri="{BB962C8B-B14F-4D97-AF65-F5344CB8AC3E}">
        <p14:creationId xmlns:p14="http://schemas.microsoft.com/office/powerpoint/2010/main" val="350601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4D5E8"/>
        </a:solidFill>
        <a:effectLst/>
      </p:bgPr>
    </p:bg>
    <p:spTree>
      <p:nvGrpSpPr>
        <p:cNvPr id="1" name=""/>
        <p:cNvGrpSpPr/>
        <p:nvPr/>
      </p:nvGrpSpPr>
      <p:grpSpPr>
        <a:xfrm>
          <a:off x="0" y="0"/>
          <a:ext cx="0" cy="0"/>
          <a:chOff x="0" y="0"/>
          <a:chExt cx="0" cy="0"/>
        </a:xfrm>
      </p:grpSpPr>
      <p:sp>
        <p:nvSpPr>
          <p:cNvPr id="4" name="pole tekstowe 3">
            <a:extLst>
              <a:ext uri="{FF2B5EF4-FFF2-40B4-BE49-F238E27FC236}">
                <a16:creationId xmlns="" xmlns:a16="http://schemas.microsoft.com/office/drawing/2014/main" id="{0F1D3809-ED49-9EB5-0373-9A2A51A9B57B}"/>
              </a:ext>
            </a:extLst>
          </p:cNvPr>
          <p:cNvSpPr txBox="1"/>
          <p:nvPr/>
        </p:nvSpPr>
        <p:spPr>
          <a:xfrm>
            <a:off x="7239000" y="190500"/>
            <a:ext cx="23241000" cy="1067280"/>
          </a:xfrm>
          <a:prstGeom prst="rect">
            <a:avLst/>
          </a:prstGeom>
          <a:noFill/>
        </p:spPr>
        <p:txBody>
          <a:bodyPr wrap="square">
            <a:spAutoFit/>
          </a:bodyPr>
          <a:lstStyle/>
          <a:p>
            <a:pPr>
              <a:lnSpc>
                <a:spcPts val="8260"/>
              </a:lnSpc>
            </a:pPr>
            <a:r>
              <a:rPr lang="pl-PL" sz="4800" dirty="0" err="1">
                <a:solidFill>
                  <a:srgbClr val="C72336"/>
                </a:solidFill>
                <a:latin typeface="Trebuchet MS Bold"/>
              </a:rPr>
              <a:t>Refernces</a:t>
            </a:r>
            <a:r>
              <a:rPr lang="pl-PL" sz="4800" dirty="0">
                <a:solidFill>
                  <a:srgbClr val="C72336"/>
                </a:solidFill>
                <a:latin typeface="Trebuchet MS Bold"/>
              </a:rPr>
              <a:t>:</a:t>
            </a:r>
            <a:endParaRPr lang="en-US" sz="4800" dirty="0">
              <a:solidFill>
                <a:srgbClr val="C72336"/>
              </a:solidFill>
              <a:latin typeface="Trebuchet MS Bold"/>
            </a:endParaRPr>
          </a:p>
        </p:txBody>
      </p:sp>
      <p:sp>
        <p:nvSpPr>
          <p:cNvPr id="5" name="pole tekstowe 4">
            <a:extLst>
              <a:ext uri="{FF2B5EF4-FFF2-40B4-BE49-F238E27FC236}">
                <a16:creationId xmlns="" xmlns:a16="http://schemas.microsoft.com/office/drawing/2014/main" id="{D20D9324-603C-C867-DC4D-5949B672FC07}"/>
              </a:ext>
            </a:extLst>
          </p:cNvPr>
          <p:cNvSpPr txBox="1"/>
          <p:nvPr/>
        </p:nvSpPr>
        <p:spPr>
          <a:xfrm>
            <a:off x="266700" y="1638300"/>
            <a:ext cx="17754600" cy="6740307"/>
          </a:xfrm>
          <a:prstGeom prst="rect">
            <a:avLst/>
          </a:prstGeom>
          <a:noFill/>
        </p:spPr>
        <p:txBody>
          <a:bodyPr wrap="square" rtlCol="0">
            <a:spAutoFit/>
          </a:bodyPr>
          <a:lstStyle/>
          <a:p>
            <a:pPr marL="685800" lvl="0" indent="-685800">
              <a:buFont typeface="Arial" panose="020B0604020202020204" pitchFamily="34" charset="0"/>
              <a:buChar char="•"/>
            </a:pPr>
            <a:r>
              <a:rPr lang="pl-PL" sz="4800" dirty="0">
                <a:solidFill>
                  <a:schemeClr val="tx1">
                    <a:lumMod val="95000"/>
                    <a:lumOff val="5000"/>
                  </a:schemeClr>
                </a:solidFill>
                <a:effectLst/>
                <a:latin typeface="Trebuchet MS" panose="020B0603020202020204" pitchFamily="34" charset="0"/>
                <a:ea typeface="Times New Roman" panose="02020603050405020304" pitchFamily="18" charset="0"/>
              </a:rPr>
              <a:t>https://www.gov.uk/government/how-government-works</a:t>
            </a:r>
          </a:p>
          <a:p>
            <a:pPr marL="685800" lvl="0" indent="-685800">
              <a:buFont typeface="Arial" panose="020B0604020202020204" pitchFamily="34" charset="0"/>
              <a:buChar char="•"/>
            </a:pPr>
            <a:r>
              <a:rPr lang="pl-PL" sz="4800" dirty="0">
                <a:solidFill>
                  <a:schemeClr val="tx1">
                    <a:lumMod val="95000"/>
                    <a:lumOff val="5000"/>
                  </a:schemeClr>
                </a:solidFill>
                <a:effectLst/>
                <a:latin typeface="Trebuchet MS" panose="020B0603020202020204" pitchFamily="34" charset="0"/>
                <a:ea typeface="Times New Roman" panose="02020603050405020304" pitchFamily="18" charset="0"/>
              </a:rPr>
              <a:t>https://www.parliament.uk/business/lords/</a:t>
            </a:r>
          </a:p>
          <a:p>
            <a:pPr marL="685800" lvl="0" indent="-685800">
              <a:buFont typeface="Arial" panose="020B0604020202020204" pitchFamily="34" charset="0"/>
              <a:buChar char="•"/>
            </a:pPr>
            <a:r>
              <a:rPr lang="pl-PL" sz="4800" dirty="0">
                <a:solidFill>
                  <a:schemeClr val="tx1">
                    <a:lumMod val="95000"/>
                    <a:lumOff val="5000"/>
                  </a:schemeClr>
                </a:solidFill>
                <a:effectLst/>
                <a:latin typeface="Trebuchet MS" panose="020B0603020202020204" pitchFamily="34" charset="0"/>
                <a:ea typeface="Times New Roman" panose="02020603050405020304" pitchFamily="18" charset="0"/>
              </a:rPr>
              <a:t>https://www.parliament.uk/business/commons/</a:t>
            </a:r>
            <a:endParaRPr lang="pl-PL" sz="4800" dirty="0">
              <a:solidFill>
                <a:schemeClr val="tx1">
                  <a:lumMod val="95000"/>
                  <a:lumOff val="5000"/>
                </a:schemeClr>
              </a:solidFill>
              <a:latin typeface="Trebuchet MS" panose="020B0603020202020204" pitchFamily="34" charset="0"/>
              <a:ea typeface="Times New Roman" panose="02020603050405020304" pitchFamily="18" charset="0"/>
            </a:endParaRPr>
          </a:p>
          <a:p>
            <a:pPr marL="685800" lvl="0" indent="-685800">
              <a:buFont typeface="Arial" panose="020B0604020202020204" pitchFamily="34" charset="0"/>
              <a:buChar char="•"/>
            </a:pPr>
            <a:r>
              <a:rPr lang="pl-PL" sz="4800" dirty="0">
                <a:solidFill>
                  <a:schemeClr val="tx1">
                    <a:lumMod val="95000"/>
                    <a:lumOff val="5000"/>
                  </a:schemeClr>
                </a:solidFill>
                <a:effectLst/>
                <a:latin typeface="Trebuchet MS" panose="020B0603020202020204" pitchFamily="34" charset="0"/>
                <a:ea typeface="Times New Roman" panose="02020603050405020304" pitchFamily="18" charset="0"/>
              </a:rPr>
              <a:t>https://www.expatica.com/uk/living/gov-law-admin/british-government-103179/#overview</a:t>
            </a:r>
          </a:p>
          <a:p>
            <a:pPr marL="685800" lvl="0" indent="-685800">
              <a:buFont typeface="Arial" panose="020B0604020202020204" pitchFamily="34" charset="0"/>
              <a:buChar char="•"/>
            </a:pPr>
            <a:r>
              <a:rPr lang="pl-PL" sz="4800" dirty="0">
                <a:solidFill>
                  <a:schemeClr val="tx1">
                    <a:lumMod val="95000"/>
                    <a:lumOff val="5000"/>
                  </a:schemeClr>
                </a:solidFill>
                <a:effectLst/>
                <a:latin typeface="Trebuchet MS" panose="020B0603020202020204" pitchFamily="34" charset="0"/>
                <a:ea typeface="Times New Roman" panose="02020603050405020304" pitchFamily="18" charset="0"/>
              </a:rPr>
              <a:t>https://greatbritishmag.co.uk/uk-culture/how-the-british-political-system-works/</a:t>
            </a:r>
          </a:p>
          <a:p>
            <a:pPr marL="685800" lvl="0" indent="-685800">
              <a:buFont typeface="Arial" panose="020B0604020202020204" pitchFamily="34" charset="0"/>
              <a:buChar char="•"/>
            </a:pPr>
            <a:r>
              <a:rPr lang="pl-PL" sz="4800" dirty="0">
                <a:solidFill>
                  <a:schemeClr val="tx1">
                    <a:lumMod val="95000"/>
                    <a:lumOff val="5000"/>
                  </a:schemeClr>
                </a:solidFill>
                <a:effectLst/>
                <a:latin typeface="Trebuchet MS" panose="020B0603020202020204" pitchFamily="34" charset="0"/>
                <a:ea typeface="Times New Roman" panose="02020603050405020304" pitchFamily="18" charset="0"/>
              </a:rPr>
              <a:t>https://www.parliament.uk/about/mps-and-lords/members/partysystem/</a:t>
            </a:r>
          </a:p>
        </p:txBody>
      </p:sp>
      <p:pic>
        <p:nvPicPr>
          <p:cNvPr id="3" name="Grafika 2" descr="Książki kontur">
            <a:extLst>
              <a:ext uri="{FF2B5EF4-FFF2-40B4-BE49-F238E27FC236}">
                <a16:creationId xmlns="" xmlns:a16="http://schemas.microsoft.com/office/drawing/2014/main" id="{27E776AB-4328-3D2F-9941-45EE1D248C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3792200" y="6130707"/>
            <a:ext cx="4495800" cy="4495800"/>
          </a:xfrm>
          <a:prstGeom prst="rect">
            <a:avLst/>
          </a:prstGeom>
        </p:spPr>
      </p:pic>
    </p:spTree>
    <p:extLst>
      <p:ext uri="{BB962C8B-B14F-4D97-AF65-F5344CB8AC3E}">
        <p14:creationId xmlns:p14="http://schemas.microsoft.com/office/powerpoint/2010/main" val="104593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4D5E8"/>
        </a:solidFill>
        <a:effectLst/>
      </p:bgPr>
    </p:bg>
    <p:spTree>
      <p:nvGrpSpPr>
        <p:cNvPr id="1" name=""/>
        <p:cNvGrpSpPr/>
        <p:nvPr/>
      </p:nvGrpSpPr>
      <p:grpSpPr>
        <a:xfrm>
          <a:off x="0" y="0"/>
          <a:ext cx="0" cy="0"/>
          <a:chOff x="0" y="0"/>
          <a:chExt cx="0" cy="0"/>
        </a:xfrm>
      </p:grpSpPr>
      <p:sp>
        <p:nvSpPr>
          <p:cNvPr id="2" name="Freeform 2"/>
          <p:cNvSpPr/>
          <p:nvPr/>
        </p:nvSpPr>
        <p:spPr>
          <a:xfrm>
            <a:off x="0" y="0"/>
            <a:ext cx="11458349" cy="11458349"/>
          </a:xfrm>
          <a:custGeom>
            <a:avLst/>
            <a:gdLst/>
            <a:ahLst/>
            <a:cxnLst/>
            <a:rect l="l" t="t" r="r" b="b"/>
            <a:pathLst>
              <a:path w="11458349" h="11458349">
                <a:moveTo>
                  <a:pt x="0" y="0"/>
                </a:moveTo>
                <a:lnTo>
                  <a:pt x="11458349" y="0"/>
                </a:lnTo>
                <a:lnTo>
                  <a:pt x="11458349" y="11458349"/>
                </a:lnTo>
                <a:lnTo>
                  <a:pt x="0" y="11458349"/>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231727" y="3367036"/>
            <a:ext cx="5824545" cy="6163540"/>
          </a:xfrm>
          <a:custGeom>
            <a:avLst/>
            <a:gdLst/>
            <a:ahLst/>
            <a:cxnLst/>
            <a:rect l="l" t="t" r="r" b="b"/>
            <a:pathLst>
              <a:path w="5824545" h="6163540">
                <a:moveTo>
                  <a:pt x="0" y="0"/>
                </a:moveTo>
                <a:lnTo>
                  <a:pt x="5824546" y="0"/>
                </a:lnTo>
                <a:lnTo>
                  <a:pt x="5824546" y="6163540"/>
                </a:lnTo>
                <a:lnTo>
                  <a:pt x="0" y="61635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987610" y="1439263"/>
            <a:ext cx="16538390" cy="1523109"/>
          </a:xfrm>
          <a:prstGeom prst="rect">
            <a:avLst/>
          </a:prstGeom>
        </p:spPr>
        <p:txBody>
          <a:bodyPr wrap="square" lIns="0" tIns="0" rIns="0" bIns="0" rtlCol="0" anchor="t">
            <a:spAutoFit/>
          </a:bodyPr>
          <a:lstStyle/>
          <a:p>
            <a:pPr marL="0" marR="0" lvl="0" indent="0" algn="ctr" defTabSz="914400" rtl="0" eaLnBrk="1" fontAlgn="auto" latinLnBrk="0" hangingPunct="1">
              <a:lnSpc>
                <a:spcPts val="12969"/>
              </a:lnSpc>
              <a:spcBef>
                <a:spcPts val="0"/>
              </a:spcBef>
              <a:spcAft>
                <a:spcPts val="0"/>
              </a:spcAft>
              <a:buClrTx/>
              <a:buSzTx/>
              <a:buFontTx/>
              <a:buNone/>
              <a:tabLst/>
              <a:defRPr/>
            </a:pPr>
            <a:r>
              <a:rPr kumimoji="0" lang="en-US" sz="9264" b="0" i="0" u="none" strike="noStrike" kern="1200" cap="none" spc="0" normalizeH="0" baseline="0" noProof="0" dirty="0">
                <a:ln>
                  <a:noFill/>
                </a:ln>
                <a:solidFill>
                  <a:srgbClr val="C72336"/>
                </a:solidFill>
                <a:effectLst/>
                <a:uLnTx/>
                <a:uFillTx/>
                <a:latin typeface="Trebuchet MS Bold"/>
                <a:ea typeface="+mn-ea"/>
                <a:cs typeface="+mn-cs"/>
              </a:rPr>
              <a:t>Thank you for your </a:t>
            </a:r>
            <a:r>
              <a:rPr kumimoji="0" lang="en-US" sz="9264" b="0" i="0" u="none" strike="noStrike" kern="1200" cap="none" spc="0" normalizeH="0" baseline="0" noProof="0" dirty="0" err="1">
                <a:ln>
                  <a:noFill/>
                </a:ln>
                <a:solidFill>
                  <a:srgbClr val="C72336"/>
                </a:solidFill>
                <a:effectLst/>
                <a:uLnTx/>
                <a:uFillTx/>
                <a:latin typeface="Trebuchet MS Bold"/>
                <a:ea typeface="+mn-ea"/>
                <a:cs typeface="+mn-cs"/>
              </a:rPr>
              <a:t>atten</a:t>
            </a:r>
            <a:r>
              <a:rPr kumimoji="0" lang="pl-PL" sz="9264" b="0" i="0" u="none" strike="noStrike" kern="1200" cap="none" spc="0" normalizeH="0" baseline="0" noProof="0" dirty="0">
                <a:ln>
                  <a:noFill/>
                </a:ln>
                <a:solidFill>
                  <a:srgbClr val="C72336"/>
                </a:solidFill>
                <a:effectLst/>
                <a:uLnTx/>
                <a:uFillTx/>
                <a:latin typeface="Trebuchet MS Bold"/>
                <a:ea typeface="+mn-ea"/>
                <a:cs typeface="+mn-cs"/>
              </a:rPr>
              <a:t>t</a:t>
            </a:r>
            <a:r>
              <a:rPr kumimoji="0" lang="en-US" sz="9264" b="0" i="0" u="none" strike="noStrike" kern="1200" cap="none" spc="0" normalizeH="0" baseline="0" noProof="0" dirty="0">
                <a:ln>
                  <a:noFill/>
                </a:ln>
                <a:solidFill>
                  <a:srgbClr val="C72336"/>
                </a:solidFill>
                <a:effectLst/>
                <a:uLnTx/>
                <a:uFillTx/>
                <a:latin typeface="Trebuchet MS Bold"/>
                <a:ea typeface="+mn-ea"/>
                <a:cs typeface="+mn-cs"/>
              </a:rPr>
              <a:t>ion! </a:t>
            </a:r>
          </a:p>
        </p:txBody>
      </p:sp>
      <p:sp>
        <p:nvSpPr>
          <p:cNvPr id="5" name="Freeform 5"/>
          <p:cNvSpPr/>
          <p:nvPr/>
        </p:nvSpPr>
        <p:spPr>
          <a:xfrm>
            <a:off x="11458349" y="0"/>
            <a:ext cx="11458349" cy="11458349"/>
          </a:xfrm>
          <a:custGeom>
            <a:avLst/>
            <a:gdLst/>
            <a:ahLst/>
            <a:cxnLst/>
            <a:rect l="l" t="t" r="r" b="b"/>
            <a:pathLst>
              <a:path w="11458349" h="11458349">
                <a:moveTo>
                  <a:pt x="0" y="0"/>
                </a:moveTo>
                <a:lnTo>
                  <a:pt x="11458349" y="0"/>
                </a:lnTo>
                <a:lnTo>
                  <a:pt x="11458349" y="11458349"/>
                </a:lnTo>
                <a:lnTo>
                  <a:pt x="0" y="11458349"/>
                </a:lnTo>
                <a:lnTo>
                  <a:pt x="0" y="0"/>
                </a:lnTo>
                <a:close/>
              </a:path>
            </a:pathLst>
          </a:custGeom>
          <a:blipFill>
            <a:blip r:embed="rId6">
              <a:alphaModFix amt="19999"/>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D5E8"/>
        </a:solidFill>
        <a:effectLst/>
      </p:bgPr>
    </p:bg>
    <p:spTree>
      <p:nvGrpSpPr>
        <p:cNvPr id="1" name=""/>
        <p:cNvGrpSpPr/>
        <p:nvPr/>
      </p:nvGrpSpPr>
      <p:grpSpPr>
        <a:xfrm>
          <a:off x="0" y="0"/>
          <a:ext cx="0" cy="0"/>
          <a:chOff x="0" y="0"/>
          <a:chExt cx="0" cy="0"/>
        </a:xfrm>
      </p:grpSpPr>
      <p:grpSp>
        <p:nvGrpSpPr>
          <p:cNvPr id="2" name="Group 2"/>
          <p:cNvGrpSpPr/>
          <p:nvPr/>
        </p:nvGrpSpPr>
        <p:grpSpPr>
          <a:xfrm>
            <a:off x="1412362" y="1076938"/>
            <a:ext cx="15463276" cy="7988463"/>
            <a:chOff x="0" y="-38100"/>
            <a:chExt cx="4072632" cy="2103957"/>
          </a:xfrm>
        </p:grpSpPr>
        <p:sp>
          <p:nvSpPr>
            <p:cNvPr id="3" name="Freeform 3"/>
            <p:cNvSpPr/>
            <p:nvPr/>
          </p:nvSpPr>
          <p:spPr>
            <a:xfrm>
              <a:off x="0" y="-1390"/>
              <a:ext cx="4072632" cy="2065857"/>
            </a:xfrm>
            <a:custGeom>
              <a:avLst/>
              <a:gdLst/>
              <a:ahLst/>
              <a:cxnLst/>
              <a:rect l="l" t="t" r="r" b="b"/>
              <a:pathLst>
                <a:path w="4072632" h="2065857">
                  <a:moveTo>
                    <a:pt x="25534" y="0"/>
                  </a:moveTo>
                  <a:lnTo>
                    <a:pt x="4047098" y="0"/>
                  </a:lnTo>
                  <a:cubicBezTo>
                    <a:pt x="4053870" y="0"/>
                    <a:pt x="4060365" y="2690"/>
                    <a:pt x="4065154" y="7479"/>
                  </a:cubicBezTo>
                  <a:cubicBezTo>
                    <a:pt x="4069942" y="12267"/>
                    <a:pt x="4072632" y="18762"/>
                    <a:pt x="4072632" y="25534"/>
                  </a:cubicBezTo>
                  <a:lnTo>
                    <a:pt x="4072632" y="2040323"/>
                  </a:lnTo>
                  <a:cubicBezTo>
                    <a:pt x="4072632" y="2054425"/>
                    <a:pt x="4061201" y="2065857"/>
                    <a:pt x="4047098" y="2065857"/>
                  </a:cubicBezTo>
                  <a:lnTo>
                    <a:pt x="25534" y="2065857"/>
                  </a:lnTo>
                  <a:cubicBezTo>
                    <a:pt x="18762" y="2065857"/>
                    <a:pt x="12267" y="2063167"/>
                    <a:pt x="7479" y="2058379"/>
                  </a:cubicBezTo>
                  <a:cubicBezTo>
                    <a:pt x="2690" y="2053590"/>
                    <a:pt x="0" y="2047095"/>
                    <a:pt x="0" y="2040323"/>
                  </a:cubicBezTo>
                  <a:lnTo>
                    <a:pt x="0" y="25534"/>
                  </a:lnTo>
                  <a:cubicBezTo>
                    <a:pt x="0" y="11432"/>
                    <a:pt x="11432" y="0"/>
                    <a:pt x="25534" y="0"/>
                  </a:cubicBezTo>
                  <a:close/>
                </a:path>
              </a:pathLst>
            </a:custGeom>
            <a:solidFill>
              <a:srgbClr val="F2F0F1"/>
            </a:solidFill>
          </p:spPr>
          <p:txBody>
            <a:bodyPr/>
            <a:lstStyle/>
            <a:p>
              <a:pPr marL="285750" indent="-285750">
                <a:buFont typeface="Arial" panose="020B0604020202020204" pitchFamily="34" charset="0"/>
                <a:buChar char="•"/>
              </a:pPr>
              <a:endParaRPr lang="pl-PL"/>
            </a:p>
          </p:txBody>
        </p:sp>
        <p:sp>
          <p:nvSpPr>
            <p:cNvPr id="4" name="TextBox 4"/>
            <p:cNvSpPr txBox="1"/>
            <p:nvPr/>
          </p:nvSpPr>
          <p:spPr>
            <a:xfrm>
              <a:off x="0" y="-38100"/>
              <a:ext cx="4072632" cy="210395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393432" y="5944905"/>
            <a:ext cx="2518869" cy="3766533"/>
          </a:xfrm>
          <a:custGeom>
            <a:avLst/>
            <a:gdLst/>
            <a:ahLst/>
            <a:cxnLst/>
            <a:rect l="l" t="t" r="r" b="b"/>
            <a:pathLst>
              <a:path w="2518869" h="3766533">
                <a:moveTo>
                  <a:pt x="0" y="0"/>
                </a:moveTo>
                <a:lnTo>
                  <a:pt x="2518869" y="0"/>
                </a:lnTo>
                <a:lnTo>
                  <a:pt x="2518869" y="3766533"/>
                </a:lnTo>
                <a:lnTo>
                  <a:pt x="0" y="37665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pl-PL"/>
          </a:p>
        </p:txBody>
      </p:sp>
      <p:sp>
        <p:nvSpPr>
          <p:cNvPr id="6" name="Freeform 6"/>
          <p:cNvSpPr/>
          <p:nvPr/>
        </p:nvSpPr>
        <p:spPr>
          <a:xfrm>
            <a:off x="874182" y="78587"/>
            <a:ext cx="2678294" cy="4114800"/>
          </a:xfrm>
          <a:custGeom>
            <a:avLst/>
            <a:gdLst/>
            <a:ahLst/>
            <a:cxnLst/>
            <a:rect l="l" t="t" r="r" b="b"/>
            <a:pathLst>
              <a:path w="2678294" h="4114800">
                <a:moveTo>
                  <a:pt x="0" y="0"/>
                </a:moveTo>
                <a:lnTo>
                  <a:pt x="2678294" y="0"/>
                </a:lnTo>
                <a:lnTo>
                  <a:pt x="2678294"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pl-PL"/>
          </a:p>
        </p:txBody>
      </p:sp>
      <p:sp>
        <p:nvSpPr>
          <p:cNvPr id="7" name="TextBox 7"/>
          <p:cNvSpPr txBox="1"/>
          <p:nvPr/>
        </p:nvSpPr>
        <p:spPr>
          <a:xfrm>
            <a:off x="7391400" y="1097774"/>
            <a:ext cx="3233678" cy="984565"/>
          </a:xfrm>
          <a:prstGeom prst="rect">
            <a:avLst/>
          </a:prstGeom>
        </p:spPr>
        <p:txBody>
          <a:bodyPr wrap="square" lIns="0" tIns="0" rIns="0" bIns="0" rtlCol="0" anchor="t">
            <a:spAutoFit/>
          </a:bodyPr>
          <a:lstStyle/>
          <a:p>
            <a:pPr algn="ctr">
              <a:lnSpc>
                <a:spcPts val="8400"/>
              </a:lnSpc>
            </a:pPr>
            <a:r>
              <a:rPr lang="en-US" sz="6000" dirty="0">
                <a:solidFill>
                  <a:srgbClr val="C72336"/>
                </a:solidFill>
                <a:latin typeface="Trebuchet MS Bold"/>
              </a:rPr>
              <a:t>Glossary</a:t>
            </a:r>
          </a:p>
        </p:txBody>
      </p:sp>
      <p:sp>
        <p:nvSpPr>
          <p:cNvPr id="8" name="pole tekstowe 7">
            <a:extLst>
              <a:ext uri="{FF2B5EF4-FFF2-40B4-BE49-F238E27FC236}">
                <a16:creationId xmlns="" xmlns:a16="http://schemas.microsoft.com/office/drawing/2014/main" id="{A8BCC6EB-60E2-7CD8-32D9-89ED4E490E05}"/>
              </a:ext>
            </a:extLst>
          </p:cNvPr>
          <p:cNvSpPr txBox="1"/>
          <p:nvPr/>
        </p:nvSpPr>
        <p:spPr>
          <a:xfrm>
            <a:off x="2057400" y="2442011"/>
            <a:ext cx="15163800" cy="10480536"/>
          </a:xfrm>
          <a:prstGeom prst="rect">
            <a:avLst/>
          </a:prstGeom>
          <a:noFill/>
        </p:spPr>
        <p:txBody>
          <a:bodyPr wrap="square" numCol="2" rtlCol="0">
            <a:spAutoFit/>
          </a:bodyPr>
          <a:lstStyle/>
          <a:p>
            <a:pPr>
              <a:tabLst>
                <a:tab pos="746760" algn="l"/>
              </a:tabLst>
            </a:pPr>
            <a:r>
              <a:rPr lang="en-US" sz="3200" b="1" dirty="0">
                <a:solidFill>
                  <a:schemeClr val="tx1">
                    <a:lumMod val="95000"/>
                    <a:lumOff val="5000"/>
                  </a:schemeClr>
                </a:solidFill>
                <a:effectLst/>
                <a:latin typeface="Calibri" panose="020F0502020204030204" pitchFamily="34" charset="0"/>
                <a:ea typeface="Times New Roman" panose="02020603050405020304" pitchFamily="18" charset="0"/>
              </a:rPr>
              <a:t>MP (member of parliament)  - </a:t>
            </a:r>
            <a:r>
              <a:rPr lang="en-US" sz="3200" dirty="0" err="1">
                <a:solidFill>
                  <a:schemeClr val="tx1">
                    <a:lumMod val="95000"/>
                    <a:lumOff val="5000"/>
                  </a:schemeClr>
                </a:solidFill>
                <a:effectLst/>
                <a:latin typeface="Calibri" panose="020F0502020204030204" pitchFamily="34" charset="0"/>
                <a:ea typeface="Times New Roman" panose="02020603050405020304" pitchFamily="18" charset="0"/>
              </a:rPr>
              <a:t>poseł</a:t>
            </a:r>
            <a:r>
              <a:rPr lang="en-US" sz="3200" dirty="0">
                <a:solidFill>
                  <a:schemeClr val="tx1">
                    <a:lumMod val="95000"/>
                    <a:lumOff val="5000"/>
                  </a:schemeClr>
                </a:solidFill>
                <a:effectLst/>
                <a:latin typeface="Calibri" panose="020F0502020204030204" pitchFamily="34" charset="0"/>
                <a:ea typeface="Times New Roman" panose="02020603050405020304" pitchFamily="18" charset="0"/>
              </a:rPr>
              <a:t>/</a:t>
            </a:r>
            <a:r>
              <a:rPr lang="en-US" sz="3200" dirty="0" err="1">
                <a:solidFill>
                  <a:schemeClr val="tx1">
                    <a:lumMod val="95000"/>
                    <a:lumOff val="5000"/>
                  </a:schemeClr>
                </a:solidFill>
                <a:effectLst/>
                <a:latin typeface="Calibri" panose="020F0502020204030204" pitchFamily="34" charset="0"/>
                <a:ea typeface="Times New Roman" panose="02020603050405020304" pitchFamily="18" charset="0"/>
              </a:rPr>
              <a:t>posłanka</a:t>
            </a:r>
            <a:endParaRPr lang="pl-PL"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a:p>
            <a:pPr>
              <a:tabLst>
                <a:tab pos="746760" algn="l"/>
              </a:tabLst>
            </a:pPr>
            <a:r>
              <a:rPr lang="en-US" sz="3200" b="1" dirty="0">
                <a:solidFill>
                  <a:schemeClr val="tx1">
                    <a:lumMod val="95000"/>
                    <a:lumOff val="5000"/>
                  </a:schemeClr>
                </a:solidFill>
                <a:effectLst/>
                <a:latin typeface="Calibri" panose="020F0502020204030204" pitchFamily="34" charset="0"/>
                <a:ea typeface="Times New Roman" panose="02020603050405020304" pitchFamily="18" charset="0"/>
              </a:rPr>
              <a:t>executive power – </a:t>
            </a:r>
            <a:r>
              <a:rPr lang="pl-PL" sz="3200" dirty="0">
                <a:solidFill>
                  <a:schemeClr val="tx1">
                    <a:lumMod val="95000"/>
                    <a:lumOff val="5000"/>
                  </a:schemeClr>
                </a:solidFill>
                <a:latin typeface="Calibri" panose="020F0502020204030204" pitchFamily="34" charset="0"/>
                <a:ea typeface="Times New Roman" panose="02020603050405020304" pitchFamily="18" charset="0"/>
              </a:rPr>
              <a:t>władza wykonawcza</a:t>
            </a:r>
            <a:endParaRPr lang="pl-PL" sz="3200" b="1" dirty="0">
              <a:solidFill>
                <a:schemeClr val="tx1">
                  <a:lumMod val="95000"/>
                  <a:lumOff val="5000"/>
                </a:schemeClr>
              </a:solidFill>
              <a:effectLst/>
              <a:latin typeface="Calibri" panose="020F0502020204030204" pitchFamily="34" charset="0"/>
              <a:ea typeface="Times New Roman" panose="02020603050405020304" pitchFamily="18" charset="0"/>
            </a:endParaRPr>
          </a:p>
          <a:p>
            <a:pPr>
              <a:tabLst>
                <a:tab pos="746760" algn="l"/>
              </a:tabLst>
            </a:pPr>
            <a:r>
              <a:rPr lang="pl-PL" sz="3200" b="1" dirty="0" err="1">
                <a:solidFill>
                  <a:schemeClr val="tx1">
                    <a:lumMod val="95000"/>
                    <a:lumOff val="5000"/>
                  </a:schemeClr>
                </a:solidFill>
                <a:latin typeface="Calibri" panose="020F0502020204030204" pitchFamily="34" charset="0"/>
                <a:ea typeface="Times New Roman" panose="02020603050405020304" pitchFamily="18" charset="0"/>
              </a:rPr>
              <a:t>legislative</a:t>
            </a:r>
            <a:r>
              <a:rPr lang="pl-PL" sz="3200" b="1" dirty="0">
                <a:solidFill>
                  <a:schemeClr val="tx1">
                    <a:lumMod val="95000"/>
                    <a:lumOff val="5000"/>
                  </a:schemeClr>
                </a:solidFill>
                <a:latin typeface="Calibri" panose="020F0502020204030204" pitchFamily="34" charset="0"/>
                <a:ea typeface="Times New Roman" panose="02020603050405020304" pitchFamily="18" charset="0"/>
              </a:rPr>
              <a:t> </a:t>
            </a:r>
            <a:r>
              <a:rPr lang="pl-PL" sz="3200" b="1" dirty="0" err="1">
                <a:solidFill>
                  <a:schemeClr val="tx1">
                    <a:lumMod val="95000"/>
                    <a:lumOff val="5000"/>
                  </a:schemeClr>
                </a:solidFill>
                <a:latin typeface="Calibri" panose="020F0502020204030204" pitchFamily="34" charset="0"/>
                <a:ea typeface="Times New Roman" panose="02020603050405020304" pitchFamily="18" charset="0"/>
              </a:rPr>
              <a:t>power</a:t>
            </a:r>
            <a:r>
              <a:rPr lang="pl-PL" sz="3200" b="1" dirty="0">
                <a:solidFill>
                  <a:schemeClr val="tx1">
                    <a:lumMod val="95000"/>
                    <a:lumOff val="5000"/>
                  </a:schemeClr>
                </a:solidFill>
                <a:latin typeface="Calibri" panose="020F0502020204030204" pitchFamily="34" charset="0"/>
                <a:ea typeface="Times New Roman" panose="02020603050405020304" pitchFamily="18" charset="0"/>
              </a:rPr>
              <a:t> – </a:t>
            </a:r>
            <a:r>
              <a:rPr lang="pl-PL" sz="3200" dirty="0">
                <a:solidFill>
                  <a:schemeClr val="tx1">
                    <a:lumMod val="95000"/>
                    <a:lumOff val="5000"/>
                  </a:schemeClr>
                </a:solidFill>
                <a:latin typeface="Calibri" panose="020F0502020204030204" pitchFamily="34" charset="0"/>
                <a:ea typeface="Times New Roman" panose="02020603050405020304" pitchFamily="18" charset="0"/>
              </a:rPr>
              <a:t>władza ustawodawcza</a:t>
            </a:r>
            <a:endParaRPr lang="pl-PL"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a:p>
            <a:pPr>
              <a:tabLst>
                <a:tab pos="746760" algn="l"/>
              </a:tabLst>
            </a:pPr>
            <a:r>
              <a:rPr lang="en-US" sz="3200" b="1" dirty="0">
                <a:solidFill>
                  <a:schemeClr val="tx1">
                    <a:lumMod val="95000"/>
                    <a:lumOff val="5000"/>
                  </a:schemeClr>
                </a:solidFill>
                <a:effectLst/>
                <a:latin typeface="Calibri" panose="020F0502020204030204" pitchFamily="34" charset="0"/>
                <a:ea typeface="Times New Roman" panose="02020603050405020304" pitchFamily="18" charset="0"/>
              </a:rPr>
              <a:t>royal prerogative</a:t>
            </a:r>
            <a:r>
              <a:rPr lang="pl-PL" sz="3200" dirty="0">
                <a:solidFill>
                  <a:schemeClr val="tx1">
                    <a:lumMod val="95000"/>
                    <a:lumOff val="5000"/>
                  </a:schemeClr>
                </a:solidFill>
                <a:effectLst/>
                <a:latin typeface="Calibri" panose="020F0502020204030204" pitchFamily="34" charset="0"/>
                <a:ea typeface="Times New Roman" panose="02020603050405020304" pitchFamily="18" charset="0"/>
              </a:rPr>
              <a:t> – prerogatywa królewska</a:t>
            </a:r>
            <a:endParaRPr lang="pl-PL"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a:p>
            <a:r>
              <a:rPr lang="pl-PL" sz="3200" b="1" dirty="0" err="1">
                <a:solidFill>
                  <a:schemeClr val="tx1">
                    <a:lumMod val="95000"/>
                    <a:lumOff val="5000"/>
                  </a:schemeClr>
                </a:solidFill>
              </a:rPr>
              <a:t>Prime</a:t>
            </a:r>
            <a:r>
              <a:rPr lang="pl-PL" sz="3200" b="1" dirty="0">
                <a:solidFill>
                  <a:schemeClr val="tx1">
                    <a:lumMod val="95000"/>
                    <a:lumOff val="5000"/>
                  </a:schemeClr>
                </a:solidFill>
              </a:rPr>
              <a:t> Minister – </a:t>
            </a:r>
            <a:r>
              <a:rPr lang="pl-PL" sz="3200" dirty="0">
                <a:solidFill>
                  <a:schemeClr val="tx1">
                    <a:lumMod val="95000"/>
                    <a:lumOff val="5000"/>
                  </a:schemeClr>
                </a:solidFill>
              </a:rPr>
              <a:t>premier</a:t>
            </a:r>
            <a:endParaRPr lang="pl-PL" sz="3200" b="1" dirty="0">
              <a:solidFill>
                <a:schemeClr val="tx1">
                  <a:lumMod val="95000"/>
                  <a:lumOff val="5000"/>
                </a:schemeClr>
              </a:solidFill>
            </a:endParaRPr>
          </a:p>
          <a:p>
            <a:r>
              <a:rPr lang="en-US" sz="3200" b="1" dirty="0">
                <a:solidFill>
                  <a:schemeClr val="tx1">
                    <a:lumMod val="95000"/>
                    <a:lumOff val="5000"/>
                  </a:schemeClr>
                </a:solidFill>
                <a:effectLst/>
                <a:latin typeface="Calibri" panose="020F0502020204030204" pitchFamily="34" charset="0"/>
                <a:ea typeface="Calibri" panose="020F0502020204030204" pitchFamily="34" charset="0"/>
              </a:rPr>
              <a:t>Chancellor of the Exchequer</a:t>
            </a:r>
            <a:r>
              <a:rPr lang="pl-PL" sz="3200" b="1" dirty="0">
                <a:solidFill>
                  <a:schemeClr val="tx1">
                    <a:lumMod val="95000"/>
                    <a:lumOff val="5000"/>
                  </a:schemeClr>
                </a:solidFill>
                <a:effectLst/>
                <a:latin typeface="Calibri" panose="020F0502020204030204" pitchFamily="34" charset="0"/>
                <a:ea typeface="Calibri" panose="020F0502020204030204" pitchFamily="34" charset="0"/>
              </a:rPr>
              <a:t> – </a:t>
            </a:r>
            <a:r>
              <a:rPr lang="pl-PL" sz="3200" dirty="0">
                <a:solidFill>
                  <a:schemeClr val="tx1">
                    <a:lumMod val="95000"/>
                    <a:lumOff val="5000"/>
                  </a:schemeClr>
                </a:solidFill>
                <a:effectLst/>
                <a:latin typeface="Calibri" panose="020F0502020204030204" pitchFamily="34" charset="0"/>
                <a:ea typeface="Calibri" panose="020F0502020204030204" pitchFamily="34" charset="0"/>
              </a:rPr>
              <a:t>mi</a:t>
            </a:r>
            <a:r>
              <a:rPr lang="pl-PL" sz="3200" dirty="0">
                <a:solidFill>
                  <a:schemeClr val="tx1">
                    <a:lumMod val="95000"/>
                    <a:lumOff val="5000"/>
                  </a:schemeClr>
                </a:solidFill>
                <a:latin typeface="Calibri" panose="020F0502020204030204" pitchFamily="34" charset="0"/>
                <a:ea typeface="Calibri" panose="020F0502020204030204" pitchFamily="34" charset="0"/>
              </a:rPr>
              <a:t>nister finansów</a:t>
            </a:r>
            <a:endParaRPr lang="pl-PL" sz="3200" b="1" dirty="0">
              <a:solidFill>
                <a:schemeClr val="tx1">
                  <a:lumMod val="95000"/>
                  <a:lumOff val="5000"/>
                </a:schemeClr>
              </a:solidFill>
              <a:latin typeface="Calibri" panose="020F0502020204030204" pitchFamily="34" charset="0"/>
              <a:ea typeface="Calibri" panose="020F0502020204030204" pitchFamily="34" charset="0"/>
            </a:endParaRPr>
          </a:p>
          <a:p>
            <a:r>
              <a:rPr lang="pl-PL" sz="3200" b="1" dirty="0" err="1">
                <a:solidFill>
                  <a:schemeClr val="tx1">
                    <a:lumMod val="95000"/>
                    <a:lumOff val="5000"/>
                  </a:schemeClr>
                </a:solidFill>
                <a:latin typeface="Calibri" panose="020F0502020204030204" pitchFamily="34" charset="0"/>
                <a:ea typeface="Calibri" panose="020F0502020204030204" pitchFamily="34" charset="0"/>
              </a:rPr>
              <a:t>b</a:t>
            </a:r>
            <a:r>
              <a:rPr lang="pl-PL" sz="3200" b="1" dirty="0" err="1">
                <a:solidFill>
                  <a:schemeClr val="tx1">
                    <a:lumMod val="95000"/>
                    <a:lumOff val="5000"/>
                  </a:schemeClr>
                </a:solidFill>
                <a:effectLst/>
                <a:latin typeface="Calibri" panose="020F0502020204030204" pitchFamily="34" charset="0"/>
                <a:ea typeface="Calibri" panose="020F0502020204030204" pitchFamily="34" charset="0"/>
              </a:rPr>
              <a:t>icameral</a:t>
            </a:r>
            <a:r>
              <a:rPr lang="pl-PL" sz="3200" b="1" dirty="0">
                <a:solidFill>
                  <a:schemeClr val="tx1">
                    <a:lumMod val="95000"/>
                    <a:lumOff val="5000"/>
                  </a:schemeClr>
                </a:solidFill>
                <a:effectLst/>
                <a:latin typeface="Calibri" panose="020F0502020204030204" pitchFamily="34" charset="0"/>
                <a:ea typeface="Calibri" panose="020F0502020204030204" pitchFamily="34" charset="0"/>
              </a:rPr>
              <a:t> – </a:t>
            </a:r>
            <a:r>
              <a:rPr lang="pl-PL" sz="3200" dirty="0">
                <a:solidFill>
                  <a:schemeClr val="tx1">
                    <a:lumMod val="95000"/>
                    <a:lumOff val="5000"/>
                  </a:schemeClr>
                </a:solidFill>
                <a:effectLst/>
                <a:latin typeface="Calibri" panose="020F0502020204030204" pitchFamily="34" charset="0"/>
                <a:ea typeface="Calibri" panose="020F0502020204030204" pitchFamily="34" charset="0"/>
              </a:rPr>
              <a:t>dwuizbowy</a:t>
            </a:r>
            <a:endParaRPr lang="pl-PL" sz="3200" b="1" dirty="0">
              <a:solidFill>
                <a:schemeClr val="tx1">
                  <a:lumMod val="95000"/>
                  <a:lumOff val="5000"/>
                </a:schemeClr>
              </a:solidFill>
              <a:effectLst/>
              <a:latin typeface="Calibri" panose="020F0502020204030204" pitchFamily="34" charset="0"/>
              <a:ea typeface="Calibri" panose="020F0502020204030204" pitchFamily="34" charset="0"/>
            </a:endParaRPr>
          </a:p>
          <a:p>
            <a:r>
              <a:rPr lang="pl-PL" sz="3200" b="1" dirty="0" err="1">
                <a:solidFill>
                  <a:schemeClr val="tx1">
                    <a:lumMod val="95000"/>
                    <a:lumOff val="5000"/>
                  </a:schemeClr>
                </a:solidFill>
                <a:effectLst/>
                <a:latin typeface="Calibri" panose="020F0502020204030204" pitchFamily="34" charset="0"/>
                <a:ea typeface="Calibri" panose="020F0502020204030204" pitchFamily="34" charset="0"/>
              </a:rPr>
              <a:t>supreme</a:t>
            </a:r>
            <a:r>
              <a:rPr lang="pl-PL" sz="3200" b="1" dirty="0">
                <a:solidFill>
                  <a:schemeClr val="tx1">
                    <a:lumMod val="95000"/>
                    <a:lumOff val="5000"/>
                  </a:schemeClr>
                </a:solidFill>
                <a:effectLst/>
                <a:latin typeface="Calibri" panose="020F0502020204030204" pitchFamily="34" charset="0"/>
                <a:ea typeface="Calibri" panose="020F0502020204030204" pitchFamily="34" charset="0"/>
              </a:rPr>
              <a:t> </a:t>
            </a:r>
            <a:r>
              <a:rPr lang="pl-PL" sz="3200" b="1" dirty="0" err="1">
                <a:solidFill>
                  <a:schemeClr val="tx1">
                    <a:lumMod val="95000"/>
                    <a:lumOff val="5000"/>
                  </a:schemeClr>
                </a:solidFill>
                <a:effectLst/>
                <a:latin typeface="Calibri" panose="020F0502020204030204" pitchFamily="34" charset="0"/>
                <a:ea typeface="Calibri" panose="020F0502020204030204" pitchFamily="34" charset="0"/>
              </a:rPr>
              <a:t>legislative</a:t>
            </a:r>
            <a:r>
              <a:rPr lang="pl-PL" sz="3200" b="1" dirty="0">
                <a:solidFill>
                  <a:schemeClr val="tx1">
                    <a:lumMod val="95000"/>
                    <a:lumOff val="5000"/>
                  </a:schemeClr>
                </a:solidFill>
                <a:effectLst/>
                <a:latin typeface="Calibri" panose="020F0502020204030204" pitchFamily="34" charset="0"/>
                <a:ea typeface="Calibri" panose="020F0502020204030204" pitchFamily="34" charset="0"/>
              </a:rPr>
              <a:t> body – </a:t>
            </a:r>
            <a:r>
              <a:rPr lang="pl-PL" sz="3200" dirty="0">
                <a:solidFill>
                  <a:schemeClr val="tx1">
                    <a:lumMod val="95000"/>
                    <a:lumOff val="5000"/>
                  </a:schemeClr>
                </a:solidFill>
                <a:effectLst/>
                <a:latin typeface="Calibri" panose="020F0502020204030204" pitchFamily="34" charset="0"/>
                <a:ea typeface="Calibri" panose="020F0502020204030204" pitchFamily="34" charset="0"/>
              </a:rPr>
              <a:t>najwyższy organ ustawodawczy</a:t>
            </a:r>
            <a:endParaRPr lang="pl-PL" sz="3200" b="1" dirty="0">
              <a:solidFill>
                <a:schemeClr val="tx1">
                  <a:lumMod val="95000"/>
                  <a:lumOff val="5000"/>
                </a:schemeClr>
              </a:solidFill>
              <a:effectLst/>
              <a:latin typeface="Calibri" panose="020F0502020204030204" pitchFamily="34" charset="0"/>
              <a:ea typeface="Calibri" panose="020F0502020204030204" pitchFamily="34" charset="0"/>
            </a:endParaRPr>
          </a:p>
          <a:p>
            <a:r>
              <a:rPr lang="pl-PL" sz="3200" b="1" dirty="0" err="1">
                <a:solidFill>
                  <a:schemeClr val="tx1">
                    <a:lumMod val="95000"/>
                    <a:lumOff val="5000"/>
                  </a:schemeClr>
                </a:solidFill>
                <a:latin typeface="Calibri" panose="020F0502020204030204" pitchFamily="34" charset="0"/>
                <a:ea typeface="Calibri" panose="020F0502020204030204" pitchFamily="34" charset="0"/>
              </a:rPr>
              <a:t>archbishops</a:t>
            </a:r>
            <a:r>
              <a:rPr lang="pl-PL" sz="3200" b="1" dirty="0">
                <a:solidFill>
                  <a:schemeClr val="tx1">
                    <a:lumMod val="95000"/>
                    <a:lumOff val="5000"/>
                  </a:schemeClr>
                </a:solidFill>
                <a:latin typeface="Calibri" panose="020F0502020204030204" pitchFamily="34" charset="0"/>
                <a:ea typeface="Calibri" panose="020F0502020204030204" pitchFamily="34" charset="0"/>
              </a:rPr>
              <a:t> and </a:t>
            </a:r>
            <a:r>
              <a:rPr lang="pl-PL" sz="3200" b="1" dirty="0" err="1">
                <a:solidFill>
                  <a:schemeClr val="tx1">
                    <a:lumMod val="95000"/>
                    <a:lumOff val="5000"/>
                  </a:schemeClr>
                </a:solidFill>
                <a:latin typeface="Calibri" panose="020F0502020204030204" pitchFamily="34" charset="0"/>
                <a:ea typeface="Calibri" panose="020F0502020204030204" pitchFamily="34" charset="0"/>
              </a:rPr>
              <a:t>bishops</a:t>
            </a:r>
            <a:r>
              <a:rPr lang="pl-PL" sz="3200" b="1" dirty="0">
                <a:solidFill>
                  <a:schemeClr val="tx1">
                    <a:lumMod val="95000"/>
                    <a:lumOff val="5000"/>
                  </a:schemeClr>
                </a:solidFill>
                <a:latin typeface="Calibri" panose="020F0502020204030204" pitchFamily="34" charset="0"/>
                <a:ea typeface="Calibri" panose="020F0502020204030204" pitchFamily="34" charset="0"/>
              </a:rPr>
              <a:t> – </a:t>
            </a:r>
            <a:r>
              <a:rPr lang="pl-PL" sz="3200" dirty="0">
                <a:solidFill>
                  <a:schemeClr val="tx1">
                    <a:lumMod val="95000"/>
                    <a:lumOff val="5000"/>
                  </a:schemeClr>
                </a:solidFill>
                <a:latin typeface="Calibri" panose="020F0502020204030204" pitchFamily="34" charset="0"/>
                <a:ea typeface="Calibri" panose="020F0502020204030204" pitchFamily="34" charset="0"/>
              </a:rPr>
              <a:t>arcybiskupi i biskupi </a:t>
            </a:r>
            <a:endParaRPr lang="pl-PL" sz="3200" b="1" dirty="0">
              <a:solidFill>
                <a:schemeClr val="tx1">
                  <a:lumMod val="95000"/>
                  <a:lumOff val="5000"/>
                </a:schemeClr>
              </a:solidFill>
              <a:latin typeface="Calibri" panose="020F0502020204030204" pitchFamily="34" charset="0"/>
              <a:ea typeface="Calibri" panose="020F0502020204030204" pitchFamily="34" charset="0"/>
            </a:endParaRPr>
          </a:p>
          <a:p>
            <a:endParaRPr lang="pl-PL" sz="3200" b="1" dirty="0">
              <a:solidFill>
                <a:schemeClr val="tx1">
                  <a:lumMod val="95000"/>
                  <a:lumOff val="5000"/>
                </a:schemeClr>
              </a:solidFill>
              <a:effectLst/>
              <a:latin typeface="Calibri" panose="020F0502020204030204" pitchFamily="34" charset="0"/>
              <a:ea typeface="Calibri" panose="020F0502020204030204" pitchFamily="34" charset="0"/>
            </a:endParaRPr>
          </a:p>
          <a:p>
            <a:endParaRPr lang="pl-PL" sz="3200" b="1" dirty="0">
              <a:solidFill>
                <a:schemeClr val="tx1">
                  <a:lumMod val="95000"/>
                  <a:lumOff val="5000"/>
                </a:schemeClr>
              </a:solidFill>
              <a:latin typeface="Calibri" panose="020F0502020204030204" pitchFamily="34" charset="0"/>
              <a:ea typeface="Calibri" panose="020F0502020204030204" pitchFamily="34" charset="0"/>
            </a:endParaRPr>
          </a:p>
          <a:p>
            <a:endParaRPr lang="pl-PL" sz="3200" b="1" dirty="0">
              <a:solidFill>
                <a:schemeClr val="tx1">
                  <a:lumMod val="95000"/>
                  <a:lumOff val="5000"/>
                </a:schemeClr>
              </a:solidFill>
              <a:effectLst/>
              <a:latin typeface="Calibri" panose="020F0502020204030204" pitchFamily="34" charset="0"/>
              <a:ea typeface="Calibri" panose="020F0502020204030204" pitchFamily="34" charset="0"/>
            </a:endParaRPr>
          </a:p>
          <a:p>
            <a:endParaRPr lang="pl-PL" sz="3200" b="1" dirty="0">
              <a:solidFill>
                <a:schemeClr val="tx1">
                  <a:lumMod val="95000"/>
                  <a:lumOff val="5000"/>
                </a:schemeClr>
              </a:solidFill>
              <a:latin typeface="Calibri" panose="020F0502020204030204" pitchFamily="34" charset="0"/>
              <a:ea typeface="Calibri" panose="020F0502020204030204" pitchFamily="34" charset="0"/>
            </a:endParaRPr>
          </a:p>
          <a:p>
            <a:endParaRPr lang="pl-PL" sz="3200" b="1" dirty="0">
              <a:solidFill>
                <a:schemeClr val="tx1">
                  <a:lumMod val="95000"/>
                  <a:lumOff val="5000"/>
                </a:schemeClr>
              </a:solidFill>
              <a:effectLst/>
              <a:latin typeface="Calibri" panose="020F0502020204030204" pitchFamily="34" charset="0"/>
              <a:ea typeface="Calibri" panose="020F0502020204030204" pitchFamily="34" charset="0"/>
            </a:endParaRPr>
          </a:p>
          <a:p>
            <a:endParaRPr lang="pl-PL" sz="3200" b="1" dirty="0">
              <a:solidFill>
                <a:schemeClr val="tx1">
                  <a:lumMod val="95000"/>
                  <a:lumOff val="5000"/>
                </a:schemeClr>
              </a:solidFill>
              <a:latin typeface="Calibri" panose="020F0502020204030204" pitchFamily="34" charset="0"/>
              <a:ea typeface="Calibri" panose="020F0502020204030204" pitchFamily="34" charset="0"/>
            </a:endParaRPr>
          </a:p>
          <a:p>
            <a:endParaRPr lang="pl-PL" sz="3200" b="1" dirty="0">
              <a:solidFill>
                <a:schemeClr val="tx1">
                  <a:lumMod val="95000"/>
                  <a:lumOff val="5000"/>
                </a:schemeClr>
              </a:solidFill>
              <a:effectLst/>
              <a:latin typeface="Calibri" panose="020F0502020204030204" pitchFamily="34" charset="0"/>
              <a:ea typeface="Calibri" panose="020F0502020204030204" pitchFamily="34" charset="0"/>
            </a:endParaRPr>
          </a:p>
          <a:p>
            <a:r>
              <a:rPr lang="pl-PL" sz="3200" b="1" dirty="0" err="1">
                <a:solidFill>
                  <a:schemeClr val="tx1">
                    <a:lumMod val="95000"/>
                    <a:lumOff val="5000"/>
                  </a:schemeClr>
                </a:solidFill>
                <a:effectLst/>
                <a:latin typeface="Calibri" panose="020F0502020204030204" pitchFamily="34" charset="0"/>
                <a:ea typeface="Calibri" panose="020F0502020204030204" pitchFamily="34" charset="0"/>
              </a:rPr>
              <a:t>Privy</a:t>
            </a:r>
            <a:r>
              <a:rPr lang="pl-PL" sz="3200" b="1" dirty="0">
                <a:solidFill>
                  <a:schemeClr val="tx1">
                    <a:lumMod val="95000"/>
                    <a:lumOff val="5000"/>
                  </a:schemeClr>
                </a:solidFill>
                <a:effectLst/>
                <a:latin typeface="Calibri" panose="020F0502020204030204" pitchFamily="34" charset="0"/>
                <a:ea typeface="Calibri" panose="020F0502020204030204" pitchFamily="34" charset="0"/>
              </a:rPr>
              <a:t> </a:t>
            </a:r>
            <a:r>
              <a:rPr lang="pl-PL" sz="3200" b="1" dirty="0" err="1">
                <a:solidFill>
                  <a:schemeClr val="tx1">
                    <a:lumMod val="95000"/>
                    <a:lumOff val="5000"/>
                  </a:schemeClr>
                </a:solidFill>
                <a:effectLst/>
                <a:latin typeface="Calibri" panose="020F0502020204030204" pitchFamily="34" charset="0"/>
                <a:ea typeface="Calibri" panose="020F0502020204030204" pitchFamily="34" charset="0"/>
              </a:rPr>
              <a:t>Council</a:t>
            </a:r>
            <a:r>
              <a:rPr lang="pl-PL" sz="3200" b="1" dirty="0">
                <a:solidFill>
                  <a:schemeClr val="tx1">
                    <a:lumMod val="95000"/>
                    <a:lumOff val="5000"/>
                  </a:schemeClr>
                </a:solidFill>
                <a:effectLst/>
                <a:latin typeface="Calibri" panose="020F0502020204030204" pitchFamily="34" charset="0"/>
                <a:ea typeface="Calibri" panose="020F0502020204030204" pitchFamily="34" charset="0"/>
              </a:rPr>
              <a:t> – </a:t>
            </a:r>
            <a:r>
              <a:rPr lang="pl-PL" sz="3200" dirty="0">
                <a:solidFill>
                  <a:schemeClr val="tx1">
                    <a:lumMod val="95000"/>
                    <a:lumOff val="5000"/>
                  </a:schemeClr>
                </a:solidFill>
                <a:effectLst/>
                <a:latin typeface="Calibri" panose="020F0502020204030204" pitchFamily="34" charset="0"/>
                <a:ea typeface="Calibri" panose="020F0502020204030204" pitchFamily="34" charset="0"/>
              </a:rPr>
              <a:t>Tajna Rada Wielkiej Brytanii</a:t>
            </a:r>
            <a:endParaRPr lang="pl-PL" sz="3200" dirty="0">
              <a:solidFill>
                <a:schemeClr val="tx1">
                  <a:lumMod val="95000"/>
                  <a:lumOff val="5000"/>
                </a:schemeClr>
              </a:solidFill>
              <a:latin typeface="Calibri" panose="020F0502020204030204" pitchFamily="34" charset="0"/>
              <a:ea typeface="Calibri" panose="020F0502020204030204" pitchFamily="34" charset="0"/>
            </a:endParaRPr>
          </a:p>
          <a:p>
            <a:r>
              <a:rPr lang="pl-PL" sz="3200" b="1" dirty="0" err="1">
                <a:solidFill>
                  <a:schemeClr val="tx1">
                    <a:lumMod val="95000"/>
                    <a:lumOff val="5000"/>
                  </a:schemeClr>
                </a:solidFill>
                <a:latin typeface="Calibri" panose="020F0502020204030204" pitchFamily="34" charset="0"/>
                <a:ea typeface="Calibri" panose="020F0502020204030204" pitchFamily="34" charset="0"/>
              </a:rPr>
              <a:t>appeals</a:t>
            </a:r>
            <a:r>
              <a:rPr lang="pl-PL" sz="3200" b="1" dirty="0">
                <a:solidFill>
                  <a:schemeClr val="tx1">
                    <a:lumMod val="95000"/>
                    <a:lumOff val="5000"/>
                  </a:schemeClr>
                </a:solidFill>
                <a:latin typeface="Calibri" panose="020F0502020204030204" pitchFamily="34" charset="0"/>
                <a:ea typeface="Calibri" panose="020F0502020204030204" pitchFamily="34" charset="0"/>
              </a:rPr>
              <a:t> – </a:t>
            </a:r>
            <a:r>
              <a:rPr lang="pl-PL" sz="3200" dirty="0">
                <a:solidFill>
                  <a:schemeClr val="tx1">
                    <a:lumMod val="95000"/>
                    <a:lumOff val="5000"/>
                  </a:schemeClr>
                </a:solidFill>
                <a:latin typeface="Calibri" panose="020F0502020204030204" pitchFamily="34" charset="0"/>
                <a:ea typeface="Calibri" panose="020F0502020204030204" pitchFamily="34" charset="0"/>
              </a:rPr>
              <a:t>apelacja/odwołanie</a:t>
            </a:r>
            <a:endParaRPr lang="pl-PL" sz="3200" b="1" dirty="0">
              <a:solidFill>
                <a:schemeClr val="tx1">
                  <a:lumMod val="95000"/>
                  <a:lumOff val="5000"/>
                </a:schemeClr>
              </a:solidFill>
              <a:latin typeface="Calibri" panose="020F0502020204030204" pitchFamily="34" charset="0"/>
              <a:ea typeface="Calibri" panose="020F0502020204030204" pitchFamily="34" charset="0"/>
            </a:endParaRPr>
          </a:p>
          <a:p>
            <a:r>
              <a:rPr lang="pl-PL" sz="3200" b="1" dirty="0" err="1">
                <a:solidFill>
                  <a:schemeClr val="tx1">
                    <a:lumMod val="95000"/>
                    <a:lumOff val="5000"/>
                  </a:schemeClr>
                </a:solidFill>
                <a:latin typeface="Calibri" panose="020F0502020204030204" pitchFamily="34" charset="0"/>
                <a:ea typeface="Calibri" panose="020F0502020204030204" pitchFamily="34" charset="0"/>
              </a:rPr>
              <a:t>m</a:t>
            </a:r>
            <a:r>
              <a:rPr lang="pl-PL" sz="3200" b="1" dirty="0" err="1">
                <a:solidFill>
                  <a:schemeClr val="tx1">
                    <a:lumMod val="95000"/>
                    <a:lumOff val="5000"/>
                  </a:schemeClr>
                </a:solidFill>
                <a:effectLst/>
                <a:latin typeface="Calibri" panose="020F0502020204030204" pitchFamily="34" charset="0"/>
                <a:ea typeface="Calibri" panose="020F0502020204030204" pitchFamily="34" charset="0"/>
              </a:rPr>
              <a:t>ultiple</a:t>
            </a:r>
            <a:r>
              <a:rPr lang="pl-PL" sz="3200" b="1" dirty="0">
                <a:solidFill>
                  <a:schemeClr val="tx1">
                    <a:lumMod val="95000"/>
                    <a:lumOff val="5000"/>
                  </a:schemeClr>
                </a:solidFill>
                <a:latin typeface="Calibri" panose="020F0502020204030204" pitchFamily="34" charset="0"/>
                <a:ea typeface="Calibri" panose="020F0502020204030204" pitchFamily="34" charset="0"/>
              </a:rPr>
              <a:t>-party system – </a:t>
            </a:r>
            <a:r>
              <a:rPr lang="pl-PL" sz="3200" dirty="0">
                <a:solidFill>
                  <a:schemeClr val="tx1">
                    <a:lumMod val="95000"/>
                    <a:lumOff val="5000"/>
                  </a:schemeClr>
                </a:solidFill>
                <a:latin typeface="Calibri" panose="020F0502020204030204" pitchFamily="34" charset="0"/>
                <a:ea typeface="Calibri" panose="020F0502020204030204" pitchFamily="34" charset="0"/>
              </a:rPr>
              <a:t>system </a:t>
            </a:r>
          </a:p>
          <a:p>
            <a:r>
              <a:rPr lang="pl-PL" sz="3200" dirty="0">
                <a:solidFill>
                  <a:schemeClr val="tx1">
                    <a:lumMod val="95000"/>
                    <a:lumOff val="5000"/>
                  </a:schemeClr>
                </a:solidFill>
                <a:latin typeface="Calibri" panose="020F0502020204030204" pitchFamily="34" charset="0"/>
                <a:ea typeface="Calibri" panose="020F0502020204030204" pitchFamily="34" charset="0"/>
              </a:rPr>
              <a:t>wielopartyjny</a:t>
            </a:r>
            <a:endParaRPr lang="pl-PL" sz="3200" b="1" dirty="0">
              <a:solidFill>
                <a:schemeClr val="tx1">
                  <a:lumMod val="95000"/>
                  <a:lumOff val="5000"/>
                </a:schemeClr>
              </a:solidFill>
              <a:latin typeface="Calibri" panose="020F0502020204030204" pitchFamily="34" charset="0"/>
              <a:ea typeface="Calibri" panose="020F0502020204030204" pitchFamily="34" charset="0"/>
            </a:endParaRPr>
          </a:p>
          <a:p>
            <a:r>
              <a:rPr lang="pl-PL" sz="3200" b="1" dirty="0" err="1">
                <a:solidFill>
                  <a:schemeClr val="tx1">
                    <a:lumMod val="95000"/>
                    <a:lumOff val="5000"/>
                  </a:schemeClr>
                </a:solidFill>
                <a:latin typeface="Calibri" panose="020F0502020204030204" pitchFamily="34" charset="0"/>
                <a:ea typeface="Calibri" panose="020F0502020204030204" pitchFamily="34" charset="0"/>
              </a:rPr>
              <a:t>general</a:t>
            </a:r>
            <a:r>
              <a:rPr lang="pl-PL" sz="3200" b="1" dirty="0">
                <a:solidFill>
                  <a:schemeClr val="tx1">
                    <a:lumMod val="95000"/>
                    <a:lumOff val="5000"/>
                  </a:schemeClr>
                </a:solidFill>
                <a:latin typeface="Calibri" panose="020F0502020204030204" pitchFamily="34" charset="0"/>
                <a:ea typeface="Calibri" panose="020F0502020204030204" pitchFamily="34" charset="0"/>
              </a:rPr>
              <a:t> </a:t>
            </a:r>
            <a:r>
              <a:rPr lang="pl-PL" sz="3200" b="1" dirty="0" err="1">
                <a:solidFill>
                  <a:schemeClr val="tx1">
                    <a:lumMod val="95000"/>
                    <a:lumOff val="5000"/>
                  </a:schemeClr>
                </a:solidFill>
                <a:latin typeface="Calibri" panose="020F0502020204030204" pitchFamily="34" charset="0"/>
                <a:ea typeface="Calibri" panose="020F0502020204030204" pitchFamily="34" charset="0"/>
              </a:rPr>
              <a:t>elections</a:t>
            </a:r>
            <a:r>
              <a:rPr lang="pl-PL" sz="3200" b="1" dirty="0">
                <a:solidFill>
                  <a:schemeClr val="tx1">
                    <a:lumMod val="95000"/>
                    <a:lumOff val="5000"/>
                  </a:schemeClr>
                </a:solidFill>
                <a:latin typeface="Calibri" panose="020F0502020204030204" pitchFamily="34" charset="0"/>
                <a:ea typeface="Calibri" panose="020F0502020204030204" pitchFamily="34" charset="0"/>
              </a:rPr>
              <a:t> – </a:t>
            </a:r>
            <a:r>
              <a:rPr lang="pl-PL" sz="3200" dirty="0">
                <a:solidFill>
                  <a:schemeClr val="tx1">
                    <a:lumMod val="95000"/>
                    <a:lumOff val="5000"/>
                  </a:schemeClr>
                </a:solidFill>
                <a:latin typeface="Calibri" panose="020F0502020204030204" pitchFamily="34" charset="0"/>
                <a:ea typeface="Calibri" panose="020F0502020204030204" pitchFamily="34" charset="0"/>
              </a:rPr>
              <a:t>wybory powszechne </a:t>
            </a:r>
            <a:endParaRPr lang="pl-PL" sz="3200" b="1" dirty="0">
              <a:solidFill>
                <a:schemeClr val="tx1">
                  <a:lumMod val="95000"/>
                  <a:lumOff val="5000"/>
                </a:schemeClr>
              </a:solidFill>
              <a:latin typeface="Calibri" panose="020F0502020204030204" pitchFamily="34" charset="0"/>
              <a:ea typeface="Calibri" panose="020F0502020204030204" pitchFamily="34" charset="0"/>
            </a:endParaRPr>
          </a:p>
          <a:p>
            <a:r>
              <a:rPr lang="pl-PL" sz="3200" b="1" dirty="0">
                <a:solidFill>
                  <a:schemeClr val="tx1">
                    <a:lumMod val="95000"/>
                    <a:lumOff val="5000"/>
                  </a:schemeClr>
                </a:solidFill>
                <a:latin typeface="Calibri" panose="020F0502020204030204" pitchFamily="34" charset="0"/>
                <a:ea typeface="Calibri" panose="020F0502020204030204" pitchFamily="34" charset="0"/>
              </a:rPr>
              <a:t>e</a:t>
            </a:r>
            <a:r>
              <a:rPr lang="en-US" sz="3200" b="1" dirty="0" err="1">
                <a:solidFill>
                  <a:schemeClr val="tx1">
                    <a:lumMod val="95000"/>
                    <a:lumOff val="5000"/>
                  </a:schemeClr>
                </a:solidFill>
                <a:effectLst/>
                <a:latin typeface="Calibri" panose="020F0502020204030204" pitchFamily="34" charset="0"/>
                <a:ea typeface="Calibri" panose="020F0502020204030204" pitchFamily="34" charset="0"/>
              </a:rPr>
              <a:t>ligible</a:t>
            </a:r>
            <a:r>
              <a:rPr lang="pl-PL" sz="3200" b="1" dirty="0">
                <a:solidFill>
                  <a:schemeClr val="tx1">
                    <a:lumMod val="95000"/>
                    <a:lumOff val="5000"/>
                  </a:schemeClr>
                </a:solidFill>
                <a:effectLst/>
                <a:latin typeface="Calibri" panose="020F0502020204030204" pitchFamily="34" charset="0"/>
                <a:ea typeface="Calibri" panose="020F0502020204030204" pitchFamily="34" charset="0"/>
              </a:rPr>
              <a:t> – </a:t>
            </a:r>
            <a:r>
              <a:rPr lang="pl-PL" sz="3200" dirty="0">
                <a:solidFill>
                  <a:schemeClr val="tx1">
                    <a:lumMod val="95000"/>
                    <a:lumOff val="5000"/>
                  </a:schemeClr>
                </a:solidFill>
                <a:effectLst/>
                <a:latin typeface="Calibri" panose="020F0502020204030204" pitchFamily="34" charset="0"/>
                <a:ea typeface="Calibri" panose="020F0502020204030204" pitchFamily="34" charset="0"/>
              </a:rPr>
              <a:t>uprawniony</a:t>
            </a:r>
            <a:endParaRPr lang="pl-PL" sz="3200" b="1" dirty="0">
              <a:solidFill>
                <a:schemeClr val="tx1">
                  <a:lumMod val="95000"/>
                  <a:lumOff val="5000"/>
                </a:schemeClr>
              </a:solidFill>
              <a:effectLst/>
              <a:latin typeface="Calibri" panose="020F0502020204030204" pitchFamily="34" charset="0"/>
              <a:ea typeface="Calibri" panose="020F0502020204030204" pitchFamily="34" charset="0"/>
            </a:endParaRPr>
          </a:p>
          <a:p>
            <a:r>
              <a:rPr lang="pl-PL" sz="3200" b="1" dirty="0" err="1">
                <a:solidFill>
                  <a:schemeClr val="tx1">
                    <a:lumMod val="95000"/>
                    <a:lumOff val="5000"/>
                  </a:schemeClr>
                </a:solidFill>
                <a:effectLst/>
                <a:latin typeface="Calibri" panose="020F0502020204030204" pitchFamily="34" charset="0"/>
                <a:ea typeface="Calibri" panose="020F0502020204030204" pitchFamily="34" charset="0"/>
              </a:rPr>
              <a:t>majority</a:t>
            </a:r>
            <a:r>
              <a:rPr lang="pl-PL" sz="3200" b="1" dirty="0">
                <a:solidFill>
                  <a:schemeClr val="tx1">
                    <a:lumMod val="95000"/>
                    <a:lumOff val="5000"/>
                  </a:schemeClr>
                </a:solidFill>
                <a:effectLst/>
                <a:latin typeface="Calibri" panose="020F0502020204030204" pitchFamily="34" charset="0"/>
                <a:ea typeface="Calibri" panose="020F0502020204030204" pitchFamily="34" charset="0"/>
              </a:rPr>
              <a:t> </a:t>
            </a:r>
            <a:r>
              <a:rPr lang="pl-PL" sz="3200" b="1" dirty="0" err="1">
                <a:solidFill>
                  <a:schemeClr val="tx1">
                    <a:lumMod val="95000"/>
                    <a:lumOff val="5000"/>
                  </a:schemeClr>
                </a:solidFill>
                <a:effectLst/>
                <a:latin typeface="Calibri" panose="020F0502020204030204" pitchFamily="34" charset="0"/>
                <a:ea typeface="Calibri" panose="020F0502020204030204" pitchFamily="34" charset="0"/>
              </a:rPr>
              <a:t>vote</a:t>
            </a:r>
            <a:r>
              <a:rPr lang="pl-PL" sz="3200" b="1" dirty="0">
                <a:solidFill>
                  <a:schemeClr val="tx1">
                    <a:lumMod val="95000"/>
                    <a:lumOff val="5000"/>
                  </a:schemeClr>
                </a:solidFill>
                <a:effectLst/>
                <a:latin typeface="Calibri" panose="020F0502020204030204" pitchFamily="34" charset="0"/>
                <a:ea typeface="Calibri" panose="020F0502020204030204" pitchFamily="34" charset="0"/>
              </a:rPr>
              <a:t> system – </a:t>
            </a:r>
            <a:r>
              <a:rPr lang="pl-PL" sz="3200" dirty="0">
                <a:solidFill>
                  <a:schemeClr val="tx1">
                    <a:lumMod val="95000"/>
                    <a:lumOff val="5000"/>
                  </a:schemeClr>
                </a:solidFill>
                <a:effectLst/>
                <a:latin typeface="Calibri" panose="020F0502020204030204" pitchFamily="34" charset="0"/>
                <a:ea typeface="Calibri" panose="020F0502020204030204" pitchFamily="34" charset="0"/>
              </a:rPr>
              <a:t>system większościowy</a:t>
            </a:r>
            <a:endParaRPr lang="pl-PL" sz="3200" b="1" dirty="0">
              <a:solidFill>
                <a:schemeClr val="tx1">
                  <a:lumMod val="95000"/>
                  <a:lumOff val="5000"/>
                </a:schemeClr>
              </a:solidFill>
              <a:effectLst/>
              <a:latin typeface="Calibri" panose="020F0502020204030204" pitchFamily="34" charset="0"/>
              <a:ea typeface="Calibri" panose="020F0502020204030204" pitchFamily="34" charset="0"/>
            </a:endParaRPr>
          </a:p>
          <a:p>
            <a:r>
              <a:rPr lang="pl-PL" sz="3200" b="1" dirty="0" err="1">
                <a:solidFill>
                  <a:schemeClr val="tx1">
                    <a:lumMod val="95000"/>
                    <a:lumOff val="5000"/>
                  </a:schemeClr>
                </a:solidFill>
                <a:latin typeface="Calibri" panose="020F0502020204030204" pitchFamily="34" charset="0"/>
                <a:ea typeface="Calibri" panose="020F0502020204030204" pitchFamily="34" charset="0"/>
              </a:rPr>
              <a:t>coalition</a:t>
            </a:r>
            <a:r>
              <a:rPr lang="pl-PL" sz="3200" b="1" dirty="0">
                <a:solidFill>
                  <a:schemeClr val="tx1">
                    <a:lumMod val="95000"/>
                    <a:lumOff val="5000"/>
                  </a:schemeClr>
                </a:solidFill>
                <a:latin typeface="Calibri" panose="020F0502020204030204" pitchFamily="34" charset="0"/>
                <a:ea typeface="Calibri" panose="020F0502020204030204" pitchFamily="34" charset="0"/>
              </a:rPr>
              <a:t> – </a:t>
            </a:r>
            <a:r>
              <a:rPr lang="pl-PL" sz="3200" dirty="0">
                <a:solidFill>
                  <a:schemeClr val="tx1">
                    <a:lumMod val="95000"/>
                    <a:lumOff val="5000"/>
                  </a:schemeClr>
                </a:solidFill>
                <a:latin typeface="Calibri" panose="020F0502020204030204" pitchFamily="34" charset="0"/>
                <a:ea typeface="Calibri" panose="020F0502020204030204" pitchFamily="34" charset="0"/>
              </a:rPr>
              <a:t>koalicja </a:t>
            </a:r>
            <a:endParaRPr lang="pl-PL" sz="3200" b="1" dirty="0">
              <a:solidFill>
                <a:schemeClr val="tx1">
                  <a:lumMod val="95000"/>
                  <a:lumOff val="5000"/>
                </a:schemeClr>
              </a:solidFill>
              <a:effectLst/>
              <a:latin typeface="Calibri" panose="020F0502020204030204" pitchFamily="34" charset="0"/>
              <a:ea typeface="Calibri" panose="020F0502020204030204" pitchFamily="34" charset="0"/>
            </a:endParaRPr>
          </a:p>
          <a:p>
            <a:endParaRPr lang="pl-PL" sz="3200" b="1" dirty="0">
              <a:latin typeface="Calibri" panose="020F0502020204030204" pitchFamily="34" charset="0"/>
              <a:ea typeface="Calibri" panose="020F0502020204030204" pitchFamily="34" charset="0"/>
            </a:endParaRPr>
          </a:p>
          <a:p>
            <a:endParaRPr lang="pl-PL" sz="3200" b="1" dirty="0">
              <a:latin typeface="Calibri" panose="020F0502020204030204" pitchFamily="34" charset="0"/>
              <a:ea typeface="Calibri" panose="020F0502020204030204" pitchFamily="34" charset="0"/>
            </a:endParaRPr>
          </a:p>
          <a:p>
            <a:endParaRPr lang="pl-PL" sz="3200" b="1" dirty="0">
              <a:latin typeface="Calibri" panose="020F0502020204030204" pitchFamily="34" charset="0"/>
              <a:ea typeface="Calibri" panose="020F0502020204030204" pitchFamily="34" charset="0"/>
            </a:endParaRPr>
          </a:p>
          <a:p>
            <a:endParaRPr lang="pl-PL" sz="3300" b="1" dirty="0">
              <a:latin typeface="Calibri" panose="020F0502020204030204" pitchFamily="34" charset="0"/>
              <a:ea typeface="Calibri" panose="020F0502020204030204" pitchFamily="34" charset="0"/>
            </a:endParaRPr>
          </a:p>
          <a:p>
            <a:endParaRPr lang="pl-PL" sz="3200" b="1" dirty="0">
              <a:effectLst/>
              <a:latin typeface="Calibri" panose="020F0502020204030204" pitchFamily="34" charset="0"/>
              <a:ea typeface="Calibri" panose="020F0502020204030204" pitchFamily="34" charset="0"/>
            </a:endParaRPr>
          </a:p>
          <a:p>
            <a:endParaRPr lang="pl-PL" sz="3200" dirty="0">
              <a:effectLst/>
              <a:latin typeface="Calibri" panose="020F0502020204030204" pitchFamily="34" charset="0"/>
              <a:ea typeface="Calibri" panose="020F0502020204030204" pitchFamily="34" charset="0"/>
            </a:endParaRPr>
          </a:p>
          <a:p>
            <a:endParaRPr lang="pl-PL" sz="3200" b="1" dirty="0">
              <a:effectLst/>
              <a:latin typeface="Calibri" panose="020F0502020204030204" pitchFamily="34" charset="0"/>
              <a:ea typeface="Calibri" panose="020F0502020204030204" pitchFamily="34" charset="0"/>
            </a:endParaRPr>
          </a:p>
          <a:p>
            <a:endParaRPr lang="pl-PL" sz="3200" b="1" dirty="0"/>
          </a:p>
          <a:p>
            <a:endParaRPr lang="pl-PL" sz="3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D5E8"/>
        </a:solidFill>
        <a:effectLst/>
      </p:bgPr>
    </p:bg>
    <p:spTree>
      <p:nvGrpSpPr>
        <p:cNvPr id="1" name=""/>
        <p:cNvGrpSpPr/>
        <p:nvPr/>
      </p:nvGrpSpPr>
      <p:grpSpPr>
        <a:xfrm>
          <a:off x="0" y="0"/>
          <a:ext cx="0" cy="0"/>
          <a:chOff x="0" y="0"/>
          <a:chExt cx="0" cy="0"/>
        </a:xfrm>
      </p:grpSpPr>
      <p:sp>
        <p:nvSpPr>
          <p:cNvPr id="2" name="Freeform 2"/>
          <p:cNvSpPr/>
          <p:nvPr/>
        </p:nvSpPr>
        <p:spPr>
          <a:xfrm>
            <a:off x="12187862" y="337055"/>
            <a:ext cx="5071438" cy="9413342"/>
          </a:xfrm>
          <a:custGeom>
            <a:avLst/>
            <a:gdLst/>
            <a:ahLst/>
            <a:cxnLst/>
            <a:rect l="l" t="t" r="r" b="b"/>
            <a:pathLst>
              <a:path w="5071438" h="9413342">
                <a:moveTo>
                  <a:pt x="0" y="0"/>
                </a:moveTo>
                <a:lnTo>
                  <a:pt x="5071438" y="0"/>
                </a:lnTo>
                <a:lnTo>
                  <a:pt x="5071438" y="9413342"/>
                </a:lnTo>
                <a:lnTo>
                  <a:pt x="0" y="941334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pl-PL"/>
          </a:p>
        </p:txBody>
      </p:sp>
      <p:grpSp>
        <p:nvGrpSpPr>
          <p:cNvPr id="3" name="Group 3"/>
          <p:cNvGrpSpPr/>
          <p:nvPr/>
        </p:nvGrpSpPr>
        <p:grpSpPr>
          <a:xfrm>
            <a:off x="1386389" y="2773045"/>
            <a:ext cx="10298694" cy="5907873"/>
            <a:chOff x="0" y="0"/>
            <a:chExt cx="2712413" cy="1555983"/>
          </a:xfrm>
        </p:grpSpPr>
        <p:sp>
          <p:nvSpPr>
            <p:cNvPr id="4" name="Freeform 4"/>
            <p:cNvSpPr/>
            <p:nvPr/>
          </p:nvSpPr>
          <p:spPr>
            <a:xfrm>
              <a:off x="0" y="0"/>
              <a:ext cx="2712413" cy="1555983"/>
            </a:xfrm>
            <a:custGeom>
              <a:avLst/>
              <a:gdLst/>
              <a:ahLst/>
              <a:cxnLst/>
              <a:rect l="l" t="t" r="r" b="b"/>
              <a:pathLst>
                <a:path w="2712413" h="1555983">
                  <a:moveTo>
                    <a:pt x="38339" y="0"/>
                  </a:moveTo>
                  <a:lnTo>
                    <a:pt x="2674075" y="0"/>
                  </a:lnTo>
                  <a:cubicBezTo>
                    <a:pt x="2695248" y="0"/>
                    <a:pt x="2712413" y="17165"/>
                    <a:pt x="2712413" y="38339"/>
                  </a:cubicBezTo>
                  <a:lnTo>
                    <a:pt x="2712413" y="1517644"/>
                  </a:lnTo>
                  <a:cubicBezTo>
                    <a:pt x="2712413" y="1538818"/>
                    <a:pt x="2695248" y="1555983"/>
                    <a:pt x="2674075" y="1555983"/>
                  </a:cubicBezTo>
                  <a:lnTo>
                    <a:pt x="38339" y="1555983"/>
                  </a:lnTo>
                  <a:cubicBezTo>
                    <a:pt x="28171" y="1555983"/>
                    <a:pt x="18419" y="1551944"/>
                    <a:pt x="11229" y="1544754"/>
                  </a:cubicBezTo>
                  <a:cubicBezTo>
                    <a:pt x="4039" y="1537564"/>
                    <a:pt x="0" y="1527813"/>
                    <a:pt x="0" y="1517644"/>
                  </a:cubicBezTo>
                  <a:lnTo>
                    <a:pt x="0" y="38339"/>
                  </a:lnTo>
                  <a:cubicBezTo>
                    <a:pt x="0" y="17165"/>
                    <a:pt x="17165" y="0"/>
                    <a:pt x="38339" y="0"/>
                  </a:cubicBezTo>
                  <a:close/>
                </a:path>
              </a:pathLst>
            </a:custGeom>
            <a:solidFill>
              <a:srgbClr val="F2F0F1"/>
            </a:solidFill>
          </p:spPr>
          <p:txBody>
            <a:bodyPr/>
            <a:lstStyle/>
            <a:p>
              <a:endParaRPr lang="pl-PL"/>
            </a:p>
          </p:txBody>
        </p:sp>
        <p:sp>
          <p:nvSpPr>
            <p:cNvPr id="5" name="TextBox 5"/>
            <p:cNvSpPr txBox="1"/>
            <p:nvPr/>
          </p:nvSpPr>
          <p:spPr>
            <a:xfrm>
              <a:off x="0" y="-38100"/>
              <a:ext cx="2712413" cy="159408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744078" y="3242555"/>
            <a:ext cx="9583315" cy="5001369"/>
          </a:xfrm>
          <a:prstGeom prst="rect">
            <a:avLst/>
          </a:prstGeom>
        </p:spPr>
        <p:txBody>
          <a:bodyPr lIns="0" tIns="0" rIns="0" bIns="0" rtlCol="0" anchor="t">
            <a:spAutoFit/>
          </a:bodyPr>
          <a:lstStyle/>
          <a:p>
            <a:pPr algn="ctr">
              <a:lnSpc>
                <a:spcPts val="6476"/>
              </a:lnSpc>
            </a:pPr>
            <a:r>
              <a:rPr lang="en-US" sz="4625" dirty="0">
                <a:solidFill>
                  <a:srgbClr val="C72336"/>
                </a:solidFill>
                <a:latin typeface="Open Sans"/>
              </a:rPr>
              <a:t>The United Kingdom </a:t>
            </a:r>
            <a:r>
              <a:rPr lang="en-US" sz="4625" dirty="0">
                <a:solidFill>
                  <a:srgbClr val="C72336"/>
                </a:solidFill>
                <a:latin typeface="Open Sans Bold"/>
              </a:rPr>
              <a:t>is a parliamentary democracy under a constitutional monarchy.</a:t>
            </a:r>
            <a:r>
              <a:rPr lang="en-US" sz="4625" dirty="0">
                <a:solidFill>
                  <a:srgbClr val="C72336"/>
                </a:solidFill>
                <a:latin typeface="Open Sans"/>
              </a:rPr>
              <a:t> This means that while a monarch is the head of state, </a:t>
            </a:r>
            <a:r>
              <a:rPr lang="en-US" sz="4625" dirty="0" smtClean="0">
                <a:solidFill>
                  <a:srgbClr val="C72336"/>
                </a:solidFill>
                <a:latin typeface="Open Sans"/>
              </a:rPr>
              <a:t>he</a:t>
            </a:r>
            <a:r>
              <a:rPr lang="pl-PL" sz="4625" dirty="0" smtClean="0">
                <a:solidFill>
                  <a:srgbClr val="C72336"/>
                </a:solidFill>
                <a:latin typeface="Open Sans"/>
              </a:rPr>
              <a:t>/</a:t>
            </a:r>
            <a:r>
              <a:rPr lang="pl-PL" sz="4625" dirty="0" err="1" smtClean="0">
                <a:solidFill>
                  <a:srgbClr val="C72336"/>
                </a:solidFill>
                <a:latin typeface="Open Sans"/>
              </a:rPr>
              <a:t>she</a:t>
            </a:r>
            <a:r>
              <a:rPr lang="en-US" sz="4625" dirty="0" smtClean="0">
                <a:solidFill>
                  <a:srgbClr val="C72336"/>
                </a:solidFill>
                <a:latin typeface="Open Sans"/>
              </a:rPr>
              <a:t> </a:t>
            </a:r>
            <a:r>
              <a:rPr lang="en-US" sz="4625" dirty="0">
                <a:solidFill>
                  <a:srgbClr val="C72336"/>
                </a:solidFill>
                <a:latin typeface="Open Sans"/>
              </a:rPr>
              <a:t>is not the head of </a:t>
            </a:r>
            <a:r>
              <a:rPr lang="pl-PL" sz="4625" smtClean="0">
                <a:solidFill>
                  <a:srgbClr val="C72336"/>
                </a:solidFill>
                <a:latin typeface="Open Sans"/>
              </a:rPr>
              <a:t>the </a:t>
            </a:r>
            <a:r>
              <a:rPr lang="en-US" sz="4625" smtClean="0">
                <a:solidFill>
                  <a:srgbClr val="C72336"/>
                </a:solidFill>
                <a:latin typeface="Open Sans"/>
              </a:rPr>
              <a:t>government</a:t>
            </a:r>
            <a:r>
              <a:rPr lang="en-US" sz="4625" dirty="0">
                <a:solidFill>
                  <a:srgbClr val="C72336"/>
                </a:solidFill>
                <a:latin typeface="Open Sans"/>
              </a:rPr>
              <a:t>.</a:t>
            </a:r>
          </a:p>
        </p:txBody>
      </p:sp>
      <p:sp>
        <p:nvSpPr>
          <p:cNvPr id="7" name="Freeform 7"/>
          <p:cNvSpPr/>
          <p:nvPr/>
        </p:nvSpPr>
        <p:spPr>
          <a:xfrm rot="1648513">
            <a:off x="202468" y="1644766"/>
            <a:ext cx="3083221" cy="1687724"/>
          </a:xfrm>
          <a:custGeom>
            <a:avLst/>
            <a:gdLst/>
            <a:ahLst/>
            <a:cxnLst/>
            <a:rect l="l" t="t" r="r" b="b"/>
            <a:pathLst>
              <a:path w="3083221" h="1687724">
                <a:moveTo>
                  <a:pt x="0" y="0"/>
                </a:moveTo>
                <a:lnTo>
                  <a:pt x="3083221" y="0"/>
                </a:lnTo>
                <a:lnTo>
                  <a:pt x="3083221" y="1687725"/>
                </a:lnTo>
                <a:lnTo>
                  <a:pt x="0" y="168772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pl-PL"/>
          </a:p>
        </p:txBody>
      </p:sp>
      <p:sp>
        <p:nvSpPr>
          <p:cNvPr id="8" name="TextBox 8"/>
          <p:cNvSpPr txBox="1"/>
          <p:nvPr/>
        </p:nvSpPr>
        <p:spPr>
          <a:xfrm>
            <a:off x="1028700" y="222755"/>
            <a:ext cx="13810876" cy="2466331"/>
          </a:xfrm>
          <a:prstGeom prst="rect">
            <a:avLst/>
          </a:prstGeom>
        </p:spPr>
        <p:txBody>
          <a:bodyPr lIns="0" tIns="0" rIns="0" bIns="0" rtlCol="0" anchor="t">
            <a:spAutoFit/>
          </a:bodyPr>
          <a:lstStyle/>
          <a:p>
            <a:pPr algn="ctr">
              <a:lnSpc>
                <a:spcPts val="8260"/>
              </a:lnSpc>
            </a:pPr>
            <a:r>
              <a:rPr lang="en-US" sz="5900">
                <a:solidFill>
                  <a:srgbClr val="C72336"/>
                </a:solidFill>
                <a:latin typeface="Trebuchet MS Bold"/>
              </a:rPr>
              <a:t>Political system in the United Kingdom</a:t>
            </a:r>
          </a:p>
          <a:p>
            <a:pPr algn="ctr">
              <a:lnSpc>
                <a:spcPts val="11760"/>
              </a:lnSpc>
            </a:pPr>
            <a:endParaRPr lang="en-US" sz="5900">
              <a:solidFill>
                <a:srgbClr val="C72336"/>
              </a:solidFill>
              <a:latin typeface="Trebuchet MS Bold"/>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D5E8"/>
        </a:solidFill>
        <a:effectLst/>
      </p:bgPr>
    </p:bg>
    <p:spTree>
      <p:nvGrpSpPr>
        <p:cNvPr id="1" name=""/>
        <p:cNvGrpSpPr/>
        <p:nvPr/>
      </p:nvGrpSpPr>
      <p:grpSpPr>
        <a:xfrm>
          <a:off x="0" y="0"/>
          <a:ext cx="0" cy="0"/>
          <a:chOff x="0" y="0"/>
          <a:chExt cx="0" cy="0"/>
        </a:xfrm>
      </p:grpSpPr>
      <p:grpSp>
        <p:nvGrpSpPr>
          <p:cNvPr id="2" name="Group 2"/>
          <p:cNvGrpSpPr/>
          <p:nvPr/>
        </p:nvGrpSpPr>
        <p:grpSpPr>
          <a:xfrm>
            <a:off x="530670" y="0"/>
            <a:ext cx="8030365" cy="10287000"/>
            <a:chOff x="0" y="0"/>
            <a:chExt cx="2114993" cy="2709333"/>
          </a:xfrm>
        </p:grpSpPr>
        <p:sp>
          <p:nvSpPr>
            <p:cNvPr id="3" name="Freeform 3"/>
            <p:cNvSpPr/>
            <p:nvPr/>
          </p:nvSpPr>
          <p:spPr>
            <a:xfrm>
              <a:off x="0" y="0"/>
              <a:ext cx="2114993" cy="2709333"/>
            </a:xfrm>
            <a:custGeom>
              <a:avLst/>
              <a:gdLst/>
              <a:ahLst/>
              <a:cxnLst/>
              <a:rect l="l" t="t" r="r" b="b"/>
              <a:pathLst>
                <a:path w="2114993" h="2709333">
                  <a:moveTo>
                    <a:pt x="1057497" y="0"/>
                  </a:moveTo>
                  <a:lnTo>
                    <a:pt x="1160087" y="111159"/>
                  </a:lnTo>
                  <a:lnTo>
                    <a:pt x="1278573" y="29603"/>
                  </a:lnTo>
                  <a:lnTo>
                    <a:pt x="1360780" y="165506"/>
                  </a:lnTo>
                  <a:lnTo>
                    <a:pt x="1489990" y="117117"/>
                  </a:lnTo>
                  <a:lnTo>
                    <a:pt x="1548218" y="271825"/>
                  </a:lnTo>
                  <a:lnTo>
                    <a:pt x="1682500" y="258718"/>
                  </a:lnTo>
                  <a:lnTo>
                    <a:pt x="1714212" y="425471"/>
                  </a:lnTo>
                  <a:lnTo>
                    <a:pt x="1847698" y="448217"/>
                  </a:lnTo>
                  <a:lnTo>
                    <a:pt x="1851501" y="619726"/>
                  </a:lnTo>
                  <a:lnTo>
                    <a:pt x="1978361" y="677333"/>
                  </a:lnTo>
                  <a:lnTo>
                    <a:pt x="1954092" y="846099"/>
                  </a:lnTo>
                  <a:lnTo>
                    <a:pt x="2068774" y="936054"/>
                  </a:lnTo>
                  <a:lnTo>
                    <a:pt x="2017495" y="1094702"/>
                  </a:lnTo>
                  <a:lnTo>
                    <a:pt x="2114993" y="1213066"/>
                  </a:lnTo>
                  <a:lnTo>
                    <a:pt x="2038943" y="1354667"/>
                  </a:lnTo>
                  <a:lnTo>
                    <a:pt x="2114993" y="1496267"/>
                  </a:lnTo>
                  <a:lnTo>
                    <a:pt x="2017495" y="1614631"/>
                  </a:lnTo>
                  <a:lnTo>
                    <a:pt x="2068774" y="1773280"/>
                  </a:lnTo>
                  <a:lnTo>
                    <a:pt x="1954092" y="1863234"/>
                  </a:lnTo>
                  <a:lnTo>
                    <a:pt x="1978361" y="2032000"/>
                  </a:lnTo>
                  <a:lnTo>
                    <a:pt x="1851501" y="2089607"/>
                  </a:lnTo>
                  <a:lnTo>
                    <a:pt x="1847698" y="2261116"/>
                  </a:lnTo>
                  <a:lnTo>
                    <a:pt x="1714212" y="2283862"/>
                  </a:lnTo>
                  <a:lnTo>
                    <a:pt x="1682500" y="2450613"/>
                  </a:lnTo>
                  <a:lnTo>
                    <a:pt x="1548218" y="2437507"/>
                  </a:lnTo>
                  <a:lnTo>
                    <a:pt x="1489990" y="2592218"/>
                  </a:lnTo>
                  <a:lnTo>
                    <a:pt x="1360780" y="2543827"/>
                  </a:lnTo>
                  <a:lnTo>
                    <a:pt x="1278573" y="2679730"/>
                  </a:lnTo>
                  <a:lnTo>
                    <a:pt x="1160087" y="2598174"/>
                  </a:lnTo>
                  <a:lnTo>
                    <a:pt x="1057497" y="2709333"/>
                  </a:lnTo>
                  <a:lnTo>
                    <a:pt x="954906" y="2598174"/>
                  </a:lnTo>
                  <a:lnTo>
                    <a:pt x="836420" y="2679730"/>
                  </a:lnTo>
                  <a:lnTo>
                    <a:pt x="754213" y="2543827"/>
                  </a:lnTo>
                  <a:lnTo>
                    <a:pt x="625004" y="2592218"/>
                  </a:lnTo>
                  <a:lnTo>
                    <a:pt x="566775" y="2437507"/>
                  </a:lnTo>
                  <a:lnTo>
                    <a:pt x="432493" y="2450613"/>
                  </a:lnTo>
                  <a:lnTo>
                    <a:pt x="400781" y="2283862"/>
                  </a:lnTo>
                  <a:lnTo>
                    <a:pt x="267295" y="2261116"/>
                  </a:lnTo>
                  <a:lnTo>
                    <a:pt x="263490" y="2089607"/>
                  </a:lnTo>
                  <a:lnTo>
                    <a:pt x="136633" y="2032000"/>
                  </a:lnTo>
                  <a:lnTo>
                    <a:pt x="160901" y="1863234"/>
                  </a:lnTo>
                  <a:lnTo>
                    <a:pt x="46218" y="1773280"/>
                  </a:lnTo>
                  <a:lnTo>
                    <a:pt x="97498" y="1614631"/>
                  </a:lnTo>
                  <a:lnTo>
                    <a:pt x="0" y="1496267"/>
                  </a:lnTo>
                  <a:lnTo>
                    <a:pt x="76051" y="1354667"/>
                  </a:lnTo>
                  <a:lnTo>
                    <a:pt x="0" y="1213066"/>
                  </a:lnTo>
                  <a:lnTo>
                    <a:pt x="97498" y="1094702"/>
                  </a:lnTo>
                  <a:lnTo>
                    <a:pt x="46218" y="936054"/>
                  </a:lnTo>
                  <a:lnTo>
                    <a:pt x="160901" y="846099"/>
                  </a:lnTo>
                  <a:lnTo>
                    <a:pt x="136633" y="677333"/>
                  </a:lnTo>
                  <a:lnTo>
                    <a:pt x="263490" y="619726"/>
                  </a:lnTo>
                  <a:lnTo>
                    <a:pt x="267295" y="448217"/>
                  </a:lnTo>
                  <a:lnTo>
                    <a:pt x="400781" y="425471"/>
                  </a:lnTo>
                  <a:lnTo>
                    <a:pt x="432493" y="258718"/>
                  </a:lnTo>
                  <a:lnTo>
                    <a:pt x="566775" y="271825"/>
                  </a:lnTo>
                  <a:lnTo>
                    <a:pt x="625004" y="117117"/>
                  </a:lnTo>
                  <a:lnTo>
                    <a:pt x="754213" y="165506"/>
                  </a:lnTo>
                  <a:lnTo>
                    <a:pt x="836420" y="29603"/>
                  </a:lnTo>
                  <a:lnTo>
                    <a:pt x="954906" y="111159"/>
                  </a:lnTo>
                  <a:lnTo>
                    <a:pt x="1057497" y="0"/>
                  </a:lnTo>
                  <a:close/>
                </a:path>
              </a:pathLst>
            </a:custGeom>
            <a:solidFill>
              <a:srgbClr val="F2F0F1"/>
            </a:solidFill>
          </p:spPr>
          <p:txBody>
            <a:bodyPr/>
            <a:lstStyle/>
            <a:p>
              <a:endParaRPr lang="pl-PL"/>
            </a:p>
          </p:txBody>
        </p:sp>
        <p:sp>
          <p:nvSpPr>
            <p:cNvPr id="4" name="TextBox 4"/>
            <p:cNvSpPr txBox="1"/>
            <p:nvPr/>
          </p:nvSpPr>
          <p:spPr>
            <a:xfrm>
              <a:off x="396561" y="469900"/>
              <a:ext cx="1321871" cy="1731433"/>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902081" y="563980"/>
            <a:ext cx="7287543" cy="9159040"/>
            <a:chOff x="0" y="0"/>
            <a:chExt cx="6062980" cy="7620000"/>
          </a:xfrm>
        </p:grpSpPr>
        <p:sp>
          <p:nvSpPr>
            <p:cNvPr id="6" name="Freeform 6"/>
            <p:cNvSpPr/>
            <p:nvPr/>
          </p:nvSpPr>
          <p:spPr>
            <a:xfrm>
              <a:off x="-47104" y="91841"/>
              <a:ext cx="6157188" cy="7436317"/>
            </a:xfrm>
            <a:custGeom>
              <a:avLst/>
              <a:gdLst/>
              <a:ahLst/>
              <a:cxnLst/>
              <a:rect l="l" t="t" r="r" b="b"/>
              <a:pathLst>
                <a:path w="6157188" h="7436317">
                  <a:moveTo>
                    <a:pt x="3078594" y="5949"/>
                  </a:moveTo>
                  <a:cubicBezTo>
                    <a:pt x="2027358" y="0"/>
                    <a:pt x="1053959" y="706239"/>
                    <a:pt x="526979" y="1857245"/>
                  </a:cubicBezTo>
                  <a:cubicBezTo>
                    <a:pt x="0" y="3008251"/>
                    <a:pt x="0" y="4428067"/>
                    <a:pt x="526979" y="5579073"/>
                  </a:cubicBezTo>
                  <a:cubicBezTo>
                    <a:pt x="1053959" y="6730078"/>
                    <a:pt x="2027358" y="7436317"/>
                    <a:pt x="3078594" y="7430369"/>
                  </a:cubicBezTo>
                  <a:cubicBezTo>
                    <a:pt x="4129830" y="7436317"/>
                    <a:pt x="5103229" y="6730078"/>
                    <a:pt x="5630209" y="5579073"/>
                  </a:cubicBezTo>
                  <a:cubicBezTo>
                    <a:pt x="6157188" y="4428067"/>
                    <a:pt x="6157188" y="3008251"/>
                    <a:pt x="5630209" y="1857245"/>
                  </a:cubicBezTo>
                  <a:cubicBezTo>
                    <a:pt x="5103229" y="706240"/>
                    <a:pt x="4129830" y="0"/>
                    <a:pt x="3078594" y="5949"/>
                  </a:cubicBezTo>
                  <a:close/>
                </a:path>
              </a:pathLst>
            </a:custGeom>
            <a:blipFill>
              <a:blip r:embed="rId3"/>
              <a:stretch>
                <a:fillRect l="223" t="-1104" r="223" b="-1104"/>
              </a:stretch>
            </a:blipFill>
          </p:spPr>
          <p:txBody>
            <a:bodyPr/>
            <a:lstStyle/>
            <a:p>
              <a:endParaRPr lang="pl-PL"/>
            </a:p>
          </p:txBody>
        </p:sp>
        <p:sp>
          <p:nvSpPr>
            <p:cNvPr id="7" name="Freeform 7"/>
            <p:cNvSpPr/>
            <p:nvPr/>
          </p:nvSpPr>
          <p:spPr>
            <a:xfrm>
              <a:off x="0" y="0"/>
              <a:ext cx="6062980" cy="7620000"/>
            </a:xfrm>
            <a:custGeom>
              <a:avLst/>
              <a:gdLst/>
              <a:ahLst/>
              <a:cxnLst/>
              <a:rect l="l" t="t" r="r" b="b"/>
              <a:pathLst>
                <a:path w="6062980" h="7620000">
                  <a:moveTo>
                    <a:pt x="3031490" y="7620000"/>
                  </a:moveTo>
                  <a:cubicBezTo>
                    <a:pt x="1360170" y="7620000"/>
                    <a:pt x="0" y="5910580"/>
                    <a:pt x="0" y="3810000"/>
                  </a:cubicBezTo>
                  <a:cubicBezTo>
                    <a:pt x="0" y="1709420"/>
                    <a:pt x="1360170" y="0"/>
                    <a:pt x="3031490" y="0"/>
                  </a:cubicBezTo>
                  <a:cubicBezTo>
                    <a:pt x="4702810" y="0"/>
                    <a:pt x="6062980" y="1709420"/>
                    <a:pt x="6062980" y="3810000"/>
                  </a:cubicBezTo>
                  <a:cubicBezTo>
                    <a:pt x="6062980" y="5910580"/>
                    <a:pt x="4702810" y="7620000"/>
                    <a:pt x="3031490" y="7620000"/>
                  </a:cubicBezTo>
                  <a:close/>
                  <a:moveTo>
                    <a:pt x="3031490" y="196850"/>
                  </a:moveTo>
                  <a:cubicBezTo>
                    <a:pt x="1468120" y="196850"/>
                    <a:pt x="196850" y="1817370"/>
                    <a:pt x="196850" y="3810000"/>
                  </a:cubicBezTo>
                  <a:cubicBezTo>
                    <a:pt x="196850" y="5802630"/>
                    <a:pt x="1468120" y="7423150"/>
                    <a:pt x="3031490" y="7423150"/>
                  </a:cubicBezTo>
                  <a:cubicBezTo>
                    <a:pt x="4594860" y="7423150"/>
                    <a:pt x="5866130" y="5802630"/>
                    <a:pt x="5866130" y="3810000"/>
                  </a:cubicBezTo>
                  <a:cubicBezTo>
                    <a:pt x="5866130" y="1817370"/>
                    <a:pt x="4594860" y="196850"/>
                    <a:pt x="3031490" y="196850"/>
                  </a:cubicBezTo>
                  <a:close/>
                </a:path>
              </a:pathLst>
            </a:custGeom>
            <a:solidFill>
              <a:srgbClr val="C72336"/>
            </a:solidFill>
          </p:spPr>
          <p:txBody>
            <a:bodyPr/>
            <a:lstStyle/>
            <a:p>
              <a:endParaRPr lang="pl-PL"/>
            </a:p>
          </p:txBody>
        </p:sp>
      </p:grpSp>
      <p:sp>
        <p:nvSpPr>
          <p:cNvPr id="8" name="TextBox 8"/>
          <p:cNvSpPr txBox="1"/>
          <p:nvPr/>
        </p:nvSpPr>
        <p:spPr>
          <a:xfrm>
            <a:off x="10591801" y="449680"/>
            <a:ext cx="4730546" cy="2059940"/>
          </a:xfrm>
          <a:prstGeom prst="rect">
            <a:avLst/>
          </a:prstGeom>
        </p:spPr>
        <p:txBody>
          <a:bodyPr wrap="square" lIns="0" tIns="0" rIns="0" bIns="0" rtlCol="0" anchor="t">
            <a:spAutoFit/>
          </a:bodyPr>
          <a:lstStyle/>
          <a:p>
            <a:pPr algn="ctr">
              <a:lnSpc>
                <a:spcPts val="8260"/>
              </a:lnSpc>
            </a:pPr>
            <a:r>
              <a:rPr lang="en-US" sz="5900" dirty="0">
                <a:solidFill>
                  <a:srgbClr val="C72336"/>
                </a:solidFill>
                <a:latin typeface="Trebuchet MS Bold"/>
              </a:rPr>
              <a:t>The monarch</a:t>
            </a:r>
          </a:p>
          <a:p>
            <a:pPr algn="ctr">
              <a:lnSpc>
                <a:spcPts val="8260"/>
              </a:lnSpc>
            </a:pPr>
            <a:endParaRPr lang="en-US" sz="5900" dirty="0">
              <a:solidFill>
                <a:srgbClr val="C72336"/>
              </a:solidFill>
              <a:latin typeface="Trebuchet MS Bold"/>
            </a:endParaRPr>
          </a:p>
        </p:txBody>
      </p:sp>
      <p:sp>
        <p:nvSpPr>
          <p:cNvPr id="9" name="TextBox 9"/>
          <p:cNvSpPr txBox="1"/>
          <p:nvPr/>
        </p:nvSpPr>
        <p:spPr>
          <a:xfrm>
            <a:off x="8561035" y="1812176"/>
            <a:ext cx="8906569" cy="7266167"/>
          </a:xfrm>
          <a:prstGeom prst="rect">
            <a:avLst/>
          </a:prstGeom>
        </p:spPr>
        <p:txBody>
          <a:bodyPr lIns="0" tIns="0" rIns="0" bIns="0" rtlCol="0" anchor="t">
            <a:spAutoFit/>
          </a:bodyPr>
          <a:lstStyle/>
          <a:p>
            <a:pPr algn="ctr">
              <a:lnSpc>
                <a:spcPts val="6377"/>
              </a:lnSpc>
            </a:pPr>
            <a:r>
              <a:rPr lang="en-US" sz="4555">
                <a:solidFill>
                  <a:srgbClr val="C72336"/>
                </a:solidFill>
                <a:latin typeface="Trebuchet MS"/>
              </a:rPr>
              <a:t>The British monarch, </a:t>
            </a:r>
            <a:r>
              <a:rPr lang="en-US" sz="4555">
                <a:solidFill>
                  <a:srgbClr val="C72336"/>
                </a:solidFill>
                <a:latin typeface="Trebuchet MS Bold"/>
              </a:rPr>
              <a:t>currently King Charles III</a:t>
            </a:r>
            <a:r>
              <a:rPr lang="en-US" sz="4555">
                <a:solidFill>
                  <a:srgbClr val="C72336"/>
                </a:solidFill>
                <a:latin typeface="Trebuchet MS"/>
              </a:rPr>
              <a:t>, is the head of state of the United Kingdom. Though he takes little direct part in government, the Crown remains the fount in which ultimate executive power over government lies. These powers are known as</a:t>
            </a:r>
            <a:r>
              <a:rPr lang="en-US" sz="4555">
                <a:solidFill>
                  <a:srgbClr val="C72336"/>
                </a:solidFill>
                <a:latin typeface="Trebuchet MS Bold"/>
              </a:rPr>
              <a:t> royal prerogative</a:t>
            </a:r>
            <a:r>
              <a:rPr lang="en-US" sz="4555">
                <a:solidFill>
                  <a:srgbClr val="C72336"/>
                </a:solidFill>
                <a:latin typeface="Trebuchet MS"/>
              </a:rPr>
              <a:t>.</a:t>
            </a:r>
          </a:p>
        </p:txBody>
      </p:sp>
      <p:sp>
        <p:nvSpPr>
          <p:cNvPr id="10" name="AutoShape 10"/>
          <p:cNvSpPr/>
          <p:nvPr/>
        </p:nvSpPr>
        <p:spPr>
          <a:xfrm>
            <a:off x="9768200" y="1627288"/>
            <a:ext cx="6492240" cy="0"/>
          </a:xfrm>
          <a:prstGeom prst="line">
            <a:avLst/>
          </a:prstGeom>
          <a:ln w="180975" cap="rnd">
            <a:solidFill>
              <a:srgbClr val="FFFFFF"/>
            </a:solidFill>
            <a:prstDash val="sysDot"/>
            <a:headEnd type="none" w="sm" len="sm"/>
            <a:tailEnd type="none" w="sm" len="sm"/>
          </a:ln>
        </p:spPr>
        <p:txBody>
          <a:bodyPr/>
          <a:lstStyle/>
          <a:p>
            <a:endParaRPr lang="pl-PL"/>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4D5E8"/>
        </a:solidFill>
        <a:effectLst/>
      </p:bgPr>
    </p:bg>
    <p:spTree>
      <p:nvGrpSpPr>
        <p:cNvPr id="1" name=""/>
        <p:cNvGrpSpPr/>
        <p:nvPr/>
      </p:nvGrpSpPr>
      <p:grpSpPr>
        <a:xfrm>
          <a:off x="0" y="0"/>
          <a:ext cx="0" cy="0"/>
          <a:chOff x="0" y="0"/>
          <a:chExt cx="0" cy="0"/>
        </a:xfrm>
      </p:grpSpPr>
      <p:grpSp>
        <p:nvGrpSpPr>
          <p:cNvPr id="2" name="Group 2"/>
          <p:cNvGrpSpPr/>
          <p:nvPr/>
        </p:nvGrpSpPr>
        <p:grpSpPr>
          <a:xfrm>
            <a:off x="9534117" y="2282682"/>
            <a:ext cx="8384364" cy="6206511"/>
            <a:chOff x="30480" y="591820"/>
            <a:chExt cx="18405099" cy="13624344"/>
          </a:xfrm>
        </p:grpSpPr>
        <p:sp>
          <p:nvSpPr>
            <p:cNvPr id="3" name="Freeform 3"/>
            <p:cNvSpPr/>
            <p:nvPr/>
          </p:nvSpPr>
          <p:spPr>
            <a:xfrm>
              <a:off x="0" y="0"/>
              <a:ext cx="18391534" cy="13558447"/>
            </a:xfrm>
            <a:custGeom>
              <a:avLst/>
              <a:gdLst/>
              <a:ahLst/>
              <a:cxnLst/>
              <a:rect l="l" t="t" r="r" b="b"/>
              <a:pathLst>
                <a:path w="18391534" h="13558447">
                  <a:moveTo>
                    <a:pt x="17218850" y="4680676"/>
                  </a:moveTo>
                  <a:cubicBezTo>
                    <a:pt x="15620402" y="2291158"/>
                    <a:pt x="12399646" y="544830"/>
                    <a:pt x="8967846" y="297180"/>
                  </a:cubicBezTo>
                  <a:cubicBezTo>
                    <a:pt x="6167348" y="0"/>
                    <a:pt x="4324820" y="948907"/>
                    <a:pt x="2819966" y="2346203"/>
                  </a:cubicBezTo>
                  <a:cubicBezTo>
                    <a:pt x="1315112" y="3743499"/>
                    <a:pt x="514970" y="5524699"/>
                    <a:pt x="191977" y="7321425"/>
                  </a:cubicBezTo>
                  <a:cubicBezTo>
                    <a:pt x="24130" y="8269892"/>
                    <a:pt x="0" y="9276228"/>
                    <a:pt x="509464" y="10145657"/>
                  </a:cubicBezTo>
                  <a:cubicBezTo>
                    <a:pt x="1171967" y="11247968"/>
                    <a:pt x="2619930" y="11949439"/>
                    <a:pt x="4093586" y="12385565"/>
                  </a:cubicBezTo>
                  <a:cubicBezTo>
                    <a:pt x="8057592" y="13558447"/>
                    <a:pt x="12924511" y="13103972"/>
                    <a:pt x="16009462" y="10857008"/>
                  </a:cubicBezTo>
                  <a:cubicBezTo>
                    <a:pt x="16974770" y="10154125"/>
                    <a:pt x="17765736" y="9273405"/>
                    <a:pt x="18048354" y="8274127"/>
                  </a:cubicBezTo>
                  <a:cubicBezTo>
                    <a:pt x="18391535" y="7061725"/>
                    <a:pt x="17956595" y="5784399"/>
                    <a:pt x="17218850" y="4680676"/>
                  </a:cubicBezTo>
                  <a:close/>
                </a:path>
              </a:pathLst>
            </a:custGeom>
            <a:blipFill>
              <a:blip r:embed="rId3"/>
              <a:stretch>
                <a:fillRect l="-7116" r="-7116"/>
              </a:stretch>
            </a:blipFill>
          </p:spPr>
          <p:txBody>
            <a:bodyPr/>
            <a:lstStyle/>
            <a:p>
              <a:endParaRPr lang="pl-PL"/>
            </a:p>
          </p:txBody>
        </p:sp>
      </p:grpSp>
      <p:sp>
        <p:nvSpPr>
          <p:cNvPr id="4" name="TextBox 4"/>
          <p:cNvSpPr txBox="1"/>
          <p:nvPr/>
        </p:nvSpPr>
        <p:spPr>
          <a:xfrm rot="-26551">
            <a:off x="4970166" y="52731"/>
            <a:ext cx="9279512" cy="2059928"/>
          </a:xfrm>
          <a:prstGeom prst="rect">
            <a:avLst/>
          </a:prstGeom>
        </p:spPr>
        <p:txBody>
          <a:bodyPr wrap="square" lIns="0" tIns="0" rIns="0" bIns="0" rtlCol="0" anchor="t">
            <a:spAutoFit/>
          </a:bodyPr>
          <a:lstStyle/>
          <a:p>
            <a:pPr algn="ctr">
              <a:lnSpc>
                <a:spcPts val="8260"/>
              </a:lnSpc>
            </a:pPr>
            <a:r>
              <a:rPr lang="en-US" sz="5900" dirty="0">
                <a:solidFill>
                  <a:srgbClr val="C72336"/>
                </a:solidFill>
                <a:latin typeface="Trebuchet MS Bold"/>
              </a:rPr>
              <a:t>The British Prime Minister</a:t>
            </a:r>
          </a:p>
          <a:p>
            <a:pPr algn="ctr">
              <a:lnSpc>
                <a:spcPts val="8260"/>
              </a:lnSpc>
            </a:pPr>
            <a:endParaRPr lang="en-US" sz="5900" dirty="0">
              <a:solidFill>
                <a:srgbClr val="C72336"/>
              </a:solidFill>
              <a:latin typeface="Trebuchet MS Bold"/>
            </a:endParaRPr>
          </a:p>
        </p:txBody>
      </p:sp>
      <p:sp>
        <p:nvSpPr>
          <p:cNvPr id="5" name="AutoShape 5"/>
          <p:cNvSpPr/>
          <p:nvPr/>
        </p:nvSpPr>
        <p:spPr>
          <a:xfrm>
            <a:off x="2222549" y="1140289"/>
            <a:ext cx="14659835" cy="0"/>
          </a:xfrm>
          <a:prstGeom prst="line">
            <a:avLst/>
          </a:prstGeom>
          <a:ln w="104775" cap="rnd">
            <a:solidFill>
              <a:srgbClr val="FFFFFF"/>
            </a:solidFill>
            <a:prstDash val="sysDot"/>
            <a:headEnd type="none" w="sm" len="sm"/>
            <a:tailEnd type="none" w="sm" len="sm"/>
          </a:ln>
        </p:spPr>
        <p:txBody>
          <a:bodyPr/>
          <a:lstStyle/>
          <a:p>
            <a:endParaRPr lang="pl-PL"/>
          </a:p>
        </p:txBody>
      </p:sp>
      <p:sp>
        <p:nvSpPr>
          <p:cNvPr id="6" name="Freeform 6"/>
          <p:cNvSpPr/>
          <p:nvPr/>
        </p:nvSpPr>
        <p:spPr>
          <a:xfrm>
            <a:off x="14553819" y="6172200"/>
            <a:ext cx="3734181" cy="4114800"/>
          </a:xfrm>
          <a:custGeom>
            <a:avLst/>
            <a:gdLst/>
            <a:ahLst/>
            <a:cxnLst/>
            <a:rect l="l" t="t" r="r" b="b"/>
            <a:pathLst>
              <a:path w="3734181" h="4114800">
                <a:moveTo>
                  <a:pt x="0" y="0"/>
                </a:moveTo>
                <a:lnTo>
                  <a:pt x="3734181" y="0"/>
                </a:lnTo>
                <a:lnTo>
                  <a:pt x="373418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pl-PL"/>
          </a:p>
        </p:txBody>
      </p:sp>
      <p:sp>
        <p:nvSpPr>
          <p:cNvPr id="7" name="TextBox 7"/>
          <p:cNvSpPr txBox="1"/>
          <p:nvPr/>
        </p:nvSpPr>
        <p:spPr>
          <a:xfrm>
            <a:off x="1028700" y="1472926"/>
            <a:ext cx="8348568" cy="8258095"/>
          </a:xfrm>
          <a:prstGeom prst="rect">
            <a:avLst/>
          </a:prstGeom>
        </p:spPr>
        <p:txBody>
          <a:bodyPr lIns="0" tIns="0" rIns="0" bIns="0" rtlCol="0" anchor="t">
            <a:spAutoFit/>
          </a:bodyPr>
          <a:lstStyle/>
          <a:p>
            <a:pPr algn="ctr">
              <a:lnSpc>
                <a:spcPts val="5917"/>
              </a:lnSpc>
            </a:pPr>
            <a:r>
              <a:rPr lang="en-US" sz="4226" dirty="0">
                <a:solidFill>
                  <a:srgbClr val="C72336"/>
                </a:solidFill>
                <a:latin typeface="Trebuchet MS"/>
              </a:rPr>
              <a:t>The leader of the Conservative party, </a:t>
            </a:r>
            <a:r>
              <a:rPr lang="en-US" sz="4226" dirty="0">
                <a:solidFill>
                  <a:srgbClr val="C72336"/>
                </a:solidFill>
                <a:latin typeface="Trebuchet MS Bold"/>
              </a:rPr>
              <a:t>Rishi Sunak, is Prime Minister</a:t>
            </a:r>
            <a:r>
              <a:rPr lang="en-US" sz="4226" dirty="0">
                <a:solidFill>
                  <a:srgbClr val="C72336"/>
                </a:solidFill>
                <a:latin typeface="Trebuchet MS"/>
              </a:rPr>
              <a:t> of the UK. Sunak has held this position since </a:t>
            </a:r>
            <a:r>
              <a:rPr lang="en-US" sz="4226" dirty="0">
                <a:solidFill>
                  <a:srgbClr val="C72336"/>
                </a:solidFill>
                <a:latin typeface="Trebuchet MS Bold"/>
              </a:rPr>
              <a:t>October 2022</a:t>
            </a:r>
            <a:r>
              <a:rPr lang="en-US" sz="4226" dirty="0">
                <a:solidFill>
                  <a:srgbClr val="C72336"/>
                </a:solidFill>
                <a:latin typeface="Trebuchet MS"/>
              </a:rPr>
              <a:t> when he won the party leadership</a:t>
            </a:r>
            <a:r>
              <a:rPr lang="pl-PL" sz="4226" dirty="0">
                <a:solidFill>
                  <a:srgbClr val="C72336"/>
                </a:solidFill>
                <a:latin typeface="Trebuchet MS"/>
              </a:rPr>
              <a:t> </a:t>
            </a:r>
            <a:r>
              <a:rPr lang="pl-PL" sz="4226" dirty="0" err="1">
                <a:solidFill>
                  <a:srgbClr val="C72336"/>
                </a:solidFill>
                <a:latin typeface="Trebuchet MS"/>
              </a:rPr>
              <a:t>contest</a:t>
            </a:r>
            <a:r>
              <a:rPr lang="en-US" sz="4226" dirty="0">
                <a:solidFill>
                  <a:srgbClr val="C72336"/>
                </a:solidFill>
                <a:latin typeface="Trebuchet MS"/>
              </a:rPr>
              <a:t>. The Prime Minister is also </a:t>
            </a:r>
            <a:r>
              <a:rPr lang="en-US" sz="4226" dirty="0">
                <a:solidFill>
                  <a:srgbClr val="C72336"/>
                </a:solidFill>
                <a:latin typeface="Trebuchet MS Bold"/>
              </a:rPr>
              <a:t>the most powerful person in country</a:t>
            </a:r>
            <a:r>
              <a:rPr lang="en-US" sz="4226" dirty="0">
                <a:solidFill>
                  <a:srgbClr val="C72336"/>
                </a:solidFill>
                <a:latin typeface="Trebuchet MS"/>
              </a:rPr>
              <a:t>. He is the leader of his party, he is the head of the government and has a seat in the House of Commons. </a:t>
            </a: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4D5E8"/>
        </a:solidFill>
        <a:effectLst/>
      </p:bgPr>
    </p:bg>
    <p:spTree>
      <p:nvGrpSpPr>
        <p:cNvPr id="1" name=""/>
        <p:cNvGrpSpPr/>
        <p:nvPr/>
      </p:nvGrpSpPr>
      <p:grpSpPr>
        <a:xfrm>
          <a:off x="0" y="0"/>
          <a:ext cx="0" cy="0"/>
          <a:chOff x="0" y="0"/>
          <a:chExt cx="0" cy="0"/>
        </a:xfrm>
      </p:grpSpPr>
      <p:sp>
        <p:nvSpPr>
          <p:cNvPr id="2" name="Freeform 2"/>
          <p:cNvSpPr/>
          <p:nvPr/>
        </p:nvSpPr>
        <p:spPr>
          <a:xfrm>
            <a:off x="10987960" y="-77038"/>
            <a:ext cx="11033095" cy="11033095"/>
          </a:xfrm>
          <a:custGeom>
            <a:avLst/>
            <a:gdLst/>
            <a:ahLst/>
            <a:cxnLst/>
            <a:rect l="l" t="t" r="r" b="b"/>
            <a:pathLst>
              <a:path w="11033095" h="11033095">
                <a:moveTo>
                  <a:pt x="0" y="0"/>
                </a:moveTo>
                <a:lnTo>
                  <a:pt x="11033095" y="0"/>
                </a:lnTo>
                <a:lnTo>
                  <a:pt x="11033095" y="11033095"/>
                </a:lnTo>
                <a:lnTo>
                  <a:pt x="0" y="11033095"/>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a:stretch>
          </a:blipFill>
        </p:spPr>
        <p:txBody>
          <a:bodyPr/>
          <a:lstStyle/>
          <a:p>
            <a:endParaRPr lang="pl-PL"/>
          </a:p>
        </p:txBody>
      </p:sp>
      <p:sp>
        <p:nvSpPr>
          <p:cNvPr id="3" name="Freeform 3"/>
          <p:cNvSpPr/>
          <p:nvPr/>
        </p:nvSpPr>
        <p:spPr>
          <a:xfrm>
            <a:off x="-45135" y="-73555"/>
            <a:ext cx="11033095" cy="11033095"/>
          </a:xfrm>
          <a:custGeom>
            <a:avLst/>
            <a:gdLst/>
            <a:ahLst/>
            <a:cxnLst/>
            <a:rect l="l" t="t" r="r" b="b"/>
            <a:pathLst>
              <a:path w="11033095" h="11033095">
                <a:moveTo>
                  <a:pt x="0" y="0"/>
                </a:moveTo>
                <a:lnTo>
                  <a:pt x="11033095" y="0"/>
                </a:lnTo>
                <a:lnTo>
                  <a:pt x="11033095" y="11033095"/>
                </a:lnTo>
                <a:lnTo>
                  <a:pt x="0" y="11033095"/>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a:stretch>
          </a:blipFill>
        </p:spPr>
        <p:txBody>
          <a:bodyPr/>
          <a:lstStyle/>
          <a:p>
            <a:endParaRPr lang="pl-PL"/>
          </a:p>
        </p:txBody>
      </p:sp>
      <p:grpSp>
        <p:nvGrpSpPr>
          <p:cNvPr id="4" name="Group 4"/>
          <p:cNvGrpSpPr/>
          <p:nvPr/>
        </p:nvGrpSpPr>
        <p:grpSpPr>
          <a:xfrm>
            <a:off x="9522658" y="4480772"/>
            <a:ext cx="8467674" cy="1358477"/>
            <a:chOff x="0" y="0"/>
            <a:chExt cx="2230169" cy="357788"/>
          </a:xfrm>
        </p:grpSpPr>
        <p:sp>
          <p:nvSpPr>
            <p:cNvPr id="5" name="Freeform 5"/>
            <p:cNvSpPr/>
            <p:nvPr/>
          </p:nvSpPr>
          <p:spPr>
            <a:xfrm>
              <a:off x="0" y="0"/>
              <a:ext cx="2230169" cy="357788"/>
            </a:xfrm>
            <a:custGeom>
              <a:avLst/>
              <a:gdLst/>
              <a:ahLst/>
              <a:cxnLst/>
              <a:rect l="l" t="t" r="r" b="b"/>
              <a:pathLst>
                <a:path w="2230169" h="357788">
                  <a:moveTo>
                    <a:pt x="46629" y="0"/>
                  </a:moveTo>
                  <a:lnTo>
                    <a:pt x="2183540" y="0"/>
                  </a:lnTo>
                  <a:cubicBezTo>
                    <a:pt x="2195907" y="0"/>
                    <a:pt x="2207767" y="4913"/>
                    <a:pt x="2216512" y="13657"/>
                  </a:cubicBezTo>
                  <a:cubicBezTo>
                    <a:pt x="2225257" y="22402"/>
                    <a:pt x="2230169" y="34262"/>
                    <a:pt x="2230169" y="46629"/>
                  </a:cubicBezTo>
                  <a:lnTo>
                    <a:pt x="2230169" y="311159"/>
                  </a:lnTo>
                  <a:cubicBezTo>
                    <a:pt x="2230169" y="323526"/>
                    <a:pt x="2225257" y="335386"/>
                    <a:pt x="2216512" y="344131"/>
                  </a:cubicBezTo>
                  <a:cubicBezTo>
                    <a:pt x="2207767" y="352875"/>
                    <a:pt x="2195907" y="357788"/>
                    <a:pt x="2183540" y="357788"/>
                  </a:cubicBezTo>
                  <a:lnTo>
                    <a:pt x="46629" y="357788"/>
                  </a:lnTo>
                  <a:cubicBezTo>
                    <a:pt x="34262" y="357788"/>
                    <a:pt x="22402" y="352875"/>
                    <a:pt x="13657" y="344131"/>
                  </a:cubicBezTo>
                  <a:cubicBezTo>
                    <a:pt x="4913" y="335386"/>
                    <a:pt x="0" y="323526"/>
                    <a:pt x="0" y="311159"/>
                  </a:cubicBezTo>
                  <a:lnTo>
                    <a:pt x="0" y="46629"/>
                  </a:lnTo>
                  <a:cubicBezTo>
                    <a:pt x="0" y="34262"/>
                    <a:pt x="4913" y="22402"/>
                    <a:pt x="13657" y="13657"/>
                  </a:cubicBezTo>
                  <a:cubicBezTo>
                    <a:pt x="22402" y="4913"/>
                    <a:pt x="34262" y="0"/>
                    <a:pt x="46629" y="0"/>
                  </a:cubicBezTo>
                  <a:close/>
                </a:path>
              </a:pathLst>
            </a:custGeom>
            <a:solidFill>
              <a:srgbClr val="F2F0F1"/>
            </a:solidFill>
          </p:spPr>
          <p:txBody>
            <a:bodyPr/>
            <a:lstStyle/>
            <a:p>
              <a:endParaRPr lang="pl-PL"/>
            </a:p>
          </p:txBody>
        </p:sp>
        <p:sp>
          <p:nvSpPr>
            <p:cNvPr id="6" name="TextBox 6"/>
            <p:cNvSpPr txBox="1"/>
            <p:nvPr/>
          </p:nvSpPr>
          <p:spPr>
            <a:xfrm>
              <a:off x="0" y="-38100"/>
              <a:ext cx="2230169" cy="395888"/>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351494" y="4480772"/>
            <a:ext cx="8467674" cy="1358477"/>
            <a:chOff x="0" y="0"/>
            <a:chExt cx="2230169" cy="357788"/>
          </a:xfrm>
        </p:grpSpPr>
        <p:sp>
          <p:nvSpPr>
            <p:cNvPr id="8" name="Freeform 8"/>
            <p:cNvSpPr/>
            <p:nvPr/>
          </p:nvSpPr>
          <p:spPr>
            <a:xfrm>
              <a:off x="0" y="0"/>
              <a:ext cx="2230169" cy="357788"/>
            </a:xfrm>
            <a:custGeom>
              <a:avLst/>
              <a:gdLst/>
              <a:ahLst/>
              <a:cxnLst/>
              <a:rect l="l" t="t" r="r" b="b"/>
              <a:pathLst>
                <a:path w="2230169" h="357788">
                  <a:moveTo>
                    <a:pt x="46629" y="0"/>
                  </a:moveTo>
                  <a:lnTo>
                    <a:pt x="2183540" y="0"/>
                  </a:lnTo>
                  <a:cubicBezTo>
                    <a:pt x="2195907" y="0"/>
                    <a:pt x="2207767" y="4913"/>
                    <a:pt x="2216512" y="13657"/>
                  </a:cubicBezTo>
                  <a:cubicBezTo>
                    <a:pt x="2225257" y="22402"/>
                    <a:pt x="2230169" y="34262"/>
                    <a:pt x="2230169" y="46629"/>
                  </a:cubicBezTo>
                  <a:lnTo>
                    <a:pt x="2230169" y="311159"/>
                  </a:lnTo>
                  <a:cubicBezTo>
                    <a:pt x="2230169" y="323526"/>
                    <a:pt x="2225257" y="335386"/>
                    <a:pt x="2216512" y="344131"/>
                  </a:cubicBezTo>
                  <a:cubicBezTo>
                    <a:pt x="2207767" y="352875"/>
                    <a:pt x="2195907" y="357788"/>
                    <a:pt x="2183540" y="357788"/>
                  </a:cubicBezTo>
                  <a:lnTo>
                    <a:pt x="46629" y="357788"/>
                  </a:lnTo>
                  <a:cubicBezTo>
                    <a:pt x="34262" y="357788"/>
                    <a:pt x="22402" y="352875"/>
                    <a:pt x="13657" y="344131"/>
                  </a:cubicBezTo>
                  <a:cubicBezTo>
                    <a:pt x="4913" y="335386"/>
                    <a:pt x="0" y="323526"/>
                    <a:pt x="0" y="311159"/>
                  </a:cubicBezTo>
                  <a:lnTo>
                    <a:pt x="0" y="46629"/>
                  </a:lnTo>
                  <a:cubicBezTo>
                    <a:pt x="0" y="34262"/>
                    <a:pt x="4913" y="22402"/>
                    <a:pt x="13657" y="13657"/>
                  </a:cubicBezTo>
                  <a:cubicBezTo>
                    <a:pt x="22402" y="4913"/>
                    <a:pt x="34262" y="0"/>
                    <a:pt x="46629" y="0"/>
                  </a:cubicBezTo>
                  <a:close/>
                </a:path>
              </a:pathLst>
            </a:custGeom>
            <a:solidFill>
              <a:srgbClr val="F2F0F1"/>
            </a:solidFill>
          </p:spPr>
          <p:txBody>
            <a:bodyPr/>
            <a:lstStyle/>
            <a:p>
              <a:endParaRPr lang="pl-PL"/>
            </a:p>
          </p:txBody>
        </p:sp>
        <p:sp>
          <p:nvSpPr>
            <p:cNvPr id="9" name="TextBox 9"/>
            <p:cNvSpPr txBox="1"/>
            <p:nvPr/>
          </p:nvSpPr>
          <p:spPr>
            <a:xfrm>
              <a:off x="0" y="-38100"/>
              <a:ext cx="2230169" cy="395888"/>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5400000">
            <a:off x="10592390" y="1423239"/>
            <a:ext cx="2701492" cy="3013835"/>
          </a:xfrm>
          <a:custGeom>
            <a:avLst/>
            <a:gdLst/>
            <a:ahLst/>
            <a:cxnLst/>
            <a:rect l="l" t="t" r="r" b="b"/>
            <a:pathLst>
              <a:path w="2701492" h="3013835">
                <a:moveTo>
                  <a:pt x="0" y="0"/>
                </a:moveTo>
                <a:lnTo>
                  <a:pt x="2701492" y="0"/>
                </a:lnTo>
                <a:lnTo>
                  <a:pt x="2701492" y="3013835"/>
                </a:lnTo>
                <a:lnTo>
                  <a:pt x="0" y="301383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pl-PL"/>
          </a:p>
        </p:txBody>
      </p:sp>
      <p:grpSp>
        <p:nvGrpSpPr>
          <p:cNvPr id="11" name="Group 11"/>
          <p:cNvGrpSpPr/>
          <p:nvPr/>
        </p:nvGrpSpPr>
        <p:grpSpPr>
          <a:xfrm>
            <a:off x="5010035" y="212417"/>
            <a:ext cx="8267931" cy="1268761"/>
            <a:chOff x="0" y="0"/>
            <a:chExt cx="2177562" cy="334159"/>
          </a:xfrm>
        </p:grpSpPr>
        <p:sp>
          <p:nvSpPr>
            <p:cNvPr id="12" name="Freeform 12"/>
            <p:cNvSpPr/>
            <p:nvPr/>
          </p:nvSpPr>
          <p:spPr>
            <a:xfrm>
              <a:off x="0" y="0"/>
              <a:ext cx="2177562" cy="334159"/>
            </a:xfrm>
            <a:custGeom>
              <a:avLst/>
              <a:gdLst/>
              <a:ahLst/>
              <a:cxnLst/>
              <a:rect l="l" t="t" r="r" b="b"/>
              <a:pathLst>
                <a:path w="2177562" h="334159">
                  <a:moveTo>
                    <a:pt x="47755" y="0"/>
                  </a:moveTo>
                  <a:lnTo>
                    <a:pt x="2129807" y="0"/>
                  </a:lnTo>
                  <a:cubicBezTo>
                    <a:pt x="2142472" y="0"/>
                    <a:pt x="2154619" y="5031"/>
                    <a:pt x="2163575" y="13987"/>
                  </a:cubicBezTo>
                  <a:cubicBezTo>
                    <a:pt x="2172531" y="22943"/>
                    <a:pt x="2177562" y="35090"/>
                    <a:pt x="2177562" y="47755"/>
                  </a:cubicBezTo>
                  <a:lnTo>
                    <a:pt x="2177562" y="286404"/>
                  </a:lnTo>
                  <a:cubicBezTo>
                    <a:pt x="2177562" y="299070"/>
                    <a:pt x="2172531" y="311216"/>
                    <a:pt x="2163575" y="320172"/>
                  </a:cubicBezTo>
                  <a:cubicBezTo>
                    <a:pt x="2154619" y="329128"/>
                    <a:pt x="2142472" y="334159"/>
                    <a:pt x="2129807" y="334159"/>
                  </a:cubicBezTo>
                  <a:lnTo>
                    <a:pt x="47755" y="334159"/>
                  </a:lnTo>
                  <a:cubicBezTo>
                    <a:pt x="21381" y="334159"/>
                    <a:pt x="0" y="312779"/>
                    <a:pt x="0" y="286404"/>
                  </a:cubicBezTo>
                  <a:lnTo>
                    <a:pt x="0" y="47755"/>
                  </a:lnTo>
                  <a:cubicBezTo>
                    <a:pt x="0" y="35090"/>
                    <a:pt x="5031" y="22943"/>
                    <a:pt x="13987" y="13987"/>
                  </a:cubicBezTo>
                  <a:cubicBezTo>
                    <a:pt x="22943" y="5031"/>
                    <a:pt x="35090" y="0"/>
                    <a:pt x="47755" y="0"/>
                  </a:cubicBezTo>
                  <a:close/>
                </a:path>
              </a:pathLst>
            </a:custGeom>
            <a:solidFill>
              <a:srgbClr val="F2F0F1"/>
            </a:solidFill>
          </p:spPr>
          <p:txBody>
            <a:bodyPr/>
            <a:lstStyle/>
            <a:p>
              <a:endParaRPr lang="pl-PL"/>
            </a:p>
          </p:txBody>
        </p:sp>
        <p:sp>
          <p:nvSpPr>
            <p:cNvPr id="13" name="TextBox 13"/>
            <p:cNvSpPr txBox="1"/>
            <p:nvPr/>
          </p:nvSpPr>
          <p:spPr>
            <a:xfrm>
              <a:off x="0" y="-38100"/>
              <a:ext cx="2177562" cy="372259"/>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5867400" y="161654"/>
            <a:ext cx="6509385" cy="2486648"/>
          </a:xfrm>
          <a:prstGeom prst="rect">
            <a:avLst/>
          </a:prstGeom>
        </p:spPr>
        <p:txBody>
          <a:bodyPr wrap="square" lIns="0" tIns="0" rIns="0" bIns="0" rtlCol="0" anchor="t">
            <a:spAutoFit/>
          </a:bodyPr>
          <a:lstStyle/>
          <a:p>
            <a:pPr algn="ctr">
              <a:lnSpc>
                <a:spcPts val="9940"/>
              </a:lnSpc>
            </a:pPr>
            <a:r>
              <a:rPr lang="en-US" sz="7100" dirty="0">
                <a:solidFill>
                  <a:srgbClr val="C72336"/>
                </a:solidFill>
                <a:latin typeface="Trebuchet MS Bold"/>
              </a:rPr>
              <a:t>The parliament</a:t>
            </a:r>
          </a:p>
          <a:p>
            <a:pPr algn="ctr">
              <a:lnSpc>
                <a:spcPts val="9940"/>
              </a:lnSpc>
            </a:pPr>
            <a:endParaRPr lang="en-US" sz="7100" dirty="0">
              <a:solidFill>
                <a:srgbClr val="C72336"/>
              </a:solidFill>
              <a:latin typeface="Trebuchet MS Bold"/>
            </a:endParaRPr>
          </a:p>
        </p:txBody>
      </p:sp>
      <p:sp>
        <p:nvSpPr>
          <p:cNvPr id="15" name="Freeform 15"/>
          <p:cNvSpPr/>
          <p:nvPr/>
        </p:nvSpPr>
        <p:spPr>
          <a:xfrm rot="5400000" flipV="1">
            <a:off x="4560469" y="1423239"/>
            <a:ext cx="2701492" cy="3013835"/>
          </a:xfrm>
          <a:custGeom>
            <a:avLst/>
            <a:gdLst/>
            <a:ahLst/>
            <a:cxnLst/>
            <a:rect l="l" t="t" r="r" b="b"/>
            <a:pathLst>
              <a:path w="2701492" h="3013835">
                <a:moveTo>
                  <a:pt x="0" y="3013835"/>
                </a:moveTo>
                <a:lnTo>
                  <a:pt x="2701492" y="3013835"/>
                </a:lnTo>
                <a:lnTo>
                  <a:pt x="2701492" y="0"/>
                </a:lnTo>
                <a:lnTo>
                  <a:pt x="0" y="0"/>
                </a:lnTo>
                <a:lnTo>
                  <a:pt x="0" y="3013835"/>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pl-PL"/>
          </a:p>
        </p:txBody>
      </p:sp>
      <p:sp>
        <p:nvSpPr>
          <p:cNvPr id="16" name="TextBox 16"/>
          <p:cNvSpPr txBox="1"/>
          <p:nvPr/>
        </p:nvSpPr>
        <p:spPr>
          <a:xfrm>
            <a:off x="644065" y="4486909"/>
            <a:ext cx="7965032" cy="1148648"/>
          </a:xfrm>
          <a:prstGeom prst="rect">
            <a:avLst/>
          </a:prstGeom>
        </p:spPr>
        <p:txBody>
          <a:bodyPr wrap="square" lIns="0" tIns="0" rIns="0" bIns="0" rtlCol="0" anchor="t">
            <a:spAutoFit/>
          </a:bodyPr>
          <a:lstStyle/>
          <a:p>
            <a:pPr algn="ctr">
              <a:lnSpc>
                <a:spcPts val="9799"/>
              </a:lnSpc>
            </a:pPr>
            <a:r>
              <a:rPr lang="en-US" sz="6999" dirty="0">
                <a:solidFill>
                  <a:srgbClr val="C72336"/>
                </a:solidFill>
                <a:latin typeface="Trebuchet MS Bold"/>
              </a:rPr>
              <a:t>House of Commons</a:t>
            </a:r>
          </a:p>
        </p:txBody>
      </p:sp>
      <p:sp>
        <p:nvSpPr>
          <p:cNvPr id="17" name="TextBox 17"/>
          <p:cNvSpPr txBox="1"/>
          <p:nvPr/>
        </p:nvSpPr>
        <p:spPr>
          <a:xfrm>
            <a:off x="10284470" y="4486909"/>
            <a:ext cx="6792301" cy="1148648"/>
          </a:xfrm>
          <a:prstGeom prst="rect">
            <a:avLst/>
          </a:prstGeom>
        </p:spPr>
        <p:txBody>
          <a:bodyPr wrap="square" lIns="0" tIns="0" rIns="0" bIns="0" rtlCol="0" anchor="t">
            <a:spAutoFit/>
          </a:bodyPr>
          <a:lstStyle/>
          <a:p>
            <a:pPr algn="ctr">
              <a:lnSpc>
                <a:spcPts val="9799"/>
              </a:lnSpc>
            </a:pPr>
            <a:r>
              <a:rPr lang="en-US" sz="6999" dirty="0">
                <a:solidFill>
                  <a:srgbClr val="C72336"/>
                </a:solidFill>
                <a:latin typeface="Trebuchet MS Bold"/>
              </a:rPr>
              <a:t>House of Lords</a:t>
            </a:r>
          </a:p>
        </p:txBody>
      </p:sp>
      <p:sp>
        <p:nvSpPr>
          <p:cNvPr id="18" name="TextBox 18"/>
          <p:cNvSpPr txBox="1"/>
          <p:nvPr/>
        </p:nvSpPr>
        <p:spPr>
          <a:xfrm>
            <a:off x="-45135" y="8763423"/>
            <a:ext cx="18288000" cy="1189990"/>
          </a:xfrm>
          <a:prstGeom prst="rect">
            <a:avLst/>
          </a:prstGeom>
        </p:spPr>
        <p:txBody>
          <a:bodyPr lIns="0" tIns="0" rIns="0" bIns="0" rtlCol="0" anchor="t">
            <a:spAutoFit/>
          </a:bodyPr>
          <a:lstStyle/>
          <a:p>
            <a:pPr algn="ctr">
              <a:lnSpc>
                <a:spcPts val="4759"/>
              </a:lnSpc>
            </a:pPr>
            <a:r>
              <a:rPr lang="en-US" sz="3399">
                <a:solidFill>
                  <a:srgbClr val="C72336"/>
                </a:solidFill>
                <a:latin typeface="Trebuchet MS Bold"/>
              </a:rPr>
              <a:t>There are also devolved Scottish and Welsh parliaments and a devolved assembly in Northern Ireland, with varying degrees of legislative authority.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7EAE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8104468" cy="10287000"/>
            <a:chOff x="0" y="0"/>
            <a:chExt cx="3536950" cy="4489450"/>
          </a:xfrm>
        </p:grpSpPr>
        <p:sp>
          <p:nvSpPr>
            <p:cNvPr id="3" name="Freeform 3"/>
            <p:cNvSpPr/>
            <p:nvPr/>
          </p:nvSpPr>
          <p:spPr>
            <a:xfrm>
              <a:off x="0" y="1898650"/>
              <a:ext cx="3530600" cy="2590800"/>
            </a:xfrm>
            <a:custGeom>
              <a:avLst/>
              <a:gdLst/>
              <a:ahLst/>
              <a:cxnLst/>
              <a:rect l="l" t="t" r="r" b="b"/>
              <a:pathLst>
                <a:path w="3530600" h="2590800">
                  <a:moveTo>
                    <a:pt x="3530600" y="0"/>
                  </a:moveTo>
                  <a:lnTo>
                    <a:pt x="3530600" y="217170"/>
                  </a:lnTo>
                  <a:lnTo>
                    <a:pt x="3530600" y="717550"/>
                  </a:lnTo>
                  <a:lnTo>
                    <a:pt x="3530600" y="2235200"/>
                  </a:lnTo>
                  <a:lnTo>
                    <a:pt x="3530600" y="2546350"/>
                  </a:lnTo>
                  <a:lnTo>
                    <a:pt x="3530600" y="2590800"/>
                  </a:lnTo>
                  <a:lnTo>
                    <a:pt x="0" y="2590800"/>
                  </a:lnTo>
                  <a:lnTo>
                    <a:pt x="0" y="2533650"/>
                  </a:lnTo>
                  <a:lnTo>
                    <a:pt x="0" y="2235200"/>
                  </a:lnTo>
                  <a:lnTo>
                    <a:pt x="0" y="717550"/>
                  </a:lnTo>
                  <a:lnTo>
                    <a:pt x="0" y="217170"/>
                  </a:lnTo>
                  <a:lnTo>
                    <a:pt x="0" y="0"/>
                  </a:lnTo>
                  <a:lnTo>
                    <a:pt x="3530600" y="0"/>
                  </a:lnTo>
                  <a:close/>
                </a:path>
              </a:pathLst>
            </a:custGeom>
            <a:blipFill>
              <a:blip r:embed="rId3"/>
              <a:stretch>
                <a:fillRect l="-15227" r="-15227"/>
              </a:stretch>
            </a:blipFill>
          </p:spPr>
          <p:txBody>
            <a:bodyPr/>
            <a:lstStyle/>
            <a:p>
              <a:endParaRPr lang="pl-PL"/>
            </a:p>
          </p:txBody>
        </p:sp>
        <p:sp>
          <p:nvSpPr>
            <p:cNvPr id="4" name="Freeform 4"/>
            <p:cNvSpPr/>
            <p:nvPr/>
          </p:nvSpPr>
          <p:spPr>
            <a:xfrm>
              <a:off x="0" y="0"/>
              <a:ext cx="3536950" cy="2305050"/>
            </a:xfrm>
            <a:custGeom>
              <a:avLst/>
              <a:gdLst/>
              <a:ahLst/>
              <a:cxnLst/>
              <a:rect l="l" t="t" r="r" b="b"/>
              <a:pathLst>
                <a:path w="3536950" h="2305050">
                  <a:moveTo>
                    <a:pt x="3530600" y="2025650"/>
                  </a:moveTo>
                  <a:cubicBezTo>
                    <a:pt x="3530600" y="2025650"/>
                    <a:pt x="3517900" y="2025650"/>
                    <a:pt x="3479800" y="2038350"/>
                  </a:cubicBezTo>
                  <a:cubicBezTo>
                    <a:pt x="3441700" y="2051050"/>
                    <a:pt x="3390900" y="2012950"/>
                    <a:pt x="3340100" y="2000250"/>
                  </a:cubicBezTo>
                  <a:cubicBezTo>
                    <a:pt x="3289300" y="1987550"/>
                    <a:pt x="3149600" y="2012950"/>
                    <a:pt x="3149600" y="2012950"/>
                  </a:cubicBezTo>
                  <a:lnTo>
                    <a:pt x="2908300" y="2038350"/>
                  </a:lnTo>
                  <a:cubicBezTo>
                    <a:pt x="2908300" y="2038350"/>
                    <a:pt x="2578100" y="2152650"/>
                    <a:pt x="2540000" y="2178050"/>
                  </a:cubicBezTo>
                  <a:cubicBezTo>
                    <a:pt x="2501900" y="2203450"/>
                    <a:pt x="2336800" y="2190750"/>
                    <a:pt x="2336800" y="2190750"/>
                  </a:cubicBezTo>
                  <a:lnTo>
                    <a:pt x="2108200" y="2190750"/>
                  </a:lnTo>
                  <a:cubicBezTo>
                    <a:pt x="2108200" y="2190750"/>
                    <a:pt x="1981200" y="2216150"/>
                    <a:pt x="1943100" y="2216150"/>
                  </a:cubicBezTo>
                  <a:cubicBezTo>
                    <a:pt x="1905000" y="2216150"/>
                    <a:pt x="1828800" y="2216150"/>
                    <a:pt x="1828800" y="2216150"/>
                  </a:cubicBezTo>
                  <a:cubicBezTo>
                    <a:pt x="1778000" y="2203450"/>
                    <a:pt x="1600200" y="2279650"/>
                    <a:pt x="1600200" y="2279650"/>
                  </a:cubicBezTo>
                  <a:cubicBezTo>
                    <a:pt x="1536700" y="2305050"/>
                    <a:pt x="1308100" y="2228850"/>
                    <a:pt x="1308100" y="2228850"/>
                  </a:cubicBezTo>
                  <a:cubicBezTo>
                    <a:pt x="1270000" y="2241550"/>
                    <a:pt x="1079500" y="2190750"/>
                    <a:pt x="1079500" y="2190750"/>
                  </a:cubicBezTo>
                  <a:cubicBezTo>
                    <a:pt x="1079500" y="2190750"/>
                    <a:pt x="876300" y="2139950"/>
                    <a:pt x="838200" y="2139950"/>
                  </a:cubicBezTo>
                  <a:cubicBezTo>
                    <a:pt x="800100" y="2139950"/>
                    <a:pt x="723900" y="2089150"/>
                    <a:pt x="723900" y="2089150"/>
                  </a:cubicBezTo>
                  <a:lnTo>
                    <a:pt x="622300" y="2063750"/>
                  </a:lnTo>
                  <a:cubicBezTo>
                    <a:pt x="571500" y="2101850"/>
                    <a:pt x="431800" y="2063750"/>
                    <a:pt x="431800" y="2063750"/>
                  </a:cubicBezTo>
                  <a:cubicBezTo>
                    <a:pt x="342900" y="2101850"/>
                    <a:pt x="355600" y="2076450"/>
                    <a:pt x="355600" y="2076450"/>
                  </a:cubicBezTo>
                  <a:lnTo>
                    <a:pt x="317500" y="2076450"/>
                  </a:lnTo>
                  <a:cubicBezTo>
                    <a:pt x="317500" y="2076450"/>
                    <a:pt x="203200" y="2089150"/>
                    <a:pt x="165100" y="2076450"/>
                  </a:cubicBezTo>
                  <a:cubicBezTo>
                    <a:pt x="127000" y="2063750"/>
                    <a:pt x="12700" y="2063750"/>
                    <a:pt x="12700" y="2063750"/>
                  </a:cubicBezTo>
                  <a:lnTo>
                    <a:pt x="0" y="2038350"/>
                  </a:lnTo>
                  <a:lnTo>
                    <a:pt x="0" y="0"/>
                  </a:lnTo>
                  <a:lnTo>
                    <a:pt x="3536950" y="0"/>
                  </a:lnTo>
                  <a:lnTo>
                    <a:pt x="3530600" y="2025650"/>
                  </a:lnTo>
                  <a:close/>
                </a:path>
              </a:pathLst>
            </a:custGeom>
            <a:blipFill>
              <a:blip r:embed="rId4"/>
              <a:stretch>
                <a:fillRect l="-14464" r="-14464"/>
              </a:stretch>
            </a:blipFill>
          </p:spPr>
          <p:txBody>
            <a:bodyPr/>
            <a:lstStyle/>
            <a:p>
              <a:endParaRPr lang="pl-PL"/>
            </a:p>
          </p:txBody>
        </p:sp>
        <p:sp>
          <p:nvSpPr>
            <p:cNvPr id="5" name="Freeform 5"/>
            <p:cNvSpPr/>
            <p:nvPr/>
          </p:nvSpPr>
          <p:spPr>
            <a:xfrm>
              <a:off x="0" y="1962150"/>
              <a:ext cx="3530600" cy="368300"/>
            </a:xfrm>
            <a:custGeom>
              <a:avLst/>
              <a:gdLst/>
              <a:ahLst/>
              <a:cxnLst/>
              <a:rect l="l" t="t" r="r" b="b"/>
              <a:pathLst>
                <a:path w="3530600" h="368300">
                  <a:moveTo>
                    <a:pt x="3530600" y="368300"/>
                  </a:moveTo>
                  <a:lnTo>
                    <a:pt x="0" y="368300"/>
                  </a:lnTo>
                  <a:lnTo>
                    <a:pt x="0" y="0"/>
                  </a:lnTo>
                  <a:lnTo>
                    <a:pt x="3530600" y="0"/>
                  </a:lnTo>
                  <a:lnTo>
                    <a:pt x="3530600" y="368300"/>
                  </a:lnTo>
                  <a:close/>
                </a:path>
              </a:pathLst>
            </a:custGeom>
            <a:blipFill>
              <a:blip r:embed="rId5"/>
              <a:stretch>
                <a:fillRect b="-86931"/>
              </a:stretch>
            </a:blipFill>
          </p:spPr>
          <p:txBody>
            <a:bodyPr/>
            <a:lstStyle/>
            <a:p>
              <a:endParaRPr lang="pl-PL"/>
            </a:p>
          </p:txBody>
        </p:sp>
      </p:grpSp>
      <p:sp>
        <p:nvSpPr>
          <p:cNvPr id="6" name="TextBox 6"/>
          <p:cNvSpPr txBox="1"/>
          <p:nvPr/>
        </p:nvSpPr>
        <p:spPr>
          <a:xfrm>
            <a:off x="10101223" y="361820"/>
            <a:ext cx="6644640" cy="1012178"/>
          </a:xfrm>
          <a:prstGeom prst="rect">
            <a:avLst/>
          </a:prstGeom>
        </p:spPr>
        <p:txBody>
          <a:bodyPr lIns="0" tIns="0" rIns="0" bIns="0" rtlCol="0" anchor="t">
            <a:spAutoFit/>
          </a:bodyPr>
          <a:lstStyle/>
          <a:p>
            <a:pPr algn="ctr">
              <a:lnSpc>
                <a:spcPts val="8260"/>
              </a:lnSpc>
            </a:pPr>
            <a:r>
              <a:rPr lang="en-US" sz="5900" dirty="0">
                <a:solidFill>
                  <a:srgbClr val="F7DD01"/>
                </a:solidFill>
                <a:latin typeface="Trebuchet MS Bold"/>
              </a:rPr>
              <a:t>House of Commons</a:t>
            </a:r>
          </a:p>
        </p:txBody>
      </p:sp>
      <p:sp>
        <p:nvSpPr>
          <p:cNvPr id="7" name="TextBox 7"/>
          <p:cNvSpPr txBox="1"/>
          <p:nvPr/>
        </p:nvSpPr>
        <p:spPr>
          <a:xfrm>
            <a:off x="8802038" y="1373998"/>
            <a:ext cx="9243010" cy="8470836"/>
          </a:xfrm>
          <a:prstGeom prst="rect">
            <a:avLst/>
          </a:prstGeom>
        </p:spPr>
        <p:txBody>
          <a:bodyPr lIns="0" tIns="0" rIns="0" bIns="0" rtlCol="0" anchor="t">
            <a:spAutoFit/>
          </a:bodyPr>
          <a:lstStyle/>
          <a:p>
            <a:pPr algn="ctr">
              <a:lnSpc>
                <a:spcPts val="6128"/>
              </a:lnSpc>
            </a:pPr>
            <a:r>
              <a:rPr lang="en-US" sz="4377">
                <a:solidFill>
                  <a:srgbClr val="016E46"/>
                </a:solidFill>
                <a:latin typeface="Trebuchet MS Bold"/>
              </a:rPr>
              <a:t>The House of Commons is the lower house of the Parliament of the United Kingdom</a:t>
            </a:r>
            <a:r>
              <a:rPr lang="en-US" sz="4377">
                <a:solidFill>
                  <a:srgbClr val="016E46"/>
                </a:solidFill>
                <a:latin typeface="Trebuchet MS"/>
              </a:rPr>
              <a:t>. The House of Commons is an elected body consisting of</a:t>
            </a:r>
            <a:r>
              <a:rPr lang="en-US" sz="4377">
                <a:solidFill>
                  <a:srgbClr val="016E46"/>
                </a:solidFill>
                <a:latin typeface="Trebuchet MS Bold"/>
              </a:rPr>
              <a:t> 650 members</a:t>
            </a:r>
            <a:r>
              <a:rPr lang="en-US" sz="4377">
                <a:solidFill>
                  <a:srgbClr val="016E46"/>
                </a:solidFill>
                <a:latin typeface="Trebuchet MS"/>
              </a:rPr>
              <a:t> known as members of Parliament. MPs are elected to represent constituencies by the first-past-the-post system and hold their seats until Parliament is dissolved.</a:t>
            </a:r>
          </a:p>
          <a:p>
            <a:pPr algn="ctr">
              <a:lnSpc>
                <a:spcPts val="6128"/>
              </a:lnSpc>
            </a:pPr>
            <a:endParaRPr lang="en-US" sz="4377">
              <a:solidFill>
                <a:srgbClr val="016E46"/>
              </a:solidFill>
              <a:latin typeface="Trebuchet MS"/>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EAE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180999" y="6145"/>
            <a:ext cx="8099627" cy="10280855"/>
            <a:chOff x="0" y="0"/>
            <a:chExt cx="3536950" cy="4489450"/>
          </a:xfrm>
        </p:grpSpPr>
        <p:sp>
          <p:nvSpPr>
            <p:cNvPr id="3" name="Freeform 3"/>
            <p:cNvSpPr/>
            <p:nvPr/>
          </p:nvSpPr>
          <p:spPr>
            <a:xfrm>
              <a:off x="0" y="1898650"/>
              <a:ext cx="3530600" cy="2590800"/>
            </a:xfrm>
            <a:custGeom>
              <a:avLst/>
              <a:gdLst/>
              <a:ahLst/>
              <a:cxnLst/>
              <a:rect l="l" t="t" r="r" b="b"/>
              <a:pathLst>
                <a:path w="3530600" h="2590800">
                  <a:moveTo>
                    <a:pt x="3530600" y="0"/>
                  </a:moveTo>
                  <a:lnTo>
                    <a:pt x="3530600" y="217170"/>
                  </a:lnTo>
                  <a:lnTo>
                    <a:pt x="3530600" y="717550"/>
                  </a:lnTo>
                  <a:lnTo>
                    <a:pt x="3530600" y="2235200"/>
                  </a:lnTo>
                  <a:lnTo>
                    <a:pt x="3530600" y="2546350"/>
                  </a:lnTo>
                  <a:lnTo>
                    <a:pt x="3530600" y="2590800"/>
                  </a:lnTo>
                  <a:lnTo>
                    <a:pt x="0" y="2590800"/>
                  </a:lnTo>
                  <a:lnTo>
                    <a:pt x="0" y="2533650"/>
                  </a:lnTo>
                  <a:lnTo>
                    <a:pt x="0" y="2235200"/>
                  </a:lnTo>
                  <a:lnTo>
                    <a:pt x="0" y="717550"/>
                  </a:lnTo>
                  <a:lnTo>
                    <a:pt x="0" y="217170"/>
                  </a:lnTo>
                  <a:lnTo>
                    <a:pt x="0" y="0"/>
                  </a:lnTo>
                  <a:lnTo>
                    <a:pt x="3530600" y="0"/>
                  </a:lnTo>
                  <a:close/>
                </a:path>
              </a:pathLst>
            </a:custGeom>
            <a:blipFill>
              <a:blip r:embed="rId3"/>
              <a:stretch>
                <a:fillRect l="-5060" r="-5060"/>
              </a:stretch>
            </a:blipFill>
          </p:spPr>
          <p:txBody>
            <a:bodyPr/>
            <a:lstStyle/>
            <a:p>
              <a:endParaRPr lang="pl-PL"/>
            </a:p>
          </p:txBody>
        </p:sp>
        <p:sp>
          <p:nvSpPr>
            <p:cNvPr id="4" name="Freeform 4"/>
            <p:cNvSpPr/>
            <p:nvPr/>
          </p:nvSpPr>
          <p:spPr>
            <a:xfrm>
              <a:off x="0" y="0"/>
              <a:ext cx="3536950" cy="2305050"/>
            </a:xfrm>
            <a:custGeom>
              <a:avLst/>
              <a:gdLst/>
              <a:ahLst/>
              <a:cxnLst/>
              <a:rect l="l" t="t" r="r" b="b"/>
              <a:pathLst>
                <a:path w="3536950" h="2305050">
                  <a:moveTo>
                    <a:pt x="3530600" y="2025650"/>
                  </a:moveTo>
                  <a:cubicBezTo>
                    <a:pt x="3530600" y="2025650"/>
                    <a:pt x="3517900" y="2025650"/>
                    <a:pt x="3479800" y="2038350"/>
                  </a:cubicBezTo>
                  <a:cubicBezTo>
                    <a:pt x="3441700" y="2051050"/>
                    <a:pt x="3390900" y="2012950"/>
                    <a:pt x="3340100" y="2000250"/>
                  </a:cubicBezTo>
                  <a:cubicBezTo>
                    <a:pt x="3289300" y="1987550"/>
                    <a:pt x="3149600" y="2012950"/>
                    <a:pt x="3149600" y="2012950"/>
                  </a:cubicBezTo>
                  <a:lnTo>
                    <a:pt x="2908300" y="2038350"/>
                  </a:lnTo>
                  <a:cubicBezTo>
                    <a:pt x="2908300" y="2038350"/>
                    <a:pt x="2578100" y="2152650"/>
                    <a:pt x="2540000" y="2178050"/>
                  </a:cubicBezTo>
                  <a:cubicBezTo>
                    <a:pt x="2501900" y="2203450"/>
                    <a:pt x="2336800" y="2190750"/>
                    <a:pt x="2336800" y="2190750"/>
                  </a:cubicBezTo>
                  <a:lnTo>
                    <a:pt x="2108200" y="2190750"/>
                  </a:lnTo>
                  <a:cubicBezTo>
                    <a:pt x="2108200" y="2190750"/>
                    <a:pt x="1981200" y="2216150"/>
                    <a:pt x="1943100" y="2216150"/>
                  </a:cubicBezTo>
                  <a:cubicBezTo>
                    <a:pt x="1905000" y="2216150"/>
                    <a:pt x="1828800" y="2216150"/>
                    <a:pt x="1828800" y="2216150"/>
                  </a:cubicBezTo>
                  <a:cubicBezTo>
                    <a:pt x="1778000" y="2203450"/>
                    <a:pt x="1600200" y="2279650"/>
                    <a:pt x="1600200" y="2279650"/>
                  </a:cubicBezTo>
                  <a:cubicBezTo>
                    <a:pt x="1536700" y="2305050"/>
                    <a:pt x="1308100" y="2228850"/>
                    <a:pt x="1308100" y="2228850"/>
                  </a:cubicBezTo>
                  <a:cubicBezTo>
                    <a:pt x="1270000" y="2241550"/>
                    <a:pt x="1079500" y="2190750"/>
                    <a:pt x="1079500" y="2190750"/>
                  </a:cubicBezTo>
                  <a:cubicBezTo>
                    <a:pt x="1079500" y="2190750"/>
                    <a:pt x="876300" y="2139950"/>
                    <a:pt x="838200" y="2139950"/>
                  </a:cubicBezTo>
                  <a:cubicBezTo>
                    <a:pt x="800100" y="2139950"/>
                    <a:pt x="723900" y="2089150"/>
                    <a:pt x="723900" y="2089150"/>
                  </a:cubicBezTo>
                  <a:lnTo>
                    <a:pt x="622300" y="2063750"/>
                  </a:lnTo>
                  <a:cubicBezTo>
                    <a:pt x="571500" y="2101850"/>
                    <a:pt x="431800" y="2063750"/>
                    <a:pt x="431800" y="2063750"/>
                  </a:cubicBezTo>
                  <a:cubicBezTo>
                    <a:pt x="342900" y="2101850"/>
                    <a:pt x="355600" y="2076450"/>
                    <a:pt x="355600" y="2076450"/>
                  </a:cubicBezTo>
                  <a:lnTo>
                    <a:pt x="317500" y="2076450"/>
                  </a:lnTo>
                  <a:cubicBezTo>
                    <a:pt x="317500" y="2076450"/>
                    <a:pt x="203200" y="2089150"/>
                    <a:pt x="165100" y="2076450"/>
                  </a:cubicBezTo>
                  <a:cubicBezTo>
                    <a:pt x="127000" y="2063750"/>
                    <a:pt x="12700" y="2063750"/>
                    <a:pt x="12700" y="2063750"/>
                  </a:cubicBezTo>
                  <a:lnTo>
                    <a:pt x="0" y="2038350"/>
                  </a:lnTo>
                  <a:lnTo>
                    <a:pt x="0" y="0"/>
                  </a:lnTo>
                  <a:lnTo>
                    <a:pt x="3536950" y="0"/>
                  </a:lnTo>
                  <a:lnTo>
                    <a:pt x="3530600" y="2025650"/>
                  </a:lnTo>
                  <a:close/>
                </a:path>
              </a:pathLst>
            </a:custGeom>
            <a:blipFill>
              <a:blip r:embed="rId4"/>
              <a:stretch>
                <a:fillRect l="-14491" r="-14491"/>
              </a:stretch>
            </a:blipFill>
          </p:spPr>
          <p:txBody>
            <a:bodyPr/>
            <a:lstStyle/>
            <a:p>
              <a:endParaRPr lang="pl-PL"/>
            </a:p>
          </p:txBody>
        </p:sp>
        <p:sp>
          <p:nvSpPr>
            <p:cNvPr id="5" name="Freeform 5"/>
            <p:cNvSpPr/>
            <p:nvPr/>
          </p:nvSpPr>
          <p:spPr>
            <a:xfrm>
              <a:off x="0" y="1962150"/>
              <a:ext cx="3530600" cy="368300"/>
            </a:xfrm>
            <a:custGeom>
              <a:avLst/>
              <a:gdLst/>
              <a:ahLst/>
              <a:cxnLst/>
              <a:rect l="l" t="t" r="r" b="b"/>
              <a:pathLst>
                <a:path w="3530600" h="368300">
                  <a:moveTo>
                    <a:pt x="3530600" y="368300"/>
                  </a:moveTo>
                  <a:lnTo>
                    <a:pt x="0" y="368300"/>
                  </a:lnTo>
                  <a:lnTo>
                    <a:pt x="0" y="0"/>
                  </a:lnTo>
                  <a:lnTo>
                    <a:pt x="3530600" y="0"/>
                  </a:lnTo>
                  <a:lnTo>
                    <a:pt x="3530600" y="368300"/>
                  </a:lnTo>
                  <a:close/>
                </a:path>
              </a:pathLst>
            </a:custGeom>
            <a:blipFill>
              <a:blip r:embed="rId5"/>
              <a:stretch>
                <a:fillRect b="-86931"/>
              </a:stretch>
            </a:blipFill>
          </p:spPr>
          <p:txBody>
            <a:bodyPr/>
            <a:lstStyle/>
            <a:p>
              <a:endParaRPr lang="pl-PL"/>
            </a:p>
          </p:txBody>
        </p:sp>
      </p:grpSp>
      <p:sp>
        <p:nvSpPr>
          <p:cNvPr id="6" name="TextBox 6"/>
          <p:cNvSpPr txBox="1"/>
          <p:nvPr/>
        </p:nvSpPr>
        <p:spPr>
          <a:xfrm>
            <a:off x="2261212" y="266700"/>
            <a:ext cx="5201245" cy="1012178"/>
          </a:xfrm>
          <a:prstGeom prst="rect">
            <a:avLst/>
          </a:prstGeom>
        </p:spPr>
        <p:txBody>
          <a:bodyPr lIns="0" tIns="0" rIns="0" bIns="0" rtlCol="0" anchor="t">
            <a:spAutoFit/>
          </a:bodyPr>
          <a:lstStyle/>
          <a:p>
            <a:pPr algn="ctr">
              <a:lnSpc>
                <a:spcPts val="8260"/>
              </a:lnSpc>
            </a:pPr>
            <a:r>
              <a:rPr lang="en-US" sz="5900" dirty="0">
                <a:solidFill>
                  <a:srgbClr val="F7DD01"/>
                </a:solidFill>
                <a:latin typeface="Trebuchet MS Bold"/>
              </a:rPr>
              <a:t>House of Lords</a:t>
            </a:r>
          </a:p>
        </p:txBody>
      </p:sp>
      <p:sp>
        <p:nvSpPr>
          <p:cNvPr id="7" name="TextBox 7"/>
          <p:cNvSpPr txBox="1"/>
          <p:nvPr/>
        </p:nvSpPr>
        <p:spPr>
          <a:xfrm>
            <a:off x="584259" y="1420904"/>
            <a:ext cx="8555153" cy="7430047"/>
          </a:xfrm>
          <a:prstGeom prst="rect">
            <a:avLst/>
          </a:prstGeom>
        </p:spPr>
        <p:txBody>
          <a:bodyPr lIns="0" tIns="0" rIns="0" bIns="0" rtlCol="0" anchor="t">
            <a:spAutoFit/>
          </a:bodyPr>
          <a:lstStyle/>
          <a:p>
            <a:pPr algn="ctr">
              <a:lnSpc>
                <a:spcPts val="6485"/>
              </a:lnSpc>
            </a:pPr>
            <a:r>
              <a:rPr lang="en-US" sz="4632" dirty="0">
                <a:solidFill>
                  <a:srgbClr val="962035"/>
                </a:solidFill>
                <a:latin typeface="Trebuchet MS Bold"/>
              </a:rPr>
              <a:t>The House of Lords is the second chamber of the UK Parliament</a:t>
            </a:r>
            <a:r>
              <a:rPr lang="en-US" sz="4632" dirty="0">
                <a:solidFill>
                  <a:srgbClr val="962035"/>
                </a:solidFill>
                <a:latin typeface="Trebuchet MS"/>
              </a:rPr>
              <a:t>. It is independent from, and complements the work </a:t>
            </a:r>
            <a:r>
              <a:rPr lang="en-US" sz="4632" dirty="0" smtClean="0">
                <a:solidFill>
                  <a:srgbClr val="962035"/>
                </a:solidFill>
                <a:latin typeface="Trebuchet MS"/>
              </a:rPr>
              <a:t>of </a:t>
            </a:r>
            <a:r>
              <a:rPr lang="en-US" sz="4632" dirty="0">
                <a:solidFill>
                  <a:srgbClr val="962035"/>
                </a:solidFill>
                <a:latin typeface="Trebuchet MS"/>
              </a:rPr>
              <a:t>the elected House of Commons. The Lords shares the task of making and shaping laws and checking and challenging the work of the government.</a:t>
            </a:r>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4D5E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092662" y="1599986"/>
            <a:ext cx="9906032" cy="7087028"/>
            <a:chOff x="0" y="0"/>
            <a:chExt cx="4584192" cy="3279648"/>
          </a:xfrm>
        </p:grpSpPr>
        <p:sp>
          <p:nvSpPr>
            <p:cNvPr id="3" name="Freeform 3"/>
            <p:cNvSpPr/>
            <p:nvPr/>
          </p:nvSpPr>
          <p:spPr>
            <a:xfrm>
              <a:off x="0" y="0"/>
              <a:ext cx="4584192" cy="3279648"/>
            </a:xfrm>
            <a:custGeom>
              <a:avLst/>
              <a:gdLst/>
              <a:ahLst/>
              <a:cxnLst/>
              <a:rect l="l" t="t" r="r" b="b"/>
              <a:pathLst>
                <a:path w="4584192" h="3279648">
                  <a:moveTo>
                    <a:pt x="4584192" y="3279648"/>
                  </a:moveTo>
                  <a:lnTo>
                    <a:pt x="0" y="3279648"/>
                  </a:lnTo>
                  <a:lnTo>
                    <a:pt x="0" y="0"/>
                  </a:lnTo>
                  <a:lnTo>
                    <a:pt x="4584192" y="0"/>
                  </a:lnTo>
                  <a:lnTo>
                    <a:pt x="4584192" y="3279648"/>
                  </a:lnTo>
                  <a:close/>
                </a:path>
              </a:pathLst>
            </a:custGeom>
            <a:blipFill>
              <a:blip r:embed="rId3"/>
              <a:stretch>
                <a:fillRect l="-29" r="-29"/>
              </a:stretch>
            </a:blipFill>
          </p:spPr>
          <p:txBody>
            <a:bodyPr/>
            <a:lstStyle/>
            <a:p>
              <a:endParaRPr lang="pl-PL"/>
            </a:p>
          </p:txBody>
        </p:sp>
        <p:sp>
          <p:nvSpPr>
            <p:cNvPr id="4" name="Freeform 4"/>
            <p:cNvSpPr/>
            <p:nvPr/>
          </p:nvSpPr>
          <p:spPr>
            <a:xfrm>
              <a:off x="63980" y="23119"/>
              <a:ext cx="4450362" cy="3189732"/>
            </a:xfrm>
            <a:custGeom>
              <a:avLst/>
              <a:gdLst/>
              <a:ahLst/>
              <a:cxnLst/>
              <a:rect l="l" t="t" r="r" b="b"/>
              <a:pathLst>
                <a:path w="4450362" h="3189732">
                  <a:moveTo>
                    <a:pt x="1683722" y="191573"/>
                  </a:moveTo>
                  <a:cubicBezTo>
                    <a:pt x="1630586" y="213467"/>
                    <a:pt x="1578238" y="237063"/>
                    <a:pt x="1526818" y="262011"/>
                  </a:cubicBezTo>
                  <a:cubicBezTo>
                    <a:pt x="1354653" y="345546"/>
                    <a:pt x="1184946" y="404118"/>
                    <a:pt x="990617" y="383530"/>
                  </a:cubicBezTo>
                  <a:cubicBezTo>
                    <a:pt x="739285" y="356903"/>
                    <a:pt x="448733" y="330008"/>
                    <a:pt x="269970" y="508681"/>
                  </a:cubicBezTo>
                  <a:cubicBezTo>
                    <a:pt x="138854" y="639732"/>
                    <a:pt x="113725" y="844052"/>
                    <a:pt x="132070" y="1028527"/>
                  </a:cubicBezTo>
                  <a:cubicBezTo>
                    <a:pt x="150414" y="1213003"/>
                    <a:pt x="204488" y="1394155"/>
                    <a:pt x="202568" y="1579531"/>
                  </a:cubicBezTo>
                  <a:cubicBezTo>
                    <a:pt x="200122" y="1815750"/>
                    <a:pt x="107385" y="2040354"/>
                    <a:pt x="55443" y="2270805"/>
                  </a:cubicBezTo>
                  <a:cubicBezTo>
                    <a:pt x="3500" y="2501255"/>
                    <a:pt x="0" y="2765828"/>
                    <a:pt x="150410" y="2947981"/>
                  </a:cubicBezTo>
                  <a:cubicBezTo>
                    <a:pt x="350030" y="3189732"/>
                    <a:pt x="727375" y="3179629"/>
                    <a:pt x="1023317" y="3076166"/>
                  </a:cubicBezTo>
                  <a:cubicBezTo>
                    <a:pt x="1319260" y="2972702"/>
                    <a:pt x="1596862" y="2797070"/>
                    <a:pt x="1909477" y="2773458"/>
                  </a:cubicBezTo>
                  <a:cubicBezTo>
                    <a:pt x="2389121" y="2737229"/>
                    <a:pt x="2833277" y="3066330"/>
                    <a:pt x="3314271" y="3062191"/>
                  </a:cubicBezTo>
                  <a:cubicBezTo>
                    <a:pt x="3922471" y="3056959"/>
                    <a:pt x="4427849" y="2465033"/>
                    <a:pt x="4439106" y="1856885"/>
                  </a:cubicBezTo>
                  <a:cubicBezTo>
                    <a:pt x="4450362" y="1248737"/>
                    <a:pt x="4043930" y="682399"/>
                    <a:pt x="3510131" y="390850"/>
                  </a:cubicBezTo>
                  <a:cubicBezTo>
                    <a:pt x="3230877" y="238328"/>
                    <a:pt x="2942566" y="89503"/>
                    <a:pt x="2623518" y="44904"/>
                  </a:cubicBezTo>
                  <a:cubicBezTo>
                    <a:pt x="2302293" y="0"/>
                    <a:pt x="1980719" y="69200"/>
                    <a:pt x="1683722" y="191573"/>
                  </a:cubicBezTo>
                  <a:close/>
                </a:path>
              </a:pathLst>
            </a:custGeom>
            <a:blipFill>
              <a:blip r:embed="rId4"/>
              <a:stretch>
                <a:fillRect l="-2887" r="-2887"/>
              </a:stretch>
            </a:blipFill>
          </p:spPr>
          <p:txBody>
            <a:bodyPr/>
            <a:lstStyle/>
            <a:p>
              <a:endParaRPr lang="pl-PL"/>
            </a:p>
          </p:txBody>
        </p:sp>
      </p:grpSp>
      <p:sp>
        <p:nvSpPr>
          <p:cNvPr id="5" name="TextBox 5"/>
          <p:cNvSpPr txBox="1"/>
          <p:nvPr/>
        </p:nvSpPr>
        <p:spPr>
          <a:xfrm>
            <a:off x="2998887" y="272041"/>
            <a:ext cx="12290227" cy="2059940"/>
          </a:xfrm>
          <a:prstGeom prst="rect">
            <a:avLst/>
          </a:prstGeom>
        </p:spPr>
        <p:txBody>
          <a:bodyPr lIns="0" tIns="0" rIns="0" bIns="0" rtlCol="0" anchor="t">
            <a:spAutoFit/>
          </a:bodyPr>
          <a:lstStyle/>
          <a:p>
            <a:pPr algn="ctr">
              <a:lnSpc>
                <a:spcPts val="8260"/>
              </a:lnSpc>
            </a:pPr>
            <a:r>
              <a:rPr lang="en-US" sz="5900">
                <a:solidFill>
                  <a:srgbClr val="C72336"/>
                </a:solidFill>
                <a:latin typeface="Trebuchet MS Bold"/>
              </a:rPr>
              <a:t>The cabinet of the United Kingdom</a:t>
            </a:r>
          </a:p>
          <a:p>
            <a:pPr algn="ctr">
              <a:lnSpc>
                <a:spcPts val="8260"/>
              </a:lnSpc>
            </a:pPr>
            <a:endParaRPr lang="en-US" sz="5900">
              <a:solidFill>
                <a:srgbClr val="C72336"/>
              </a:solidFill>
              <a:latin typeface="Trebuchet MS Bold"/>
            </a:endParaRPr>
          </a:p>
        </p:txBody>
      </p:sp>
      <p:sp>
        <p:nvSpPr>
          <p:cNvPr id="6" name="TextBox 6"/>
          <p:cNvSpPr txBox="1"/>
          <p:nvPr/>
        </p:nvSpPr>
        <p:spPr>
          <a:xfrm>
            <a:off x="880186" y="1726833"/>
            <a:ext cx="7000907" cy="7566174"/>
          </a:xfrm>
          <a:prstGeom prst="rect">
            <a:avLst/>
          </a:prstGeom>
        </p:spPr>
        <p:txBody>
          <a:bodyPr lIns="0" tIns="0" rIns="0" bIns="0" rtlCol="0" anchor="t">
            <a:spAutoFit/>
          </a:bodyPr>
          <a:lstStyle/>
          <a:p>
            <a:pPr algn="ctr">
              <a:lnSpc>
                <a:spcPts val="5879"/>
              </a:lnSpc>
            </a:pPr>
            <a:r>
              <a:rPr lang="en-US" sz="4199" dirty="0">
                <a:solidFill>
                  <a:srgbClr val="C72336"/>
                </a:solidFill>
                <a:latin typeface="Trebuchet MS Bold"/>
              </a:rPr>
              <a:t>The Cabinet of the United Kingdom is the senior decision-making body of His Majesty's Government.</a:t>
            </a:r>
            <a:r>
              <a:rPr lang="en-US" sz="4199" dirty="0">
                <a:solidFill>
                  <a:srgbClr val="C72336"/>
                </a:solidFill>
                <a:latin typeface="Trebuchet MS"/>
              </a:rPr>
              <a:t> A committee of the Privy </a:t>
            </a:r>
            <a:r>
              <a:rPr lang="en-US" sz="4199" dirty="0" smtClean="0">
                <a:solidFill>
                  <a:srgbClr val="C72336"/>
                </a:solidFill>
                <a:latin typeface="Trebuchet MS"/>
              </a:rPr>
              <a:t>Council </a:t>
            </a:r>
            <a:r>
              <a:rPr lang="en-US" sz="4199" dirty="0">
                <a:solidFill>
                  <a:srgbClr val="C72336"/>
                </a:solidFill>
                <a:latin typeface="Trebuchet MS"/>
              </a:rPr>
              <a:t>is chaired by the Prime Minister and its members include Secretaries of State and other senior ministers.</a:t>
            </a:r>
            <a:r>
              <a:rPr lang="en-US" sz="4199" dirty="0">
                <a:solidFill>
                  <a:srgbClr val="000000"/>
                </a:solidFill>
                <a:latin typeface="Trebuchet MS"/>
              </a:rPr>
              <a:t> </a:t>
            </a:r>
          </a:p>
        </p:txBody>
      </p:sp>
      <p:sp>
        <p:nvSpPr>
          <p:cNvPr id="7" name="TextBox 7"/>
          <p:cNvSpPr txBox="1"/>
          <p:nvPr/>
        </p:nvSpPr>
        <p:spPr>
          <a:xfrm>
            <a:off x="10802242" y="8545463"/>
            <a:ext cx="4894957" cy="561757"/>
          </a:xfrm>
          <a:prstGeom prst="rect">
            <a:avLst/>
          </a:prstGeom>
        </p:spPr>
        <p:txBody>
          <a:bodyPr wrap="square" lIns="0" tIns="0" rIns="0" bIns="0" rtlCol="0" anchor="t">
            <a:spAutoFit/>
          </a:bodyPr>
          <a:lstStyle/>
          <a:p>
            <a:pPr algn="ctr">
              <a:lnSpc>
                <a:spcPts val="4759"/>
              </a:lnSpc>
            </a:pPr>
            <a:r>
              <a:rPr lang="en-US" sz="3399" dirty="0">
                <a:solidFill>
                  <a:srgbClr val="C72336"/>
                </a:solidFill>
                <a:latin typeface="Trebuchet MS"/>
              </a:rPr>
              <a:t>Cabinet Office, London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628</TotalTime>
  <Words>891</Words>
  <Application>Microsoft Office PowerPoint</Application>
  <PresentationFormat>Niestandardowy</PresentationFormat>
  <Paragraphs>116</Paragraphs>
  <Slides>18</Slides>
  <Notes>11</Notes>
  <HiddenSlides>0</HiddenSlides>
  <MMClips>1</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18</vt:i4>
      </vt:variant>
    </vt:vector>
  </HeadingPairs>
  <TitlesOfParts>
    <vt:vector size="27" baseType="lpstr">
      <vt:lpstr>Arial</vt:lpstr>
      <vt:lpstr>Calibri</vt:lpstr>
      <vt:lpstr>Open Sans Bold</vt:lpstr>
      <vt:lpstr>Trebuchet MS</vt:lpstr>
      <vt:lpstr>Open Sans</vt:lpstr>
      <vt:lpstr>Trebuchet MS Bold</vt:lpstr>
      <vt:lpstr>Aptos</vt:lpstr>
      <vt:lpstr>Times New Roman</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Government and politics in the UK</dc:title>
  <cp:lastModifiedBy>IWONA</cp:lastModifiedBy>
  <cp:revision>8</cp:revision>
  <dcterms:created xsi:type="dcterms:W3CDTF">2006-08-16T00:00:00Z</dcterms:created>
  <dcterms:modified xsi:type="dcterms:W3CDTF">2024-04-22T05:16:35Z</dcterms:modified>
  <dc:identifier>DAGCZ9qs2KQ</dc:identifier>
</cp:coreProperties>
</file>