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7" r:id="rId2"/>
    <p:sldId id="258" r:id="rId3"/>
    <p:sldId id="259" r:id="rId4"/>
    <p:sldId id="260" r:id="rId5"/>
    <p:sldId id="261" r:id="rId6"/>
    <p:sldId id="262" r:id="rId7"/>
    <p:sldId id="263" r:id="rId8"/>
    <p:sldId id="265" r:id="rId9"/>
    <p:sldId id="266" r:id="rId10"/>
    <p:sldId id="267" r:id="rId11"/>
    <p:sldId id="268" r:id="rId12"/>
    <p:sldId id="269" r:id="rId13"/>
    <p:sldId id="270" r:id="rId14"/>
    <p:sldId id="271" r:id="rId1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A857AE-6E0E-4B33-9701-AF07CE5FB43B}" type="datetimeFigureOut">
              <a:rPr lang="pl-PL" smtClean="0"/>
              <a:t>12.06.2023</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40D361-9B02-4E68-9ABD-38CDC419E88B}" type="slidenum">
              <a:rPr lang="pl-PL" smtClean="0"/>
              <a:t>‹#›</a:t>
            </a:fld>
            <a:endParaRPr lang="pl-PL"/>
          </a:p>
        </p:txBody>
      </p:sp>
    </p:spTree>
    <p:extLst>
      <p:ext uri="{BB962C8B-B14F-4D97-AF65-F5344CB8AC3E}">
        <p14:creationId xmlns:p14="http://schemas.microsoft.com/office/powerpoint/2010/main" val="76120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040D361-9B02-4E68-9ABD-38CDC419E88B}" type="slidenum">
              <a:rPr lang="pl-PL" smtClean="0"/>
              <a:t>3</a:t>
            </a:fld>
            <a:endParaRPr lang="pl-PL"/>
          </a:p>
        </p:txBody>
      </p:sp>
    </p:spTree>
    <p:extLst>
      <p:ext uri="{BB962C8B-B14F-4D97-AF65-F5344CB8AC3E}">
        <p14:creationId xmlns:p14="http://schemas.microsoft.com/office/powerpoint/2010/main" val="3650359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581712AE-A37D-4C1B-B742-76796D58C042}" type="datetimeFigureOut">
              <a:rPr lang="pl-PL" smtClean="0"/>
              <a:t>12.06.2023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79B712C-187E-470D-9935-9D8BC6EA8624}" type="slidenum">
              <a:rPr lang="pl-PL" smtClean="0"/>
              <a:t>‹#›</a:t>
            </a:fld>
            <a:endParaRPr lang="pl-PL"/>
          </a:p>
        </p:txBody>
      </p:sp>
    </p:spTree>
    <p:extLst>
      <p:ext uri="{BB962C8B-B14F-4D97-AF65-F5344CB8AC3E}">
        <p14:creationId xmlns:p14="http://schemas.microsoft.com/office/powerpoint/2010/main" val="4000602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581712AE-A37D-4C1B-B742-76796D58C042}" type="datetimeFigureOut">
              <a:rPr lang="pl-PL" smtClean="0"/>
              <a:t>12.06.2023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79B712C-187E-470D-9935-9D8BC6EA8624}" type="slidenum">
              <a:rPr lang="pl-PL" smtClean="0"/>
              <a:t>‹#›</a:t>
            </a:fld>
            <a:endParaRPr lang="pl-PL"/>
          </a:p>
        </p:txBody>
      </p:sp>
    </p:spTree>
    <p:extLst>
      <p:ext uri="{BB962C8B-B14F-4D97-AF65-F5344CB8AC3E}">
        <p14:creationId xmlns:p14="http://schemas.microsoft.com/office/powerpoint/2010/main" val="2887371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581712AE-A37D-4C1B-B742-76796D58C042}" type="datetimeFigureOut">
              <a:rPr lang="pl-PL" smtClean="0"/>
              <a:t>12.06.2023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79B712C-187E-470D-9935-9D8BC6EA8624}" type="slidenum">
              <a:rPr lang="pl-PL" smtClean="0"/>
              <a:t>‹#›</a:t>
            </a:fld>
            <a:endParaRPr lang="pl-PL"/>
          </a:p>
        </p:txBody>
      </p:sp>
    </p:spTree>
    <p:extLst>
      <p:ext uri="{BB962C8B-B14F-4D97-AF65-F5344CB8AC3E}">
        <p14:creationId xmlns:p14="http://schemas.microsoft.com/office/powerpoint/2010/main" val="1830041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581712AE-A37D-4C1B-B742-76796D58C042}" type="datetimeFigureOut">
              <a:rPr lang="pl-PL" smtClean="0"/>
              <a:t>12.06.2023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79B712C-187E-470D-9935-9D8BC6EA8624}" type="slidenum">
              <a:rPr lang="pl-PL" smtClean="0"/>
              <a:t>‹#›</a:t>
            </a:fld>
            <a:endParaRPr lang="pl-PL"/>
          </a:p>
        </p:txBody>
      </p:sp>
    </p:spTree>
    <p:extLst>
      <p:ext uri="{BB962C8B-B14F-4D97-AF65-F5344CB8AC3E}">
        <p14:creationId xmlns:p14="http://schemas.microsoft.com/office/powerpoint/2010/main" val="2789997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581712AE-A37D-4C1B-B742-76796D58C042}" type="datetimeFigureOut">
              <a:rPr lang="pl-PL" smtClean="0"/>
              <a:t>12.06.2023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79B712C-187E-470D-9935-9D8BC6EA8624}" type="slidenum">
              <a:rPr lang="pl-PL" smtClean="0"/>
              <a:t>‹#›</a:t>
            </a:fld>
            <a:endParaRPr lang="pl-PL"/>
          </a:p>
        </p:txBody>
      </p:sp>
    </p:spTree>
    <p:extLst>
      <p:ext uri="{BB962C8B-B14F-4D97-AF65-F5344CB8AC3E}">
        <p14:creationId xmlns:p14="http://schemas.microsoft.com/office/powerpoint/2010/main" val="3216692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581712AE-A37D-4C1B-B742-76796D58C042}" type="datetimeFigureOut">
              <a:rPr lang="pl-PL" smtClean="0"/>
              <a:t>12.06.2023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79B712C-187E-470D-9935-9D8BC6EA8624}" type="slidenum">
              <a:rPr lang="pl-PL" smtClean="0"/>
              <a:t>‹#›</a:t>
            </a:fld>
            <a:endParaRPr lang="pl-PL"/>
          </a:p>
        </p:txBody>
      </p:sp>
    </p:spTree>
    <p:extLst>
      <p:ext uri="{BB962C8B-B14F-4D97-AF65-F5344CB8AC3E}">
        <p14:creationId xmlns:p14="http://schemas.microsoft.com/office/powerpoint/2010/main" val="811554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581712AE-A37D-4C1B-B742-76796D58C042}" type="datetimeFigureOut">
              <a:rPr lang="pl-PL" smtClean="0"/>
              <a:t>12.06.2023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E79B712C-187E-470D-9935-9D8BC6EA8624}" type="slidenum">
              <a:rPr lang="pl-PL" smtClean="0"/>
              <a:t>‹#›</a:t>
            </a:fld>
            <a:endParaRPr lang="pl-PL"/>
          </a:p>
        </p:txBody>
      </p:sp>
    </p:spTree>
    <p:extLst>
      <p:ext uri="{BB962C8B-B14F-4D97-AF65-F5344CB8AC3E}">
        <p14:creationId xmlns:p14="http://schemas.microsoft.com/office/powerpoint/2010/main" val="3967286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581712AE-A37D-4C1B-B742-76796D58C042}" type="datetimeFigureOut">
              <a:rPr lang="pl-PL" smtClean="0"/>
              <a:t>12.06.2023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E79B712C-187E-470D-9935-9D8BC6EA8624}" type="slidenum">
              <a:rPr lang="pl-PL" smtClean="0"/>
              <a:t>‹#›</a:t>
            </a:fld>
            <a:endParaRPr lang="pl-PL"/>
          </a:p>
        </p:txBody>
      </p:sp>
    </p:spTree>
    <p:extLst>
      <p:ext uri="{BB962C8B-B14F-4D97-AF65-F5344CB8AC3E}">
        <p14:creationId xmlns:p14="http://schemas.microsoft.com/office/powerpoint/2010/main" val="1494570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1712AE-A37D-4C1B-B742-76796D58C042}" type="datetimeFigureOut">
              <a:rPr lang="pl-PL" smtClean="0"/>
              <a:t>12.06.2023</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E79B712C-187E-470D-9935-9D8BC6EA8624}" type="slidenum">
              <a:rPr lang="pl-PL" smtClean="0"/>
              <a:t>‹#›</a:t>
            </a:fld>
            <a:endParaRPr lang="pl-PL"/>
          </a:p>
        </p:txBody>
      </p:sp>
    </p:spTree>
    <p:extLst>
      <p:ext uri="{BB962C8B-B14F-4D97-AF65-F5344CB8AC3E}">
        <p14:creationId xmlns:p14="http://schemas.microsoft.com/office/powerpoint/2010/main" val="3995517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581712AE-A37D-4C1B-B742-76796D58C042}" type="datetimeFigureOut">
              <a:rPr lang="pl-PL" smtClean="0"/>
              <a:t>12.06.2023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79B712C-187E-470D-9935-9D8BC6EA8624}" type="slidenum">
              <a:rPr lang="pl-PL" smtClean="0"/>
              <a:t>‹#›</a:t>
            </a:fld>
            <a:endParaRPr lang="pl-PL"/>
          </a:p>
        </p:txBody>
      </p:sp>
    </p:spTree>
    <p:extLst>
      <p:ext uri="{BB962C8B-B14F-4D97-AF65-F5344CB8AC3E}">
        <p14:creationId xmlns:p14="http://schemas.microsoft.com/office/powerpoint/2010/main" val="746291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581712AE-A37D-4C1B-B742-76796D58C042}" type="datetimeFigureOut">
              <a:rPr lang="pl-PL" smtClean="0"/>
              <a:t>12.06.2023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79B712C-187E-470D-9935-9D8BC6EA8624}" type="slidenum">
              <a:rPr lang="pl-PL" smtClean="0"/>
              <a:t>‹#›</a:t>
            </a:fld>
            <a:endParaRPr lang="pl-PL"/>
          </a:p>
        </p:txBody>
      </p:sp>
    </p:spTree>
    <p:extLst>
      <p:ext uri="{BB962C8B-B14F-4D97-AF65-F5344CB8AC3E}">
        <p14:creationId xmlns:p14="http://schemas.microsoft.com/office/powerpoint/2010/main" val="2907809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alpha val="3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1712AE-A37D-4C1B-B742-76796D58C042}" type="datetimeFigureOut">
              <a:rPr lang="pl-PL" smtClean="0"/>
              <a:t>12.06.2023</a:t>
            </a:fld>
            <a:endParaRPr lang="pl-P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B712C-187E-470D-9935-9D8BC6EA8624}" type="slidenum">
              <a:rPr lang="pl-PL" smtClean="0"/>
              <a:t>‹#›</a:t>
            </a:fld>
            <a:endParaRPr lang="pl-PL"/>
          </a:p>
        </p:txBody>
      </p:sp>
    </p:spTree>
    <p:extLst>
      <p:ext uri="{BB962C8B-B14F-4D97-AF65-F5344CB8AC3E}">
        <p14:creationId xmlns:p14="http://schemas.microsoft.com/office/powerpoint/2010/main" val="21356923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europa.eu/european-union/about-eu/institutions-bodies/european-council_pl" TargetMode="External"/><Relationship Id="rId3" Type="http://schemas.openxmlformats.org/officeDocument/2006/relationships/hyperlink" Target="https://pl.wikipedia.org/wiki/Europejska_konwencja_praw_cz%C5%82owieka" TargetMode="External"/><Relationship Id="rId7" Type="http://schemas.openxmlformats.org/officeDocument/2006/relationships/hyperlink" Target="https://europa.eu/european-union/about-eu/institutions-bodies/council-eu_pl" TargetMode="External"/><Relationship Id="rId2" Type="http://schemas.openxmlformats.org/officeDocument/2006/relationships/hyperlink" Target="https://pl.wikipedia.org/wiki/Rada_Europy" TargetMode="External"/><Relationship Id="rId1" Type="http://schemas.openxmlformats.org/officeDocument/2006/relationships/slideLayout" Target="../slideLayouts/slideLayout7.xml"/><Relationship Id="rId6" Type="http://schemas.openxmlformats.org/officeDocument/2006/relationships/hyperlink" Target="https://www.gov.pl/web/dyplomacja/europejski-trybunal-praw-czlowieka" TargetMode="External"/><Relationship Id="rId11" Type="http://schemas.openxmlformats.org/officeDocument/2006/relationships/hyperlink" Target="https://pl.wikipedia.org/wiki/Europejski_Trybuna%C5%82_Praw_Cz%C5%82owieka" TargetMode="External"/><Relationship Id="rId5" Type="http://schemas.openxmlformats.org/officeDocument/2006/relationships/hyperlink" Target="https://www.rpo.gov.pl/pl/content/70-lecie-rady-europy-70-lat-wdra%C5%BCania-idei-praw-cz%C5%82owieka-i-demokracji" TargetMode="External"/><Relationship Id="rId10" Type="http://schemas.openxmlformats.org/officeDocument/2006/relationships/hyperlink" Target="https://pl.wikipedia.org/wiki/Marija_Pej%C4%8Dinovi%C4%87_Buri%C4%87" TargetMode="External"/><Relationship Id="rId4" Type="http://schemas.openxmlformats.org/officeDocument/2006/relationships/hyperlink" Target="http://www.uniaeuropejska.info.pl/rada-europy-jej-organy-i-siedziba" TargetMode="External"/><Relationship Id="rId9" Type="http://schemas.openxmlformats.org/officeDocument/2006/relationships/hyperlink" Target="https://pl.wikipedia.org/wiki/Statut_Rady_Europy"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672903" y="419571"/>
            <a:ext cx="2613660" cy="1471295"/>
          </a:xfrm>
          <a:prstGeom prst="rect">
            <a:avLst/>
          </a:prstGeom>
        </p:spPr>
      </p:pic>
      <p:sp>
        <p:nvSpPr>
          <p:cNvPr id="3" name="Prostokąt 2"/>
          <p:cNvSpPr/>
          <p:nvPr/>
        </p:nvSpPr>
        <p:spPr>
          <a:xfrm>
            <a:off x="3073759" y="801275"/>
            <a:ext cx="3224012" cy="707886"/>
          </a:xfrm>
          <a:prstGeom prst="rect">
            <a:avLst/>
          </a:prstGeom>
        </p:spPr>
        <p:txBody>
          <a:bodyPr wrap="square">
            <a:spAutoFit/>
          </a:bodyPr>
          <a:lstStyle/>
          <a:p>
            <a:pPr algn="ctr"/>
            <a:r>
              <a:rPr lang="en-US" sz="2000" dirty="0" smtClean="0">
                <a:latin typeface="Times New Roman" panose="02020603050405020304" charset="0"/>
                <a:cs typeface="Times New Roman" panose="02020603050405020304" charset="0"/>
              </a:rPr>
              <a:t>University of </a:t>
            </a:r>
            <a:r>
              <a:rPr lang="en-US" sz="2000" dirty="0" err="1" smtClean="0">
                <a:latin typeface="Times New Roman" panose="02020603050405020304" charset="0"/>
                <a:cs typeface="Times New Roman" panose="02020603050405020304" charset="0"/>
              </a:rPr>
              <a:t>Rzeszów</a:t>
            </a:r>
            <a:endParaRPr lang="en-US" sz="2000" dirty="0" smtClean="0">
              <a:latin typeface="Times New Roman" panose="02020603050405020304" charset="0"/>
              <a:cs typeface="Times New Roman" panose="02020603050405020304" charset="0"/>
            </a:endParaRPr>
          </a:p>
          <a:p>
            <a:pPr algn="ctr"/>
            <a:r>
              <a:rPr lang="pl-PL" sz="2000" dirty="0" smtClean="0">
                <a:latin typeface="Times New Roman" panose="02020603050405020304" charset="0"/>
                <a:cs typeface="Times New Roman" panose="02020603050405020304" charset="0"/>
              </a:rPr>
              <a:t>College of </a:t>
            </a:r>
            <a:r>
              <a:rPr lang="pl-PL" sz="2000" dirty="0" err="1" smtClean="0">
                <a:latin typeface="Times New Roman" panose="02020603050405020304" charset="0"/>
                <a:cs typeface="Times New Roman" panose="02020603050405020304" charset="0"/>
              </a:rPr>
              <a:t>Social</a:t>
            </a:r>
            <a:r>
              <a:rPr lang="pl-PL" sz="2000" dirty="0" smtClean="0">
                <a:latin typeface="Times New Roman" panose="02020603050405020304" charset="0"/>
                <a:cs typeface="Times New Roman" panose="02020603050405020304" charset="0"/>
              </a:rPr>
              <a:t> </a:t>
            </a:r>
            <a:r>
              <a:rPr lang="pl-PL" sz="2000" dirty="0" err="1" smtClean="0">
                <a:latin typeface="Times New Roman" panose="02020603050405020304" charset="0"/>
                <a:cs typeface="Times New Roman" panose="02020603050405020304" charset="0"/>
              </a:rPr>
              <a:t>Sciences</a:t>
            </a:r>
            <a:endParaRPr lang="en-US" sz="2000" dirty="0">
              <a:latin typeface="Times New Roman" panose="02020603050405020304" charset="0"/>
              <a:cs typeface="Times New Roman" panose="02020603050405020304" charset="0"/>
            </a:endParaRPr>
          </a:p>
        </p:txBody>
      </p:sp>
      <p:sp>
        <p:nvSpPr>
          <p:cNvPr id="4" name="Prostokąt 3"/>
          <p:cNvSpPr/>
          <p:nvPr/>
        </p:nvSpPr>
        <p:spPr>
          <a:xfrm>
            <a:off x="7117723" y="4689935"/>
            <a:ext cx="4936901" cy="1938992"/>
          </a:xfrm>
          <a:prstGeom prst="rect">
            <a:avLst/>
          </a:prstGeom>
        </p:spPr>
        <p:txBody>
          <a:bodyPr wrap="square">
            <a:spAutoFit/>
          </a:bodyPr>
          <a:lstStyle/>
          <a:p>
            <a:pPr algn="ctr"/>
            <a:r>
              <a:rPr lang="en-US" sz="2000" dirty="0" smtClean="0">
                <a:latin typeface="Times New Roman" panose="02020603050405020304" pitchFamily="18" charset="0"/>
                <a:cs typeface="Times New Roman" panose="02020603050405020304" pitchFamily="18" charset="0"/>
              </a:rPr>
              <a:t>Prepared by: </a:t>
            </a:r>
            <a:endParaRPr lang="pl-PL" sz="2000" dirty="0" smtClean="0">
              <a:latin typeface="Times New Roman" panose="02020603050405020304" pitchFamily="18" charset="0"/>
              <a:cs typeface="Times New Roman" panose="02020603050405020304" pitchFamily="18" charset="0"/>
            </a:endParaRPr>
          </a:p>
          <a:p>
            <a:pPr algn="ctr"/>
            <a:r>
              <a:rPr lang="pl-PL" sz="2000" dirty="0" smtClean="0">
                <a:latin typeface="Times New Roman" panose="02020603050405020304" pitchFamily="18" charset="0"/>
                <a:cs typeface="Times New Roman" panose="02020603050405020304" pitchFamily="18" charset="0"/>
              </a:rPr>
              <a:t>Justyna Nehrebecka</a:t>
            </a:r>
          </a:p>
          <a:p>
            <a:pPr algn="ctr"/>
            <a:r>
              <a:rPr lang="en-US" sz="2000" dirty="0" smtClean="0">
                <a:latin typeface="Times New Roman" panose="02020603050405020304" pitchFamily="18" charset="0"/>
                <a:cs typeface="Times New Roman" panose="02020603050405020304" pitchFamily="18" charset="0"/>
              </a:rPr>
              <a:t>1</a:t>
            </a:r>
            <a:r>
              <a:rPr lang="en-US" sz="2000" baseline="30000" dirty="0" smtClean="0">
                <a:latin typeface="Times New Roman" panose="02020603050405020304" pitchFamily="18" charset="0"/>
                <a:cs typeface="Times New Roman" panose="02020603050405020304" pitchFamily="18" charset="0"/>
              </a:rPr>
              <a:t>st</a:t>
            </a:r>
            <a:r>
              <a:rPr lang="pl-PL"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year</a:t>
            </a:r>
            <a:r>
              <a:rPr lang="pl-PL" sz="2000" dirty="0" smtClean="0">
                <a:latin typeface="Times New Roman" panose="02020603050405020304" pitchFamily="18" charset="0"/>
                <a:cs typeface="Times New Roman" panose="02020603050405020304" pitchFamily="18" charset="0"/>
              </a:rPr>
              <a:t> of Administration, </a:t>
            </a:r>
          </a:p>
          <a:p>
            <a:pPr algn="ctr"/>
            <a:r>
              <a:rPr lang="en-US" sz="2000" dirty="0" smtClean="0">
                <a:latin typeface="Times New Roman" panose="02020603050405020304" pitchFamily="18" charset="0"/>
                <a:cs typeface="Times New Roman" panose="02020603050405020304" pitchFamily="18" charset="0"/>
              </a:rPr>
              <a:t>2</a:t>
            </a:r>
            <a:r>
              <a:rPr lang="en-US" sz="2000" baseline="30000" dirty="0" smtClean="0">
                <a:latin typeface="Times New Roman" panose="02020603050405020304" pitchFamily="18" charset="0"/>
                <a:cs typeface="Times New Roman" panose="02020603050405020304" pitchFamily="18" charset="0"/>
              </a:rPr>
              <a:t>nd</a:t>
            </a:r>
            <a:r>
              <a:rPr lang="pl-PL" sz="2000" dirty="0" smtClean="0">
                <a:latin typeface="Times New Roman" panose="02020603050405020304" pitchFamily="18" charset="0"/>
                <a:cs typeface="Times New Roman" panose="02020603050405020304" pitchFamily="18" charset="0"/>
              </a:rPr>
              <a:t> </a:t>
            </a:r>
            <a:r>
              <a:rPr lang="pl-PL" sz="2000" dirty="0" err="1" smtClean="0">
                <a:latin typeface="Times New Roman" panose="02020603050405020304" pitchFamily="18" charset="0"/>
                <a:cs typeface="Times New Roman" panose="02020603050405020304" pitchFamily="18" charset="0"/>
              </a:rPr>
              <a:t>Cycle</a:t>
            </a:r>
            <a:r>
              <a:rPr lang="pl-PL" sz="2000" dirty="0" smtClean="0">
                <a:latin typeface="Times New Roman" panose="02020603050405020304" pitchFamily="18" charset="0"/>
                <a:cs typeface="Times New Roman" panose="02020603050405020304" pitchFamily="18" charset="0"/>
              </a:rPr>
              <a:t> </a:t>
            </a:r>
            <a:r>
              <a:rPr lang="pl-PL" sz="2000" dirty="0" err="1" smtClean="0">
                <a:latin typeface="Times New Roman" panose="02020603050405020304" pitchFamily="18" charset="0"/>
                <a:cs typeface="Times New Roman" panose="02020603050405020304" pitchFamily="18" charset="0"/>
              </a:rPr>
              <a:t>Studies</a:t>
            </a:r>
            <a:r>
              <a:rPr lang="pl-PL" sz="2000" dirty="0" smtClean="0">
                <a:latin typeface="Times New Roman" panose="02020603050405020304" pitchFamily="18" charset="0"/>
                <a:cs typeface="Times New Roman" panose="02020603050405020304" pitchFamily="18" charset="0"/>
              </a:rPr>
              <a:t>,</a:t>
            </a:r>
          </a:p>
          <a:p>
            <a:pPr algn="ctr"/>
            <a:r>
              <a:rPr lang="pl-PL" sz="2000" dirty="0" smtClean="0">
                <a:latin typeface="Times New Roman" panose="02020603050405020304" pitchFamily="18" charset="0"/>
                <a:cs typeface="Times New Roman" panose="02020603050405020304" pitchFamily="18" charset="0"/>
              </a:rPr>
              <a:t>Part </a:t>
            </a:r>
            <a:r>
              <a:rPr lang="pl-PL" sz="2000" dirty="0" err="1" smtClean="0">
                <a:latin typeface="Times New Roman" panose="02020603050405020304" pitchFamily="18" charset="0"/>
                <a:cs typeface="Times New Roman" panose="02020603050405020304" pitchFamily="18" charset="0"/>
              </a:rPr>
              <a:t>time</a:t>
            </a:r>
            <a:r>
              <a:rPr lang="pl-PL" sz="2000" dirty="0" smtClean="0">
                <a:latin typeface="Times New Roman" panose="02020603050405020304" pitchFamily="18" charset="0"/>
                <a:cs typeface="Times New Roman" panose="02020603050405020304" pitchFamily="18" charset="0"/>
              </a:rPr>
              <a:t> </a:t>
            </a:r>
            <a:r>
              <a:rPr lang="pl-PL" sz="2000" dirty="0" err="1" smtClean="0">
                <a:latin typeface="Times New Roman" panose="02020603050405020304" pitchFamily="18" charset="0"/>
                <a:cs typeface="Times New Roman" panose="02020603050405020304" pitchFamily="18" charset="0"/>
              </a:rPr>
              <a:t>studies</a:t>
            </a:r>
            <a:endParaRPr lang="pl-PL" sz="2000" dirty="0" smtClean="0">
              <a:latin typeface="Times New Roman" panose="02020603050405020304" pitchFamily="18" charset="0"/>
              <a:cs typeface="Times New Roman" panose="02020603050405020304" pitchFamily="18" charset="0"/>
            </a:endParaRPr>
          </a:p>
          <a:p>
            <a:pPr algn="ctr"/>
            <a:r>
              <a:rPr lang="en-US" sz="2000" dirty="0" smtClean="0">
                <a:latin typeface="Times New Roman" panose="02020603050405020304" pitchFamily="18" charset="0"/>
                <a:cs typeface="Times New Roman" panose="02020603050405020304" pitchFamily="18" charset="0"/>
              </a:rPr>
              <a:t>20</a:t>
            </a:r>
            <a:r>
              <a:rPr lang="pl-PL" sz="2000" dirty="0" smtClean="0">
                <a:latin typeface="Times New Roman" panose="02020603050405020304" pitchFamily="18" charset="0"/>
                <a:cs typeface="Times New Roman" panose="02020603050405020304" pitchFamily="18" charset="0"/>
              </a:rPr>
              <a:t>22</a:t>
            </a:r>
            <a:r>
              <a:rPr lang="en-US" sz="2000" dirty="0" smtClean="0">
                <a:latin typeface="Times New Roman" panose="02020603050405020304" pitchFamily="18" charset="0"/>
                <a:cs typeface="Times New Roman" panose="02020603050405020304" pitchFamily="18" charset="0"/>
              </a:rPr>
              <a:t>/20</a:t>
            </a:r>
            <a:r>
              <a:rPr lang="pl-PL" sz="2000" dirty="0" smtClean="0">
                <a:latin typeface="Times New Roman" panose="02020603050405020304" pitchFamily="18" charset="0"/>
                <a:cs typeface="Times New Roman" panose="02020603050405020304" pitchFamily="18" charset="0"/>
              </a:rPr>
              <a:t>23</a:t>
            </a:r>
            <a:endParaRPr lang="pl-PL" sz="2000" dirty="0">
              <a:latin typeface="Times New Roman" panose="02020603050405020304" pitchFamily="18" charset="0"/>
              <a:cs typeface="Times New Roman" panose="02020603050405020304" pitchFamily="18" charset="0"/>
            </a:endParaRPr>
          </a:p>
        </p:txBody>
      </p:sp>
      <p:sp>
        <p:nvSpPr>
          <p:cNvPr id="5" name="Prostokąt 4"/>
          <p:cNvSpPr/>
          <p:nvPr/>
        </p:nvSpPr>
        <p:spPr>
          <a:xfrm>
            <a:off x="3750209" y="3080126"/>
            <a:ext cx="4677563" cy="646331"/>
          </a:xfrm>
          <a:prstGeom prst="rect">
            <a:avLst/>
          </a:prstGeom>
        </p:spPr>
        <p:txBody>
          <a:bodyPr wrap="none">
            <a:spAutoFit/>
          </a:bodyPr>
          <a:lstStyle/>
          <a:p>
            <a:pPr algn="just"/>
            <a:r>
              <a:rPr lang="pl-PL" sz="3600" b="1" i="0" dirty="0" smtClean="0">
                <a:effectLst/>
                <a:latin typeface="Times New Roman" panose="02020603050405020304" pitchFamily="18" charset="0"/>
                <a:cs typeface="Times New Roman" panose="02020603050405020304" pitchFamily="18" charset="0"/>
              </a:rPr>
              <a:t>The Council of Europe</a:t>
            </a:r>
            <a:endParaRPr lang="pl-PL"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395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264662" y="514013"/>
            <a:ext cx="5353581" cy="461665"/>
          </a:xfrm>
          <a:prstGeom prst="rect">
            <a:avLst/>
          </a:prstGeom>
        </p:spPr>
        <p:txBody>
          <a:bodyPr wrap="none">
            <a:spAutoFit/>
          </a:bodyPr>
          <a:lstStyle/>
          <a:p>
            <a:pPr algn="just"/>
            <a:r>
              <a:rPr lang="en-US" sz="2400" b="1" i="0" strike="noStrike" dirty="0" smtClean="0">
                <a:effectLst/>
                <a:latin typeface="Times New Roman" panose="02020603050405020304" pitchFamily="18" charset="0"/>
                <a:cs typeface="Times New Roman" panose="02020603050405020304" pitchFamily="18" charset="0"/>
              </a:rPr>
              <a:t>The European Court of Human Rights</a:t>
            </a:r>
            <a:r>
              <a:rPr lang="en-US" sz="2400" b="1" i="0" dirty="0" smtClean="0">
                <a:effectLst/>
                <a:latin typeface="Arial" panose="020B0604020202020204" pitchFamily="34" charset="0"/>
              </a:rPr>
              <a:t> </a:t>
            </a:r>
            <a:endParaRPr lang="pl-PL" sz="2400" b="1" i="0" dirty="0" smtClean="0">
              <a:effectLst/>
              <a:latin typeface="Arial" panose="020B0604020202020204" pitchFamily="34" charset="0"/>
            </a:endParaRPr>
          </a:p>
        </p:txBody>
      </p:sp>
      <p:pic>
        <p:nvPicPr>
          <p:cNvPr id="6148" name="Picture 4" descr="Do Europejskiego Trybunału Praw Człowieka wpłynęły skargi na Polskę. Chodzi  o związki jednopłciowe - Wiadomośc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96" y="1207229"/>
            <a:ext cx="5215380" cy="2938616"/>
          </a:xfrm>
          <a:prstGeom prst="rect">
            <a:avLst/>
          </a:prstGeom>
          <a:noFill/>
          <a:extLst>
            <a:ext uri="{909E8E84-426E-40DD-AFC4-6F175D3DCCD1}">
              <a14:hiddenFill xmlns:a14="http://schemas.microsoft.com/office/drawing/2010/main">
                <a:solidFill>
                  <a:srgbClr val="FFFFFF"/>
                </a:solidFill>
              </a14:hiddenFill>
            </a:ext>
          </a:extLst>
        </p:spPr>
      </p:pic>
      <p:sp>
        <p:nvSpPr>
          <p:cNvPr id="4" name="Prostokąt 3"/>
          <p:cNvSpPr/>
          <p:nvPr/>
        </p:nvSpPr>
        <p:spPr>
          <a:xfrm>
            <a:off x="284081" y="4145845"/>
            <a:ext cx="4932609" cy="584775"/>
          </a:xfrm>
          <a:prstGeom prst="rect">
            <a:avLst/>
          </a:prstGeom>
        </p:spPr>
        <p:txBody>
          <a:bodyPr wrap="square">
            <a:spAutoFit/>
          </a:bodyPr>
          <a:lstStyle/>
          <a:p>
            <a:pPr algn="just"/>
            <a:r>
              <a:rPr lang="en-US" sz="1600" b="0" i="0" dirty="0" smtClean="0">
                <a:effectLst/>
                <a:latin typeface="Times New Roman" panose="02020603050405020304" pitchFamily="18" charset="0"/>
                <a:cs typeface="Times New Roman" panose="02020603050405020304" pitchFamily="18" charset="0"/>
              </a:rPr>
              <a:t>Front of the building of the European Court of Human Rights in </a:t>
            </a:r>
            <a:r>
              <a:rPr lang="en-US" sz="1600" b="0" i="0" u="none" strike="noStrike" dirty="0" smtClean="0">
                <a:effectLst/>
                <a:latin typeface="Times New Roman" panose="02020603050405020304" pitchFamily="18" charset="0"/>
                <a:cs typeface="Times New Roman" panose="02020603050405020304" pitchFamily="18" charset="0"/>
              </a:rPr>
              <a:t>Strasbourg</a:t>
            </a:r>
            <a:endParaRPr lang="pl-PL" sz="1600" dirty="0">
              <a:latin typeface="Times New Roman" panose="02020603050405020304" pitchFamily="18" charset="0"/>
              <a:cs typeface="Times New Roman" panose="02020603050405020304" pitchFamily="18" charset="0"/>
            </a:endParaRPr>
          </a:p>
        </p:txBody>
      </p:sp>
      <p:pic>
        <p:nvPicPr>
          <p:cNvPr id="6150" name="Picture 6" descr="https://upload.wikimedia.org/wikipedia/commons/thumb/a/ab/Courtroom_European_Court_of_Human_Rights_01.JPG/1024px-Courtroom_European_Court_of_Human_Rights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2891" y="1207229"/>
            <a:ext cx="4061377" cy="2510598"/>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s://upload.wikimedia.org/wikipedia/commons/thumb/7/7c/Piece_of_Berlin_Wall_in_front_of_the_European_Court_of_Human_Rights%2C_Strasbourg.jpg/220px-Piece_of_Berlin_Wall_in_front_of_the_European_Court_of_Human_Rights%2C_Strasbour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1985" y="1207229"/>
            <a:ext cx="2095500" cy="2790825"/>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p:cNvSpPr/>
          <p:nvPr/>
        </p:nvSpPr>
        <p:spPr>
          <a:xfrm>
            <a:off x="9876701" y="4158329"/>
            <a:ext cx="2315299" cy="830997"/>
          </a:xfrm>
          <a:prstGeom prst="rect">
            <a:avLst/>
          </a:prstGeom>
        </p:spPr>
        <p:txBody>
          <a:bodyPr wrap="square">
            <a:spAutoFit/>
          </a:bodyPr>
          <a:lstStyle/>
          <a:p>
            <a:pPr algn="just"/>
            <a:r>
              <a:rPr lang="en-US" sz="1600" b="0" i="0" dirty="0" smtClean="0">
                <a:effectLst/>
                <a:latin typeface="Times New Roman" panose="02020603050405020304" pitchFamily="18" charset="0"/>
                <a:cs typeface="Times New Roman" panose="02020603050405020304" pitchFamily="18" charset="0"/>
              </a:rPr>
              <a:t>Fragment </a:t>
            </a:r>
            <a:r>
              <a:rPr lang="en-US" sz="1600" b="0" i="0" strike="noStrike" dirty="0" smtClean="0">
                <a:effectLst/>
                <a:latin typeface="Times New Roman" panose="02020603050405020304" pitchFamily="18" charset="0"/>
                <a:cs typeface="Times New Roman" panose="02020603050405020304" pitchFamily="18" charset="0"/>
              </a:rPr>
              <a:t>of the Berlin Wall</a:t>
            </a:r>
            <a:r>
              <a:rPr lang="en-US" sz="1600" b="0" i="0" dirty="0" smtClean="0">
                <a:effectLst/>
                <a:latin typeface="Times New Roman" panose="02020603050405020304" pitchFamily="18" charset="0"/>
                <a:cs typeface="Times New Roman" panose="02020603050405020304" pitchFamily="18" charset="0"/>
              </a:rPr>
              <a:t> in front of the building</a:t>
            </a:r>
            <a:endParaRPr lang="pl-PL" sz="1600" dirty="0">
              <a:latin typeface="Times New Roman" panose="02020603050405020304" pitchFamily="18" charset="0"/>
              <a:cs typeface="Times New Roman" panose="02020603050405020304" pitchFamily="18" charset="0"/>
            </a:endParaRPr>
          </a:p>
        </p:txBody>
      </p:sp>
      <p:sp>
        <p:nvSpPr>
          <p:cNvPr id="7" name="Prostokąt 6"/>
          <p:cNvSpPr/>
          <p:nvPr/>
        </p:nvSpPr>
        <p:spPr>
          <a:xfrm>
            <a:off x="1189091" y="5585322"/>
            <a:ext cx="9504721" cy="923330"/>
          </a:xfrm>
          <a:prstGeom prst="rect">
            <a:avLst/>
          </a:prstGeom>
        </p:spPr>
        <p:txBody>
          <a:bodyPr wrap="square">
            <a:spAutoFit/>
          </a:bodyPr>
          <a:lstStyle/>
          <a:p>
            <a:pPr algn="just"/>
            <a:r>
              <a:rPr lang="en-US" i="0" dirty="0" smtClean="0">
                <a:effectLst/>
                <a:latin typeface="Times New Roman" panose="02020603050405020304" pitchFamily="18" charset="0"/>
                <a:cs typeface="Times New Roman" panose="02020603050405020304" pitchFamily="18" charset="0"/>
              </a:rPr>
              <a:t>The European Court of Human Rights is an international court adjudicating on complaints about violations of rights and freedoms contained in the Convention for the Protection of Human Rights and Fundamental Freedoms and its Additional Protocols.</a:t>
            </a:r>
            <a:endParaRPr lang="pl-PL" dirty="0">
              <a:latin typeface="Times New Roman" panose="02020603050405020304" pitchFamily="18" charset="0"/>
              <a:cs typeface="Times New Roman" panose="02020603050405020304" pitchFamily="18" charset="0"/>
            </a:endParaRPr>
          </a:p>
        </p:txBody>
      </p:sp>
      <p:sp>
        <p:nvSpPr>
          <p:cNvPr id="8" name="Prostokąt 7"/>
          <p:cNvSpPr/>
          <p:nvPr/>
        </p:nvSpPr>
        <p:spPr>
          <a:xfrm>
            <a:off x="5838181" y="3717827"/>
            <a:ext cx="2047043" cy="584775"/>
          </a:xfrm>
          <a:prstGeom prst="rect">
            <a:avLst/>
          </a:prstGeom>
        </p:spPr>
        <p:txBody>
          <a:bodyPr wrap="square">
            <a:spAutoFit/>
          </a:bodyPr>
          <a:lstStyle/>
          <a:p>
            <a:pPr algn="just"/>
            <a:r>
              <a:rPr lang="en-US" sz="1600" b="0" i="0" dirty="0" smtClean="0">
                <a:effectLst/>
                <a:latin typeface="Times New Roman" panose="02020603050405020304" pitchFamily="18" charset="0"/>
                <a:cs typeface="Times New Roman" panose="02020603050405020304" pitchFamily="18" charset="0"/>
              </a:rPr>
              <a:t>The main courtroom of the Court</a:t>
            </a:r>
            <a:endParaRPr lang="pl-PL"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0097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82073" y="301407"/>
            <a:ext cx="11299064" cy="830997"/>
          </a:xfrm>
          <a:prstGeom prst="rect">
            <a:avLst/>
          </a:prstGeom>
        </p:spPr>
        <p:txBody>
          <a:bodyPr wrap="square">
            <a:spAutoFit/>
          </a:bodyPr>
          <a:lstStyle/>
          <a:p>
            <a:pPr algn="ctr"/>
            <a:r>
              <a:rPr lang="en-US" sz="2400" b="1" i="0" dirty="0" smtClean="0">
                <a:effectLst/>
                <a:latin typeface="Times New Roman" panose="02020603050405020304" pitchFamily="18" charset="0"/>
                <a:cs typeface="Times New Roman" panose="02020603050405020304" pitchFamily="18" charset="0"/>
              </a:rPr>
              <a:t>Convention for the Protection of Human Rights and Fundamental Freedoms</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b="1" i="0" dirty="0" smtClean="0">
                <a:effectLst/>
                <a:latin typeface="Times New Roman" panose="02020603050405020304" pitchFamily="18" charset="0"/>
                <a:cs typeface="Times New Roman" panose="02020603050405020304" pitchFamily="18" charset="0"/>
              </a:rPr>
              <a:t>(European Convention on Human Rights)</a:t>
            </a:r>
            <a:endParaRPr lang="pl-PL" sz="2400" dirty="0">
              <a:latin typeface="Times New Roman" panose="02020603050405020304" pitchFamily="18" charset="0"/>
              <a:cs typeface="Times New Roman" panose="02020603050405020304" pitchFamily="18" charset="0"/>
            </a:endParaRPr>
          </a:p>
        </p:txBody>
      </p:sp>
      <p:sp>
        <p:nvSpPr>
          <p:cNvPr id="3" name="Prostokąt 2"/>
          <p:cNvSpPr/>
          <p:nvPr/>
        </p:nvSpPr>
        <p:spPr>
          <a:xfrm>
            <a:off x="1554050" y="1688953"/>
            <a:ext cx="8955110" cy="1323439"/>
          </a:xfrm>
          <a:prstGeom prst="rect">
            <a:avLst/>
          </a:prstGeom>
        </p:spPr>
        <p:txBody>
          <a:bodyPr wrap="square">
            <a:spAutoFit/>
          </a:bodyPr>
          <a:lstStyle/>
          <a:p>
            <a:pPr algn="just"/>
            <a:r>
              <a:rPr lang="pl-PL" sz="2000" dirty="0">
                <a:latin typeface="Times New Roman" panose="02020603050405020304" pitchFamily="18" charset="0"/>
                <a:cs typeface="Times New Roman" panose="02020603050405020304" pitchFamily="18" charset="0"/>
              </a:rPr>
              <a:t>A</a:t>
            </a:r>
            <a:r>
              <a:rPr lang="en-US" sz="2000" b="0" i="0" strike="noStrike" dirty="0" smtClean="0">
                <a:effectLst/>
                <a:latin typeface="Times New Roman" panose="02020603050405020304" pitchFamily="18" charset="0"/>
                <a:cs typeface="Times New Roman" panose="02020603050405020304" pitchFamily="18" charset="0"/>
              </a:rPr>
              <a:t>n international agreement</a:t>
            </a:r>
            <a:r>
              <a:rPr lang="en-US" sz="2000" b="0" i="0" dirty="0" smtClean="0">
                <a:effectLst/>
                <a:latin typeface="Times New Roman" panose="02020603050405020304" pitchFamily="18" charset="0"/>
                <a:cs typeface="Times New Roman" panose="02020603050405020304" pitchFamily="18" charset="0"/>
              </a:rPr>
              <a:t> on the protection of </a:t>
            </a:r>
            <a:r>
              <a:rPr lang="en-US" sz="2000" b="0" i="0" strike="noStrike" dirty="0" smtClean="0">
                <a:effectLst/>
                <a:latin typeface="Times New Roman" panose="02020603050405020304" pitchFamily="18" charset="0"/>
                <a:cs typeface="Times New Roman" panose="02020603050405020304" pitchFamily="18" charset="0"/>
              </a:rPr>
              <a:t>human rights</a:t>
            </a:r>
            <a:r>
              <a:rPr lang="en-US" sz="2000" b="0" i="0" dirty="0" smtClean="0">
                <a:effectLst/>
                <a:latin typeface="Times New Roman" panose="02020603050405020304" pitchFamily="18" charset="0"/>
                <a:cs typeface="Times New Roman" panose="02020603050405020304" pitchFamily="18" charset="0"/>
              </a:rPr>
              <a:t> concluded by the member states of the </a:t>
            </a:r>
            <a:r>
              <a:rPr lang="en-US" sz="2000" b="0" i="0" strike="noStrike" dirty="0" smtClean="0">
                <a:effectLst/>
                <a:latin typeface="Times New Roman" panose="02020603050405020304" pitchFamily="18" charset="0"/>
                <a:cs typeface="Times New Roman" panose="02020603050405020304" pitchFamily="18" charset="0"/>
              </a:rPr>
              <a:t>Council of Europe</a:t>
            </a:r>
            <a:r>
              <a:rPr lang="en-US" sz="2000" b="0" i="0" dirty="0" smtClean="0">
                <a:effectLst/>
                <a:latin typeface="Times New Roman" panose="02020603050405020304" pitchFamily="18" charset="0"/>
                <a:cs typeface="Times New Roman" panose="02020603050405020304" pitchFamily="18" charset="0"/>
              </a:rPr>
              <a:t> . The convention was opened for signature on</a:t>
            </a:r>
            <a:r>
              <a:rPr lang="pl-PL" sz="2000" b="0" i="0" dirty="0" smtClean="0">
                <a:effectLst/>
                <a:latin typeface="Times New Roman" panose="02020603050405020304" pitchFamily="18" charset="0"/>
                <a:cs typeface="Times New Roman" panose="02020603050405020304" pitchFamily="18" charset="0"/>
              </a:rPr>
              <a:t> the 4th of</a:t>
            </a:r>
            <a:r>
              <a:rPr lang="en-US" sz="2000" b="0" i="0" dirty="0" smtClean="0">
                <a:effectLst/>
                <a:latin typeface="Times New Roman" panose="02020603050405020304" pitchFamily="18" charset="0"/>
                <a:cs typeface="Times New Roman" panose="02020603050405020304" pitchFamily="18" charset="0"/>
              </a:rPr>
              <a:t> November</a:t>
            </a:r>
            <a:r>
              <a:rPr lang="pl-PL" sz="2000" b="0" i="0" dirty="0" smtClean="0">
                <a:effectLst/>
                <a:latin typeface="Times New Roman" panose="02020603050405020304" pitchFamily="18" charset="0"/>
                <a:cs typeface="Times New Roman" panose="02020603050405020304" pitchFamily="18" charset="0"/>
              </a:rPr>
              <a:t> </a:t>
            </a:r>
            <a:r>
              <a:rPr lang="en-US" sz="2000" b="0" i="0" dirty="0" smtClean="0">
                <a:effectLst/>
                <a:latin typeface="Times New Roman" panose="02020603050405020304" pitchFamily="18" charset="0"/>
                <a:cs typeface="Times New Roman" panose="02020603050405020304" pitchFamily="18" charset="0"/>
              </a:rPr>
              <a:t>1950, and after obtaining the necessary 10 </a:t>
            </a:r>
            <a:r>
              <a:rPr lang="en-US" sz="2000" b="0" i="0" strike="noStrike" dirty="0" smtClean="0">
                <a:effectLst/>
                <a:latin typeface="Times New Roman" panose="02020603050405020304" pitchFamily="18" charset="0"/>
                <a:cs typeface="Times New Roman" panose="02020603050405020304" pitchFamily="18" charset="0"/>
              </a:rPr>
              <a:t>ratifications, it</a:t>
            </a:r>
            <a:r>
              <a:rPr lang="en-US" sz="2000" b="0" i="0" dirty="0" smtClean="0">
                <a:effectLst/>
                <a:latin typeface="Times New Roman" panose="02020603050405020304" pitchFamily="18" charset="0"/>
                <a:cs typeface="Times New Roman" panose="02020603050405020304" pitchFamily="18" charset="0"/>
              </a:rPr>
              <a:t> entered into force on</a:t>
            </a:r>
            <a:r>
              <a:rPr lang="pl-PL" sz="2000" b="0" i="0" dirty="0" smtClean="0">
                <a:effectLst/>
                <a:latin typeface="Times New Roman" panose="02020603050405020304" pitchFamily="18" charset="0"/>
                <a:cs typeface="Times New Roman" panose="02020603050405020304" pitchFamily="18" charset="0"/>
              </a:rPr>
              <a:t> the 3rd of</a:t>
            </a:r>
            <a:r>
              <a:rPr lang="en-US" sz="2000" b="0" i="0" dirty="0" smtClean="0">
                <a:effectLst/>
                <a:latin typeface="Times New Roman" panose="02020603050405020304" pitchFamily="18" charset="0"/>
                <a:cs typeface="Times New Roman" panose="02020603050405020304" pitchFamily="18" charset="0"/>
              </a:rPr>
              <a:t> September </a:t>
            </a:r>
            <a:r>
              <a:rPr lang="pl-PL" sz="2000" dirty="0">
                <a:latin typeface="Times New Roman" panose="02020603050405020304" pitchFamily="18" charset="0"/>
                <a:cs typeface="Times New Roman" panose="02020603050405020304" pitchFamily="18" charset="0"/>
              </a:rPr>
              <a:t>1</a:t>
            </a:r>
            <a:r>
              <a:rPr lang="en-US" sz="2000" b="0" i="0" dirty="0" smtClean="0">
                <a:effectLst/>
                <a:latin typeface="Times New Roman" panose="02020603050405020304" pitchFamily="18" charset="0"/>
                <a:cs typeface="Times New Roman" panose="02020603050405020304" pitchFamily="18" charset="0"/>
              </a:rPr>
              <a:t>953.</a:t>
            </a:r>
            <a:endParaRPr lang="pl-PL" sz="2000" dirty="0">
              <a:latin typeface="Times New Roman" panose="02020603050405020304" pitchFamily="18" charset="0"/>
              <a:cs typeface="Times New Roman" panose="02020603050405020304" pitchFamily="18" charset="0"/>
            </a:endParaRPr>
          </a:p>
        </p:txBody>
      </p:sp>
      <p:sp>
        <p:nvSpPr>
          <p:cNvPr id="4" name="Prostokąt 3"/>
          <p:cNvSpPr/>
          <p:nvPr/>
        </p:nvSpPr>
        <p:spPr>
          <a:xfrm>
            <a:off x="1169830" y="1529263"/>
            <a:ext cx="9723549" cy="151970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rostokąt 4"/>
          <p:cNvSpPr/>
          <p:nvPr/>
        </p:nvSpPr>
        <p:spPr>
          <a:xfrm>
            <a:off x="3048000" y="2136339"/>
            <a:ext cx="6096000" cy="369332"/>
          </a:xfrm>
          <a:prstGeom prst="rect">
            <a:avLst/>
          </a:prstGeom>
        </p:spPr>
        <p:txBody>
          <a:bodyPr>
            <a:spAutoFit/>
          </a:bodyPr>
          <a:lstStyle/>
          <a:p>
            <a:endParaRPr lang="pl-PL" dirty="0"/>
          </a:p>
        </p:txBody>
      </p:sp>
      <p:sp>
        <p:nvSpPr>
          <p:cNvPr id="6" name="Prostokąt 5"/>
          <p:cNvSpPr/>
          <p:nvPr/>
        </p:nvSpPr>
        <p:spPr>
          <a:xfrm>
            <a:off x="2983604" y="3208660"/>
            <a:ext cx="6096000" cy="3477875"/>
          </a:xfrm>
          <a:prstGeom prst="rect">
            <a:avLst/>
          </a:prstGeom>
        </p:spPr>
        <p:txBody>
          <a:bodyPr>
            <a:spAutoFit/>
          </a:bodyPr>
          <a:lstStyle/>
          <a:p>
            <a:pPr algn="just"/>
            <a:r>
              <a:rPr lang="en-US" sz="2000" b="0" i="0" dirty="0" smtClean="0">
                <a:effectLst/>
                <a:latin typeface="Times New Roman" panose="02020603050405020304" pitchFamily="18" charset="0"/>
                <a:cs typeface="Times New Roman" panose="02020603050405020304" pitchFamily="18" charset="0"/>
              </a:rPr>
              <a:t>The Convention guarantees: </a:t>
            </a:r>
            <a:endParaRPr lang="pl-PL" sz="2000" b="0" i="0" dirty="0" smtClean="0">
              <a:effectLst/>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000" b="0" i="0" dirty="0" smtClean="0">
                <a:effectLst/>
                <a:latin typeface="Times New Roman" panose="02020603050405020304" pitchFamily="18" charset="0"/>
                <a:cs typeface="Times New Roman" panose="02020603050405020304" pitchFamily="18" charset="0"/>
              </a:rPr>
              <a:t>the right to life</a:t>
            </a:r>
            <a:endParaRPr lang="pl-PL" sz="2000" b="0" i="0" dirty="0" smtClean="0">
              <a:effectLst/>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000" b="0" i="0" dirty="0" smtClean="0">
                <a:effectLst/>
                <a:latin typeface="Times New Roman" panose="02020603050405020304" pitchFamily="18" charset="0"/>
                <a:cs typeface="Times New Roman" panose="02020603050405020304" pitchFamily="18" charset="0"/>
              </a:rPr>
              <a:t>prohibits tortur</a:t>
            </a:r>
            <a:r>
              <a:rPr lang="pl-PL" sz="2000" b="0" i="0" dirty="0" smtClean="0">
                <a:effectLst/>
                <a:latin typeface="Times New Roman" panose="02020603050405020304" pitchFamily="18" charset="0"/>
                <a:cs typeface="Times New Roman" panose="02020603050405020304" pitchFamily="18" charset="0"/>
              </a:rPr>
              <a:t>e, </a:t>
            </a:r>
            <a:r>
              <a:rPr lang="en-US" sz="2000" b="0" i="0" dirty="0" smtClean="0">
                <a:effectLst/>
                <a:latin typeface="Times New Roman" panose="02020603050405020304" pitchFamily="18" charset="0"/>
                <a:cs typeface="Times New Roman" panose="02020603050405020304" pitchFamily="18" charset="0"/>
              </a:rPr>
              <a:t>slavery and </a:t>
            </a:r>
            <a:r>
              <a:rPr lang="en-US" sz="2000" b="0" i="0" smtClean="0">
                <a:effectLst/>
                <a:latin typeface="Times New Roman" panose="02020603050405020304" pitchFamily="18" charset="0"/>
                <a:cs typeface="Times New Roman" panose="02020603050405020304" pitchFamily="18" charset="0"/>
              </a:rPr>
              <a:t>forced labor</a:t>
            </a:r>
            <a:endParaRPr lang="pl-PL" sz="2000" b="0" i="0" dirty="0" smtClean="0">
              <a:effectLst/>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000" b="0" i="0" dirty="0" smtClean="0">
                <a:effectLst/>
                <a:latin typeface="Times New Roman" panose="02020603050405020304" pitchFamily="18" charset="0"/>
                <a:cs typeface="Times New Roman" panose="02020603050405020304" pitchFamily="18" charset="0"/>
              </a:rPr>
              <a:t>the right to liberty and security</a:t>
            </a:r>
            <a:endParaRPr lang="pl-PL" sz="2000" b="0" i="0" dirty="0" smtClean="0">
              <a:effectLst/>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000" b="0" i="0" dirty="0" smtClean="0">
                <a:effectLst/>
                <a:latin typeface="Times New Roman" panose="02020603050405020304" pitchFamily="18" charset="0"/>
                <a:cs typeface="Times New Roman" panose="02020603050405020304" pitchFamily="18" charset="0"/>
              </a:rPr>
              <a:t>the right to a fair trial and prohibits the retroactive application of criminal law</a:t>
            </a:r>
            <a:endParaRPr lang="pl-PL" sz="2000" b="0" i="0" dirty="0" smtClean="0">
              <a:effectLst/>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000" b="0" i="0" dirty="0" smtClean="0">
                <a:effectLst/>
                <a:latin typeface="Times New Roman" panose="02020603050405020304" pitchFamily="18" charset="0"/>
                <a:cs typeface="Times New Roman" panose="02020603050405020304" pitchFamily="18" charset="0"/>
              </a:rPr>
              <a:t>reaffirms the right to respect for private and family life including the right to marry and establishing a family</a:t>
            </a:r>
            <a:endParaRPr lang="pl-PL" sz="2000" b="0" i="0" dirty="0" smtClean="0">
              <a:effectLst/>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000" b="0" i="0" dirty="0" smtClean="0">
                <a:effectLst/>
                <a:latin typeface="Times New Roman" panose="02020603050405020304" pitchFamily="18" charset="0"/>
                <a:cs typeface="Times New Roman" panose="02020603050405020304" pitchFamily="18" charset="0"/>
              </a:rPr>
              <a:t>provides for freedom of thought, conscience and religion</a:t>
            </a:r>
            <a:endParaRPr lang="pl-PL" sz="2000" b="0" i="0" dirty="0" smtClean="0">
              <a:effectLst/>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000" b="0" i="0" dirty="0" smtClean="0">
                <a:effectLst/>
                <a:latin typeface="Times New Roman" panose="02020603050405020304" pitchFamily="18" charset="0"/>
                <a:cs typeface="Times New Roman" panose="02020603050405020304" pitchFamily="18" charset="0"/>
              </a:rPr>
              <a:t>freedom of expression</a:t>
            </a:r>
            <a:endParaRPr lang="pl-PL" sz="2000" b="0" i="0" dirty="0" smtClean="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5236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914399" y="256435"/>
            <a:ext cx="10290219" cy="830997"/>
          </a:xfrm>
          <a:prstGeom prst="rect">
            <a:avLst/>
          </a:prstGeom>
        </p:spPr>
        <p:txBody>
          <a:bodyPr wrap="square">
            <a:spAutoFit/>
          </a:bodyPr>
          <a:lstStyle/>
          <a:p>
            <a:pPr algn="ctr"/>
            <a:r>
              <a:rPr lang="pl-PL" sz="2400" b="1" dirty="0">
                <a:latin typeface="Times New Roman" panose="02020603050405020304" pitchFamily="18" charset="0"/>
                <a:cs typeface="Times New Roman" panose="02020603050405020304" pitchFamily="18" charset="0"/>
              </a:rPr>
              <a:t>D</a:t>
            </a:r>
            <a:r>
              <a:rPr lang="pl-PL" sz="2400" b="1" dirty="0" smtClean="0">
                <a:latin typeface="Times New Roman" panose="02020603050405020304" pitchFamily="18" charset="0"/>
                <a:cs typeface="Times New Roman" panose="02020603050405020304" pitchFamily="18" charset="0"/>
              </a:rPr>
              <a:t>ifferences between The </a:t>
            </a:r>
            <a:r>
              <a:rPr lang="pl-PL" sz="2400" b="1" dirty="0">
                <a:latin typeface="Times New Roman" panose="02020603050405020304" pitchFamily="18" charset="0"/>
                <a:cs typeface="Times New Roman" panose="02020603050405020304" pitchFamily="18" charset="0"/>
              </a:rPr>
              <a:t>C</a:t>
            </a:r>
            <a:r>
              <a:rPr lang="pl-PL" sz="2400" b="1" dirty="0" smtClean="0">
                <a:latin typeface="Times New Roman" panose="02020603050405020304" pitchFamily="18" charset="0"/>
                <a:cs typeface="Times New Roman" panose="02020603050405020304" pitchFamily="18" charset="0"/>
              </a:rPr>
              <a:t>ouncil of Europe, European Council and T</a:t>
            </a:r>
            <a:r>
              <a:rPr lang="en-US" sz="2400" b="1" dirty="0" smtClean="0">
                <a:latin typeface="Times New Roman" panose="02020603050405020304" pitchFamily="18" charset="0"/>
                <a:cs typeface="Times New Roman" panose="02020603050405020304" pitchFamily="18" charset="0"/>
              </a:rPr>
              <a:t>he </a:t>
            </a:r>
            <a:r>
              <a:rPr lang="pl-PL" sz="2400" b="1" dirty="0">
                <a:latin typeface="Times New Roman" panose="02020603050405020304" pitchFamily="18" charset="0"/>
                <a:cs typeface="Times New Roman" panose="02020603050405020304" pitchFamily="18" charset="0"/>
              </a:rPr>
              <a:t>C</a:t>
            </a:r>
            <a:r>
              <a:rPr lang="en-US" sz="2400" b="1" dirty="0" err="1" smtClean="0">
                <a:latin typeface="Times New Roman" panose="02020603050405020304" pitchFamily="18" charset="0"/>
                <a:cs typeface="Times New Roman" panose="02020603050405020304" pitchFamily="18" charset="0"/>
              </a:rPr>
              <a:t>ouncil</a:t>
            </a:r>
            <a:r>
              <a:rPr lang="en-US" sz="2400" b="1" dirty="0" smtClean="0">
                <a:latin typeface="Times New Roman" panose="02020603050405020304" pitchFamily="18" charset="0"/>
                <a:cs typeface="Times New Roman" panose="02020603050405020304" pitchFamily="18" charset="0"/>
              </a:rPr>
              <a:t> of </a:t>
            </a:r>
            <a:r>
              <a:rPr lang="pl-PL" sz="2400" b="1" dirty="0" smtClean="0">
                <a:latin typeface="Times New Roman" panose="02020603050405020304" pitchFamily="18" charset="0"/>
                <a:cs typeface="Times New Roman" panose="02020603050405020304" pitchFamily="18" charset="0"/>
              </a:rPr>
              <a:t>T</a:t>
            </a:r>
            <a:r>
              <a:rPr lang="en-US" sz="2400" b="1" dirty="0" smtClean="0">
                <a:latin typeface="Times New Roman" panose="02020603050405020304" pitchFamily="18" charset="0"/>
                <a:cs typeface="Times New Roman" panose="02020603050405020304" pitchFamily="18" charset="0"/>
              </a:rPr>
              <a:t>he </a:t>
            </a:r>
            <a:r>
              <a:rPr lang="pl-PL" sz="2400" b="1" dirty="0">
                <a:latin typeface="Times New Roman" panose="02020603050405020304" pitchFamily="18" charset="0"/>
                <a:cs typeface="Times New Roman" panose="02020603050405020304" pitchFamily="18" charset="0"/>
              </a:rPr>
              <a:t>E</a:t>
            </a:r>
            <a:r>
              <a:rPr lang="en-US" sz="2400" b="1" dirty="0" smtClean="0">
                <a:latin typeface="Times New Roman" panose="02020603050405020304" pitchFamily="18" charset="0"/>
                <a:cs typeface="Times New Roman" panose="02020603050405020304" pitchFamily="18" charset="0"/>
              </a:rPr>
              <a:t>uropean </a:t>
            </a:r>
            <a:r>
              <a:rPr lang="pl-PL" sz="2400" b="1" dirty="0">
                <a:latin typeface="Times New Roman" panose="02020603050405020304" pitchFamily="18" charset="0"/>
                <a:cs typeface="Times New Roman" panose="02020603050405020304" pitchFamily="18" charset="0"/>
              </a:rPr>
              <a:t>U</a:t>
            </a:r>
            <a:r>
              <a:rPr lang="en-US" sz="2400" b="1" dirty="0" smtClean="0">
                <a:latin typeface="Times New Roman" panose="02020603050405020304" pitchFamily="18" charset="0"/>
                <a:cs typeface="Times New Roman" panose="02020603050405020304" pitchFamily="18" charset="0"/>
              </a:rPr>
              <a:t>nion</a:t>
            </a:r>
            <a:endParaRPr lang="pl-PL" sz="2400" b="1" dirty="0">
              <a:latin typeface="Times New Roman" panose="02020603050405020304" pitchFamily="18" charset="0"/>
              <a:cs typeface="Times New Roman" panose="02020603050405020304" pitchFamily="18" charset="0"/>
            </a:endParaRPr>
          </a:p>
        </p:txBody>
      </p:sp>
      <p:sp>
        <p:nvSpPr>
          <p:cNvPr id="3" name="pole tekstowe 2"/>
          <p:cNvSpPr txBox="1"/>
          <p:nvPr/>
        </p:nvSpPr>
        <p:spPr>
          <a:xfrm>
            <a:off x="497322" y="1493949"/>
            <a:ext cx="2825427" cy="400110"/>
          </a:xfrm>
          <a:prstGeom prst="rect">
            <a:avLst/>
          </a:prstGeom>
          <a:noFill/>
        </p:spPr>
        <p:txBody>
          <a:bodyPr wrap="square" rtlCol="0">
            <a:spAutoFit/>
          </a:bodyPr>
          <a:lstStyle/>
          <a:p>
            <a:r>
              <a:rPr lang="pl-PL" sz="2000" b="1" dirty="0" smtClean="0">
                <a:latin typeface="Times New Roman" panose="02020603050405020304" pitchFamily="18" charset="0"/>
                <a:cs typeface="Times New Roman" panose="02020603050405020304" pitchFamily="18" charset="0"/>
              </a:rPr>
              <a:t>The Council of Europe</a:t>
            </a:r>
            <a:endParaRPr lang="pl-PL" sz="2000" b="1" dirty="0">
              <a:latin typeface="Times New Roman" panose="02020603050405020304" pitchFamily="18" charset="0"/>
              <a:cs typeface="Times New Roman" panose="02020603050405020304" pitchFamily="18" charset="0"/>
            </a:endParaRPr>
          </a:p>
        </p:txBody>
      </p:sp>
      <p:sp>
        <p:nvSpPr>
          <p:cNvPr id="4" name="pole tekstowe 3"/>
          <p:cNvSpPr txBox="1"/>
          <p:nvPr/>
        </p:nvSpPr>
        <p:spPr>
          <a:xfrm>
            <a:off x="4906848" y="1493949"/>
            <a:ext cx="2305319" cy="400110"/>
          </a:xfrm>
          <a:prstGeom prst="rect">
            <a:avLst/>
          </a:prstGeom>
          <a:noFill/>
        </p:spPr>
        <p:txBody>
          <a:bodyPr wrap="square" rtlCol="0">
            <a:spAutoFit/>
          </a:bodyPr>
          <a:lstStyle/>
          <a:p>
            <a:pPr algn="just"/>
            <a:r>
              <a:rPr lang="pl-PL" sz="2000" b="1" dirty="0" smtClean="0">
                <a:latin typeface="Times New Roman" panose="02020603050405020304" pitchFamily="18" charset="0"/>
                <a:cs typeface="Times New Roman" panose="02020603050405020304" pitchFamily="18" charset="0"/>
              </a:rPr>
              <a:t>European Council</a:t>
            </a:r>
            <a:endParaRPr lang="pl-PL" sz="2000" b="1" dirty="0">
              <a:latin typeface="Times New Roman" panose="02020603050405020304" pitchFamily="18" charset="0"/>
              <a:cs typeface="Times New Roman" panose="02020603050405020304" pitchFamily="18" charset="0"/>
            </a:endParaRPr>
          </a:p>
        </p:txBody>
      </p:sp>
      <p:sp>
        <p:nvSpPr>
          <p:cNvPr id="5" name="Prostokąt 4"/>
          <p:cNvSpPr/>
          <p:nvPr/>
        </p:nvSpPr>
        <p:spPr>
          <a:xfrm>
            <a:off x="7917534" y="1493949"/>
            <a:ext cx="4173322" cy="400110"/>
          </a:xfrm>
          <a:prstGeom prst="rect">
            <a:avLst/>
          </a:prstGeom>
        </p:spPr>
        <p:txBody>
          <a:bodyPr wrap="none">
            <a:spAutoFit/>
          </a:bodyPr>
          <a:lstStyle/>
          <a:p>
            <a:r>
              <a:rPr lang="pl-PL" sz="2000" b="1" dirty="0" smtClean="0">
                <a:latin typeface="Times New Roman" panose="02020603050405020304" pitchFamily="18" charset="0"/>
                <a:cs typeface="Times New Roman" panose="02020603050405020304" pitchFamily="18" charset="0"/>
              </a:rPr>
              <a:t>T</a:t>
            </a:r>
            <a:r>
              <a:rPr lang="en-US" sz="2000" b="1" dirty="0" smtClean="0">
                <a:latin typeface="Times New Roman" panose="02020603050405020304" pitchFamily="18" charset="0"/>
                <a:cs typeface="Times New Roman" panose="02020603050405020304" pitchFamily="18" charset="0"/>
              </a:rPr>
              <a:t>he </a:t>
            </a:r>
            <a:r>
              <a:rPr lang="pl-PL" sz="2000" b="1" dirty="0" smtClean="0">
                <a:latin typeface="Times New Roman" panose="02020603050405020304" pitchFamily="18" charset="0"/>
                <a:cs typeface="Times New Roman" panose="02020603050405020304" pitchFamily="18" charset="0"/>
              </a:rPr>
              <a:t>C</a:t>
            </a:r>
            <a:r>
              <a:rPr lang="en-US" sz="2000" b="1" dirty="0" smtClean="0">
                <a:latin typeface="Times New Roman" panose="02020603050405020304" pitchFamily="18" charset="0"/>
                <a:cs typeface="Times New Roman" panose="02020603050405020304" pitchFamily="18" charset="0"/>
              </a:rPr>
              <a:t>ouncil of </a:t>
            </a:r>
            <a:r>
              <a:rPr lang="pl-PL" sz="2000" b="1" dirty="0" smtClean="0">
                <a:latin typeface="Times New Roman" panose="02020603050405020304" pitchFamily="18" charset="0"/>
                <a:cs typeface="Times New Roman" panose="02020603050405020304" pitchFamily="18" charset="0"/>
              </a:rPr>
              <a:t>T</a:t>
            </a:r>
            <a:r>
              <a:rPr lang="en-US" sz="2000" b="1" dirty="0" smtClean="0">
                <a:latin typeface="Times New Roman" panose="02020603050405020304" pitchFamily="18" charset="0"/>
                <a:cs typeface="Times New Roman" panose="02020603050405020304" pitchFamily="18" charset="0"/>
              </a:rPr>
              <a:t>he </a:t>
            </a:r>
            <a:r>
              <a:rPr lang="pl-PL" sz="2000" b="1" dirty="0" smtClean="0">
                <a:latin typeface="Times New Roman" panose="02020603050405020304" pitchFamily="18" charset="0"/>
                <a:cs typeface="Times New Roman" panose="02020603050405020304" pitchFamily="18" charset="0"/>
              </a:rPr>
              <a:t>E</a:t>
            </a:r>
            <a:r>
              <a:rPr lang="en-US" sz="2000" b="1" dirty="0" smtClean="0">
                <a:latin typeface="Times New Roman" panose="02020603050405020304" pitchFamily="18" charset="0"/>
                <a:cs typeface="Times New Roman" panose="02020603050405020304" pitchFamily="18" charset="0"/>
              </a:rPr>
              <a:t>uropean </a:t>
            </a:r>
            <a:r>
              <a:rPr lang="pl-PL" sz="2000" b="1" dirty="0" smtClean="0">
                <a:latin typeface="Times New Roman" panose="02020603050405020304" pitchFamily="18" charset="0"/>
                <a:cs typeface="Times New Roman" panose="02020603050405020304" pitchFamily="18" charset="0"/>
              </a:rPr>
              <a:t>U</a:t>
            </a:r>
            <a:r>
              <a:rPr lang="en-US" sz="2000" b="1" dirty="0" smtClean="0">
                <a:latin typeface="Times New Roman" panose="02020603050405020304" pitchFamily="18" charset="0"/>
                <a:cs typeface="Times New Roman" panose="02020603050405020304" pitchFamily="18" charset="0"/>
              </a:rPr>
              <a:t>nion</a:t>
            </a:r>
            <a:endParaRPr lang="pl-PL" sz="2000" b="1" dirty="0">
              <a:latin typeface="Times New Roman" panose="02020603050405020304" pitchFamily="18" charset="0"/>
              <a:cs typeface="Times New Roman" panose="02020603050405020304" pitchFamily="18" charset="0"/>
            </a:endParaRPr>
          </a:p>
        </p:txBody>
      </p:sp>
      <p:sp>
        <p:nvSpPr>
          <p:cNvPr id="6" name="Prostokąt 5"/>
          <p:cNvSpPr/>
          <p:nvPr/>
        </p:nvSpPr>
        <p:spPr>
          <a:xfrm>
            <a:off x="4544701" y="2063972"/>
            <a:ext cx="3221259" cy="2308324"/>
          </a:xfrm>
          <a:prstGeom prst="rect">
            <a:avLst/>
          </a:prstGeom>
        </p:spPr>
        <p:txBody>
          <a:bodyPr wrap="square">
            <a:spAutoFit/>
          </a:bodyPr>
          <a:lstStyle/>
          <a:p>
            <a:pPr marL="285750" indent="-285750" algn="just">
              <a:buFont typeface="Arial" panose="020B0604020202020204" pitchFamily="34" charset="0"/>
              <a:buChar char="•"/>
            </a:pPr>
            <a:r>
              <a:rPr lang="pl-PL" dirty="0" smtClean="0">
                <a:latin typeface="Times New Roman" panose="02020603050405020304" pitchFamily="18" charset="0"/>
                <a:cs typeface="Times New Roman" panose="02020603050405020304" pitchFamily="18" charset="0"/>
              </a:rPr>
              <a:t>A </a:t>
            </a:r>
            <a:r>
              <a:rPr lang="en-US" i="0" dirty="0" smtClean="0">
                <a:effectLst/>
                <a:latin typeface="Times New Roman" panose="02020603050405020304" pitchFamily="18" charset="0"/>
                <a:cs typeface="Times New Roman" panose="02020603050405020304" pitchFamily="18" charset="0"/>
              </a:rPr>
              <a:t>quarterly summit where EU leaders meet to discuss general policy directions</a:t>
            </a:r>
            <a:endParaRPr lang="pl-PL" i="0" dirty="0" smtClean="0">
              <a:effectLst/>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Members: Heads of state and government of EU countries, president of the European Council, president of the European </a:t>
            </a:r>
            <a:r>
              <a:rPr lang="en-US" dirty="0" smtClean="0">
                <a:latin typeface="Times New Roman" panose="02020603050405020304" pitchFamily="18" charset="0"/>
                <a:cs typeface="Times New Roman" panose="02020603050405020304" pitchFamily="18" charset="0"/>
              </a:rPr>
              <a:t>Commission</a:t>
            </a:r>
            <a:endParaRPr lang="en-US" dirty="0">
              <a:latin typeface="Times New Roman" panose="02020603050405020304" pitchFamily="18" charset="0"/>
              <a:cs typeface="Times New Roman" panose="02020603050405020304" pitchFamily="18" charset="0"/>
            </a:endParaRPr>
          </a:p>
        </p:txBody>
      </p:sp>
      <p:sp>
        <p:nvSpPr>
          <p:cNvPr id="7" name="Prostokąt 6"/>
          <p:cNvSpPr/>
          <p:nvPr/>
        </p:nvSpPr>
        <p:spPr>
          <a:xfrm>
            <a:off x="8126349" y="2063972"/>
            <a:ext cx="3519095" cy="2585323"/>
          </a:xfrm>
          <a:prstGeom prst="rect">
            <a:avLst/>
          </a:prstGeom>
        </p:spPr>
        <p:txBody>
          <a:bodyPr wrap="square">
            <a:spAutoFit/>
          </a:bodyPr>
          <a:lstStyle/>
          <a:p>
            <a:pPr marL="285750" indent="-285750" algn="just">
              <a:buFont typeface="Arial" panose="020B0604020202020204" pitchFamily="34" charset="0"/>
              <a:buChar char="•"/>
            </a:pPr>
            <a:r>
              <a:rPr lang="pl-PL" i="0" dirty="0" smtClean="0">
                <a:effectLst/>
                <a:latin typeface="Times New Roman" panose="02020603050405020304" pitchFamily="18" charset="0"/>
                <a:cs typeface="Times New Roman" panose="02020603050405020304" pitchFamily="18" charset="0"/>
              </a:rPr>
              <a:t>T</a:t>
            </a:r>
            <a:r>
              <a:rPr lang="en-US" i="0" dirty="0" smtClean="0">
                <a:effectLst/>
                <a:latin typeface="Times New Roman" panose="02020603050405020304" pitchFamily="18" charset="0"/>
                <a:cs typeface="Times New Roman" panose="02020603050405020304" pitchFamily="18" charset="0"/>
              </a:rPr>
              <a:t>he EU 's main decision-making body</a:t>
            </a:r>
            <a:r>
              <a:rPr lang="pl-PL"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Represents the voice of EU governments, adopts EU legislation and coordinates EU </a:t>
            </a:r>
            <a:r>
              <a:rPr lang="en-US" dirty="0" smtClean="0">
                <a:latin typeface="Times New Roman" panose="02020603050405020304" pitchFamily="18" charset="0"/>
                <a:cs typeface="Times New Roman" panose="02020603050405020304" pitchFamily="18" charset="0"/>
              </a:rPr>
              <a:t>policy</a:t>
            </a:r>
            <a:r>
              <a:rPr lang="pl-PL"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Members: </a:t>
            </a:r>
            <a:r>
              <a:rPr lang="en-US" dirty="0">
                <a:latin typeface="Times New Roman" panose="02020603050405020304" pitchFamily="18" charset="0"/>
                <a:cs typeface="Times New Roman" panose="02020603050405020304" pitchFamily="18" charset="0"/>
              </a:rPr>
              <a:t>Ministers from all EU countries depending on the policy area under </a:t>
            </a:r>
            <a:r>
              <a:rPr lang="en-US" dirty="0" smtClean="0">
                <a:latin typeface="Times New Roman" panose="02020603050405020304" pitchFamily="18" charset="0"/>
                <a:cs typeface="Times New Roman" panose="02020603050405020304" pitchFamily="18" charset="0"/>
              </a:rPr>
              <a:t>discussion</a:t>
            </a:r>
            <a:endParaRPr lang="en-US" dirty="0">
              <a:latin typeface="Times New Roman" panose="02020603050405020304" pitchFamily="18" charset="0"/>
              <a:cs typeface="Times New Roman" panose="02020603050405020304" pitchFamily="18" charset="0"/>
            </a:endParaRPr>
          </a:p>
        </p:txBody>
      </p:sp>
      <p:sp>
        <p:nvSpPr>
          <p:cNvPr id="8" name="Strzałka w dół 7"/>
          <p:cNvSpPr/>
          <p:nvPr/>
        </p:nvSpPr>
        <p:spPr>
          <a:xfrm rot="19243313">
            <a:off x="6044284" y="4649964"/>
            <a:ext cx="373488" cy="8886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trzałka w dół 8"/>
          <p:cNvSpPr/>
          <p:nvPr/>
        </p:nvSpPr>
        <p:spPr>
          <a:xfrm rot="2170055">
            <a:off x="8855584" y="4656702"/>
            <a:ext cx="373488" cy="8886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p:cNvSpPr/>
          <p:nvPr/>
        </p:nvSpPr>
        <p:spPr>
          <a:xfrm>
            <a:off x="5854403" y="5625836"/>
            <a:ext cx="3471015" cy="400110"/>
          </a:xfrm>
          <a:prstGeom prst="rect">
            <a:avLst/>
          </a:prstGeom>
        </p:spPr>
        <p:txBody>
          <a:bodyPr wrap="none">
            <a:spAutoFit/>
          </a:bodyPr>
          <a:lstStyle/>
          <a:p>
            <a:pPr algn="just"/>
            <a:r>
              <a:rPr lang="pl-PL" sz="2000" b="1" dirty="0">
                <a:latin typeface="Times New Roman" panose="02020603050405020304" pitchFamily="18" charset="0"/>
                <a:cs typeface="Times New Roman" panose="02020603050405020304" pitchFamily="18" charset="0"/>
              </a:rPr>
              <a:t>B</a:t>
            </a:r>
            <a:r>
              <a:rPr lang="pl-PL" sz="2000" b="1" dirty="0" smtClean="0">
                <a:latin typeface="Times New Roman" panose="02020603050405020304" pitchFamily="18" charset="0"/>
                <a:cs typeface="Times New Roman" panose="02020603050405020304" pitchFamily="18" charset="0"/>
              </a:rPr>
              <a:t>odies of the European </a:t>
            </a:r>
            <a:r>
              <a:rPr lang="pl-PL" sz="2000" b="1" dirty="0">
                <a:latin typeface="Times New Roman" panose="02020603050405020304" pitchFamily="18" charset="0"/>
                <a:cs typeface="Times New Roman" panose="02020603050405020304" pitchFamily="18" charset="0"/>
              </a:rPr>
              <a:t>U</a:t>
            </a:r>
            <a:r>
              <a:rPr lang="pl-PL" sz="2000" b="1" dirty="0" smtClean="0">
                <a:latin typeface="Times New Roman" panose="02020603050405020304" pitchFamily="18" charset="0"/>
                <a:cs typeface="Times New Roman" panose="02020603050405020304" pitchFamily="18" charset="0"/>
              </a:rPr>
              <a:t>nion</a:t>
            </a:r>
            <a:endParaRPr lang="pl-PL" sz="2000" b="1" dirty="0">
              <a:latin typeface="Times New Roman" panose="02020603050405020304" pitchFamily="18" charset="0"/>
              <a:cs typeface="Times New Roman" panose="02020603050405020304" pitchFamily="18" charset="0"/>
            </a:endParaRPr>
          </a:p>
        </p:txBody>
      </p:sp>
      <p:sp>
        <p:nvSpPr>
          <p:cNvPr id="11" name="Prostokąt 10"/>
          <p:cNvSpPr/>
          <p:nvPr/>
        </p:nvSpPr>
        <p:spPr>
          <a:xfrm>
            <a:off x="385375" y="2047328"/>
            <a:ext cx="3568440" cy="2862322"/>
          </a:xfrm>
          <a:prstGeom prst="rect">
            <a:avLst/>
          </a:prstGeom>
        </p:spPr>
        <p:txBody>
          <a:bodyPr wrap="square">
            <a:spAutoFit/>
          </a:bodyPr>
          <a:lstStyle/>
          <a:p>
            <a:pPr marL="285750" indent="-285750" algn="just">
              <a:buFont typeface="Arial" panose="020B0604020202020204" pitchFamily="34" charset="0"/>
              <a:buChar char="•"/>
            </a:pPr>
            <a:r>
              <a:rPr lang="pl-PL" dirty="0">
                <a:latin typeface="Times New Roman" panose="02020603050405020304" pitchFamily="18" charset="0"/>
                <a:cs typeface="Times New Roman" panose="02020603050405020304" pitchFamily="18" charset="0"/>
              </a:rPr>
              <a:t>A</a:t>
            </a:r>
            <a:r>
              <a:rPr lang="pl-PL" dirty="0" smtClean="0">
                <a:effectLst/>
                <a:latin typeface="Times New Roman" panose="02020603050405020304" pitchFamily="18" charset="0"/>
                <a:cs typeface="Times New Roman" panose="02020603050405020304" pitchFamily="18" charset="0"/>
              </a:rPr>
              <a:t>n international governmental organization </a:t>
            </a:r>
          </a:p>
          <a:p>
            <a:pPr marL="285750" indent="-285750" algn="just">
              <a:buFont typeface="Arial" panose="020B0604020202020204" pitchFamily="34" charset="0"/>
              <a:buChar char="•"/>
            </a:pPr>
            <a:r>
              <a:rPr lang="pl-PL"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Council currently has </a:t>
            </a:r>
            <a:r>
              <a:rPr lang="en-US" dirty="0" smtClean="0">
                <a:latin typeface="Times New Roman" panose="02020603050405020304" pitchFamily="18" charset="0"/>
                <a:cs typeface="Times New Roman" panose="02020603050405020304" pitchFamily="18" charset="0"/>
              </a:rPr>
              <a:t>4</a:t>
            </a:r>
            <a:r>
              <a:rPr lang="pl-PL" dirty="0" smtClean="0">
                <a:latin typeface="Times New Roman" panose="02020603050405020304" pitchFamily="18" charset="0"/>
                <a:cs typeface="Times New Roman" panose="02020603050405020304" pitchFamily="18" charset="0"/>
              </a:rPr>
              <a:t>6</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member </a:t>
            </a:r>
            <a:r>
              <a:rPr lang="en-US" dirty="0" smtClean="0">
                <a:latin typeface="Times New Roman" panose="02020603050405020304" pitchFamily="18" charset="0"/>
                <a:cs typeface="Times New Roman" panose="02020603050405020304" pitchFamily="18" charset="0"/>
              </a:rPr>
              <a:t>states</a:t>
            </a:r>
            <a:endParaRPr lang="pl-PL"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most famous </a:t>
            </a:r>
            <a:r>
              <a:rPr lang="en-US" dirty="0" smtClean="0">
                <a:latin typeface="Times New Roman" panose="02020603050405020304" pitchFamily="18" charset="0"/>
                <a:cs typeface="Times New Roman" panose="02020603050405020304" pitchFamily="18" charset="0"/>
              </a:rPr>
              <a:t>institution</a:t>
            </a:r>
            <a:r>
              <a:rPr lang="pl-PL"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the European Court of Human Rights in </a:t>
            </a:r>
            <a:r>
              <a:rPr lang="en-US" dirty="0" smtClean="0">
                <a:latin typeface="Times New Roman" panose="02020603050405020304" pitchFamily="18" charset="0"/>
                <a:cs typeface="Times New Roman" panose="02020603050405020304" pitchFamily="18" charset="0"/>
              </a:rPr>
              <a:t>Strasbourg</a:t>
            </a:r>
            <a:endParaRPr lang="pl-PL"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Council of Europe focuses primarily on the issue of respect for human rights</a:t>
            </a:r>
            <a:endParaRPr lang="pl-PL" dirty="0">
              <a:latin typeface="Times New Roman" panose="02020603050405020304" pitchFamily="18" charset="0"/>
              <a:cs typeface="Times New Roman" panose="02020603050405020304" pitchFamily="18" charset="0"/>
            </a:endParaRPr>
          </a:p>
        </p:txBody>
      </p:sp>
      <p:sp>
        <p:nvSpPr>
          <p:cNvPr id="13" name="Strzałka w dół 12"/>
          <p:cNvSpPr/>
          <p:nvPr/>
        </p:nvSpPr>
        <p:spPr>
          <a:xfrm>
            <a:off x="1982851" y="4909650"/>
            <a:ext cx="373488" cy="8886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ole tekstowe 13"/>
          <p:cNvSpPr txBox="1"/>
          <p:nvPr/>
        </p:nvSpPr>
        <p:spPr>
          <a:xfrm>
            <a:off x="372495" y="6025946"/>
            <a:ext cx="4366930" cy="400110"/>
          </a:xfrm>
          <a:prstGeom prst="rect">
            <a:avLst/>
          </a:prstGeom>
          <a:noFill/>
        </p:spPr>
        <p:txBody>
          <a:bodyPr wrap="square" rtlCol="0">
            <a:spAutoFit/>
          </a:bodyPr>
          <a:lstStyle/>
          <a:p>
            <a:pPr algn="just"/>
            <a:r>
              <a:rPr lang="pl-PL" sz="2000" b="1" dirty="0">
                <a:latin typeface="Times New Roman" panose="02020603050405020304" pitchFamily="18" charset="0"/>
                <a:cs typeface="Times New Roman" panose="02020603050405020304" pitchFamily="18" charset="0"/>
              </a:rPr>
              <a:t>I</a:t>
            </a:r>
            <a:r>
              <a:rPr lang="en-US" sz="2000" b="1" dirty="0" smtClean="0">
                <a:latin typeface="Times New Roman" panose="02020603050405020304" pitchFamily="18" charset="0"/>
                <a:cs typeface="Times New Roman" panose="02020603050405020304" pitchFamily="18" charset="0"/>
              </a:rPr>
              <a:t>t is not a body of the </a:t>
            </a:r>
            <a:r>
              <a:rPr lang="pl-PL" sz="2000" b="1" dirty="0" smtClean="0">
                <a:latin typeface="Times New Roman" panose="02020603050405020304" pitchFamily="18" charset="0"/>
                <a:cs typeface="Times New Roman" panose="02020603050405020304" pitchFamily="18" charset="0"/>
              </a:rPr>
              <a:t>E</a:t>
            </a:r>
            <a:r>
              <a:rPr lang="en-US" sz="2000" b="1" dirty="0" smtClean="0">
                <a:latin typeface="Times New Roman" panose="02020603050405020304" pitchFamily="18" charset="0"/>
                <a:cs typeface="Times New Roman" panose="02020603050405020304" pitchFamily="18" charset="0"/>
              </a:rPr>
              <a:t>uropean </a:t>
            </a:r>
            <a:r>
              <a:rPr lang="pl-PL" sz="2000" b="1" dirty="0" smtClean="0">
                <a:latin typeface="Times New Roman" panose="02020603050405020304" pitchFamily="18" charset="0"/>
                <a:cs typeface="Times New Roman" panose="02020603050405020304" pitchFamily="18" charset="0"/>
              </a:rPr>
              <a:t>U</a:t>
            </a:r>
            <a:r>
              <a:rPr lang="en-US" sz="2000" b="1" dirty="0" smtClean="0">
                <a:latin typeface="Times New Roman" panose="02020603050405020304" pitchFamily="18" charset="0"/>
                <a:cs typeface="Times New Roman" panose="02020603050405020304" pitchFamily="18" charset="0"/>
              </a:rPr>
              <a:t>nion</a:t>
            </a:r>
            <a:endParaRPr lang="pl-PL"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6884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171978" y="965915"/>
            <a:ext cx="9736428" cy="4431983"/>
          </a:xfrm>
          <a:prstGeom prst="rect">
            <a:avLst/>
          </a:prstGeom>
          <a:noFill/>
        </p:spPr>
        <p:txBody>
          <a:bodyPr wrap="square" rtlCol="0">
            <a:spAutoFit/>
          </a:bodyPr>
          <a:lstStyle/>
          <a:p>
            <a:pPr algn="just"/>
            <a:r>
              <a:rPr lang="pl-PL" sz="2400" b="1" dirty="0" smtClean="0">
                <a:latin typeface="Times New Roman" panose="02020603050405020304" pitchFamily="18" charset="0"/>
                <a:cs typeface="Times New Roman" panose="02020603050405020304" pitchFamily="18" charset="0"/>
              </a:rPr>
              <a:t>References:</a:t>
            </a:r>
            <a:endParaRPr lang="pl-PL" sz="2000" b="1" dirty="0" smtClean="0">
              <a:latin typeface="Times New Roman" panose="02020603050405020304" pitchFamily="18" charset="0"/>
              <a:cs typeface="Times New Roman" panose="02020603050405020304" pitchFamily="18" charset="0"/>
            </a:endParaRPr>
          </a:p>
          <a:p>
            <a:pPr algn="just"/>
            <a:endParaRPr lang="pl-PL" sz="20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pl-PL" sz="2000" dirty="0" smtClean="0">
                <a:latin typeface="Times New Roman" panose="02020603050405020304" pitchFamily="18" charset="0"/>
                <a:cs typeface="Times New Roman" panose="02020603050405020304" pitchFamily="18" charset="0"/>
                <a:hlinkClick r:id="rId2"/>
              </a:rPr>
              <a:t>https://pl.wikipedia.org/wiki/Rada_Europy</a:t>
            </a:r>
            <a:endParaRPr lang="pl-PL" sz="2000"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pl-PL" sz="2000" dirty="0" smtClean="0">
                <a:latin typeface="Times New Roman" panose="02020603050405020304" pitchFamily="18" charset="0"/>
                <a:cs typeface="Times New Roman" panose="02020603050405020304" pitchFamily="18" charset="0"/>
                <a:hlinkClick r:id="rId3"/>
              </a:rPr>
              <a:t>https://pl.wikipedia.org/wiki/Europejska_konwencja_praw_cz%C5%82owieka</a:t>
            </a:r>
            <a:endParaRPr lang="pl-PL" sz="2000"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pl-PL" sz="2000" dirty="0" smtClean="0">
                <a:latin typeface="Times New Roman" panose="02020603050405020304" pitchFamily="18" charset="0"/>
                <a:cs typeface="Times New Roman" panose="02020603050405020304" pitchFamily="18" charset="0"/>
                <a:hlinkClick r:id="rId4"/>
              </a:rPr>
              <a:t>http://www.uniaeuropejska.info.pl/rada-europy-jej-organy-i-siedziba</a:t>
            </a:r>
            <a:endParaRPr lang="pl-PL" sz="2000"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pl-PL" sz="2000" dirty="0" smtClean="0">
                <a:latin typeface="Times New Roman" panose="02020603050405020304" pitchFamily="18" charset="0"/>
                <a:cs typeface="Times New Roman" panose="02020603050405020304" pitchFamily="18" charset="0"/>
                <a:hlinkClick r:id="rId5"/>
              </a:rPr>
              <a:t>https://www.rpo.gov.pl/pl/content/70-lecie-rady-europy-70-lat-wdra%C5%BCania-idei-praw-cz%C5%82owieka-i-demokracji</a:t>
            </a:r>
            <a:endParaRPr lang="pl-PL" sz="2000"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pl-PL" sz="2000" dirty="0" smtClean="0">
                <a:latin typeface="Times New Roman" panose="02020603050405020304" pitchFamily="18" charset="0"/>
                <a:cs typeface="Times New Roman" panose="02020603050405020304" pitchFamily="18" charset="0"/>
                <a:hlinkClick r:id="rId6"/>
              </a:rPr>
              <a:t>https://www.gov.pl/web/dyplomacja/europejski-trybunal-praw-czlowieka</a:t>
            </a:r>
            <a:endParaRPr lang="pl-PL" sz="2000"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pl-PL" sz="2000" dirty="0" smtClean="0">
                <a:latin typeface="Times New Roman" panose="02020603050405020304" pitchFamily="18" charset="0"/>
                <a:cs typeface="Times New Roman" panose="02020603050405020304" pitchFamily="18" charset="0"/>
                <a:hlinkClick r:id="rId7"/>
              </a:rPr>
              <a:t>https://europa.eu/european-union/about-eu/institutions-bodies/council-eu_pl</a:t>
            </a:r>
            <a:endParaRPr lang="pl-PL" sz="2000"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pl-PL" sz="2000" dirty="0" smtClean="0">
                <a:latin typeface="Times New Roman" panose="02020603050405020304" pitchFamily="18" charset="0"/>
                <a:cs typeface="Times New Roman" panose="02020603050405020304" pitchFamily="18" charset="0"/>
                <a:hlinkClick r:id="rId8"/>
              </a:rPr>
              <a:t>https://europa.eu/european-union/about-eu/institutions-bodies/european-council_pl</a:t>
            </a:r>
            <a:endParaRPr lang="pl-PL" sz="2000"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pl-PL" sz="2000" dirty="0" smtClean="0">
                <a:latin typeface="Times New Roman" panose="02020603050405020304" pitchFamily="18" charset="0"/>
                <a:cs typeface="Times New Roman" panose="02020603050405020304" pitchFamily="18" charset="0"/>
                <a:hlinkClick r:id="rId9"/>
              </a:rPr>
              <a:t>https://pl.wikipedia.org/wiki/Statut_Rady_Europy</a:t>
            </a:r>
            <a:endParaRPr lang="pl-PL" sz="2000"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pl-PL" sz="2000" dirty="0" smtClean="0">
                <a:latin typeface="Times New Roman" panose="02020603050405020304" pitchFamily="18" charset="0"/>
                <a:cs typeface="Times New Roman" panose="02020603050405020304" pitchFamily="18" charset="0"/>
                <a:hlinkClick r:id="rId10"/>
              </a:rPr>
              <a:t>https://pl.wikipedia.org/wiki/Marija_Pej%C4%8Dinovi%C4%87_Buri%C4%87</a:t>
            </a:r>
            <a:endParaRPr lang="pl-PL" sz="2000"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pl-PL" sz="2000" dirty="0" smtClean="0">
                <a:latin typeface="Times New Roman" panose="02020603050405020304" pitchFamily="18" charset="0"/>
                <a:cs typeface="Times New Roman" panose="02020603050405020304" pitchFamily="18" charset="0"/>
                <a:hlinkClick r:id="rId11"/>
              </a:rPr>
              <a:t>https://pl.wikipedia.org/wiki/Europejski_Trybuna%C5%82_Praw_Cz%C5%82owieka</a:t>
            </a:r>
            <a:endParaRPr lang="pl-PL" sz="2000" dirty="0" smtClean="0">
              <a:latin typeface="Times New Roman" panose="02020603050405020304" pitchFamily="18" charset="0"/>
              <a:cs typeface="Times New Roman" panose="02020603050405020304" pitchFamily="18" charset="0"/>
            </a:endParaRPr>
          </a:p>
          <a:p>
            <a:endParaRPr lang="pl-PL" dirty="0"/>
          </a:p>
        </p:txBody>
      </p:sp>
    </p:spTree>
    <p:extLst>
      <p:ext uri="{BB962C8B-B14F-4D97-AF65-F5344CB8AC3E}">
        <p14:creationId xmlns:p14="http://schemas.microsoft.com/office/powerpoint/2010/main" val="2980546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440168" y="2767816"/>
            <a:ext cx="5398786" cy="584775"/>
          </a:xfrm>
          <a:prstGeom prst="rect">
            <a:avLst/>
          </a:prstGeom>
        </p:spPr>
        <p:txBody>
          <a:bodyPr wrap="none">
            <a:spAutoFit/>
          </a:bodyPr>
          <a:lstStyle/>
          <a:p>
            <a:pPr algn="just"/>
            <a:r>
              <a:rPr lang="pl-PL" sz="3200" b="1" dirty="0" smtClean="0">
                <a:latin typeface="Times New Roman" panose="02020603050405020304" pitchFamily="18" charset="0"/>
                <a:cs typeface="Times New Roman" panose="02020603050405020304" pitchFamily="18" charset="0"/>
              </a:rPr>
              <a:t>Thank you for your attention.</a:t>
            </a:r>
            <a:endParaRPr lang="pl-PL"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2216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4481" y="953562"/>
            <a:ext cx="3116956" cy="1827669"/>
          </a:xfrm>
          <a:prstGeom prst="rect">
            <a:avLst/>
          </a:prstGeom>
        </p:spPr>
      </p:pic>
      <p:sp>
        <p:nvSpPr>
          <p:cNvPr id="3" name="Prostokąt 2"/>
          <p:cNvSpPr/>
          <p:nvPr/>
        </p:nvSpPr>
        <p:spPr>
          <a:xfrm>
            <a:off x="742681" y="1405730"/>
            <a:ext cx="6160395" cy="1015663"/>
          </a:xfrm>
          <a:prstGeom prst="rect">
            <a:avLst/>
          </a:prstGeom>
        </p:spPr>
        <p:txBody>
          <a:bodyPr wrap="square">
            <a:spAutoFit/>
          </a:bodyPr>
          <a:lstStyle/>
          <a:p>
            <a:pPr algn="just"/>
            <a:r>
              <a:rPr lang="en-US" sz="2000" b="1" i="0" dirty="0" smtClean="0">
                <a:effectLst/>
                <a:latin typeface="Times New Roman" panose="02020603050405020304" pitchFamily="18" charset="0"/>
                <a:cs typeface="Times New Roman" panose="02020603050405020304" pitchFamily="18" charset="0"/>
              </a:rPr>
              <a:t>The Council of Europe</a:t>
            </a:r>
            <a:r>
              <a:rPr lang="pl-PL" sz="2000" b="0" i="0" dirty="0" smtClean="0">
                <a:effectLst/>
                <a:latin typeface="Times New Roman" panose="02020603050405020304" pitchFamily="18" charset="0"/>
                <a:cs typeface="Times New Roman" panose="02020603050405020304" pitchFamily="18" charset="0"/>
              </a:rPr>
              <a:t> is</a:t>
            </a:r>
            <a:r>
              <a:rPr lang="en-US" sz="2000" b="0" i="0" dirty="0" smtClean="0">
                <a:effectLst/>
                <a:latin typeface="Times New Roman" panose="02020603050405020304" pitchFamily="18" charset="0"/>
                <a:cs typeface="Times New Roman" panose="02020603050405020304" pitchFamily="18" charset="0"/>
              </a:rPr>
              <a:t> an international governmental organization bringing together almost all the </a:t>
            </a:r>
            <a:r>
              <a:rPr lang="en-US" sz="2000" b="0" i="0" strike="noStrike" dirty="0" smtClean="0">
                <a:effectLst/>
                <a:latin typeface="Times New Roman" panose="02020603050405020304" pitchFamily="18" charset="0"/>
                <a:cs typeface="Times New Roman" panose="02020603050405020304" pitchFamily="18" charset="0"/>
              </a:rPr>
              <a:t>countries of Europe</a:t>
            </a:r>
            <a:r>
              <a:rPr lang="en-US" sz="2000" b="0" i="0" dirty="0" smtClean="0">
                <a:effectLst/>
                <a:latin typeface="Times New Roman" panose="02020603050405020304" pitchFamily="18" charset="0"/>
                <a:cs typeface="Times New Roman" panose="02020603050405020304" pitchFamily="18" charset="0"/>
              </a:rPr>
              <a:t> and several countries outside the </a:t>
            </a:r>
            <a:r>
              <a:rPr lang="en-US" sz="2000" b="0" i="0" strike="noStrike" dirty="0" smtClean="0">
                <a:effectLst/>
                <a:latin typeface="Times New Roman" panose="02020603050405020304" pitchFamily="18" charset="0"/>
                <a:cs typeface="Times New Roman" panose="02020603050405020304" pitchFamily="18" charset="0"/>
              </a:rPr>
              <a:t>continent</a:t>
            </a:r>
            <a:r>
              <a:rPr lang="pl-PL" sz="2000" b="0" i="0" strike="noStrike" dirty="0" smtClean="0">
                <a:effectLst/>
                <a:latin typeface="Times New Roman" panose="02020603050405020304" pitchFamily="18" charset="0"/>
                <a:cs typeface="Times New Roman" panose="02020603050405020304" pitchFamily="18" charset="0"/>
              </a:rPr>
              <a:t>.</a:t>
            </a:r>
            <a:endParaRPr lang="pl-PL" sz="2000" dirty="0">
              <a:latin typeface="Times New Roman" panose="02020603050405020304" pitchFamily="18" charset="0"/>
              <a:cs typeface="Times New Roman" panose="02020603050405020304" pitchFamily="18" charset="0"/>
            </a:endParaRPr>
          </a:p>
        </p:txBody>
      </p:sp>
      <p:sp>
        <p:nvSpPr>
          <p:cNvPr id="4" name="pole tekstowe 3"/>
          <p:cNvSpPr txBox="1"/>
          <p:nvPr/>
        </p:nvSpPr>
        <p:spPr>
          <a:xfrm>
            <a:off x="433588" y="4095481"/>
            <a:ext cx="11311944" cy="1938992"/>
          </a:xfrm>
          <a:prstGeom prst="rect">
            <a:avLst/>
          </a:prstGeom>
          <a:noFill/>
        </p:spPr>
        <p:txBody>
          <a:bodyPr wrap="square" rtlCol="0">
            <a:spAutoFit/>
          </a:bodyPr>
          <a:lstStyle/>
          <a:p>
            <a:r>
              <a:rPr lang="pl-PL" sz="2000" b="1" dirty="0" smtClean="0">
                <a:latin typeface="Times New Roman" panose="02020603050405020304" pitchFamily="18" charset="0"/>
                <a:cs typeface="Times New Roman" panose="02020603050405020304" pitchFamily="18" charset="0"/>
              </a:rPr>
              <a:t>The main objective</a:t>
            </a:r>
            <a:r>
              <a:rPr lang="pl-PL" sz="2000" dirty="0" smtClean="0">
                <a:latin typeface="Times New Roman" panose="02020603050405020304" pitchFamily="18" charset="0"/>
                <a:cs typeface="Times New Roman" panose="02020603050405020304" pitchFamily="18" charset="0"/>
              </a:rPr>
              <a:t>:</a:t>
            </a:r>
          </a:p>
          <a:p>
            <a:endParaRPr lang="pl-PL" sz="2000" dirty="0">
              <a:latin typeface="Times New Roman" panose="02020603050405020304" pitchFamily="18" charset="0"/>
              <a:cs typeface="Times New Roman" panose="02020603050405020304" pitchFamily="18" charset="0"/>
            </a:endParaRPr>
          </a:p>
          <a:p>
            <a:pPr algn="just"/>
            <a:r>
              <a:rPr lang="en-US" sz="2000" i="1" dirty="0" smtClean="0">
                <a:latin typeface="Times New Roman" panose="02020603050405020304" pitchFamily="18" charset="0"/>
                <a:cs typeface="Times New Roman" panose="02020603050405020304" pitchFamily="18" charset="0"/>
              </a:rPr>
              <a:t>„</a:t>
            </a:r>
            <a:r>
              <a:rPr lang="pl-PL" sz="2000" i="1" dirty="0" smtClean="0">
                <a:latin typeface="Times New Roman" panose="02020603050405020304" pitchFamily="18" charset="0"/>
                <a:cs typeface="Times New Roman" panose="02020603050405020304" pitchFamily="18" charset="0"/>
              </a:rPr>
              <a:t>T</a:t>
            </a:r>
            <a:r>
              <a:rPr lang="en-US" sz="2000" i="1" dirty="0" smtClean="0">
                <a:latin typeface="Times New Roman" panose="02020603050405020304" pitchFamily="18" charset="0"/>
                <a:cs typeface="Times New Roman" panose="02020603050405020304" pitchFamily="18" charset="0"/>
              </a:rPr>
              <a:t>o </a:t>
            </a:r>
            <a:r>
              <a:rPr lang="en-US" sz="2000" i="1" dirty="0">
                <a:latin typeface="Times New Roman" panose="02020603050405020304" pitchFamily="18" charset="0"/>
                <a:cs typeface="Times New Roman" panose="02020603050405020304" pitchFamily="18" charset="0"/>
              </a:rPr>
              <a:t>achieve greater unity among its members in order to protect and implement the ideals and principles which constitute their common heritage and to facilitate their economic and social </a:t>
            </a:r>
            <a:r>
              <a:rPr lang="en-US" sz="2000" i="1" dirty="0" smtClean="0">
                <a:latin typeface="Times New Roman" panose="02020603050405020304" pitchFamily="18" charset="0"/>
                <a:cs typeface="Times New Roman" panose="02020603050405020304" pitchFamily="18" charset="0"/>
              </a:rPr>
              <a:t>progres</a:t>
            </a:r>
            <a:r>
              <a:rPr lang="pl-PL" sz="2000" i="1" dirty="0" smtClean="0">
                <a:latin typeface="Times New Roman" panose="02020603050405020304" pitchFamily="18" charset="0"/>
                <a:cs typeface="Times New Roman" panose="02020603050405020304" pitchFamily="18" charset="0"/>
              </a:rPr>
              <a:t>.” </a:t>
            </a:r>
          </a:p>
          <a:p>
            <a:endParaRPr lang="pl-PL" sz="2000" i="1" dirty="0" smtClean="0">
              <a:latin typeface="Times New Roman" panose="02020603050405020304" pitchFamily="18" charset="0"/>
              <a:cs typeface="Times New Roman" panose="02020603050405020304" pitchFamily="18" charset="0"/>
            </a:endParaRPr>
          </a:p>
          <a:p>
            <a:r>
              <a:rPr lang="pl-PL" sz="2000" b="1" i="1" dirty="0">
                <a:latin typeface="Times New Roman" panose="02020603050405020304" pitchFamily="18" charset="0"/>
                <a:cs typeface="Times New Roman" panose="02020603050405020304" pitchFamily="18" charset="0"/>
              </a:rPr>
              <a:t>	</a:t>
            </a:r>
            <a:r>
              <a:rPr lang="pl-PL" sz="2000" b="1" i="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Article </a:t>
            </a:r>
            <a:r>
              <a:rPr lang="en-US" sz="2000" b="1" dirty="0">
                <a:latin typeface="Times New Roman" panose="02020603050405020304" pitchFamily="18" charset="0"/>
                <a:cs typeface="Times New Roman" panose="02020603050405020304" pitchFamily="18" charset="0"/>
              </a:rPr>
              <a:t>1a of the Statute of the Council of Europe</a:t>
            </a:r>
            <a:r>
              <a:rPr lang="en-US" sz="2000" dirty="0">
                <a:latin typeface="Times New Roman" panose="02020603050405020304" pitchFamily="18" charset="0"/>
                <a:cs typeface="Times New Roman" panose="02020603050405020304" pitchFamily="18" charset="0"/>
              </a:rPr>
              <a:t> </a:t>
            </a:r>
            <a:endParaRPr lang="pl-PL"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6452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708601" y="206061"/>
            <a:ext cx="4713668" cy="461665"/>
          </a:xfrm>
          <a:prstGeom prst="rect">
            <a:avLst/>
          </a:prstGeom>
          <a:noFill/>
        </p:spPr>
        <p:txBody>
          <a:bodyPr wrap="square" rtlCol="0">
            <a:spAutoFit/>
          </a:bodyPr>
          <a:lstStyle/>
          <a:p>
            <a:r>
              <a:rPr lang="pl-PL" sz="2400" dirty="0" smtClean="0"/>
              <a:t>Members of The Council of Europe</a:t>
            </a:r>
            <a:endParaRPr lang="pl-PL" sz="2400" dirty="0"/>
          </a:p>
        </p:txBody>
      </p:sp>
      <p:sp>
        <p:nvSpPr>
          <p:cNvPr id="5" name="pole tekstowe 4"/>
          <p:cNvSpPr txBox="1"/>
          <p:nvPr/>
        </p:nvSpPr>
        <p:spPr>
          <a:xfrm>
            <a:off x="84517" y="117693"/>
            <a:ext cx="2723077" cy="6740307"/>
          </a:xfrm>
          <a:prstGeom prst="rect">
            <a:avLst/>
          </a:prstGeom>
          <a:noFill/>
        </p:spPr>
        <p:txBody>
          <a:bodyPr wrap="square" rtlCol="0">
            <a:spAutoFit/>
          </a:bodyPr>
          <a:lstStyle/>
          <a:p>
            <a:pPr marL="342900" indent="-342900" algn="just">
              <a:buFont typeface="+mj-lt"/>
              <a:buAutoNum type="arabicPeriod"/>
            </a:pPr>
            <a:r>
              <a:rPr lang="pl-PL" dirty="0" smtClean="0">
                <a:solidFill>
                  <a:srgbClr val="0070C0"/>
                </a:solidFill>
                <a:latin typeface="Times New Roman" panose="02020603050405020304" pitchFamily="18" charset="0"/>
                <a:cs typeface="Times New Roman" panose="02020603050405020304" pitchFamily="18" charset="0"/>
              </a:rPr>
              <a:t>Belgium </a:t>
            </a:r>
          </a:p>
          <a:p>
            <a:pPr marL="342900" indent="-342900" algn="just">
              <a:buFont typeface="+mj-lt"/>
              <a:buAutoNum type="arabicPeriod"/>
            </a:pPr>
            <a:r>
              <a:rPr lang="pl-PL" dirty="0" smtClean="0">
                <a:solidFill>
                  <a:srgbClr val="0070C0"/>
                </a:solidFill>
                <a:latin typeface="Times New Roman" panose="02020603050405020304" pitchFamily="18" charset="0"/>
                <a:cs typeface="Times New Roman" panose="02020603050405020304" pitchFamily="18" charset="0"/>
              </a:rPr>
              <a:t>Denmark</a:t>
            </a:r>
          </a:p>
          <a:p>
            <a:pPr marL="342900" indent="-342900" algn="just">
              <a:buFont typeface="+mj-lt"/>
              <a:buAutoNum type="arabicPeriod"/>
            </a:pPr>
            <a:r>
              <a:rPr lang="pl-PL" dirty="0" smtClean="0">
                <a:solidFill>
                  <a:srgbClr val="0070C0"/>
                </a:solidFill>
                <a:latin typeface="Times New Roman" panose="02020603050405020304" pitchFamily="18" charset="0"/>
                <a:cs typeface="Times New Roman" panose="02020603050405020304" pitchFamily="18" charset="0"/>
              </a:rPr>
              <a:t>France</a:t>
            </a:r>
          </a:p>
          <a:p>
            <a:pPr marL="342900" indent="-342900" algn="just">
              <a:buFont typeface="+mj-lt"/>
              <a:buAutoNum type="arabicPeriod"/>
            </a:pPr>
            <a:r>
              <a:rPr lang="pl-PL" dirty="0" smtClean="0">
                <a:solidFill>
                  <a:srgbClr val="0070C0"/>
                </a:solidFill>
                <a:latin typeface="Times New Roman" panose="02020603050405020304" pitchFamily="18" charset="0"/>
                <a:cs typeface="Times New Roman" panose="02020603050405020304" pitchFamily="18" charset="0"/>
              </a:rPr>
              <a:t>The Nederlands</a:t>
            </a:r>
          </a:p>
          <a:p>
            <a:pPr marL="342900" indent="-342900" algn="just">
              <a:buFont typeface="+mj-lt"/>
              <a:buAutoNum type="arabicPeriod"/>
            </a:pPr>
            <a:r>
              <a:rPr lang="pl-PL" dirty="0" smtClean="0">
                <a:solidFill>
                  <a:srgbClr val="0070C0"/>
                </a:solidFill>
                <a:latin typeface="Times New Roman" panose="02020603050405020304" pitchFamily="18" charset="0"/>
                <a:cs typeface="Times New Roman" panose="02020603050405020304" pitchFamily="18" charset="0"/>
              </a:rPr>
              <a:t>Ireland </a:t>
            </a:r>
          </a:p>
          <a:p>
            <a:pPr marL="342900" indent="-342900" algn="just">
              <a:buFont typeface="+mj-lt"/>
              <a:buAutoNum type="arabicPeriod"/>
            </a:pPr>
            <a:r>
              <a:rPr lang="pl-PL" dirty="0" smtClean="0">
                <a:solidFill>
                  <a:srgbClr val="0070C0"/>
                </a:solidFill>
                <a:latin typeface="Times New Roman" panose="02020603050405020304" pitchFamily="18" charset="0"/>
                <a:cs typeface="Times New Roman" panose="02020603050405020304" pitchFamily="18" charset="0"/>
              </a:rPr>
              <a:t>Luxembourg</a:t>
            </a:r>
          </a:p>
          <a:p>
            <a:pPr marL="342900" indent="-342900" algn="just">
              <a:buFont typeface="+mj-lt"/>
              <a:buAutoNum type="arabicPeriod"/>
            </a:pPr>
            <a:r>
              <a:rPr lang="pl-PL" dirty="0" smtClean="0">
                <a:solidFill>
                  <a:srgbClr val="0070C0"/>
                </a:solidFill>
                <a:latin typeface="Times New Roman" panose="02020603050405020304" pitchFamily="18" charset="0"/>
                <a:cs typeface="Times New Roman" panose="02020603050405020304" pitchFamily="18" charset="0"/>
              </a:rPr>
              <a:t>Norway </a:t>
            </a:r>
          </a:p>
          <a:p>
            <a:pPr marL="342900" indent="-342900" algn="just">
              <a:buFont typeface="+mj-lt"/>
              <a:buAutoNum type="arabicPeriod"/>
            </a:pPr>
            <a:r>
              <a:rPr lang="pl-PL" dirty="0" smtClean="0">
                <a:solidFill>
                  <a:srgbClr val="0070C0"/>
                </a:solidFill>
                <a:latin typeface="Times New Roman" panose="02020603050405020304" pitchFamily="18" charset="0"/>
                <a:cs typeface="Times New Roman" panose="02020603050405020304" pitchFamily="18" charset="0"/>
              </a:rPr>
              <a:t>Sweden</a:t>
            </a:r>
          </a:p>
          <a:p>
            <a:pPr marL="342900" indent="-342900" algn="just">
              <a:buFont typeface="+mj-lt"/>
              <a:buAutoNum type="arabicPeriod"/>
            </a:pPr>
            <a:r>
              <a:rPr lang="pl-PL" dirty="0" smtClean="0">
                <a:solidFill>
                  <a:srgbClr val="0070C0"/>
                </a:solidFill>
                <a:latin typeface="Times New Roman" panose="02020603050405020304" pitchFamily="18" charset="0"/>
                <a:cs typeface="Times New Roman" panose="02020603050405020304" pitchFamily="18" charset="0"/>
              </a:rPr>
              <a:t>United Kingdom</a:t>
            </a:r>
          </a:p>
          <a:p>
            <a:pPr marL="342900" indent="-342900" algn="just">
              <a:buFont typeface="+mj-lt"/>
              <a:buAutoNum type="arabicPeriod"/>
            </a:pPr>
            <a:r>
              <a:rPr lang="pl-PL" dirty="0" smtClean="0">
                <a:solidFill>
                  <a:srgbClr val="0070C0"/>
                </a:solidFill>
                <a:latin typeface="Times New Roman" panose="02020603050405020304" pitchFamily="18" charset="0"/>
                <a:cs typeface="Times New Roman" panose="02020603050405020304" pitchFamily="18" charset="0"/>
              </a:rPr>
              <a:t>Italy</a:t>
            </a:r>
          </a:p>
          <a:p>
            <a:pPr marL="342900" indent="-342900" algn="just">
              <a:buFont typeface="+mj-lt"/>
              <a:buAutoNum type="arabicPeriod"/>
            </a:pPr>
            <a:r>
              <a:rPr lang="pl-PL" dirty="0" smtClean="0">
                <a:latin typeface="Times New Roman" panose="02020603050405020304" pitchFamily="18" charset="0"/>
                <a:cs typeface="Times New Roman" panose="02020603050405020304" pitchFamily="18" charset="0"/>
              </a:rPr>
              <a:t> </a:t>
            </a:r>
            <a:r>
              <a:rPr lang="pl-PL" dirty="0">
                <a:latin typeface="Times New Roman" panose="02020603050405020304" pitchFamily="18" charset="0"/>
                <a:cs typeface="Times New Roman" panose="02020603050405020304" pitchFamily="18" charset="0"/>
              </a:rPr>
              <a:t>Albania </a:t>
            </a:r>
            <a:endParaRPr lang="pl-PL"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pl-PL" dirty="0" smtClean="0">
                <a:latin typeface="Times New Roman" panose="02020603050405020304" pitchFamily="18" charset="0"/>
                <a:cs typeface="Times New Roman" panose="02020603050405020304" pitchFamily="18" charset="0"/>
              </a:rPr>
              <a:t>Andorra </a:t>
            </a:r>
          </a:p>
          <a:p>
            <a:pPr marL="342900" indent="-342900" algn="just">
              <a:buFont typeface="+mj-lt"/>
              <a:buAutoNum type="arabicPeriod"/>
            </a:pPr>
            <a:r>
              <a:rPr lang="pl-PL" dirty="0" smtClean="0">
                <a:latin typeface="Times New Roman" panose="02020603050405020304" pitchFamily="18" charset="0"/>
                <a:cs typeface="Times New Roman" panose="02020603050405020304" pitchFamily="18" charset="0"/>
              </a:rPr>
              <a:t>Armenia</a:t>
            </a:r>
            <a:r>
              <a:rPr lang="pl-PL" dirty="0">
                <a:latin typeface="Times New Roman" panose="02020603050405020304" pitchFamily="18" charset="0"/>
                <a:cs typeface="Times New Roman" panose="02020603050405020304" pitchFamily="18" charset="0"/>
              </a:rPr>
              <a:t> </a:t>
            </a:r>
          </a:p>
          <a:p>
            <a:pPr marL="342900" indent="-342900" algn="just">
              <a:buFont typeface="+mj-lt"/>
              <a:buAutoNum type="arabicPeriod"/>
            </a:pPr>
            <a:r>
              <a:rPr lang="pl-PL" dirty="0" smtClean="0">
                <a:latin typeface="Times New Roman" panose="02020603050405020304" pitchFamily="18" charset="0"/>
                <a:cs typeface="Times New Roman" panose="02020603050405020304" pitchFamily="18" charset="0"/>
              </a:rPr>
              <a:t>Austria</a:t>
            </a:r>
            <a:r>
              <a:rPr lang="pl-PL" dirty="0">
                <a:latin typeface="Times New Roman" panose="02020603050405020304" pitchFamily="18" charset="0"/>
                <a:cs typeface="Times New Roman" panose="02020603050405020304" pitchFamily="18" charset="0"/>
              </a:rPr>
              <a:t> </a:t>
            </a:r>
          </a:p>
          <a:p>
            <a:pPr marL="342900" indent="-342900" algn="just">
              <a:buFont typeface="+mj-lt"/>
              <a:buAutoNum type="arabicPeriod"/>
            </a:pPr>
            <a:r>
              <a:rPr lang="pl-PL" dirty="0" smtClean="0">
                <a:latin typeface="Times New Roman" panose="02020603050405020304" pitchFamily="18" charset="0"/>
                <a:cs typeface="Times New Roman" panose="02020603050405020304" pitchFamily="18" charset="0"/>
              </a:rPr>
              <a:t>Azerbaijan</a:t>
            </a:r>
            <a:r>
              <a:rPr lang="pl-PL" dirty="0">
                <a:latin typeface="Times New Roman" panose="02020603050405020304" pitchFamily="18" charset="0"/>
                <a:cs typeface="Times New Roman" panose="02020603050405020304" pitchFamily="18" charset="0"/>
              </a:rPr>
              <a:t> </a:t>
            </a:r>
            <a:endParaRPr lang="pl-PL"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pl-PL" dirty="0" smtClean="0">
                <a:latin typeface="Times New Roman" panose="02020603050405020304" pitchFamily="18" charset="0"/>
                <a:cs typeface="Times New Roman" panose="02020603050405020304" pitchFamily="18" charset="0"/>
              </a:rPr>
              <a:t>Bosnia &amp; Herzegovina</a:t>
            </a:r>
            <a:r>
              <a:rPr lang="pl-PL" dirty="0">
                <a:latin typeface="Times New Roman" panose="02020603050405020304" pitchFamily="18" charset="0"/>
                <a:cs typeface="Times New Roman" panose="02020603050405020304" pitchFamily="18" charset="0"/>
              </a:rPr>
              <a:t> </a:t>
            </a:r>
          </a:p>
          <a:p>
            <a:pPr marL="342900" indent="-342900" algn="just">
              <a:buFont typeface="+mj-lt"/>
              <a:buAutoNum type="arabicPeriod"/>
            </a:pPr>
            <a:r>
              <a:rPr lang="pl-PL" dirty="0" smtClean="0">
                <a:latin typeface="Times New Roman" panose="02020603050405020304" pitchFamily="18" charset="0"/>
                <a:cs typeface="Times New Roman" panose="02020603050405020304" pitchFamily="18" charset="0"/>
              </a:rPr>
              <a:t>Bulgaria</a:t>
            </a:r>
          </a:p>
          <a:p>
            <a:pPr marL="342900" indent="-342900" algn="just">
              <a:buFont typeface="+mj-lt"/>
              <a:buAutoNum type="arabicPeriod"/>
            </a:pPr>
            <a:r>
              <a:rPr lang="pl-PL" dirty="0" smtClean="0">
                <a:latin typeface="Times New Roman" panose="02020603050405020304" pitchFamily="18" charset="0"/>
                <a:cs typeface="Times New Roman" panose="02020603050405020304" pitchFamily="18" charset="0"/>
              </a:rPr>
              <a:t>Croatia</a:t>
            </a:r>
            <a:r>
              <a:rPr lang="pl-PL" dirty="0">
                <a:latin typeface="Times New Roman" panose="02020603050405020304" pitchFamily="18" charset="0"/>
                <a:cs typeface="Times New Roman" panose="02020603050405020304" pitchFamily="18" charset="0"/>
              </a:rPr>
              <a:t> </a:t>
            </a:r>
          </a:p>
          <a:p>
            <a:pPr marL="342900" indent="-342900" algn="just">
              <a:buFont typeface="+mj-lt"/>
              <a:buAutoNum type="arabicPeriod"/>
            </a:pPr>
            <a:r>
              <a:rPr lang="pl-PL" dirty="0" smtClean="0">
                <a:latin typeface="Times New Roman" panose="02020603050405020304" pitchFamily="18" charset="0"/>
                <a:cs typeface="Times New Roman" panose="02020603050405020304" pitchFamily="18" charset="0"/>
              </a:rPr>
              <a:t>Cyprus</a:t>
            </a:r>
            <a:r>
              <a:rPr lang="pl-PL" dirty="0">
                <a:latin typeface="Times New Roman" panose="02020603050405020304" pitchFamily="18" charset="0"/>
                <a:cs typeface="Times New Roman" panose="02020603050405020304" pitchFamily="18" charset="0"/>
              </a:rPr>
              <a:t> </a:t>
            </a:r>
          </a:p>
          <a:p>
            <a:pPr marL="342900" indent="-342900" algn="just">
              <a:buFont typeface="+mj-lt"/>
              <a:buAutoNum type="arabicPeriod"/>
            </a:pPr>
            <a:r>
              <a:rPr lang="pl-PL" dirty="0" smtClean="0">
                <a:latin typeface="Times New Roman" panose="02020603050405020304" pitchFamily="18" charset="0"/>
                <a:cs typeface="Times New Roman" panose="02020603050405020304" pitchFamily="18" charset="0"/>
              </a:rPr>
              <a:t>Montenegro</a:t>
            </a:r>
          </a:p>
          <a:p>
            <a:pPr marL="342900" indent="-342900" algn="just">
              <a:buFont typeface="+mj-lt"/>
              <a:buAutoNum type="arabicPeriod"/>
            </a:pPr>
            <a:r>
              <a:rPr lang="pl-PL" dirty="0" smtClean="0">
                <a:latin typeface="Times New Roman" panose="02020603050405020304" pitchFamily="18" charset="0"/>
                <a:cs typeface="Times New Roman" panose="02020603050405020304" pitchFamily="18" charset="0"/>
              </a:rPr>
              <a:t>Czech Republic</a:t>
            </a:r>
            <a:r>
              <a:rPr lang="pl-PL" dirty="0">
                <a:latin typeface="Times New Roman" panose="02020603050405020304" pitchFamily="18" charset="0"/>
                <a:cs typeface="Times New Roman" panose="02020603050405020304" pitchFamily="18" charset="0"/>
              </a:rPr>
              <a:t> </a:t>
            </a:r>
          </a:p>
          <a:p>
            <a:pPr marL="342900" indent="-342900" algn="just">
              <a:buFont typeface="+mj-lt"/>
              <a:buAutoNum type="arabicPeriod"/>
            </a:pPr>
            <a:r>
              <a:rPr lang="pl-PL" dirty="0" smtClean="0">
                <a:latin typeface="Times New Roman" panose="02020603050405020304" pitchFamily="18" charset="0"/>
                <a:cs typeface="Times New Roman" panose="02020603050405020304" pitchFamily="18" charset="0"/>
              </a:rPr>
              <a:t>Estonia</a:t>
            </a:r>
            <a:r>
              <a:rPr lang="pl-PL" dirty="0">
                <a:latin typeface="Times New Roman" panose="02020603050405020304" pitchFamily="18" charset="0"/>
                <a:cs typeface="Times New Roman" panose="02020603050405020304" pitchFamily="18" charset="0"/>
              </a:rPr>
              <a:t> </a:t>
            </a:r>
          </a:p>
          <a:p>
            <a:pPr marL="342900" indent="-342900" algn="just">
              <a:buFont typeface="+mj-lt"/>
              <a:buAutoNum type="arabicPeriod"/>
            </a:pPr>
            <a:r>
              <a:rPr lang="pl-PL" dirty="0" smtClean="0">
                <a:latin typeface="Times New Roman" panose="02020603050405020304" pitchFamily="18" charset="0"/>
                <a:cs typeface="Times New Roman" panose="02020603050405020304" pitchFamily="18" charset="0"/>
              </a:rPr>
              <a:t>Finland</a:t>
            </a:r>
            <a:r>
              <a:rPr lang="pl-PL" dirty="0">
                <a:latin typeface="Times New Roman" panose="02020603050405020304" pitchFamily="18" charset="0"/>
                <a:cs typeface="Times New Roman" panose="02020603050405020304" pitchFamily="18" charset="0"/>
              </a:rPr>
              <a:t> </a:t>
            </a:r>
            <a:endParaRPr lang="pl-PL"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pl-PL" dirty="0" smtClean="0">
                <a:latin typeface="Times New Roman" panose="02020603050405020304" pitchFamily="18" charset="0"/>
                <a:cs typeface="Times New Roman" panose="02020603050405020304" pitchFamily="18" charset="0"/>
              </a:rPr>
              <a:t>Greece</a:t>
            </a:r>
            <a:r>
              <a:rPr lang="pl-PL" dirty="0">
                <a:latin typeface="Times New Roman" panose="02020603050405020304" pitchFamily="18" charset="0"/>
                <a:cs typeface="Times New Roman" panose="02020603050405020304" pitchFamily="18" charset="0"/>
              </a:rPr>
              <a:t> </a:t>
            </a:r>
          </a:p>
        </p:txBody>
      </p:sp>
      <p:sp>
        <p:nvSpPr>
          <p:cNvPr id="7" name="Prostokąt 6"/>
          <p:cNvSpPr/>
          <p:nvPr/>
        </p:nvSpPr>
        <p:spPr>
          <a:xfrm>
            <a:off x="9482069" y="206061"/>
            <a:ext cx="2392251" cy="6740307"/>
          </a:xfrm>
          <a:prstGeom prst="rect">
            <a:avLst/>
          </a:prstGeom>
        </p:spPr>
        <p:txBody>
          <a:bodyPr wrap="square">
            <a:spAutoFit/>
          </a:bodyPr>
          <a:lstStyle/>
          <a:p>
            <a:pPr marL="342900" indent="-342900" algn="just">
              <a:buFont typeface="+mj-lt"/>
              <a:buAutoNum type="arabicPeriod" startAt="25"/>
            </a:pPr>
            <a:r>
              <a:rPr lang="pl-PL" dirty="0" smtClean="0">
                <a:latin typeface="Times New Roman" panose="02020603050405020304" pitchFamily="18" charset="0"/>
                <a:cs typeface="Times New Roman" panose="02020603050405020304" pitchFamily="18" charset="0"/>
              </a:rPr>
              <a:t>Georgia </a:t>
            </a:r>
          </a:p>
          <a:p>
            <a:pPr marL="342900" indent="-342900" algn="just">
              <a:buFont typeface="+mj-lt"/>
              <a:buAutoNum type="arabicPeriod" startAt="25"/>
            </a:pPr>
            <a:r>
              <a:rPr lang="pl-PL" dirty="0" smtClean="0">
                <a:latin typeface="Times New Roman" panose="02020603050405020304" pitchFamily="18" charset="0"/>
                <a:cs typeface="Times New Roman" panose="02020603050405020304" pitchFamily="18" charset="0"/>
              </a:rPr>
              <a:t>Spain</a:t>
            </a:r>
            <a:endParaRPr lang="pl-PL" dirty="0">
              <a:latin typeface="Times New Roman" panose="02020603050405020304" pitchFamily="18" charset="0"/>
              <a:cs typeface="Times New Roman" panose="02020603050405020304" pitchFamily="18" charset="0"/>
            </a:endParaRPr>
          </a:p>
          <a:p>
            <a:pPr marL="342900" indent="-342900" algn="just">
              <a:buFont typeface="+mj-lt"/>
              <a:buAutoNum type="arabicPeriod" startAt="25"/>
            </a:pPr>
            <a:r>
              <a:rPr lang="pl-PL" dirty="0" smtClean="0">
                <a:latin typeface="Times New Roman" panose="02020603050405020304" pitchFamily="18" charset="0"/>
                <a:cs typeface="Times New Roman" panose="02020603050405020304" pitchFamily="18" charset="0"/>
              </a:rPr>
              <a:t>Iceland</a:t>
            </a:r>
            <a:endParaRPr lang="pl-PL" dirty="0">
              <a:latin typeface="Times New Roman" panose="02020603050405020304" pitchFamily="18" charset="0"/>
              <a:cs typeface="Times New Roman" panose="02020603050405020304" pitchFamily="18" charset="0"/>
            </a:endParaRPr>
          </a:p>
          <a:p>
            <a:pPr marL="342900" indent="-342900" algn="just">
              <a:buFont typeface="+mj-lt"/>
              <a:buAutoNum type="arabicPeriod" startAt="25"/>
            </a:pPr>
            <a:r>
              <a:rPr lang="pl-PL" dirty="0" smtClean="0">
                <a:latin typeface="Times New Roman" panose="02020603050405020304" pitchFamily="18" charset="0"/>
                <a:cs typeface="Times New Roman" panose="02020603050405020304" pitchFamily="18" charset="0"/>
              </a:rPr>
              <a:t>Liechtenstein</a:t>
            </a:r>
            <a:endParaRPr lang="pl-PL" dirty="0">
              <a:latin typeface="Times New Roman" panose="02020603050405020304" pitchFamily="18" charset="0"/>
              <a:cs typeface="Times New Roman" panose="02020603050405020304" pitchFamily="18" charset="0"/>
            </a:endParaRPr>
          </a:p>
          <a:p>
            <a:pPr marL="342900" indent="-342900" algn="just">
              <a:buFont typeface="+mj-lt"/>
              <a:buAutoNum type="arabicPeriod" startAt="25"/>
            </a:pPr>
            <a:r>
              <a:rPr lang="pl-PL" dirty="0" smtClean="0">
                <a:latin typeface="Times New Roman" panose="02020603050405020304" pitchFamily="18" charset="0"/>
                <a:cs typeface="Times New Roman" panose="02020603050405020304" pitchFamily="18" charset="0"/>
              </a:rPr>
              <a:t>Lithuania</a:t>
            </a:r>
            <a:endParaRPr lang="pl-PL" dirty="0">
              <a:latin typeface="Times New Roman" panose="02020603050405020304" pitchFamily="18" charset="0"/>
              <a:cs typeface="Times New Roman" panose="02020603050405020304" pitchFamily="18" charset="0"/>
            </a:endParaRPr>
          </a:p>
          <a:p>
            <a:pPr marL="342900" indent="-342900" algn="just">
              <a:buFont typeface="+mj-lt"/>
              <a:buAutoNum type="arabicPeriod" startAt="25"/>
            </a:pPr>
            <a:r>
              <a:rPr lang="pl-PL" dirty="0" smtClean="0">
                <a:latin typeface="Times New Roman" panose="02020603050405020304" pitchFamily="18" charset="0"/>
                <a:cs typeface="Times New Roman" panose="02020603050405020304" pitchFamily="18" charset="0"/>
              </a:rPr>
              <a:t>Latvia </a:t>
            </a:r>
          </a:p>
          <a:p>
            <a:pPr marL="342900" indent="-342900" algn="just">
              <a:buFont typeface="+mj-lt"/>
              <a:buAutoNum type="arabicPeriod" startAt="25"/>
            </a:pPr>
            <a:r>
              <a:rPr lang="pl-PL" dirty="0" smtClean="0">
                <a:latin typeface="Times New Roman" panose="02020603050405020304" pitchFamily="18" charset="0"/>
                <a:cs typeface="Times New Roman" panose="02020603050405020304" pitchFamily="18" charset="0"/>
              </a:rPr>
              <a:t>North Macedonia </a:t>
            </a:r>
          </a:p>
          <a:p>
            <a:pPr marL="342900" indent="-342900" algn="just">
              <a:buFont typeface="+mj-lt"/>
              <a:buAutoNum type="arabicPeriod" startAt="25"/>
            </a:pPr>
            <a:r>
              <a:rPr lang="pl-PL" dirty="0" smtClean="0">
                <a:latin typeface="Times New Roman" panose="02020603050405020304" pitchFamily="18" charset="0"/>
                <a:cs typeface="Times New Roman" panose="02020603050405020304" pitchFamily="18" charset="0"/>
              </a:rPr>
              <a:t>Malta </a:t>
            </a:r>
          </a:p>
          <a:p>
            <a:pPr marL="342900" indent="-342900" algn="just">
              <a:buFont typeface="+mj-lt"/>
              <a:buAutoNum type="arabicPeriod" startAt="25"/>
            </a:pPr>
            <a:r>
              <a:rPr lang="pl-PL" dirty="0" smtClean="0">
                <a:latin typeface="Times New Roman" panose="02020603050405020304" pitchFamily="18" charset="0"/>
                <a:cs typeface="Times New Roman" panose="02020603050405020304" pitchFamily="18" charset="0"/>
              </a:rPr>
              <a:t>Moldova </a:t>
            </a:r>
          </a:p>
          <a:p>
            <a:pPr marL="342900" indent="-342900" algn="just">
              <a:buFont typeface="+mj-lt"/>
              <a:buAutoNum type="arabicPeriod" startAt="25"/>
            </a:pPr>
            <a:r>
              <a:rPr lang="pl-PL" dirty="0" smtClean="0">
                <a:latin typeface="Times New Roman" panose="02020603050405020304" pitchFamily="18" charset="0"/>
                <a:cs typeface="Times New Roman" panose="02020603050405020304" pitchFamily="18" charset="0"/>
              </a:rPr>
              <a:t>Monaco </a:t>
            </a:r>
            <a:endParaRPr lang="pl-PL" dirty="0">
              <a:latin typeface="Times New Roman" panose="02020603050405020304" pitchFamily="18" charset="0"/>
              <a:cs typeface="Times New Roman" panose="02020603050405020304" pitchFamily="18" charset="0"/>
            </a:endParaRPr>
          </a:p>
          <a:p>
            <a:pPr marL="342900" indent="-342900" algn="just">
              <a:buFont typeface="+mj-lt"/>
              <a:buAutoNum type="arabicPeriod" startAt="25"/>
            </a:pPr>
            <a:r>
              <a:rPr lang="pl-PL" dirty="0" smtClean="0">
                <a:latin typeface="Times New Roman" panose="02020603050405020304" pitchFamily="18" charset="0"/>
                <a:cs typeface="Times New Roman" panose="02020603050405020304" pitchFamily="18" charset="0"/>
              </a:rPr>
              <a:t>Germany </a:t>
            </a:r>
          </a:p>
          <a:p>
            <a:pPr marL="342900" indent="-342900" algn="just">
              <a:buFont typeface="+mj-lt"/>
              <a:buAutoNum type="arabicPeriod" startAt="25"/>
            </a:pPr>
            <a:r>
              <a:rPr lang="pl-PL" u="sng" dirty="0" smtClean="0">
                <a:latin typeface="Times New Roman" panose="02020603050405020304" pitchFamily="18" charset="0"/>
                <a:cs typeface="Times New Roman" panose="02020603050405020304" pitchFamily="18" charset="0"/>
              </a:rPr>
              <a:t>Poland </a:t>
            </a:r>
          </a:p>
          <a:p>
            <a:pPr marL="342900" indent="-342900" algn="just">
              <a:buFont typeface="+mj-lt"/>
              <a:buAutoNum type="arabicPeriod" startAt="25"/>
            </a:pPr>
            <a:r>
              <a:rPr lang="pl-PL" dirty="0" smtClean="0">
                <a:latin typeface="Times New Roman" panose="02020603050405020304" pitchFamily="18" charset="0"/>
                <a:cs typeface="Times New Roman" panose="02020603050405020304" pitchFamily="18" charset="0"/>
              </a:rPr>
              <a:t>Portugal</a:t>
            </a:r>
            <a:endParaRPr lang="pl-PL" dirty="0">
              <a:latin typeface="Times New Roman" panose="02020603050405020304" pitchFamily="18" charset="0"/>
              <a:cs typeface="Times New Roman" panose="02020603050405020304" pitchFamily="18" charset="0"/>
            </a:endParaRPr>
          </a:p>
          <a:p>
            <a:pPr marL="342900" indent="-342900" algn="just">
              <a:buFont typeface="+mj-lt"/>
              <a:buAutoNum type="arabicPeriod" startAt="25"/>
            </a:pPr>
            <a:r>
              <a:rPr lang="pl-PL" dirty="0" smtClean="0">
                <a:latin typeface="Times New Roman" panose="02020603050405020304" pitchFamily="18" charset="0"/>
                <a:cs typeface="Times New Roman" panose="02020603050405020304" pitchFamily="18" charset="0"/>
              </a:rPr>
              <a:t>Romania </a:t>
            </a:r>
          </a:p>
          <a:p>
            <a:pPr marL="342900" indent="-342900" algn="just">
              <a:buFont typeface="+mj-lt"/>
              <a:buAutoNum type="arabicPeriod" startAt="25"/>
            </a:pPr>
            <a:r>
              <a:rPr lang="pl-PL" dirty="0" smtClean="0">
                <a:latin typeface="Times New Roman" panose="02020603050405020304" pitchFamily="18" charset="0"/>
                <a:cs typeface="Times New Roman" panose="02020603050405020304" pitchFamily="18" charset="0"/>
              </a:rPr>
              <a:t>San Marino </a:t>
            </a:r>
          </a:p>
          <a:p>
            <a:pPr marL="342900" indent="-342900" algn="just">
              <a:buFont typeface="+mj-lt"/>
              <a:buAutoNum type="arabicPeriod" startAt="25"/>
            </a:pPr>
            <a:r>
              <a:rPr lang="pl-PL" dirty="0" smtClean="0">
                <a:latin typeface="Times New Roman" panose="02020603050405020304" pitchFamily="18" charset="0"/>
                <a:cs typeface="Times New Roman" panose="02020603050405020304" pitchFamily="18" charset="0"/>
              </a:rPr>
              <a:t>Serbia </a:t>
            </a:r>
          </a:p>
          <a:p>
            <a:pPr marL="342900" indent="-342900" algn="just">
              <a:buFont typeface="+mj-lt"/>
              <a:buAutoNum type="arabicPeriod" startAt="25"/>
            </a:pPr>
            <a:r>
              <a:rPr lang="pl-PL" dirty="0" smtClean="0">
                <a:latin typeface="Times New Roman" panose="02020603050405020304" pitchFamily="18" charset="0"/>
                <a:cs typeface="Times New Roman" panose="02020603050405020304" pitchFamily="18" charset="0"/>
              </a:rPr>
              <a:t>Slovakia </a:t>
            </a:r>
          </a:p>
          <a:p>
            <a:pPr marL="342900" indent="-342900" algn="just">
              <a:buFont typeface="+mj-lt"/>
              <a:buAutoNum type="arabicPeriod" startAt="25"/>
            </a:pPr>
            <a:r>
              <a:rPr lang="pl-PL" dirty="0" smtClean="0">
                <a:latin typeface="Times New Roman" panose="02020603050405020304" pitchFamily="18" charset="0"/>
                <a:cs typeface="Times New Roman" panose="02020603050405020304" pitchFamily="18" charset="0"/>
              </a:rPr>
              <a:t>Slovenia </a:t>
            </a:r>
          </a:p>
          <a:p>
            <a:pPr marL="342900" indent="-342900" algn="just">
              <a:buFont typeface="+mj-lt"/>
              <a:buAutoNum type="arabicPeriod" startAt="25"/>
            </a:pPr>
            <a:r>
              <a:rPr lang="pl-PL" dirty="0" smtClean="0">
                <a:latin typeface="Times New Roman" panose="02020603050405020304" pitchFamily="18" charset="0"/>
                <a:cs typeface="Times New Roman" panose="02020603050405020304" pitchFamily="18" charset="0"/>
              </a:rPr>
              <a:t>Switzerland </a:t>
            </a:r>
            <a:endParaRPr lang="pl-PL" dirty="0">
              <a:latin typeface="Times New Roman" panose="02020603050405020304" pitchFamily="18" charset="0"/>
              <a:cs typeface="Times New Roman" panose="02020603050405020304" pitchFamily="18" charset="0"/>
            </a:endParaRPr>
          </a:p>
          <a:p>
            <a:pPr marL="342900" indent="-342900" algn="just">
              <a:buFont typeface="+mj-lt"/>
              <a:buAutoNum type="arabicPeriod" startAt="25"/>
            </a:pPr>
            <a:r>
              <a:rPr lang="pl-PL" dirty="0" smtClean="0">
                <a:latin typeface="Times New Roman" panose="02020603050405020304" pitchFamily="18" charset="0"/>
                <a:cs typeface="Times New Roman" panose="02020603050405020304" pitchFamily="18" charset="0"/>
              </a:rPr>
              <a:t>Turkey </a:t>
            </a:r>
          </a:p>
          <a:p>
            <a:pPr marL="342900" indent="-342900" algn="just">
              <a:buFont typeface="+mj-lt"/>
              <a:buAutoNum type="arabicPeriod" startAt="25"/>
            </a:pPr>
            <a:r>
              <a:rPr lang="pl-PL" dirty="0" smtClean="0">
                <a:latin typeface="Times New Roman" panose="02020603050405020304" pitchFamily="18" charset="0"/>
                <a:cs typeface="Times New Roman" panose="02020603050405020304" pitchFamily="18" charset="0"/>
              </a:rPr>
              <a:t>Ukraine</a:t>
            </a:r>
            <a:endParaRPr lang="pl-PL" dirty="0">
              <a:latin typeface="Times New Roman" panose="02020603050405020304" pitchFamily="18" charset="0"/>
              <a:cs typeface="Times New Roman" panose="02020603050405020304" pitchFamily="18" charset="0"/>
            </a:endParaRPr>
          </a:p>
          <a:p>
            <a:pPr marL="342900" indent="-342900" algn="just">
              <a:buFont typeface="+mj-lt"/>
              <a:buAutoNum type="arabicPeriod" startAt="25"/>
            </a:pPr>
            <a:r>
              <a:rPr lang="pl-PL" dirty="0" smtClean="0">
                <a:latin typeface="Times New Roman" panose="02020603050405020304" pitchFamily="18" charset="0"/>
                <a:cs typeface="Times New Roman" panose="02020603050405020304" pitchFamily="18" charset="0"/>
              </a:rPr>
              <a:t>Hungary </a:t>
            </a:r>
            <a:endParaRPr lang="pl-PL" dirty="0">
              <a:latin typeface="Times New Roman" panose="02020603050405020304" pitchFamily="18" charset="0"/>
              <a:cs typeface="Times New Roman" panose="02020603050405020304" pitchFamily="18" charset="0"/>
            </a:endParaRPr>
          </a:p>
          <a:p>
            <a:pPr marL="342900" indent="-342900" algn="just">
              <a:buFont typeface="+mj-lt"/>
              <a:buAutoNum type="arabicPeriod" startAt="25"/>
            </a:pPr>
            <a:endParaRPr lang="pl-PL"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startAt="25"/>
            </a:pPr>
            <a:r>
              <a:rPr lang="pl-PL" b="1" dirty="0" smtClean="0">
                <a:solidFill>
                  <a:srgbClr val="FF0000"/>
                </a:solidFill>
                <a:latin typeface="Times New Roman" panose="02020603050405020304" pitchFamily="18" charset="0"/>
                <a:cs typeface="Times New Roman" panose="02020603050405020304" pitchFamily="18" charset="0"/>
              </a:rPr>
              <a:t>Russia</a:t>
            </a:r>
            <a:endParaRPr lang="pl-PL" b="1" dirty="0">
              <a:solidFill>
                <a:srgbClr val="FF0000"/>
              </a:solidFill>
              <a:latin typeface="Times New Roman" panose="02020603050405020304" pitchFamily="18" charset="0"/>
              <a:cs typeface="Times New Roman" panose="02020603050405020304" pitchFamily="18" charset="0"/>
            </a:endParaRPr>
          </a:p>
        </p:txBody>
      </p:sp>
      <p:sp>
        <p:nvSpPr>
          <p:cNvPr id="19" name="Prostokąt 18"/>
          <p:cNvSpPr/>
          <p:nvPr/>
        </p:nvSpPr>
        <p:spPr>
          <a:xfrm>
            <a:off x="9416065" y="6484701"/>
            <a:ext cx="1416676" cy="3655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Mnożenie 21"/>
          <p:cNvSpPr/>
          <p:nvPr/>
        </p:nvSpPr>
        <p:spPr>
          <a:xfrm>
            <a:off x="10832741" y="6440517"/>
            <a:ext cx="502276" cy="45387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6" name="Picture 2" descr="Ma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8802" y="958980"/>
            <a:ext cx="6833267" cy="5234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907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rija Pejcinovic Buric: Nowa sekretarz generalna Rady Eur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374" y="678682"/>
            <a:ext cx="3380105" cy="5070158"/>
          </a:xfrm>
          <a:prstGeom prst="rect">
            <a:avLst/>
          </a:prstGeom>
          <a:noFill/>
          <a:extLst>
            <a:ext uri="{909E8E84-426E-40DD-AFC4-6F175D3DCCD1}">
              <a14:hiddenFill xmlns:a14="http://schemas.microsoft.com/office/drawing/2010/main">
                <a:solidFill>
                  <a:srgbClr val="FFFFFF"/>
                </a:solidFill>
              </a14:hiddenFill>
            </a:ext>
          </a:extLst>
        </p:spPr>
      </p:pic>
      <p:sp>
        <p:nvSpPr>
          <p:cNvPr id="3" name="Prostokąt 2"/>
          <p:cNvSpPr/>
          <p:nvPr/>
        </p:nvSpPr>
        <p:spPr>
          <a:xfrm>
            <a:off x="583291" y="2948119"/>
            <a:ext cx="6286988" cy="1323439"/>
          </a:xfrm>
          <a:prstGeom prst="rect">
            <a:avLst/>
          </a:prstGeom>
        </p:spPr>
        <p:txBody>
          <a:bodyPr wrap="square">
            <a:spAutoFit/>
          </a:bodyPr>
          <a:lstStyle/>
          <a:p>
            <a:pPr algn="just"/>
            <a:r>
              <a:rPr lang="pl-PL" sz="2000" b="1" i="0" dirty="0" smtClean="0">
                <a:effectLst/>
                <a:latin typeface="Times New Roman" panose="02020603050405020304" pitchFamily="18" charset="0"/>
                <a:cs typeface="Times New Roman" panose="02020603050405020304" pitchFamily="18" charset="0"/>
              </a:rPr>
              <a:t>Marija Pejčinović Burić </a:t>
            </a:r>
            <a:r>
              <a:rPr lang="pl-PL" sz="2000" i="0" dirty="0" smtClean="0">
                <a:solidFill>
                  <a:srgbClr val="202122"/>
                </a:solidFill>
                <a:effectLs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Croatian economist and </a:t>
            </a:r>
            <a:r>
              <a:rPr lang="en-US" sz="2000" dirty="0" smtClean="0">
                <a:latin typeface="Times New Roman" panose="02020603050405020304" pitchFamily="18" charset="0"/>
                <a:cs typeface="Times New Roman" panose="02020603050405020304" pitchFamily="18" charset="0"/>
              </a:rPr>
              <a:t>politician, </a:t>
            </a:r>
            <a:r>
              <a:rPr lang="en-US" sz="2000" dirty="0">
                <a:latin typeface="Times New Roman" panose="02020603050405020304" pitchFamily="18" charset="0"/>
                <a:cs typeface="Times New Roman" panose="02020603050405020304" pitchFamily="18" charset="0"/>
              </a:rPr>
              <a:t>Deputy Prime Minister and Minister of Foreign and European Affairs </a:t>
            </a:r>
            <a:r>
              <a:rPr lang="pl-PL" sz="2000" dirty="0" smtClean="0">
                <a:latin typeface="Times New Roman" panose="02020603050405020304" pitchFamily="18" charset="0"/>
                <a:cs typeface="Times New Roman" panose="02020603050405020304" pitchFamily="18" charset="0"/>
              </a:rPr>
              <a:t>from</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2017–2019, Secretary General of the Council of Europe from 2019 .</a:t>
            </a:r>
            <a:endParaRPr lang="pl-PL" sz="2000" dirty="0">
              <a:latin typeface="Times New Roman" panose="02020603050405020304" pitchFamily="18" charset="0"/>
              <a:cs typeface="Times New Roman" panose="02020603050405020304" pitchFamily="18" charset="0"/>
            </a:endParaRPr>
          </a:p>
        </p:txBody>
      </p:sp>
      <p:sp>
        <p:nvSpPr>
          <p:cNvPr id="4" name="Prostokąt 3"/>
          <p:cNvSpPr/>
          <p:nvPr/>
        </p:nvSpPr>
        <p:spPr>
          <a:xfrm>
            <a:off x="786686" y="814392"/>
            <a:ext cx="5880199" cy="461665"/>
          </a:xfrm>
          <a:prstGeom prst="rect">
            <a:avLst/>
          </a:prstGeom>
        </p:spPr>
        <p:txBody>
          <a:bodyPr wrap="none">
            <a:spAutoFit/>
          </a:bodyPr>
          <a:lstStyle/>
          <a:p>
            <a:pPr algn="just"/>
            <a:r>
              <a:rPr lang="en-US" sz="2400" b="1" dirty="0" smtClean="0">
                <a:latin typeface="Times New Roman" panose="02020603050405020304" pitchFamily="18" charset="0"/>
                <a:cs typeface="Times New Roman" panose="02020603050405020304" pitchFamily="18" charset="0"/>
              </a:rPr>
              <a:t>Secretary General of the Council of Europe</a:t>
            </a:r>
            <a:endParaRPr lang="pl-PL"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8111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81128" y="1995559"/>
            <a:ext cx="6953876" cy="1323439"/>
          </a:xfrm>
          <a:prstGeom prst="rect">
            <a:avLst/>
          </a:prstGeom>
        </p:spPr>
        <p:txBody>
          <a:bodyPr wrap="square">
            <a:spAutoFit/>
          </a:bodyPr>
          <a:lstStyle/>
          <a:p>
            <a:r>
              <a:rPr lang="en-US" sz="2000" b="0" i="1" dirty="0" smtClean="0">
                <a:effectLst/>
                <a:latin typeface="Times New Roman" panose="02020603050405020304" pitchFamily="18" charset="0"/>
                <a:cs typeface="Times New Roman" panose="02020603050405020304" pitchFamily="18" charset="0"/>
              </a:rPr>
              <a:t>„</a:t>
            </a:r>
            <a:r>
              <a:rPr lang="pl-PL" sz="2000" b="0" i="1" dirty="0" smtClean="0">
                <a:effectLst/>
                <a:latin typeface="Times New Roman" panose="02020603050405020304" pitchFamily="18" charset="0"/>
                <a:cs typeface="Times New Roman" panose="02020603050405020304" pitchFamily="18" charset="0"/>
              </a:rPr>
              <a:t>W</a:t>
            </a:r>
            <a:r>
              <a:rPr lang="en-US" sz="2000" b="0" i="1" dirty="0" smtClean="0">
                <a:effectLst/>
                <a:latin typeface="Times New Roman" panose="02020603050405020304" pitchFamily="18" charset="0"/>
                <a:cs typeface="Times New Roman" panose="02020603050405020304" pitchFamily="18" charset="0"/>
              </a:rPr>
              <a:t>e </a:t>
            </a:r>
            <a:r>
              <a:rPr lang="pl-PL" sz="2000" i="1" dirty="0" smtClean="0">
                <a:latin typeface="Times New Roman" panose="02020603050405020304" pitchFamily="18" charset="0"/>
                <a:cs typeface="Times New Roman" panose="02020603050405020304" pitchFamily="18" charset="0"/>
              </a:rPr>
              <a:t>should</a:t>
            </a:r>
            <a:r>
              <a:rPr lang="en-US" sz="2000" b="0" i="1" dirty="0" smtClean="0">
                <a:effectLst/>
                <a:latin typeface="Times New Roman" panose="02020603050405020304" pitchFamily="18" charset="0"/>
                <a:cs typeface="Times New Roman" panose="02020603050405020304" pitchFamily="18" charset="0"/>
              </a:rPr>
              <a:t> build a kind of United States of Europe</a:t>
            </a:r>
            <a:r>
              <a:rPr lang="pl-PL" sz="2000" b="0" i="1" dirty="0" smtClean="0">
                <a:effectLst/>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 (...) It is in this spirit that I address you with the words: "Europe, awake! </a:t>
            </a:r>
            <a:r>
              <a:rPr lang="en-US" sz="2000" i="1" dirty="0" smtClean="0">
                <a:latin typeface="Times New Roman" panose="02020603050405020304" pitchFamily="18" charset="0"/>
                <a:cs typeface="Times New Roman" panose="02020603050405020304" pitchFamily="18" charset="0"/>
              </a:rPr>
              <a:t>"</a:t>
            </a:r>
            <a:endParaRPr lang="pl-PL" sz="2000" b="0" i="1" dirty="0" smtClean="0">
              <a:solidFill>
                <a:srgbClr val="202122"/>
              </a:solidFill>
              <a:effectLst/>
              <a:latin typeface="Times New Roman" panose="02020603050405020304" pitchFamily="18" charset="0"/>
              <a:cs typeface="Times New Roman" panose="02020603050405020304" pitchFamily="18" charset="0"/>
            </a:endParaRPr>
          </a:p>
          <a:p>
            <a:r>
              <a:rPr lang="pl-PL" sz="2000" dirty="0">
                <a:solidFill>
                  <a:srgbClr val="202122"/>
                </a:solidFill>
                <a:latin typeface="Times New Roman" panose="02020603050405020304" pitchFamily="18" charset="0"/>
                <a:cs typeface="Times New Roman" panose="02020603050405020304" pitchFamily="18" charset="0"/>
              </a:rPr>
              <a:t>	</a:t>
            </a:r>
            <a:r>
              <a:rPr lang="pl-PL" sz="2000" dirty="0" smtClean="0">
                <a:solidFill>
                  <a:srgbClr val="202122"/>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British Prime Minister </a:t>
            </a:r>
            <a:endParaRPr lang="pl-PL" sz="2000" dirty="0" smtClean="0">
              <a:latin typeface="Times New Roman" panose="02020603050405020304" pitchFamily="18" charset="0"/>
              <a:cs typeface="Times New Roman" panose="02020603050405020304" pitchFamily="18" charset="0"/>
            </a:endParaRPr>
          </a:p>
          <a:p>
            <a:r>
              <a:rPr lang="pl-PL" sz="2000" dirty="0">
                <a:latin typeface="Times New Roman" panose="02020603050405020304" pitchFamily="18" charset="0"/>
                <a:cs typeface="Times New Roman" panose="02020603050405020304" pitchFamily="18" charset="0"/>
              </a:rPr>
              <a:t>	</a:t>
            </a:r>
            <a:r>
              <a:rPr lang="pl-PL"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Winston Churchill</a:t>
            </a:r>
            <a:r>
              <a:rPr lang="pl-PL" sz="2000" dirty="0" smtClean="0">
                <a:latin typeface="Times New Roman" panose="02020603050405020304" pitchFamily="18" charset="0"/>
                <a:cs typeface="Times New Roman" panose="02020603050405020304" pitchFamily="18" charset="0"/>
              </a:rPr>
              <a:t>, 1946.</a:t>
            </a:r>
            <a:endParaRPr lang="pl-PL" sz="2000" dirty="0">
              <a:latin typeface="Times New Roman" panose="02020603050405020304" pitchFamily="18" charset="0"/>
              <a:cs typeface="Times New Roman" panose="02020603050405020304" pitchFamily="18" charset="0"/>
            </a:endParaRPr>
          </a:p>
        </p:txBody>
      </p:sp>
      <p:sp>
        <p:nvSpPr>
          <p:cNvPr id="3" name="Prostokąt 2"/>
          <p:cNvSpPr/>
          <p:nvPr/>
        </p:nvSpPr>
        <p:spPr>
          <a:xfrm>
            <a:off x="3166088" y="244686"/>
            <a:ext cx="5369611" cy="461665"/>
          </a:xfrm>
          <a:prstGeom prst="rect">
            <a:avLst/>
          </a:prstGeom>
        </p:spPr>
        <p:txBody>
          <a:bodyPr wrap="none">
            <a:spAutoFit/>
          </a:bodyPr>
          <a:lstStyle/>
          <a:p>
            <a:pPr algn="just"/>
            <a:r>
              <a:rPr lang="en-US" sz="2400" b="1" i="0" dirty="0" smtClean="0">
                <a:solidFill>
                  <a:srgbClr val="000000"/>
                </a:solidFill>
                <a:effectLst/>
                <a:latin typeface="Times New Roman" panose="02020603050405020304" pitchFamily="18" charset="0"/>
                <a:cs typeface="Times New Roman" panose="02020603050405020304" pitchFamily="18" charset="0"/>
              </a:rPr>
              <a:t>Establishment of the Council of Europe</a:t>
            </a:r>
            <a:endParaRPr lang="en-US" sz="2400" b="1" i="0" dirty="0">
              <a:solidFill>
                <a:srgbClr val="000000"/>
              </a:solidFill>
              <a:effectLst/>
              <a:latin typeface="Times New Roman" panose="02020603050405020304" pitchFamily="18" charset="0"/>
              <a:cs typeface="Times New Roman" panose="02020603050405020304" pitchFamily="18" charset="0"/>
            </a:endParaRPr>
          </a:p>
        </p:txBody>
      </p:sp>
      <p:sp>
        <p:nvSpPr>
          <p:cNvPr id="4" name="Prostokąt 3"/>
          <p:cNvSpPr/>
          <p:nvPr/>
        </p:nvSpPr>
        <p:spPr>
          <a:xfrm>
            <a:off x="316843" y="1699728"/>
            <a:ext cx="7082447" cy="191510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rostokąt 4"/>
          <p:cNvSpPr/>
          <p:nvPr/>
        </p:nvSpPr>
        <p:spPr>
          <a:xfrm>
            <a:off x="381128" y="4608208"/>
            <a:ext cx="6953876" cy="1631216"/>
          </a:xfrm>
          <a:prstGeom prst="rect">
            <a:avLst/>
          </a:prstGeom>
        </p:spPr>
        <p:txBody>
          <a:bodyPr wrap="square">
            <a:spAutoFit/>
          </a:bodyPr>
          <a:lstStyle/>
          <a:p>
            <a:pPr algn="just"/>
            <a:r>
              <a:rPr lang="en-US" sz="2000" b="1" i="0" dirty="0" smtClean="0">
                <a:effectLst/>
                <a:latin typeface="Times New Roman" panose="02020603050405020304" pitchFamily="18" charset="0"/>
                <a:cs typeface="Times New Roman" panose="02020603050405020304" pitchFamily="18" charset="0"/>
              </a:rPr>
              <a:t>The Hague Congress</a:t>
            </a:r>
            <a:r>
              <a:rPr lang="en-US" sz="2000" b="0" i="0" dirty="0" smtClean="0">
                <a:effectLst/>
                <a:latin typeface="Times New Roman" panose="02020603050405020304" pitchFamily="18" charset="0"/>
                <a:cs typeface="Times New Roman" panose="02020603050405020304" pitchFamily="18" charset="0"/>
              </a:rPr>
              <a:t> (</a:t>
            </a:r>
            <a:r>
              <a:rPr lang="en-US" sz="2000" b="1" i="0" dirty="0" smtClean="0">
                <a:effectLst/>
                <a:latin typeface="Times New Roman" panose="02020603050405020304" pitchFamily="18" charset="0"/>
                <a:cs typeface="Times New Roman" panose="02020603050405020304" pitchFamily="18" charset="0"/>
              </a:rPr>
              <a:t>European Congress in The Hague</a:t>
            </a:r>
            <a:r>
              <a:rPr lang="en-US" sz="2000" b="0" i="0" dirty="0" smtClean="0">
                <a:effectLst/>
                <a:latin typeface="Times New Roman" panose="02020603050405020304" pitchFamily="18" charset="0"/>
                <a:cs typeface="Times New Roman" panose="02020603050405020304" pitchFamily="18" charset="0"/>
              </a:rPr>
              <a:t>) - a meeting</a:t>
            </a:r>
            <a:r>
              <a:rPr lang="pl-PL" sz="2000" b="0" i="0" dirty="0" smtClean="0">
                <a:effectLst/>
                <a:latin typeface="Times New Roman" panose="02020603050405020304" pitchFamily="18" charset="0"/>
                <a:cs typeface="Times New Roman" panose="02020603050405020304" pitchFamily="18" charset="0"/>
              </a:rPr>
              <a:t> </a:t>
            </a:r>
            <a:r>
              <a:rPr lang="en-US" sz="2000" b="0" i="0" dirty="0" smtClean="0">
                <a:effectLst/>
                <a:latin typeface="Times New Roman" panose="02020603050405020304" pitchFamily="18" charset="0"/>
                <a:cs typeface="Times New Roman" panose="02020603050405020304" pitchFamily="18" charset="0"/>
              </a:rPr>
              <a:t>organized in </a:t>
            </a:r>
            <a:r>
              <a:rPr lang="en-US" sz="2000" b="0" i="0" u="none" strike="noStrike" dirty="0" smtClean="0">
                <a:effectLst/>
                <a:latin typeface="Times New Roman" panose="02020603050405020304" pitchFamily="18" charset="0"/>
                <a:cs typeface="Times New Roman" panose="02020603050405020304" pitchFamily="18" charset="0"/>
              </a:rPr>
              <a:t>The Hague</a:t>
            </a:r>
            <a:r>
              <a:rPr lang="en-US" sz="2000" b="0" i="0" dirty="0" smtClean="0">
                <a:effectLst/>
                <a:latin typeface="Times New Roman" panose="02020603050405020304" pitchFamily="18" charset="0"/>
                <a:cs typeface="Times New Roman" panose="02020603050405020304" pitchFamily="18" charset="0"/>
              </a:rPr>
              <a:t> on </a:t>
            </a:r>
            <a:r>
              <a:rPr lang="pl-PL" sz="2000" b="0" i="0" dirty="0" smtClean="0">
                <a:effectLst/>
                <a:latin typeface="Times New Roman" panose="02020603050405020304" pitchFamily="18" charset="0"/>
                <a:cs typeface="Times New Roman" panose="02020603050405020304" pitchFamily="18" charset="0"/>
              </a:rPr>
              <a:t>the 7th – 10th of </a:t>
            </a:r>
            <a:r>
              <a:rPr lang="en-US" sz="2000" b="0" i="0" dirty="0" smtClean="0">
                <a:effectLst/>
                <a:latin typeface="Times New Roman" panose="02020603050405020304" pitchFamily="18" charset="0"/>
                <a:cs typeface="Times New Roman" panose="02020603050405020304" pitchFamily="18" charset="0"/>
              </a:rPr>
              <a:t>May</a:t>
            </a:r>
            <a:r>
              <a:rPr lang="pl-PL" sz="2000" dirty="0">
                <a:latin typeface="Times New Roman" panose="02020603050405020304" pitchFamily="18" charset="0"/>
                <a:cs typeface="Times New Roman" panose="02020603050405020304" pitchFamily="18" charset="0"/>
              </a:rPr>
              <a:t> </a:t>
            </a:r>
            <a:r>
              <a:rPr lang="en-US" sz="2000" b="0" i="0" u="none" strike="noStrike" dirty="0" smtClean="0">
                <a:effectLst/>
                <a:latin typeface="Times New Roman" panose="02020603050405020304" pitchFamily="18" charset="0"/>
                <a:cs typeface="Times New Roman" panose="02020603050405020304" pitchFamily="18" charset="0"/>
              </a:rPr>
              <a:t>1948</a:t>
            </a:r>
            <a:r>
              <a:rPr lang="en-US" sz="2000" b="0" i="0" dirty="0" smtClean="0">
                <a:effectLst/>
                <a:latin typeface="Times New Roman" panose="02020603050405020304" pitchFamily="18" charset="0"/>
                <a:cs typeface="Times New Roman" panose="02020603050405020304" pitchFamily="18" charset="0"/>
              </a:rPr>
              <a:t> . The Congress became a discussion forum on the ideas and methods of European integration, initiated the creation of the </a:t>
            </a:r>
            <a:r>
              <a:rPr lang="en-US" sz="2000" b="0" i="0" u="none" strike="noStrike" dirty="0" smtClean="0">
                <a:effectLst/>
                <a:latin typeface="Times New Roman" panose="02020603050405020304" pitchFamily="18" charset="0"/>
                <a:cs typeface="Times New Roman" panose="02020603050405020304" pitchFamily="18" charset="0"/>
              </a:rPr>
              <a:t>Council of Europe</a:t>
            </a:r>
            <a:r>
              <a:rPr lang="pl-PL" sz="2000" dirty="0">
                <a:latin typeface="Times New Roman" panose="02020603050405020304" pitchFamily="18" charset="0"/>
                <a:cs typeface="Times New Roman" panose="02020603050405020304" pitchFamily="18" charset="0"/>
              </a:rPr>
              <a:t>.</a:t>
            </a:r>
          </a:p>
        </p:txBody>
      </p:sp>
      <p:pic>
        <p:nvPicPr>
          <p:cNvPr id="3074" name="Picture 2" descr="https://upload.wikimedia.org/wikipedia/commons/thumb/4/43/Europa_Congres_Ridderzaal_Den_Haag._Aankomst_Eden%2C_Bestanddeelnr_902-7377.jpg/640px-Europa_Congres_Ridderzaal_Den_Haag._Aankomst_Eden%2C_Bestanddeelnr_902-737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7207" y="3614831"/>
            <a:ext cx="2518965" cy="32431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urchill's antidote to war: A united Europe | EU R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1588" y="1050797"/>
            <a:ext cx="4330201" cy="226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876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361125" y="496720"/>
            <a:ext cx="6881613" cy="1015663"/>
          </a:xfrm>
          <a:prstGeom prst="rect">
            <a:avLst/>
          </a:prstGeom>
        </p:spPr>
        <p:txBody>
          <a:bodyPr wrap="square">
            <a:spAutoFit/>
          </a:bodyPr>
          <a:lstStyle/>
          <a:p>
            <a:pPr algn="just"/>
            <a:r>
              <a:rPr lang="en-US" sz="2000" b="0" i="0" dirty="0" smtClean="0">
                <a:effectLst/>
                <a:latin typeface="Times New Roman" panose="02020603050405020304" pitchFamily="18" charset="0"/>
                <a:cs typeface="Times New Roman" panose="02020603050405020304" pitchFamily="18" charset="0"/>
              </a:rPr>
              <a:t>The Council of Europe was established on</a:t>
            </a:r>
            <a:r>
              <a:rPr lang="pl-PL" sz="2000" b="0" i="0" dirty="0" smtClean="0">
                <a:effectLst/>
                <a:latin typeface="Times New Roman" panose="02020603050405020304" pitchFamily="18" charset="0"/>
                <a:cs typeface="Times New Roman" panose="02020603050405020304" pitchFamily="18" charset="0"/>
              </a:rPr>
              <a:t> the 5th of</a:t>
            </a:r>
            <a:r>
              <a:rPr lang="en-US" sz="2000" b="0" i="0" dirty="0" smtClean="0">
                <a:effectLst/>
                <a:latin typeface="Times New Roman" panose="02020603050405020304" pitchFamily="18" charset="0"/>
                <a:cs typeface="Times New Roman" panose="02020603050405020304" pitchFamily="18" charset="0"/>
              </a:rPr>
              <a:t> May</a:t>
            </a:r>
            <a:r>
              <a:rPr lang="pl-PL" sz="2000" b="0" i="0" dirty="0" smtClean="0">
                <a:effectLst/>
                <a:latin typeface="Times New Roman" panose="02020603050405020304" pitchFamily="18" charset="0"/>
                <a:cs typeface="Times New Roman" panose="02020603050405020304" pitchFamily="18" charset="0"/>
              </a:rPr>
              <a:t> </a:t>
            </a:r>
            <a:r>
              <a:rPr lang="en-US" sz="2000" b="0" i="0" dirty="0" smtClean="0">
                <a:effectLst/>
                <a:latin typeface="Times New Roman" panose="02020603050405020304" pitchFamily="18" charset="0"/>
                <a:cs typeface="Times New Roman" panose="02020603050405020304" pitchFamily="18" charset="0"/>
              </a:rPr>
              <a:t>1949</a:t>
            </a:r>
            <a:r>
              <a:rPr lang="pl-PL" sz="2000" b="0" i="0" dirty="0" smtClean="0">
                <a:effectLs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a:t>
            </a:r>
            <a:r>
              <a:rPr lang="pl-PL" sz="2000" dirty="0">
                <a:latin typeface="Times New Roman" panose="02020603050405020304" pitchFamily="18" charset="0"/>
                <a:cs typeface="Times New Roman" panose="02020603050405020304" pitchFamily="18" charset="0"/>
              </a:rPr>
              <a:t> St. James Palace in</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London</a:t>
            </a:r>
            <a:r>
              <a:rPr lang="pl-PL" sz="2000" dirty="0">
                <a:latin typeface="Times New Roman" panose="02020603050405020304" pitchFamily="18" charset="0"/>
                <a:cs typeface="Times New Roman" panose="02020603050405020304" pitchFamily="18" charset="0"/>
              </a:rPr>
              <a:t> </a:t>
            </a:r>
            <a:r>
              <a:rPr lang="en-US" sz="2000" b="0" i="0" dirty="0" smtClean="0">
                <a:effectLst/>
                <a:latin typeface="Times New Roman" panose="02020603050405020304" pitchFamily="18" charset="0"/>
                <a:cs typeface="Times New Roman" panose="02020603050405020304" pitchFamily="18" charset="0"/>
              </a:rPr>
              <a:t>as a result of the signing </a:t>
            </a:r>
            <a:r>
              <a:rPr lang="en-US" sz="2000" b="0" i="0" strike="noStrike" dirty="0" smtClean="0">
                <a:effectLst/>
                <a:latin typeface="Times New Roman" panose="02020603050405020304" pitchFamily="18" charset="0"/>
                <a:cs typeface="Times New Roman" panose="02020603050405020304" pitchFamily="18" charset="0"/>
              </a:rPr>
              <a:t>of the London Treaty</a:t>
            </a:r>
            <a:r>
              <a:rPr lang="en-US" sz="2000" b="0" i="0" dirty="0" smtClean="0">
                <a:effectLst/>
                <a:latin typeface="Times New Roman" panose="02020603050405020304" pitchFamily="18" charset="0"/>
                <a:cs typeface="Times New Roman" panose="02020603050405020304" pitchFamily="18" charset="0"/>
              </a:rPr>
              <a:t> by 10 countries</a:t>
            </a:r>
            <a:r>
              <a:rPr lang="pl-PL" sz="2000" b="0" i="0" dirty="0" smtClean="0">
                <a:effectLst/>
                <a:latin typeface="Times New Roman" panose="02020603050405020304" pitchFamily="18" charset="0"/>
                <a:cs typeface="Times New Roman" panose="02020603050405020304" pitchFamily="18" charset="0"/>
              </a:rPr>
              <a:t>.</a:t>
            </a:r>
            <a:endParaRPr lang="pl-PL" sz="2000" dirty="0">
              <a:latin typeface="Times New Roman" panose="02020603050405020304" pitchFamily="18" charset="0"/>
              <a:cs typeface="Times New Roman" panose="02020603050405020304" pitchFamily="18" charset="0"/>
            </a:endParaRPr>
          </a:p>
        </p:txBody>
      </p:sp>
      <p:pic>
        <p:nvPicPr>
          <p:cNvPr id="4100" name="Picture 4" descr="Pałac św. Jakuba, Londyn - Królowa Elżbieta II – posiadłości brytyjskiej  monarchini - WP Turysty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450" y="1917100"/>
            <a:ext cx="5524575" cy="3688769"/>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p:cNvSpPr txBox="1"/>
          <p:nvPr/>
        </p:nvSpPr>
        <p:spPr>
          <a:xfrm>
            <a:off x="7858257" y="5913110"/>
            <a:ext cx="2768959" cy="338554"/>
          </a:xfrm>
          <a:prstGeom prst="rect">
            <a:avLst/>
          </a:prstGeom>
          <a:noFill/>
        </p:spPr>
        <p:txBody>
          <a:bodyPr wrap="square" rtlCol="0">
            <a:spAutoFit/>
          </a:bodyPr>
          <a:lstStyle/>
          <a:p>
            <a:pPr algn="just"/>
            <a:r>
              <a:rPr lang="pl-PL" sz="1600" dirty="0" smtClean="0">
                <a:latin typeface="Times New Roman" panose="02020603050405020304" pitchFamily="18" charset="0"/>
                <a:cs typeface="Times New Roman" panose="02020603050405020304" pitchFamily="18" charset="0"/>
              </a:rPr>
              <a:t>St. James Palace in London</a:t>
            </a:r>
            <a:endParaRPr lang="pl-PL" sz="1600" dirty="0">
              <a:latin typeface="Times New Roman" panose="02020603050405020304" pitchFamily="18" charset="0"/>
              <a:cs typeface="Times New Roman" panose="02020603050405020304" pitchFamily="18" charset="0"/>
            </a:endParaRPr>
          </a:p>
        </p:txBody>
      </p:sp>
      <p:sp>
        <p:nvSpPr>
          <p:cNvPr id="4" name="Prostokąt 3"/>
          <p:cNvSpPr/>
          <p:nvPr/>
        </p:nvSpPr>
        <p:spPr>
          <a:xfrm>
            <a:off x="0" y="2297271"/>
            <a:ext cx="6480449" cy="2554545"/>
          </a:xfrm>
          <a:prstGeom prst="rect">
            <a:avLst/>
          </a:prstGeom>
        </p:spPr>
        <p:txBody>
          <a:bodyPr wrap="square">
            <a:spAutoFit/>
          </a:bodyPr>
          <a:lstStyle/>
          <a:p>
            <a:pPr algn="just"/>
            <a:r>
              <a:rPr lang="en-US" sz="2000" b="1" i="0" dirty="0" smtClean="0">
                <a:effectLst/>
                <a:latin typeface="Times New Roman" panose="02020603050405020304" pitchFamily="18" charset="0"/>
                <a:cs typeface="Times New Roman" panose="02020603050405020304" pitchFamily="18" charset="0"/>
              </a:rPr>
              <a:t>Statute of the Council of Europe</a:t>
            </a:r>
            <a:r>
              <a:rPr lang="en-US" sz="2000" b="0" i="0" dirty="0" smtClean="0">
                <a:effectLst/>
                <a:latin typeface="Times New Roman" panose="02020603050405020304" pitchFamily="18" charset="0"/>
                <a:cs typeface="Times New Roman" panose="02020603050405020304" pitchFamily="18" charset="0"/>
              </a:rPr>
              <a:t> (also known as the </a:t>
            </a:r>
            <a:r>
              <a:rPr lang="en-US" sz="2000" b="1" i="0" dirty="0" smtClean="0">
                <a:effectLst/>
                <a:latin typeface="Times New Roman" panose="02020603050405020304" pitchFamily="18" charset="0"/>
                <a:cs typeface="Times New Roman" panose="02020603050405020304" pitchFamily="18" charset="0"/>
              </a:rPr>
              <a:t>London Treaty</a:t>
            </a:r>
            <a:r>
              <a:rPr lang="en-US" sz="2000" b="0" i="0" dirty="0" smtClean="0">
                <a:effectLst/>
                <a:latin typeface="Times New Roman" panose="02020603050405020304" pitchFamily="18" charset="0"/>
                <a:cs typeface="Times New Roman" panose="02020603050405020304" pitchFamily="18" charset="0"/>
              </a:rPr>
              <a:t>) - </a:t>
            </a:r>
            <a:r>
              <a:rPr lang="en-US" sz="2000" b="0" i="0" u="none" strike="noStrike" dirty="0" smtClean="0">
                <a:effectLst/>
                <a:latin typeface="Times New Roman" panose="02020603050405020304" pitchFamily="18" charset="0"/>
                <a:cs typeface="Times New Roman" panose="02020603050405020304" pitchFamily="18" charset="0"/>
              </a:rPr>
              <a:t>an international agreement</a:t>
            </a:r>
            <a:r>
              <a:rPr lang="en-US" sz="2000" b="0" i="0" dirty="0" smtClean="0">
                <a:effectLst/>
                <a:latin typeface="Times New Roman" panose="02020603050405020304" pitchFamily="18" charset="0"/>
                <a:cs typeface="Times New Roman" panose="02020603050405020304" pitchFamily="18" charset="0"/>
              </a:rPr>
              <a:t> establishing the </a:t>
            </a:r>
            <a:r>
              <a:rPr lang="en-US" sz="2000" b="0" i="0" u="none" strike="noStrike" dirty="0" smtClean="0">
                <a:effectLst/>
                <a:latin typeface="Times New Roman" panose="02020603050405020304" pitchFamily="18" charset="0"/>
                <a:cs typeface="Times New Roman" panose="02020603050405020304" pitchFamily="18" charset="0"/>
              </a:rPr>
              <a:t>Council of Europe</a:t>
            </a:r>
            <a:r>
              <a:rPr lang="pl-PL" sz="2000" dirty="0">
                <a:latin typeface="Times New Roman" panose="02020603050405020304" pitchFamily="18" charset="0"/>
                <a:cs typeface="Times New Roman" panose="02020603050405020304" pitchFamily="18" charset="0"/>
              </a:rPr>
              <a:t>.</a:t>
            </a:r>
            <a:r>
              <a:rPr lang="en-US" sz="2000" b="0" i="0" dirty="0" smtClean="0">
                <a:effectLst/>
                <a:latin typeface="Times New Roman" panose="02020603050405020304" pitchFamily="18" charset="0"/>
                <a:cs typeface="Times New Roman" panose="02020603050405020304" pitchFamily="18" charset="0"/>
              </a:rPr>
              <a:t> After obtaining the required number of seven </a:t>
            </a:r>
            <a:r>
              <a:rPr lang="en-US" sz="2000" b="0" i="0" u="none" strike="noStrike" dirty="0" smtClean="0">
                <a:effectLst/>
                <a:latin typeface="Times New Roman" panose="02020603050405020304" pitchFamily="18" charset="0"/>
                <a:cs typeface="Times New Roman" panose="02020603050405020304" pitchFamily="18" charset="0"/>
              </a:rPr>
              <a:t>ratifications, it</a:t>
            </a:r>
            <a:r>
              <a:rPr lang="en-US" sz="2000" b="0" i="0" dirty="0" smtClean="0">
                <a:effectLst/>
                <a:latin typeface="Times New Roman" panose="02020603050405020304" pitchFamily="18" charset="0"/>
                <a:cs typeface="Times New Roman" panose="02020603050405020304" pitchFamily="18" charset="0"/>
              </a:rPr>
              <a:t> entered into force </a:t>
            </a:r>
            <a:r>
              <a:rPr lang="en-US" sz="2000" b="0" i="0" u="none" strike="noStrike" dirty="0" smtClean="0">
                <a:effectLst/>
                <a:latin typeface="Times New Roman" panose="02020603050405020304" pitchFamily="18" charset="0"/>
                <a:cs typeface="Times New Roman" panose="02020603050405020304" pitchFamily="18" charset="0"/>
              </a:rPr>
              <a:t>on</a:t>
            </a:r>
            <a:r>
              <a:rPr lang="pl-PL" sz="2000" b="0" i="0" u="none" strike="noStrike" dirty="0" smtClean="0">
                <a:effectLst/>
                <a:latin typeface="Times New Roman" panose="02020603050405020304" pitchFamily="18" charset="0"/>
                <a:cs typeface="Times New Roman" panose="02020603050405020304" pitchFamily="18" charset="0"/>
              </a:rPr>
              <a:t> the 3rd of</a:t>
            </a:r>
            <a:r>
              <a:rPr lang="en-US" sz="2000" b="0" i="0" u="none" strike="noStrike" dirty="0" smtClean="0">
                <a:effectLst/>
                <a:latin typeface="Times New Roman" panose="02020603050405020304" pitchFamily="18" charset="0"/>
                <a:cs typeface="Times New Roman" panose="02020603050405020304" pitchFamily="18" charset="0"/>
              </a:rPr>
              <a:t> August 1949</a:t>
            </a:r>
            <a:r>
              <a:rPr lang="en-US" sz="2000" b="0" i="0" dirty="0" smtClean="0">
                <a:effectLst/>
                <a:latin typeface="Times New Roman" panose="02020603050405020304" pitchFamily="18" charset="0"/>
                <a:cs typeface="Times New Roman" panose="02020603050405020304" pitchFamily="18" charset="0"/>
              </a:rPr>
              <a:t>. </a:t>
            </a:r>
            <a:endParaRPr lang="pl-PL" sz="2000" b="0" i="0" dirty="0" smtClean="0">
              <a:effectLst/>
              <a:latin typeface="Times New Roman" panose="02020603050405020304" pitchFamily="18" charset="0"/>
              <a:cs typeface="Times New Roman" panose="02020603050405020304" pitchFamily="18" charset="0"/>
            </a:endParaRPr>
          </a:p>
          <a:p>
            <a:pPr algn="just"/>
            <a:endParaRPr lang="pl-PL" sz="2000" dirty="0">
              <a:latin typeface="Times New Roman" panose="02020603050405020304" pitchFamily="18" charset="0"/>
              <a:cs typeface="Times New Roman" panose="02020603050405020304" pitchFamily="18" charset="0"/>
            </a:endParaRPr>
          </a:p>
          <a:p>
            <a:pPr algn="just"/>
            <a:r>
              <a:rPr lang="en-US" sz="2000" b="0" i="0" dirty="0" smtClean="0">
                <a:effectLst/>
                <a:latin typeface="Times New Roman" panose="02020603050405020304" pitchFamily="18" charset="0"/>
                <a:cs typeface="Times New Roman" panose="02020603050405020304" pitchFamily="18" charset="0"/>
              </a:rPr>
              <a:t>Currently 4</a:t>
            </a:r>
            <a:r>
              <a:rPr lang="pl-PL" sz="2000" b="0" i="0" dirty="0" smtClean="0">
                <a:effectLst/>
                <a:latin typeface="Times New Roman" panose="02020603050405020304" pitchFamily="18" charset="0"/>
                <a:cs typeface="Times New Roman" panose="02020603050405020304" pitchFamily="18" charset="0"/>
              </a:rPr>
              <a:t>6</a:t>
            </a:r>
            <a:r>
              <a:rPr lang="en-US" sz="2000" b="0" i="0" dirty="0" smtClean="0">
                <a:effectLst/>
                <a:latin typeface="Times New Roman" panose="02020603050405020304" pitchFamily="18" charset="0"/>
                <a:cs typeface="Times New Roman" panose="02020603050405020304" pitchFamily="18" charset="0"/>
              </a:rPr>
              <a:t> countries are parties to it - all European countries except </a:t>
            </a:r>
            <a:r>
              <a:rPr lang="en-US" sz="2000" b="0" i="0" u="none" strike="noStrike" dirty="0" smtClean="0">
                <a:effectLst/>
                <a:latin typeface="Times New Roman" panose="02020603050405020304" pitchFamily="18" charset="0"/>
                <a:cs typeface="Times New Roman" panose="02020603050405020304" pitchFamily="18" charset="0"/>
              </a:rPr>
              <a:t>Belarus</a:t>
            </a:r>
            <a:r>
              <a:rPr lang="en-US" sz="2000" b="0" i="0" dirty="0" smtClean="0">
                <a:effectLst/>
                <a:latin typeface="Times New Roman" panose="02020603050405020304" pitchFamily="18" charset="0"/>
                <a:cs typeface="Times New Roman" panose="02020603050405020304" pitchFamily="18" charset="0"/>
              </a:rPr>
              <a:t> </a:t>
            </a:r>
            <a:r>
              <a:rPr lang="pl-PL" sz="2000" b="0" i="0" dirty="0" smtClean="0">
                <a:effectLst/>
                <a:latin typeface="Times New Roman" panose="02020603050405020304" pitchFamily="18" charset="0"/>
                <a:cs typeface="Times New Roman" panose="02020603050405020304" pitchFamily="18" charset="0"/>
              </a:rPr>
              <a:t>&amp; Russia.</a:t>
            </a:r>
            <a:endParaRPr lang="pl-PL" sz="2000" dirty="0">
              <a:latin typeface="Times New Roman" panose="02020603050405020304" pitchFamily="18" charset="0"/>
              <a:cs typeface="Times New Roman" panose="02020603050405020304" pitchFamily="18" charset="0"/>
            </a:endParaRPr>
          </a:p>
        </p:txBody>
      </p:sp>
      <p:sp>
        <p:nvSpPr>
          <p:cNvPr id="5" name="Prostokąt 4"/>
          <p:cNvSpPr/>
          <p:nvPr/>
        </p:nvSpPr>
        <p:spPr>
          <a:xfrm>
            <a:off x="2150772" y="399245"/>
            <a:ext cx="7302321" cy="121061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006613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876101" y="935705"/>
            <a:ext cx="6075493" cy="1015663"/>
          </a:xfrm>
          <a:prstGeom prst="rect">
            <a:avLst/>
          </a:prstGeom>
        </p:spPr>
        <p:txBody>
          <a:bodyPr wrap="square">
            <a:spAutoFit/>
          </a:bodyPr>
          <a:lstStyle/>
          <a:p>
            <a:pPr algn="just"/>
            <a:r>
              <a:rPr lang="en-US" sz="2000" b="0" i="0" dirty="0" smtClean="0">
                <a:effectLst/>
                <a:latin typeface="Times New Roman" panose="02020603050405020304" pitchFamily="18" charset="0"/>
                <a:cs typeface="Times New Roman" panose="02020603050405020304" pitchFamily="18" charset="0"/>
              </a:rPr>
              <a:t>The seat of the Council of Europe is in </a:t>
            </a:r>
            <a:r>
              <a:rPr lang="en-US" sz="2000" b="1" i="0" u="none" strike="noStrike" dirty="0" smtClean="0">
                <a:effectLst/>
                <a:latin typeface="Times New Roman" panose="02020603050405020304" pitchFamily="18" charset="0"/>
                <a:cs typeface="Times New Roman" panose="02020603050405020304" pitchFamily="18" charset="0"/>
              </a:rPr>
              <a:t>Strasbourg</a:t>
            </a:r>
            <a:r>
              <a:rPr lang="pl-PL" sz="2000" dirty="0" smtClean="0">
                <a:latin typeface="Times New Roman" panose="02020603050405020304" pitchFamily="18" charset="0"/>
                <a:cs typeface="Times New Roman" panose="02020603050405020304" pitchFamily="18" charset="0"/>
              </a:rPr>
              <a:t>, where</a:t>
            </a:r>
            <a:r>
              <a:rPr lang="pl-PL" sz="2000" dirty="0">
                <a:latin typeface="Times New Roman" panose="02020603050405020304" pitchFamily="18" charset="0"/>
                <a:cs typeface="Times New Roman" panose="02020603050405020304" pitchFamily="18" charset="0"/>
              </a:rPr>
              <a:t> </a:t>
            </a:r>
            <a:r>
              <a:rPr lang="en-US" sz="2000" b="0" i="0" dirty="0" smtClean="0">
                <a:effectLst/>
                <a:latin typeface="Times New Roman" panose="02020603050405020304" pitchFamily="18" charset="0"/>
                <a:cs typeface="Times New Roman" panose="02020603050405020304" pitchFamily="18" charset="0"/>
              </a:rPr>
              <a:t>the </a:t>
            </a:r>
            <a:r>
              <a:rPr lang="en-US" sz="2000" b="1" i="0" dirty="0" smtClean="0">
                <a:effectLst/>
                <a:latin typeface="Times New Roman" panose="02020603050405020304" pitchFamily="18" charset="0"/>
                <a:cs typeface="Times New Roman" panose="02020603050405020304" pitchFamily="18" charset="0"/>
              </a:rPr>
              <a:t>Palace of </a:t>
            </a:r>
            <a:r>
              <a:rPr lang="en-US" sz="2000" b="1" i="0" dirty="0" smtClean="0">
                <a:effectLst/>
                <a:latin typeface="Times New Roman" panose="02020603050405020304" pitchFamily="18" charset="0"/>
                <a:cs typeface="Times New Roman" panose="02020603050405020304" pitchFamily="18" charset="0"/>
              </a:rPr>
              <a:t>Europe</a:t>
            </a:r>
            <a:r>
              <a:rPr lang="pl-PL" sz="2000" b="1" i="0" dirty="0" smtClean="0">
                <a:effectLst/>
                <a:latin typeface="Times New Roman" panose="02020603050405020304" pitchFamily="18" charset="0"/>
                <a:cs typeface="Times New Roman" panose="02020603050405020304" pitchFamily="18" charset="0"/>
              </a:rPr>
              <a:t> </a:t>
            </a:r>
            <a:r>
              <a:rPr lang="pl-PL" sz="2000" dirty="0" smtClean="0">
                <a:latin typeface="Times New Roman" panose="02020603050405020304" pitchFamily="18" charset="0"/>
                <a:cs typeface="Times New Roman" panose="02020603050405020304" pitchFamily="18" charset="0"/>
              </a:rPr>
              <a:t>-</a:t>
            </a:r>
            <a:r>
              <a:rPr lang="en-US" sz="2000" b="0" i="0" dirty="0" smtClean="0">
                <a:effectLst/>
                <a:latin typeface="Times New Roman" panose="02020603050405020304" pitchFamily="18" charset="0"/>
                <a:cs typeface="Times New Roman" panose="02020603050405020304" pitchFamily="18" charset="0"/>
              </a:rPr>
              <a:t> </a:t>
            </a:r>
            <a:r>
              <a:rPr lang="pl-PL" sz="2000" b="0" i="0" dirty="0" smtClean="0">
                <a:effectLst/>
                <a:latin typeface="Times New Roman" panose="02020603050405020304" pitchFamily="18" charset="0"/>
                <a:cs typeface="Times New Roman" panose="02020603050405020304" pitchFamily="18" charset="0"/>
              </a:rPr>
              <a:t>bulit</a:t>
            </a:r>
            <a:r>
              <a:rPr lang="en-US" sz="2000" b="0" i="0" dirty="0" smtClean="0">
                <a:effectLst/>
                <a:latin typeface="Times New Roman" panose="02020603050405020304" pitchFamily="18" charset="0"/>
                <a:cs typeface="Times New Roman" panose="02020603050405020304" pitchFamily="18" charset="0"/>
              </a:rPr>
              <a:t> in the years 1976–1977</a:t>
            </a:r>
            <a:r>
              <a:rPr lang="pl-PL" sz="2000" b="0" i="0" dirty="0" smtClean="0">
                <a:effectLst/>
                <a:latin typeface="Times New Roman" panose="02020603050405020304" pitchFamily="18" charset="0"/>
                <a:cs typeface="Times New Roman" panose="02020603050405020304" pitchFamily="18" charset="0"/>
              </a:rPr>
              <a:t> - is located.</a:t>
            </a:r>
            <a:endParaRPr lang="pl-PL" sz="2000" dirty="0">
              <a:latin typeface="Times New Roman" panose="02020603050405020304" pitchFamily="18" charset="0"/>
              <a:cs typeface="Times New Roman" panose="02020603050405020304" pitchFamily="18" charset="0"/>
            </a:endParaRPr>
          </a:p>
        </p:txBody>
      </p:sp>
      <p:pic>
        <p:nvPicPr>
          <p:cNvPr id="5122" name="Picture 2" descr="https://pl.maps-lyon.com/img/1200/lyon-francja-mapa.jpg"/>
          <p:cNvPicPr>
            <a:picLocks noChangeAspect="1" noChangeArrowheads="1"/>
          </p:cNvPicPr>
          <p:nvPr/>
        </p:nvPicPr>
        <p:blipFill rotWithShape="1">
          <a:blip r:embed="rId2">
            <a:extLst>
              <a:ext uri="{28A0092B-C50C-407E-A947-70E740481C1C}">
                <a14:useLocalDpi xmlns:a14="http://schemas.microsoft.com/office/drawing/2010/main" val="0"/>
              </a:ext>
            </a:extLst>
          </a:blip>
          <a:srcRect l="4198" t="5363" r="13650" b="10750"/>
          <a:stretch/>
        </p:blipFill>
        <p:spPr bwMode="auto">
          <a:xfrm>
            <a:off x="135200" y="707374"/>
            <a:ext cx="5307512" cy="5139635"/>
          </a:xfrm>
          <a:prstGeom prst="rect">
            <a:avLst/>
          </a:prstGeom>
          <a:noFill/>
          <a:extLst>
            <a:ext uri="{909E8E84-426E-40DD-AFC4-6F175D3DCCD1}">
              <a14:hiddenFill xmlns:a14="http://schemas.microsoft.com/office/drawing/2010/main">
                <a:solidFill>
                  <a:srgbClr val="FFFFFF"/>
                </a:solidFill>
              </a14:hiddenFill>
            </a:ext>
          </a:extLst>
        </p:spPr>
      </p:pic>
      <p:sp>
        <p:nvSpPr>
          <p:cNvPr id="3" name="Strzałka w dół 2"/>
          <p:cNvSpPr/>
          <p:nvPr/>
        </p:nvSpPr>
        <p:spPr>
          <a:xfrm rot="623748">
            <a:off x="4907840" y="1132043"/>
            <a:ext cx="463674" cy="8313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p:cNvSpPr txBox="1"/>
          <p:nvPr/>
        </p:nvSpPr>
        <p:spPr>
          <a:xfrm>
            <a:off x="1788820" y="5997757"/>
            <a:ext cx="1700011" cy="338554"/>
          </a:xfrm>
          <a:prstGeom prst="rect">
            <a:avLst/>
          </a:prstGeom>
          <a:noFill/>
        </p:spPr>
        <p:txBody>
          <a:bodyPr wrap="square" rtlCol="0">
            <a:spAutoFit/>
          </a:bodyPr>
          <a:lstStyle/>
          <a:p>
            <a:pPr algn="just"/>
            <a:r>
              <a:rPr lang="pl-PL" sz="1600" dirty="0" smtClean="0">
                <a:latin typeface="Times New Roman" panose="02020603050405020304" pitchFamily="18" charset="0"/>
                <a:cs typeface="Times New Roman" panose="02020603050405020304" pitchFamily="18" charset="0"/>
              </a:rPr>
              <a:t>Map of France</a:t>
            </a:r>
            <a:endParaRPr lang="pl-PL" sz="1600" dirty="0">
              <a:latin typeface="Times New Roman" panose="02020603050405020304" pitchFamily="18" charset="0"/>
              <a:cs typeface="Times New Roman" panose="02020603050405020304" pitchFamily="18" charset="0"/>
            </a:endParaRPr>
          </a:p>
        </p:txBody>
      </p:sp>
      <p:pic>
        <p:nvPicPr>
          <p:cNvPr id="5124" name="Picture 4" descr="https://upload.wikimedia.org/wikipedia/commons/thumb/d/d9/Council_of_Europe_Palais_de_l%27Europe.JPG/1024px-Council_of_Europe_Palais_de_l%27Euro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600" y="2535984"/>
            <a:ext cx="5319535" cy="3522115"/>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p:cNvSpPr txBox="1"/>
          <p:nvPr/>
        </p:nvSpPr>
        <p:spPr>
          <a:xfrm>
            <a:off x="6237181" y="6211669"/>
            <a:ext cx="5568371" cy="584775"/>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The Palace of Europe in </a:t>
            </a:r>
            <a:r>
              <a:rPr lang="en-US" sz="1600" dirty="0" smtClean="0">
                <a:latin typeface="Times New Roman" panose="02020603050405020304" pitchFamily="18" charset="0"/>
                <a:cs typeface="Times New Roman" panose="02020603050405020304" pitchFamily="18" charset="0"/>
              </a:rPr>
              <a:t>Strasbourg, </a:t>
            </a:r>
            <a:r>
              <a:rPr lang="en-US" sz="1600" dirty="0">
                <a:latin typeface="Times New Roman" panose="02020603050405020304" pitchFamily="18" charset="0"/>
                <a:cs typeface="Times New Roman" panose="02020603050405020304" pitchFamily="18" charset="0"/>
              </a:rPr>
              <a:t>the headquarters of the Council of Europe</a:t>
            </a:r>
            <a:endParaRPr lang="pl-PL"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9976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267366" y="385224"/>
            <a:ext cx="7348550" cy="461665"/>
          </a:xfrm>
          <a:prstGeom prst="rect">
            <a:avLst/>
          </a:prstGeom>
        </p:spPr>
        <p:txBody>
          <a:bodyPr wrap="none">
            <a:spAutoFit/>
          </a:bodyPr>
          <a:lstStyle/>
          <a:p>
            <a:pPr algn="just"/>
            <a:r>
              <a:rPr lang="pl-PL" sz="2400" b="1" dirty="0">
                <a:latin typeface="Times New Roman" panose="02020603050405020304" pitchFamily="18" charset="0"/>
                <a:cs typeface="Times New Roman" panose="02020603050405020304" pitchFamily="18" charset="0"/>
              </a:rPr>
              <a:t>T</a:t>
            </a:r>
            <a:r>
              <a:rPr lang="pl-PL" sz="2400" b="1" dirty="0" smtClean="0">
                <a:latin typeface="Times New Roman" panose="02020603050405020304" pitchFamily="18" charset="0"/>
                <a:cs typeface="Times New Roman" panose="02020603050405020304" pitchFamily="18" charset="0"/>
              </a:rPr>
              <a:t>he most important tasks of The </a:t>
            </a:r>
            <a:r>
              <a:rPr lang="pl-PL" sz="2400" b="1" dirty="0">
                <a:latin typeface="Times New Roman" panose="02020603050405020304" pitchFamily="18" charset="0"/>
                <a:cs typeface="Times New Roman" panose="02020603050405020304" pitchFamily="18" charset="0"/>
              </a:rPr>
              <a:t>C</a:t>
            </a:r>
            <a:r>
              <a:rPr lang="pl-PL" sz="2400" b="1" dirty="0" smtClean="0">
                <a:latin typeface="Times New Roman" panose="02020603050405020304" pitchFamily="18" charset="0"/>
                <a:cs typeface="Times New Roman" panose="02020603050405020304" pitchFamily="18" charset="0"/>
              </a:rPr>
              <a:t>ouncil of Europe is:</a:t>
            </a:r>
            <a:endParaRPr lang="pl-PL" sz="2400" b="1" dirty="0">
              <a:latin typeface="Times New Roman" panose="02020603050405020304" pitchFamily="18" charset="0"/>
              <a:cs typeface="Times New Roman" panose="02020603050405020304" pitchFamily="18" charset="0"/>
            </a:endParaRPr>
          </a:p>
        </p:txBody>
      </p:sp>
      <p:sp>
        <p:nvSpPr>
          <p:cNvPr id="3" name="Prostokąt 2"/>
          <p:cNvSpPr/>
          <p:nvPr/>
        </p:nvSpPr>
        <p:spPr>
          <a:xfrm>
            <a:off x="2187261" y="2052574"/>
            <a:ext cx="8027831" cy="2862322"/>
          </a:xfrm>
          <a:prstGeom prst="rect">
            <a:avLst/>
          </a:prstGeom>
        </p:spPr>
        <p:txBody>
          <a:bodyPr wrap="square">
            <a:spAutoFit/>
          </a:bodyPr>
          <a:lstStyle/>
          <a:p>
            <a:pPr marL="342900" indent="-342900" algn="just">
              <a:buFont typeface="Arial" panose="020B0604020202020204" pitchFamily="34" charset="0"/>
              <a:buChar char="•"/>
            </a:pPr>
            <a:r>
              <a:rPr lang="en-US" sz="2000" b="0" i="0" dirty="0" smtClean="0">
                <a:effectLst/>
                <a:latin typeface="Times New Roman" panose="02020603050405020304" pitchFamily="18" charset="0"/>
                <a:cs typeface="Times New Roman" panose="02020603050405020304" pitchFamily="18" charset="0"/>
              </a:rPr>
              <a:t>to protect human rights</a:t>
            </a:r>
            <a:endParaRPr lang="pl-PL" sz="2000" b="0" i="0" dirty="0" smtClean="0">
              <a:effectLst/>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b="0" i="0" dirty="0" smtClean="0">
                <a:effectLst/>
                <a:latin typeface="Times New Roman" panose="02020603050405020304" pitchFamily="18" charset="0"/>
                <a:cs typeface="Times New Roman" panose="02020603050405020304" pitchFamily="18" charset="0"/>
              </a:rPr>
              <a:t>to defend parliamentary democracy and the rule of law</a:t>
            </a:r>
            <a:endParaRPr lang="pl-PL" sz="2000" b="0" i="0" dirty="0" smtClean="0">
              <a:effectLst/>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b="0" i="0" dirty="0" smtClean="0">
                <a:effectLst/>
                <a:latin typeface="Times New Roman" panose="02020603050405020304" pitchFamily="18" charset="0"/>
                <a:cs typeface="Times New Roman" panose="02020603050405020304" pitchFamily="18" charset="0"/>
              </a:rPr>
              <a:t>to develop continental agreements to harmonize the social and legal practices of individual states</a:t>
            </a:r>
            <a:endParaRPr lang="pl-PL" sz="2000" b="0" i="0" dirty="0" smtClean="0">
              <a:effectLst/>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b="0" i="0" dirty="0" smtClean="0">
                <a:effectLst/>
                <a:latin typeface="Times New Roman" panose="02020603050405020304" pitchFamily="18" charset="0"/>
                <a:cs typeface="Times New Roman" panose="02020603050405020304" pitchFamily="18" charset="0"/>
              </a:rPr>
              <a:t>to promote European identity</a:t>
            </a:r>
            <a:endParaRPr lang="pl-PL" sz="2000" b="0" i="0" dirty="0" smtClean="0">
              <a:effectLst/>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pl-PL" sz="2000" dirty="0">
                <a:latin typeface="Times New Roman" panose="02020603050405020304" pitchFamily="18" charset="0"/>
                <a:cs typeface="Times New Roman" panose="02020603050405020304" pitchFamily="18" charset="0"/>
              </a:rPr>
              <a:t>t</a:t>
            </a:r>
            <a:r>
              <a:rPr lang="pl-PL" sz="2000" dirty="0" smtClean="0">
                <a:latin typeface="Times New Roman" panose="02020603050405020304" pitchFamily="18" charset="0"/>
                <a:cs typeface="Times New Roman" panose="02020603050405020304" pitchFamily="18" charset="0"/>
              </a:rPr>
              <a:t>o </a:t>
            </a:r>
            <a:r>
              <a:rPr lang="en-US" sz="2000" dirty="0" smtClean="0">
                <a:latin typeface="Times New Roman" panose="02020603050405020304" pitchFamily="18" charset="0"/>
                <a:cs typeface="Times New Roman" panose="02020603050405020304" pitchFamily="18" charset="0"/>
              </a:rPr>
              <a:t>strengthen </a:t>
            </a:r>
            <a:r>
              <a:rPr lang="en-US" sz="2000" dirty="0">
                <a:latin typeface="Times New Roman" panose="02020603050405020304" pitchFamily="18" charset="0"/>
                <a:cs typeface="Times New Roman" panose="02020603050405020304" pitchFamily="18" charset="0"/>
              </a:rPr>
              <a:t>the security of European citizens, in particular by combating terrorism, organized crime and human trafficking</a:t>
            </a:r>
          </a:p>
          <a:p>
            <a:pPr marL="342900" indent="-342900" algn="just">
              <a:buFont typeface="Arial" panose="020B0604020202020204" pitchFamily="34" charset="0"/>
              <a:buChar char="•"/>
            </a:pPr>
            <a:r>
              <a:rPr lang="pl-PL" sz="2000" dirty="0">
                <a:latin typeface="Times New Roman" panose="02020603050405020304" pitchFamily="18" charset="0"/>
                <a:cs typeface="Times New Roman" panose="02020603050405020304" pitchFamily="18" charset="0"/>
              </a:rPr>
              <a:t>t</a:t>
            </a:r>
            <a:r>
              <a:rPr lang="pl-PL" sz="2000" dirty="0" smtClean="0">
                <a:latin typeface="Times New Roman" panose="02020603050405020304" pitchFamily="18" charset="0"/>
                <a:cs typeface="Times New Roman" panose="02020603050405020304" pitchFamily="18" charset="0"/>
              </a:rPr>
              <a:t>o </a:t>
            </a:r>
            <a:r>
              <a:rPr lang="en-US" sz="2000" dirty="0" smtClean="0">
                <a:latin typeface="Times New Roman" panose="02020603050405020304" pitchFamily="18" charset="0"/>
                <a:cs typeface="Times New Roman" panose="02020603050405020304" pitchFamily="18" charset="0"/>
              </a:rPr>
              <a:t>promot</a:t>
            </a:r>
            <a:r>
              <a:rPr lang="pl-PL" sz="2000" dirty="0" smtClean="0">
                <a:latin typeface="Times New Roman" panose="02020603050405020304" pitchFamily="18" charset="0"/>
                <a:cs typeface="Times New Roman" panose="02020603050405020304" pitchFamily="18" charset="0"/>
              </a:rPr>
              <a:t>e</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cooperation with other international and European </a:t>
            </a:r>
            <a:r>
              <a:rPr lang="en-US" sz="2000" dirty="0" smtClean="0">
                <a:latin typeface="Times New Roman" panose="02020603050405020304" pitchFamily="18" charset="0"/>
                <a:cs typeface="Times New Roman" panose="02020603050405020304" pitchFamily="18" charset="0"/>
              </a:rPr>
              <a:t>organizations</a:t>
            </a:r>
            <a:endParaRPr lang="en-US" sz="2000" dirty="0">
              <a:latin typeface="Times New Roman" panose="02020603050405020304" pitchFamily="18" charset="0"/>
              <a:cs typeface="Times New Roman" panose="02020603050405020304" pitchFamily="18" charset="0"/>
            </a:endParaRPr>
          </a:p>
        </p:txBody>
      </p:sp>
      <p:sp>
        <p:nvSpPr>
          <p:cNvPr id="4" name="Prostokąt 3"/>
          <p:cNvSpPr/>
          <p:nvPr/>
        </p:nvSpPr>
        <p:spPr>
          <a:xfrm>
            <a:off x="1700011" y="1429555"/>
            <a:ext cx="9002333" cy="392805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51588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s://upload.wikimedia.org/wikipedia/commons/thumb/c/c4/Plenary_chamber_of_the_Council_of_Europe%27s_Palace_of_Europe_2014_01.JPG/220px-Plenary_chamber_of_the_Council_of_Europe%27s_Palace_of_Europe_2014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2562" y="1666558"/>
            <a:ext cx="3986001" cy="2645257"/>
          </a:xfrm>
          <a:prstGeom prst="rect">
            <a:avLst/>
          </a:prstGeom>
          <a:noFill/>
          <a:extLst>
            <a:ext uri="{909E8E84-426E-40DD-AFC4-6F175D3DCCD1}">
              <a14:hiddenFill xmlns:a14="http://schemas.microsoft.com/office/drawing/2010/main">
                <a:solidFill>
                  <a:srgbClr val="FFFFFF"/>
                </a:solidFill>
              </a14:hiddenFill>
            </a:ext>
          </a:extLst>
        </p:spPr>
      </p:pic>
      <p:sp>
        <p:nvSpPr>
          <p:cNvPr id="3" name="Prostokąt 2"/>
          <p:cNvSpPr/>
          <p:nvPr/>
        </p:nvSpPr>
        <p:spPr>
          <a:xfrm>
            <a:off x="8030563" y="4493585"/>
            <a:ext cx="3649997" cy="584775"/>
          </a:xfrm>
          <a:prstGeom prst="rect">
            <a:avLst/>
          </a:prstGeom>
        </p:spPr>
        <p:txBody>
          <a:bodyPr wrap="square">
            <a:spAutoFit/>
          </a:bodyPr>
          <a:lstStyle/>
          <a:p>
            <a:pPr algn="just"/>
            <a:r>
              <a:rPr lang="en-US" sz="1600" b="0" i="0" dirty="0" smtClean="0">
                <a:effectLst/>
                <a:latin typeface="Times New Roman" panose="02020603050405020304" pitchFamily="18" charset="0"/>
                <a:cs typeface="Times New Roman" panose="02020603050405020304" pitchFamily="18" charset="0"/>
              </a:rPr>
              <a:t>The plenary hall of the Council in the Palace of Europe</a:t>
            </a:r>
            <a:endParaRPr lang="pl-PL" sz="1600" dirty="0">
              <a:latin typeface="Times New Roman" panose="02020603050405020304" pitchFamily="18" charset="0"/>
              <a:cs typeface="Times New Roman" panose="02020603050405020304" pitchFamily="18" charset="0"/>
            </a:endParaRPr>
          </a:p>
        </p:txBody>
      </p:sp>
      <p:sp>
        <p:nvSpPr>
          <p:cNvPr id="4" name="Prostokąt 3"/>
          <p:cNvSpPr/>
          <p:nvPr/>
        </p:nvSpPr>
        <p:spPr>
          <a:xfrm>
            <a:off x="2624818" y="385225"/>
            <a:ext cx="5227778" cy="461665"/>
          </a:xfrm>
          <a:prstGeom prst="rect">
            <a:avLst/>
          </a:prstGeom>
        </p:spPr>
        <p:txBody>
          <a:bodyPr wrap="none">
            <a:spAutoFit/>
          </a:bodyPr>
          <a:lstStyle/>
          <a:p>
            <a:pPr algn="just"/>
            <a:r>
              <a:rPr lang="pl-PL" sz="2400" b="1" i="0" dirty="0" smtClean="0">
                <a:effectLst/>
                <a:latin typeface="Times New Roman" panose="02020603050405020304" pitchFamily="18" charset="0"/>
                <a:cs typeface="Times New Roman" panose="02020603050405020304" pitchFamily="18" charset="0"/>
              </a:rPr>
              <a:t>Conventions of The Council of Europe</a:t>
            </a:r>
            <a:endParaRPr lang="pl-PL" sz="2400" b="1" i="0" dirty="0">
              <a:effectLst/>
              <a:latin typeface="Times New Roman" panose="02020603050405020304" pitchFamily="18" charset="0"/>
              <a:cs typeface="Times New Roman" panose="02020603050405020304" pitchFamily="18" charset="0"/>
            </a:endParaRPr>
          </a:p>
        </p:txBody>
      </p:sp>
      <p:sp>
        <p:nvSpPr>
          <p:cNvPr id="5" name="Prostokąt 4"/>
          <p:cNvSpPr/>
          <p:nvPr/>
        </p:nvSpPr>
        <p:spPr>
          <a:xfrm>
            <a:off x="317678" y="2280490"/>
            <a:ext cx="7049037" cy="1631216"/>
          </a:xfrm>
          <a:prstGeom prst="rect">
            <a:avLst/>
          </a:prstGeom>
        </p:spPr>
        <p:txBody>
          <a:bodyPr wrap="square">
            <a:spAutoFit/>
          </a:bodyPr>
          <a:lstStyle/>
          <a:p>
            <a:pPr algn="just"/>
            <a:r>
              <a:rPr lang="en-US" sz="2000" b="0" i="0" dirty="0" smtClean="0">
                <a:effectLst/>
                <a:latin typeface="Times New Roman" panose="02020603050405020304" pitchFamily="18" charset="0"/>
                <a:cs typeface="Times New Roman" panose="02020603050405020304" pitchFamily="18" charset="0"/>
              </a:rPr>
              <a:t>The Council of Europe adopts documents in the nature </a:t>
            </a:r>
            <a:r>
              <a:rPr lang="en-US" sz="2000" b="0" i="0" u="none" strike="noStrike" dirty="0" smtClean="0">
                <a:effectLst/>
                <a:latin typeface="Times New Roman" panose="02020603050405020304" pitchFamily="18" charset="0"/>
                <a:cs typeface="Times New Roman" panose="02020603050405020304" pitchFamily="18" charset="0"/>
              </a:rPr>
              <a:t>of international treaties</a:t>
            </a:r>
            <a:r>
              <a:rPr lang="en-US" sz="2000" b="0" i="0" dirty="0" smtClean="0">
                <a:effectLst/>
                <a:latin typeface="Times New Roman" panose="02020603050405020304" pitchFamily="18" charset="0"/>
                <a:cs typeface="Times New Roman" panose="02020603050405020304" pitchFamily="18" charset="0"/>
              </a:rPr>
              <a:t> , called </a:t>
            </a:r>
            <a:r>
              <a:rPr lang="en-US" sz="2000" b="1" i="0" dirty="0" smtClean="0">
                <a:effectLst/>
                <a:latin typeface="Times New Roman" panose="02020603050405020304" pitchFamily="18" charset="0"/>
                <a:cs typeface="Times New Roman" panose="02020603050405020304" pitchFamily="18" charset="0"/>
              </a:rPr>
              <a:t>conventions</a:t>
            </a:r>
            <a:endParaRPr lang="pl-PL" sz="2000" b="1" i="0" dirty="0" smtClean="0">
              <a:effectLst/>
              <a:latin typeface="Times New Roman" panose="02020603050405020304" pitchFamily="18" charset="0"/>
              <a:cs typeface="Times New Roman" panose="02020603050405020304" pitchFamily="18" charset="0"/>
            </a:endParaRPr>
          </a:p>
          <a:p>
            <a:pPr algn="just"/>
            <a:endParaRPr lang="pl-PL" sz="2000" dirty="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some situations, additional protocols to the convention are also </a:t>
            </a:r>
            <a:r>
              <a:rPr lang="en-US" sz="2000" dirty="0" smtClean="0">
                <a:latin typeface="Times New Roman" panose="02020603050405020304" pitchFamily="18" charset="0"/>
                <a:cs typeface="Times New Roman" panose="02020603050405020304" pitchFamily="18" charset="0"/>
              </a:rPr>
              <a:t>signed</a:t>
            </a:r>
            <a:r>
              <a:rPr lang="pl-PL"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35465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2350</TotalTime>
  <Words>528</Words>
  <Application>Microsoft Office PowerPoint</Application>
  <PresentationFormat>Panoramiczny</PresentationFormat>
  <Paragraphs>135</Paragraphs>
  <Slides>14</Slides>
  <Notes>1</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14</vt:i4>
      </vt:variant>
    </vt:vector>
  </HeadingPairs>
  <TitlesOfParts>
    <vt:vector size="19" baseType="lpstr">
      <vt:lpstr>Arial</vt:lpstr>
      <vt:lpstr>Calibri</vt:lpstr>
      <vt:lpstr>Calibri Light</vt:lpstr>
      <vt:lpstr>Times New Roman</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justyna.nehrebecka1@gmail.com</dc:creator>
  <cp:lastModifiedBy>justyna.nehrebecka1@gmail.com</cp:lastModifiedBy>
  <cp:revision>54</cp:revision>
  <dcterms:created xsi:type="dcterms:W3CDTF">2021-04-06T09:43:47Z</dcterms:created>
  <dcterms:modified xsi:type="dcterms:W3CDTF">2023-06-12T18:14:16Z</dcterms:modified>
</cp:coreProperties>
</file>