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70" r:id="rId11"/>
    <p:sldId id="267" r:id="rId12"/>
    <p:sldId id="274" r:id="rId13"/>
    <p:sldId id="269" r:id="rId14"/>
    <p:sldId id="268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261872"/>
            <a:ext cx="7638222" cy="2852928"/>
          </a:xfrm>
        </p:spPr>
        <p:txBody>
          <a:bodyPr anchor="b">
            <a:normAutofit/>
          </a:bodyPr>
          <a:lstStyle>
            <a:lvl1pPr algn="l">
              <a:lnSpc>
                <a:spcPct val="130000"/>
              </a:lnSpc>
              <a:defRPr sz="3600" spc="1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681728"/>
            <a:ext cx="7638222" cy="929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flipH="1">
            <a:off x="0" y="0"/>
            <a:ext cx="567782" cy="3306479"/>
            <a:chOff x="11619770" y="-2005"/>
            <a:chExt cx="567782" cy="3306479"/>
          </a:xfrm>
        </p:grpSpPr>
        <p:sp>
          <p:nvSpPr>
            <p:cNvPr id="8" name="Freeform: Shape 7"/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/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3914" y="624313"/>
            <a:ext cx="2537986" cy="55097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624313"/>
            <a:ext cx="7816542" cy="55097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/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242985" y="511814"/>
            <a:ext cx="5706031" cy="57060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165100" dir="2220000" algn="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9192" y="1709738"/>
            <a:ext cx="4893617" cy="255389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2249" y="4540468"/>
            <a:ext cx="4067503" cy="1154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cap="all" spc="6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976" y="2019299"/>
            <a:ext cx="4995019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3718" y="2019299"/>
            <a:ext cx="5027954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460" y="369168"/>
            <a:ext cx="10458729" cy="143981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1" y="1843067"/>
            <a:ext cx="5007894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101" y="2505075"/>
            <a:ext cx="5007894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6061" y="1843067"/>
            <a:ext cx="4994128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6061" y="2505075"/>
            <a:ext cx="499412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983769"/>
            <a:ext cx="10094770" cy="1180574"/>
          </a:xfrm>
          <a:solidFill>
            <a:schemeClr val="accent1">
              <a:lumMod val="20000"/>
              <a:lumOff val="80000"/>
            </a:schemeClr>
          </a:solidFill>
          <a:effectLst>
            <a:outerShdw dist="165100" dir="18900000" algn="bl" rotWithShape="0">
              <a:prstClr val="black"/>
            </a:outerShdw>
          </a:effectLst>
        </p:spPr>
        <p:txBody>
          <a:bodyPr/>
          <a:lstStyle>
            <a:lvl1pPr marL="18288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9826" y="987425"/>
            <a:ext cx="604556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53969" y="987425"/>
            <a:ext cx="569450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8661" y="365125"/>
            <a:ext cx="10357666" cy="1438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5014" y="63420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E6171E64-FE02-4DE5-B72F-53C3706641C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6200" y="6342042"/>
            <a:ext cx="3470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66329" y="6342042"/>
            <a:ext cx="52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flipV="1">
            <a:off x="11626076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/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20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111" r="-1" b="-1"/>
          <a:stretch>
            <a:fillRect/>
          </a:stretch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85240" y="594841"/>
            <a:ext cx="7142018" cy="285292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FFFFFF"/>
                </a:solidFill>
              </a:rPr>
              <a:t>Physiotherapy in Sports: Optimizing Performance and Preventing Injuries</a:t>
            </a:r>
            <a:endParaRPr lang="pl-PL" sz="2800" b="1" dirty="0">
              <a:solidFill>
                <a:srgbClr val="FFFFFF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00200" y="4681728"/>
            <a:ext cx="7142018" cy="929296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Author: Aleksandra Cholewa</a:t>
            </a:r>
          </a:p>
          <a:p>
            <a:r>
              <a:rPr lang="pl-PL" dirty="0">
                <a:solidFill>
                  <a:schemeClr val="bg1"/>
                </a:solidFill>
              </a:rPr>
              <a:t>Fizjoterapia JMN IIIR, 2023/24</a:t>
            </a:r>
          </a:p>
        </p:txBody>
      </p:sp>
      <p:sp>
        <p:nvSpPr>
          <p:cNvPr id="19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253" y="322803"/>
            <a:ext cx="642729" cy="2930667"/>
          </a:xfrm>
          <a:prstGeom prst="rect">
            <a:avLst/>
          </a:prstGeom>
          <a:blipFill dpi="0" rotWithShape="1">
            <a:blip r:embed="rId3">
              <a:alphaModFix amt="9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0" ty="0" sx="6000" sy="6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0" y="0"/>
            <a:ext cx="206609" cy="2021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FFD2E69-B895-F8EE-F04F-0229D1079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3802" y="90905"/>
            <a:ext cx="1166428" cy="1097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BFC9C2-1C6B-1B79-736E-B21C2E03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2000"/>
              <a:t>Physiotherapy and Athlete's Psychology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76457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clipart, rysowanie, szkic, ilustracja&#10;&#10;Opis wygenerowany automatycznie">
            <a:extLst>
              <a:ext uri="{FF2B5EF4-FFF2-40B4-BE49-F238E27FC236}">
                <a16:creationId xmlns:a16="http://schemas.microsoft.com/office/drawing/2014/main" id="{109B6E60-5B47-9AA3-7C2D-335F54DE0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35" y="1892392"/>
            <a:ext cx="6221895" cy="3079837"/>
          </a:xfrm>
          <a:prstGeom prst="rect">
            <a:avLst/>
          </a:prstGeom>
          <a:noFill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BE6AFF-F15D-AA63-CC43-735B14C60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2543364"/>
            <a:ext cx="3434180" cy="359901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/>
              <a:t>Impact of physiotherapy on the athlete's psychology: Improving mental well-being by minimizing pain, increasing self-confidence, and motivation for training.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00"/>
              <a:t>Boosting self-confidence: Physiotherapy not only heals the body but also supports psychological aspects, increasing athletes' confidence and positive attitudes.</a:t>
            </a:r>
          </a:p>
          <a:p>
            <a:pPr>
              <a:lnSpc>
                <a:spcPct val="120000"/>
              </a:lnSpc>
            </a:pPr>
            <a:endParaRPr lang="pl-PL" sz="160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43D66C3-20B2-D0F9-DA74-156A1EE85E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12/11/2023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2F8627-633B-DABB-4151-98270F514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0360" y="6356349"/>
            <a:ext cx="4114800" cy="3651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https://psychologiasportu.pl/sport-coaching-postanowienia-noworoczne/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0D627EC-698B-B518-6F45-CEEC7786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A80A021-E2A7-4965-9D91-2D103FDB3863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40751D0-4186-29DD-10F7-C125B2F6D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40" y="362086"/>
            <a:ext cx="1079086" cy="10181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DED74E3-DE0D-E11B-327A-A16C57395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pl-PL" sz="5400"/>
              <a:t>Summary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8F04164-4E9C-4316-D9DD-6492E5BCD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13" r="560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20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80FB85-1FB3-3F8C-173E-7CFD744A9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900"/>
              <a:t>Benefits of physiotherapy in sports: Optimizing performance, faster recovery from injuries, injury prevention.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900"/>
              <a:t>Collaboration between physiotherapist, coach, and athlete: Key role of communication and collaboration in providing comprehensive healthcare for athletes.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900"/>
              <a:t>Encouragement to use physiotherapy for optimizing performance and preventing injuries: Emphasizing the importance of regular physiotherapy sessions for athletes' health and achievements.</a:t>
            </a:r>
          </a:p>
          <a:p>
            <a:pPr>
              <a:lnSpc>
                <a:spcPct val="120000"/>
              </a:lnSpc>
            </a:pPr>
            <a:endParaRPr lang="pl-PL" sz="190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5AB21E0-CDEA-00C5-312C-B23CD64670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1F9FDC1-C197-4034-94F0-4F12A10AA61D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1/3/2024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47CD623-0EFE-7B5D-A62C-7D2D0F17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356350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900"/>
              <a:t>https://fizjo4life.pl/rehabilitacja/rehabilitacja-sportowa-warszawa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5FD7D99-7A32-3D06-39E3-69C3B0FD0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A80A021-E2A7-4965-9D91-2D103FDB3863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4736B98-7BFB-27A3-B553-6ADC7BB55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257" y="202604"/>
            <a:ext cx="1079086" cy="10181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wie osoby sprawujące swoje ręce">
            <a:extLst>
              <a:ext uri="{FF2B5EF4-FFF2-40B4-BE49-F238E27FC236}">
                <a16:creationId xmlns:a16="http://schemas.microsoft.com/office/drawing/2014/main" id="{6409B187-9634-8BFD-A6B4-2FB5467C8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0" y="0"/>
            <a:ext cx="9669642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2466B1-B07C-3368-69A1-3592127ED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Dictionary</a:t>
            </a:r>
            <a:br>
              <a:rPr lang="en-US" sz="3400"/>
            </a:br>
            <a:endParaRPr lang="en-US" sz="3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E3BAF-ECE4-EC01-0AD3-5E058B923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sym typeface="+mn-ea"/>
              </a:rPr>
              <a:t>enhancing</a:t>
            </a:r>
            <a:r>
              <a:rPr lang="en-US" altLang="en-US" sz="1100" dirty="0">
                <a:sym typeface="+mn-ea"/>
              </a:rPr>
              <a:t>- </a:t>
            </a:r>
            <a:r>
              <a:rPr lang="en-US" altLang="en-US" sz="1100" dirty="0" err="1">
                <a:sym typeface="+mn-ea"/>
              </a:rPr>
              <a:t>zwiększenie</a:t>
            </a:r>
            <a:endParaRPr lang="en-US" sz="1100" dirty="0"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sz="1100" dirty="0" err="1">
                <a:sym typeface="+mn-ea"/>
              </a:rPr>
              <a:t>appro</a:t>
            </a:r>
            <a:r>
              <a:rPr lang="pl-PL" sz="1100">
                <a:sym typeface="+mn-ea"/>
              </a:rPr>
              <a:t>ach</a:t>
            </a:r>
            <a:r>
              <a:rPr lang="en-US" sz="1100">
                <a:sym typeface="+mn-ea"/>
              </a:rPr>
              <a:t>- </a:t>
            </a:r>
            <a:r>
              <a:rPr lang="en-US" sz="1100" dirty="0" err="1">
                <a:sym typeface="+mn-ea"/>
              </a:rPr>
              <a:t>podejście</a:t>
            </a:r>
            <a:endParaRPr lang="en-US" sz="1100" dirty="0"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sz="1100" dirty="0" err="1">
                <a:sym typeface="+mn-ea"/>
              </a:rPr>
              <a:t>injur</a:t>
            </a:r>
            <a:r>
              <a:rPr lang="pl-PL" sz="1100" dirty="0">
                <a:sym typeface="+mn-ea"/>
              </a:rPr>
              <a:t>y</a:t>
            </a:r>
            <a:r>
              <a:rPr lang="en-US" altLang="en-US" sz="1100" dirty="0">
                <a:sym typeface="+mn-ea"/>
              </a:rPr>
              <a:t>- </a:t>
            </a:r>
            <a:r>
              <a:rPr lang="en-US" altLang="en-US" sz="1100" dirty="0" err="1">
                <a:sym typeface="+mn-ea"/>
              </a:rPr>
              <a:t>uraz</a:t>
            </a:r>
            <a:endParaRPr lang="en-US" sz="1100" dirty="0"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sz="1100" dirty="0">
                <a:sym typeface="+mn-ea"/>
              </a:rPr>
              <a:t>comprehensive</a:t>
            </a:r>
            <a:r>
              <a:rPr lang="en-US" altLang="en-US" sz="1100" dirty="0">
                <a:sym typeface="+mn-ea"/>
              </a:rPr>
              <a:t>- </a:t>
            </a:r>
            <a:r>
              <a:rPr lang="en-US" altLang="en-US" sz="1100" dirty="0" err="1">
                <a:sym typeface="+mn-ea"/>
              </a:rPr>
              <a:t>wszechstronny</a:t>
            </a:r>
            <a:endParaRPr lang="en-US" altLang="en-US" sz="1100" dirty="0"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sz="1100" dirty="0">
                <a:sym typeface="+mn-ea"/>
              </a:rPr>
              <a:t>increasing</a:t>
            </a:r>
            <a:r>
              <a:rPr lang="en-US" altLang="en-US" sz="1100" dirty="0">
                <a:sym typeface="+mn-ea"/>
              </a:rPr>
              <a:t>- </a:t>
            </a:r>
            <a:r>
              <a:rPr lang="en-US" altLang="en-US" sz="1100" dirty="0" err="1">
                <a:sym typeface="+mn-ea"/>
              </a:rPr>
              <a:t>zwiększenie</a:t>
            </a:r>
            <a:endParaRPr lang="en-US" altLang="en-US" sz="1100" dirty="0"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altLang="en-US" sz="1100" dirty="0">
                <a:sym typeface="+mn-ea"/>
              </a:rPr>
              <a:t>p</a:t>
            </a:r>
            <a:r>
              <a:rPr lang="en-US" sz="1100" dirty="0">
                <a:sym typeface="+mn-ea"/>
              </a:rPr>
              <a:t>reventing overloads</a:t>
            </a:r>
            <a:r>
              <a:rPr lang="en-US" altLang="en-US" sz="1100" dirty="0">
                <a:sym typeface="+mn-ea"/>
              </a:rPr>
              <a:t>- </a:t>
            </a:r>
            <a:r>
              <a:rPr lang="en-US" altLang="en-US" sz="1100" dirty="0" err="1">
                <a:sym typeface="+mn-ea"/>
              </a:rPr>
              <a:t>z</a:t>
            </a:r>
            <a:r>
              <a:rPr lang="en-US" sz="1100" dirty="0" err="1">
                <a:sym typeface="+mn-ea"/>
              </a:rPr>
              <a:t>apobieganie</a:t>
            </a:r>
            <a:r>
              <a:rPr lang="en-US" sz="1100" dirty="0">
                <a:sym typeface="+mn-ea"/>
              </a:rPr>
              <a:t> </a:t>
            </a:r>
            <a:r>
              <a:rPr lang="en-US" sz="1100" dirty="0" err="1">
                <a:sym typeface="+mn-ea"/>
              </a:rPr>
              <a:t>przeciążeniom</a:t>
            </a:r>
            <a:endParaRPr lang="en-US" sz="1100" dirty="0"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sz="1100" dirty="0">
                <a:sym typeface="+mn-ea"/>
              </a:rPr>
              <a:t>circulation</a:t>
            </a:r>
            <a:r>
              <a:rPr lang="en-US" altLang="en-US" sz="1100" dirty="0">
                <a:sym typeface="+mn-ea"/>
              </a:rPr>
              <a:t>- </a:t>
            </a:r>
            <a:r>
              <a:rPr lang="en-US" altLang="en-US" sz="1100" dirty="0" err="1">
                <a:sym typeface="+mn-ea"/>
              </a:rPr>
              <a:t>cyrkulacja</a:t>
            </a:r>
            <a:endParaRPr lang="en-US" altLang="en-US" sz="1100" dirty="0">
              <a:sym typeface="+mn-ea"/>
            </a:endParaRPr>
          </a:p>
          <a:p>
            <a:pPr>
              <a:lnSpc>
                <a:spcPct val="90000"/>
              </a:lnSpc>
            </a:pPr>
            <a:endParaRPr lang="en-US" sz="1100" dirty="0">
              <a:sym typeface="+mn-ea"/>
            </a:endParaRPr>
          </a:p>
          <a:p>
            <a:pPr>
              <a:lnSpc>
                <a:spcPct val="90000"/>
              </a:lnSpc>
            </a:pPr>
            <a:endParaRPr lang="en-US" sz="1100" dirty="0">
              <a:sym typeface="+mn-ea"/>
            </a:endParaRPr>
          </a:p>
          <a:p>
            <a:pPr>
              <a:lnSpc>
                <a:spcPct val="90000"/>
              </a:lnSpc>
            </a:pPr>
            <a:endParaRPr lang="en-US" sz="1100" dirty="0">
              <a:sym typeface="+mn-e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100" dirty="0">
                <a:sym typeface="+mn-ea"/>
              </a:rPr>
              <a:t>https://www.freepik.com/premium-photo/support-senior-man-woman-holding-hands-with-care-love-empathy-while-together-closeup-hand-elderly-male-person-hope-trust-kindness-help-with-life-insurance-health_44643391.htm</a:t>
            </a:r>
          </a:p>
          <a:p>
            <a:pPr>
              <a:lnSpc>
                <a:spcPct val="90000"/>
              </a:lnSpc>
            </a:pPr>
            <a:endParaRPr lang="en-US" sz="1100" dirty="0">
              <a:sym typeface="+mn-ea"/>
            </a:endParaRPr>
          </a:p>
          <a:p>
            <a:pPr>
              <a:lnSpc>
                <a:spcPct val="90000"/>
              </a:lnSpc>
            </a:pPr>
            <a:endParaRPr lang="en-US" altLang="en-US" sz="11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A53AD57-AE15-EBAD-2938-5905B6811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58" y="186900"/>
            <a:ext cx="1079086" cy="10181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30F2013-DBC4-F87A-EDEA-9F5C4F4D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pl-PL" sz="4000"/>
              <a:t> Bibliography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650DF3-5DAD-ADA8-DAF1-B68332266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pl-PL" sz="800" b="1" i="0">
                <a:effectLst/>
                <a:latin typeface="+mn-lt"/>
              </a:rPr>
              <a:t>Hrysomallis, C. (2007). Injury incidence, risk factors, and prevention in Australian rules football. Sports Medicine, 37(6), 497-503.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pl-PL" sz="800" b="1" i="0">
                <a:effectLst/>
                <a:latin typeface="+mn-lt"/>
              </a:rPr>
              <a:t>Prentice, W. E. (2011). Rehabilitation Techniques in Sports Medicine. McGraw-Hill Education.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pl-PL" sz="800" b="1" i="0">
                <a:effectLst/>
                <a:latin typeface="+mn-lt"/>
              </a:rPr>
              <a:t>Shamus, E., Shamus, J., &amp; Shamus, K. (2015). Sports Injury Prevention and Rehabilitation. John Wiley &amp; Sons.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pl-PL" sz="800" b="1" i="0">
                <a:effectLst/>
                <a:latin typeface="+mn-lt"/>
              </a:rPr>
              <a:t>Kisner, C., &amp; Colby, L. A. (2017). Therapeutic Exercise: Foundations and Techniques. F.A. Davis Company.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pl-PL" sz="800" b="1" i="0">
                <a:effectLst/>
                <a:latin typeface="+mn-lt"/>
              </a:rPr>
              <a:t>Magee, D. J. (2014). Orthopedic Physical Assessment. Elsevier Health Sciences.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pl-PL" sz="800" b="1" i="0">
                <a:effectLst/>
                <a:latin typeface="+mn-lt"/>
              </a:rPr>
              <a:t>Cross, T. M., Gibbs, N., Houang, M. T., &amp; Cameron, M. (2004). Acute quadriceps muscle strains: magnetic resonance imaging features and prognosis. The American Journal of Sports Medicine, 32(3), 710-719.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pl-PL" sz="800" b="1" i="0">
                <a:effectLst/>
                <a:latin typeface="+mn-lt"/>
              </a:rPr>
              <a:t>Kibler, W. B., Press, J., &amp; Sciascia, A. (2006). The role of core stability in athletic function. Sports Medicine, 36(3), 189-198.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pl-PL" sz="800" b="1">
                <a:latin typeface="+mn-lt"/>
              </a:rPr>
              <a:t>Błażej Ciesielczyk, Katarzyna Grabowska, Fizjoterapia w sporcie na przykładzie zawodników uprawiających triatlon, ze szczególnym uwzględnieniem roli masażu.</a:t>
            </a:r>
            <a:endParaRPr lang="pl-PL" sz="800" b="1" i="0">
              <a:effectLst/>
              <a:latin typeface="+mn-lt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6E5D8A8-B482-0B77-9F4B-D69FF7EC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8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91A1F7A-4EE0-4534-B925-E54E396031FB}" type="datetime1">
              <a:rPr lang="en-US"/>
              <a:pPr>
                <a:spcAft>
                  <a:spcPts val="600"/>
                </a:spcAft>
              </a:pPr>
              <a:t>1/3/2024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BA8820C-2E2E-8E3B-1707-DFE20AD03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1672" y="6356350"/>
            <a:ext cx="329303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https://www.tennis-effizienz-hoch3.ch/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034B42-2642-9081-A516-461B835D0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14" r="13003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11DD329-617F-548C-FF15-9DE1CC767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869" y="6356350"/>
            <a:ext cx="17684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627CB06-8AB9-F618-A257-DEFF02625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6" y="194806"/>
            <a:ext cx="1079086" cy="10181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7DD6346-C05A-4852-F240-DAA32C738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21" b="-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9EA8C41-6806-08CC-658F-7AAE21710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Thank you for your attention!</a:t>
            </a:r>
            <a:endParaRPr lang="pl-PL" sz="5200">
              <a:solidFill>
                <a:srgbClr val="FFFFFF"/>
              </a:solidFill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0C51311-D82B-9F88-C787-660A58522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Date Placeholder 6">
            <a:extLst>
              <a:ext uri="{FF2B5EF4-FFF2-40B4-BE49-F238E27FC236}">
                <a16:creationId xmlns:a16="http://schemas.microsoft.com/office/drawing/2014/main" id="{DDE520DA-B566-E484-769F-67F57470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665F56-8473-488D-85C9-8847A1ACD6F6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1/3/2024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ooter Placeholder 7">
            <a:extLst>
              <a:ext uri="{FF2B5EF4-FFF2-40B4-BE49-F238E27FC236}">
                <a16:creationId xmlns:a16="http://schemas.microsoft.com/office/drawing/2014/main" id="{0AC6872B-C0D5-FBF8-5ED3-4313C6CE7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01560" y="5526465"/>
            <a:ext cx="3754120" cy="142815"/>
          </a:xfrm>
        </p:spPr>
        <p:txBody>
          <a:bodyPr>
            <a:normAutofit fontScale="40000" lnSpcReduction="20000"/>
          </a:bodyPr>
          <a:lstStyle/>
          <a:p>
            <a:pPr>
              <a:spcAft>
                <a:spcPts val="60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EE67397-1577-3AA4-A983-3CDB54402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DC1B33C-185E-4F36-6DC5-8C1717336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323" y="248456"/>
            <a:ext cx="1079086" cy="10181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38D2B5-5CC9-0157-9240-53331645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651204" cy="1401183"/>
          </a:xfrm>
        </p:spPr>
        <p:txBody>
          <a:bodyPr anchor="t">
            <a:normAutofit/>
          </a:bodyPr>
          <a:lstStyle/>
          <a:p>
            <a:r>
              <a:rPr lang="pl-PL"/>
              <a:t>Introduction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697E53-B834-3810-2A05-F0C143D42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39" y="2551176"/>
            <a:ext cx="4651205" cy="360293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/>
              <a:t>The role of physiotherapy in sports: Physiotherapy plays a crucial role in maintaining the health of athletes, enhancing their performance, and preventing injuries.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/>
              <a:t>Presentation goal: To highlight the impact of physiotherapy on athletes and understand why it is a key component of healthcare in sports.</a:t>
            </a:r>
          </a:p>
          <a:p>
            <a:pPr>
              <a:lnSpc>
                <a:spcPct val="120000"/>
              </a:lnSpc>
            </a:pPr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D4DEE43-36BA-2F33-28EE-95985262C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22" r="12921" b="1"/>
          <a:stretch/>
        </p:blipFill>
        <p:spPr>
          <a:xfrm>
            <a:off x="6096000" y="838013"/>
            <a:ext cx="5234538" cy="5186267"/>
          </a:xfrm>
          <a:prstGeom prst="rect">
            <a:avLst/>
          </a:prstGeom>
          <a:noFill/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24356F7-2303-4EE1-22C3-7E7F92AB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7D9A200-CC35-4609-8973-70AC57D7C400}" type="datetime1">
              <a:rPr lang="en-US" smtClean="0"/>
              <a:pPr>
                <a:spcAft>
                  <a:spcPts val="600"/>
                </a:spcAft>
              </a:pPr>
              <a:t>1/3/2024</a:t>
            </a:fld>
            <a:endParaRPr lang="en-US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AB7530BD-5D10-1BB3-75B1-A1F2D03AD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047618"/>
            <a:ext cx="41148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dirty="0"/>
              <a:t>https://dbam-o-siebie.pl/sprzet-sportowy-i-gadzety-10-pomyslow-na-prezenty</a:t>
            </a:r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AF99D8ED-6414-BD53-F4EE-6BFC26A36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43FA706-51FC-C846-C0BC-4353A5F50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5277"/>
            <a:ext cx="1080799" cy="101722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476671-61AB-9298-7941-10DA77900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651204" cy="1401183"/>
          </a:xfrm>
        </p:spPr>
        <p:txBody>
          <a:bodyPr anchor="t">
            <a:normAutofit/>
          </a:bodyPr>
          <a:lstStyle/>
          <a:p>
            <a:r>
              <a:rPr lang="pl-PL"/>
              <a:t>Definition of Physiotherapy</a:t>
            </a:r>
          </a:p>
        </p:txBody>
      </p:sp>
      <p:cxnSp>
        <p:nvCxnSpPr>
          <p:cNvPr id="40" name="Straight Connector 37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536142-995B-6551-B408-6E0F8FCC6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39" y="2551176"/>
            <a:ext cx="4651205" cy="360293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700"/>
              <a:t>Application of physiotherapeutic techniques for treatment and prevention of injuries: Physiotherapy encompasses a range of methods, such as massage, corrective exercises, and manual therapy, aiming to restore body function and prevent injuries.</a:t>
            </a:r>
            <a:r>
              <a:rPr lang="pl-PL" sz="1700"/>
              <a:t> </a:t>
            </a:r>
            <a:r>
              <a:rPr lang="en-US" sz="1700"/>
              <a:t>Improving mobility, strength, and body function: Physiotherapists work on increasing joint mobility, improving muscle strength, and restoring full body function.</a:t>
            </a:r>
          </a:p>
          <a:p>
            <a:pPr>
              <a:lnSpc>
                <a:spcPct val="120000"/>
              </a:lnSpc>
            </a:pPr>
            <a:endParaRPr lang="pl-PL" sz="1700"/>
          </a:p>
        </p:txBody>
      </p:sp>
      <p:pic>
        <p:nvPicPr>
          <p:cNvPr id="5" name="Obraz 4" descr="Obraz zawierający osoba, staw, Kończyna, Łokieć&#10;&#10;Opis wygenerowany automatycznie">
            <a:extLst>
              <a:ext uri="{FF2B5EF4-FFF2-40B4-BE49-F238E27FC236}">
                <a16:creationId xmlns:a16="http://schemas.microsoft.com/office/drawing/2014/main" id="{9E20AD70-FF8C-2C60-9800-D1C2C4038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2" r="21726" b="-1"/>
          <a:stretch/>
        </p:blipFill>
        <p:spPr>
          <a:xfrm>
            <a:off x="6096000" y="838013"/>
            <a:ext cx="5234538" cy="5186267"/>
          </a:xfrm>
          <a:prstGeom prst="rect">
            <a:avLst/>
          </a:prstGeom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23CBF2AD-8CB5-1968-2FA3-0310DA2987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7D9A200-CC35-4609-8973-70AC57D7C400}" type="datetime1">
              <a:rPr lang="en-US" smtClean="0"/>
              <a:pPr>
                <a:spcAft>
                  <a:spcPts val="600"/>
                </a:spcAft>
              </a:pPr>
              <a:t>1/3/2024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8D71958-235B-9CC2-E53E-DA4397DF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037458"/>
            <a:ext cx="41148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" dirty="0"/>
              <a:t>https://www.google.pl/url?sa=i&amp;url=https%3A%2F%2Fwww.drlokiec.pl%2Fblog%2Fdlaczego-warto-pojsc-do-fizjoterapeuty-nawet-gdy-nic-nie-boli%2F&amp;psig=AOvVaw0rV24vzhKMGfQYq3xBB0EA&amp;ust=1702365586846000&amp;source=images&amp;cd=vfe&amp;opi=89978449&amp;ved=0CBMQjhxqFwoTCJCmiJbshoMDFQAAAAAdAAAAABAN</a:t>
            </a:r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D18451AA-8D94-5106-4823-A671F785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B496861-C10F-F93D-4C73-21F9E709E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4096"/>
            <a:ext cx="1083310" cy="10195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BE2EAA-8B3D-9CB7-37BE-535DEF84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651204" cy="1401183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2500"/>
              <a:t>Why Physiotherapy in Sports?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A30EE6-8077-65D8-9ABB-314BD12B1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39" y="2551176"/>
            <a:ext cx="4651205" cy="360293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/>
              <a:t>Optimizing sports performance: Through individualized treatment plans, athletes can improve their performance by increasing strength, flexibility, and precision of movements.</a:t>
            </a:r>
            <a:r>
              <a:rPr lang="pl-PL" sz="1600"/>
              <a:t> </a:t>
            </a:r>
            <a:r>
              <a:rPr lang="en-US" sz="1600"/>
              <a:t>Faster recovery after injuries: Physiotherapy shortens the recovery time, enabling athletes to return to training and competition more quickly and safely.</a:t>
            </a:r>
            <a:r>
              <a:rPr lang="pl-PL" sz="1600"/>
              <a:t> </a:t>
            </a:r>
            <a:r>
              <a:rPr lang="en-US" sz="1600"/>
              <a:t>Preventing overloads and injuries: Regular physiotherapy sessions help identify injury-prone areas, allowing for the implementation of preventive programs.</a:t>
            </a:r>
          </a:p>
          <a:p>
            <a:pPr>
              <a:lnSpc>
                <a:spcPct val="120000"/>
              </a:lnSpc>
            </a:pPr>
            <a:endParaRPr lang="pl-PL" sz="16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811E379-6D96-A31E-E01D-82737C1E2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4" r="22534" b="-1"/>
          <a:stretch/>
        </p:blipFill>
        <p:spPr>
          <a:xfrm>
            <a:off x="6096000" y="838013"/>
            <a:ext cx="5234538" cy="5186267"/>
          </a:xfrm>
          <a:prstGeom prst="rect">
            <a:avLst/>
          </a:prstGeom>
          <a:noFill/>
        </p:spPr>
      </p:pic>
      <p:sp>
        <p:nvSpPr>
          <p:cNvPr id="18" name="Date Placeholder 6">
            <a:extLst>
              <a:ext uri="{FF2B5EF4-FFF2-40B4-BE49-F238E27FC236}">
                <a16:creationId xmlns:a16="http://schemas.microsoft.com/office/drawing/2014/main" id="{FCA126CC-F0EC-CAB4-DC4F-A2A1E20C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B6EFE2-B7F2-4E29-A1F8-146F4BC5024C}" type="datetime1">
              <a:rPr lang="en-US"/>
              <a:pPr>
                <a:spcAft>
                  <a:spcPts val="600"/>
                </a:spcAft>
              </a:pPr>
              <a:t>1/3/2024</a:t>
            </a:fld>
            <a:endParaRPr lang="en-US"/>
          </a:p>
        </p:txBody>
      </p:sp>
      <p:sp>
        <p:nvSpPr>
          <p:cNvPr id="20" name="Footer Placeholder 11">
            <a:extLst>
              <a:ext uri="{FF2B5EF4-FFF2-40B4-BE49-F238E27FC236}">
                <a16:creationId xmlns:a16="http://schemas.microsoft.com/office/drawing/2014/main" id="{91E29D02-A972-0FA9-4CE7-9CC39C7FC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8469" y="6043319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https://drtroja.pl/fizjoterapia-sportowa/</a:t>
            </a:r>
          </a:p>
        </p:txBody>
      </p:sp>
      <p:sp>
        <p:nvSpPr>
          <p:cNvPr id="13" name="Slide Number Placeholder 17">
            <a:extLst>
              <a:ext uri="{FF2B5EF4-FFF2-40B4-BE49-F238E27FC236}">
                <a16:creationId xmlns:a16="http://schemas.microsoft.com/office/drawing/2014/main" id="{D544F4DC-1FB2-62FF-D407-BCED82281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7CE70CA-123B-B369-B99B-6F17EDDF8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6525"/>
            <a:ext cx="1079086" cy="10181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A8C1D4-4DD1-9700-7772-B7F21BC8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651204" cy="1401183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2700"/>
              <a:t>Role of the Physiotherapist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B9089B-B018-D1F5-4C6B-044BF4742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39" y="2551176"/>
            <a:ext cx="4651205" cy="360293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/>
              <a:t>Biomechanical assessment: Physiotherapists conduct thorough biomechanical assessments, identifying areas requiring therapeutic intervention.</a:t>
            </a:r>
            <a:endParaRPr lang="pl-PL" sz="1400"/>
          </a:p>
          <a:p>
            <a:pPr marL="0" indent="0">
              <a:lnSpc>
                <a:spcPct val="120000"/>
              </a:lnSpc>
              <a:buNone/>
            </a:pPr>
            <a:r>
              <a:rPr lang="pl-PL" sz="1400"/>
              <a:t> </a:t>
            </a:r>
            <a:r>
              <a:rPr lang="en-US" sz="1400"/>
              <a:t>Individualized treatment plan: Based on the assessment, personalized treatment programs are created, taking into account the specific needs and goals of athletes.</a:t>
            </a:r>
            <a:endParaRPr lang="pl-PL" sz="1400"/>
          </a:p>
          <a:p>
            <a:pPr marL="0" indent="0">
              <a:lnSpc>
                <a:spcPct val="120000"/>
              </a:lnSpc>
              <a:buNone/>
            </a:pPr>
            <a:r>
              <a:rPr lang="en-US" sz="1400"/>
              <a:t>Rehabilitation after injury: Physiotherapists lead comprehensive post-injury rehabilitation, addressing both treatment and prevention of recurrences.</a:t>
            </a:r>
          </a:p>
          <a:p>
            <a:pPr>
              <a:lnSpc>
                <a:spcPct val="120000"/>
              </a:lnSpc>
            </a:pPr>
            <a:endParaRPr lang="pl-PL" sz="14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3354CAF-0556-C632-40C7-CDB1AE658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05" r="21521"/>
          <a:stretch/>
        </p:blipFill>
        <p:spPr>
          <a:xfrm>
            <a:off x="6096000" y="838013"/>
            <a:ext cx="5234538" cy="5186267"/>
          </a:xfrm>
          <a:prstGeom prst="rect">
            <a:avLst/>
          </a:prstGeom>
          <a:noFill/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EE024826-04B6-6D54-ABCB-1B5DE9C8B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E8A7C12-D3DE-4C6C-8DE1-E106A9291375}" type="datetime1">
              <a:rPr lang="en-US" smtClean="0"/>
              <a:pPr>
                <a:spcAft>
                  <a:spcPts val="600"/>
                </a:spcAft>
              </a:pPr>
              <a:t>1/3/2024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BA76BC65-FAFC-D04C-6D9E-138DC3BE1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32680" y="5996815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https://oxygenrehabilitacja.pl/kinesiotaping/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02D6CF4-0F91-9208-0D53-D70BE09C1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52ADE55-614B-F0CC-596F-A876B825B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93" y="114281"/>
            <a:ext cx="1079086" cy="10181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6624CB-A9FC-80EB-6A18-83BA38AE5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651204" cy="1401183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2200"/>
              <a:t>Physiotherapeutic Techniques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DE0BCB-AD5D-B550-AB67-4A01F5A10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39" y="2551176"/>
            <a:ext cx="4651205" cy="360293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1700"/>
              <a:t>Therapeutic massage: Stimulating blood circulation, loosening tense muscles.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1700"/>
              <a:t>Corrective exercises: Strengthening and correcting biomechanical movement irregularities.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1700"/>
              <a:t>Manual therapy: Joint and soft tissue manipulations to restore proper function.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1700"/>
              <a:t>Electrotherapy: Using electrical currents to alleviate pain and accelerate healing processes.</a:t>
            </a:r>
          </a:p>
          <a:p>
            <a:pPr>
              <a:lnSpc>
                <a:spcPct val="120000"/>
              </a:lnSpc>
            </a:pPr>
            <a:endParaRPr lang="pl-PL" sz="17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C49F27F-44B2-CEAE-7C8C-CC92C8EF9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51" r="453" b="3"/>
          <a:stretch/>
        </p:blipFill>
        <p:spPr>
          <a:xfrm>
            <a:off x="6096000" y="838013"/>
            <a:ext cx="5234538" cy="5186267"/>
          </a:xfrm>
          <a:prstGeom prst="rect">
            <a:avLst/>
          </a:prstGeom>
          <a:noFill/>
        </p:spPr>
      </p:pic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50FBE4B5-0A93-53A9-E7B4-7AE280B76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B6EFE2-B7F2-4E29-A1F8-146F4BC5024C}" type="datetime1">
              <a:rPr lang="en-US"/>
              <a:pPr>
                <a:spcAft>
                  <a:spcPts val="600"/>
                </a:spcAft>
              </a:pPr>
              <a:t>1/3/2024</a:t>
            </a:fld>
            <a:endParaRPr lang="en-US"/>
          </a:p>
        </p:txBody>
      </p:sp>
      <p:sp>
        <p:nvSpPr>
          <p:cNvPr id="16" name="Footer Placeholder 11">
            <a:extLst>
              <a:ext uri="{FF2B5EF4-FFF2-40B4-BE49-F238E27FC236}">
                <a16:creationId xmlns:a16="http://schemas.microsoft.com/office/drawing/2014/main" id="{5A160205-F68C-AD16-E934-9F21FEDD2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28564" y="6019987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https://cff-fizjoterapia.pl/fizjoterapia-sportowa/</a:t>
            </a:r>
          </a:p>
        </p:txBody>
      </p:sp>
      <p:sp>
        <p:nvSpPr>
          <p:cNvPr id="17" name="Slide Number Placeholder 17">
            <a:extLst>
              <a:ext uri="{FF2B5EF4-FFF2-40B4-BE49-F238E27FC236}">
                <a16:creationId xmlns:a16="http://schemas.microsoft.com/office/drawing/2014/main" id="{76BAFAD5-F8E2-18A3-F595-C06876419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70E5BDA-B918-BD35-0783-6FB03B921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3886"/>
            <a:ext cx="1079086" cy="10181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D4D6F-0516-D86E-EFE7-8B099189C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651204" cy="1401183"/>
          </a:xfrm>
        </p:spPr>
        <p:txBody>
          <a:bodyPr anchor="t">
            <a:normAutofit/>
          </a:bodyPr>
          <a:lstStyle/>
          <a:p>
            <a:r>
              <a:rPr lang="pl-PL"/>
              <a:t>Injury Prevention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46E482-6A84-700A-5EC9-B23141BEF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39" y="2551176"/>
            <a:ext cx="4651205" cy="360293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700"/>
              <a:t>Training programs for injury prevention: Physiotherapists collaborate with coaches to develop training programs that address preventive aspects and strengthen weak areas.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700"/>
              <a:t>Educating athletes on proper training technique: Physiotherapists play an educational role, teaching athletes optimal training techniques to minimize the risk of injuries.</a:t>
            </a:r>
          </a:p>
          <a:p>
            <a:pPr>
              <a:lnSpc>
                <a:spcPct val="120000"/>
              </a:lnSpc>
            </a:pPr>
            <a:endParaRPr lang="pl-PL" sz="17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100B92A-CC7B-81E1-C25F-5F38D041B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88" r="21538"/>
          <a:stretch/>
        </p:blipFill>
        <p:spPr>
          <a:xfrm>
            <a:off x="6096000" y="838013"/>
            <a:ext cx="5234538" cy="5186267"/>
          </a:xfrm>
          <a:prstGeom prst="rect">
            <a:avLst/>
          </a:prstGeom>
          <a:noFill/>
        </p:spPr>
      </p:pic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3839312E-3BE5-7561-EDA0-EC963C7E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828F7A6-25AF-4EC8-9A20-E5DA931E7D30}" type="datetime1">
              <a:rPr lang="en-US" smtClean="0"/>
              <a:pPr>
                <a:spcAft>
                  <a:spcPts val="600"/>
                </a:spcAft>
              </a:pPr>
              <a:t>1/3/2024</a:t>
            </a:fld>
            <a:endParaRPr lang="en-US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8E497363-521F-B877-A1C1-9B9D643F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019987"/>
            <a:ext cx="41148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dirty="0"/>
              <a:t>https://www.news.com.au/sport/football/euro-2016-final-france-vs-portugal/news-story/ffee88962166bad264ae0de40fe6b46f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845FAFF6-0F0A-8D56-514A-C92B2EB9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1F32253-2F10-A7FA-66E3-1C0B74772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4829"/>
            <a:ext cx="1079086" cy="10181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15C1B6-CFFC-84BB-4900-FE99A9EAE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651204" cy="1401183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2500" dirty="0" err="1"/>
              <a:t>Physiotherapy</a:t>
            </a:r>
            <a:r>
              <a:rPr lang="pl-PL" sz="2500" dirty="0"/>
              <a:t> and Sports </a:t>
            </a:r>
            <a:r>
              <a:rPr lang="pl-PL" sz="2500" dirty="0" err="1"/>
              <a:t>Achievements</a:t>
            </a:r>
            <a:endParaRPr lang="pl-PL" sz="25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C4D13A-C71C-9AF9-2D81-B500C5994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39" y="2551176"/>
            <a:ext cx="4651205" cy="360293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/>
              <a:t>Accelerating the recovery process: Effective physiotherapy expedites regenerative processes, allowing for a faster return to intense training and competition.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00"/>
              <a:t>Increasing physical performance: By improving muscle and joint function, athletes experience an increase in physical performance.</a:t>
            </a:r>
            <a:r>
              <a:rPr lang="pl-PL" sz="1600"/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00"/>
              <a:t>Enhancing muscle and joint function: Physiotherapy focuses on restoring full muscle and joint function, influencing the precision and effectiveness of athletes' movements.</a:t>
            </a:r>
          </a:p>
          <a:p>
            <a:pPr>
              <a:lnSpc>
                <a:spcPct val="120000"/>
              </a:lnSpc>
            </a:pPr>
            <a:endParaRPr lang="pl-PL" sz="160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197438F-5933-A6A9-BD3D-8F599B0D1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99" r="13701" b="1"/>
          <a:stretch/>
        </p:blipFill>
        <p:spPr>
          <a:xfrm>
            <a:off x="6096000" y="838013"/>
            <a:ext cx="5234538" cy="5186267"/>
          </a:xfrm>
          <a:prstGeom prst="rect">
            <a:avLst/>
          </a:prstGeom>
          <a:noFill/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81E4CCC8-8BF3-A49D-B088-701AB51BD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B6EFE2-B7F2-4E29-A1F8-146F4BC5024C}" type="datetime1">
              <a:rPr lang="en-US" smtClean="0"/>
              <a:pPr>
                <a:spcAft>
                  <a:spcPts val="600"/>
                </a:spcAft>
              </a:pPr>
              <a:t>1/3/2024</a:t>
            </a:fld>
            <a:endParaRPr lang="en-US"/>
          </a:p>
        </p:txBody>
      </p:sp>
      <p:sp>
        <p:nvSpPr>
          <p:cNvPr id="11" name="Footer Placeholder 11">
            <a:extLst>
              <a:ext uri="{FF2B5EF4-FFF2-40B4-BE49-F238E27FC236}">
                <a16:creationId xmlns:a16="http://schemas.microsoft.com/office/drawing/2014/main" id="{CB4C90FC-C193-0ABF-483A-47DBAA6E3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037458"/>
            <a:ext cx="41148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dirty="0"/>
              <a:t>https://www.sandiegouniontribune.com/sdut-jeter-helps-us-break-world-record-at-olympics-2012aug10-story.html</a:t>
            </a:r>
          </a:p>
        </p:txBody>
      </p:sp>
      <p:sp>
        <p:nvSpPr>
          <p:cNvPr id="13" name="Slide Number Placeholder 17">
            <a:extLst>
              <a:ext uri="{FF2B5EF4-FFF2-40B4-BE49-F238E27FC236}">
                <a16:creationId xmlns:a16="http://schemas.microsoft.com/office/drawing/2014/main" id="{AA86E98D-5037-C9EA-430D-150FAEEC9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4CAF63F-EA6B-9AFE-A5B2-1C93640BE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62" y="136525"/>
            <a:ext cx="1079086" cy="10181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8B3386-A0E8-5E35-D988-1AE29814E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651204" cy="1401183"/>
          </a:xfrm>
        </p:spPr>
        <p:txBody>
          <a:bodyPr anchor="t">
            <a:normAutofit/>
          </a:bodyPr>
          <a:lstStyle/>
          <a:p>
            <a:r>
              <a:rPr lang="pl-PL" sz="3000"/>
              <a:t>Innovations in Physiotherapy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8D1E2D-B28A-967F-11E4-0CCDDD21C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39" y="2551176"/>
            <a:ext cx="4651205" cy="3602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/>
              <a:t>Advanced technologies in diagnostics: Utilizing modern technologies, such as magnetic resonance imaging (MRI), for accurate diagnosis.</a:t>
            </a:r>
          </a:p>
          <a:p>
            <a:pPr marL="0" indent="0">
              <a:buNone/>
            </a:pPr>
            <a:r>
              <a:rPr lang="pl-PL"/>
              <a:t>Modern therapeutic methods: Introducing innovative approaches, such as laser therapy or shockwave therapy.</a:t>
            </a:r>
          </a:p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FC7CA62-E473-E0C5-A000-4B962BA66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74" r="7654" b="-1"/>
          <a:stretch/>
        </p:blipFill>
        <p:spPr>
          <a:xfrm>
            <a:off x="6096000" y="838013"/>
            <a:ext cx="5234538" cy="5186267"/>
          </a:xfrm>
          <a:prstGeom prst="rect">
            <a:avLst/>
          </a:prstGeom>
          <a:noFill/>
        </p:spPr>
      </p:pic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8DF0EFBB-2A4E-60F0-54F8-D7CCCD7737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 smtClean="0"/>
              <a:pPr>
                <a:spcAft>
                  <a:spcPts val="600"/>
                </a:spcAft>
              </a:pPr>
              <a:t>1/3/2024</a:t>
            </a:fld>
            <a:endParaRPr lang="en-US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E74CA911-7241-839D-AB1E-DEB82CBBE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019987"/>
            <a:ext cx="41148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dirty="0"/>
              <a:t>https://www.medonet.pl/zdrowie,rezonans-magnetyczny---zalety--ograniczenia--wskazania--przygotowanie,artykul,1734292.html</a:t>
            </a:r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65F1DECE-D538-3EB3-3F65-49F0EA17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1EFDCCF-5786-42EC-D8A7-AADE0DAB7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62" y="136525"/>
            <a:ext cx="1079086" cy="10181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eniceBeachVTI">
  <a:themeElements>
    <a:clrScheme name="Venice Beach">
      <a:dk1>
        <a:sysClr val="windowText" lastClr="000000"/>
      </a:dk1>
      <a:lt1>
        <a:sysClr val="window" lastClr="FFFFFF"/>
      </a:lt1>
      <a:dk2>
        <a:srgbClr val="2B3E3D"/>
      </a:dk2>
      <a:lt2>
        <a:srgbClr val="FEF3EB"/>
      </a:lt2>
      <a:accent1>
        <a:srgbClr val="FE8542"/>
      </a:accent1>
      <a:accent2>
        <a:srgbClr val="EC6D60"/>
      </a:accent2>
      <a:accent3>
        <a:srgbClr val="CDA32B"/>
      </a:accent3>
      <a:accent4>
        <a:srgbClr val="EE66A7"/>
      </a:accent4>
      <a:accent5>
        <a:srgbClr val="EA5F48"/>
      </a:accent5>
      <a:accent6>
        <a:srgbClr val="C8466B"/>
      </a:accent6>
      <a:hlink>
        <a:srgbClr val="E46153"/>
      </a:hlink>
      <a:folHlink>
        <a:srgbClr val="CF63B0"/>
      </a:folHlink>
    </a:clrScheme>
    <a:fontScheme name="Avenir 1">
      <a:majorFont>
        <a:latin typeface="Avenir Next LT Pro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1057</Words>
  <Application>Microsoft Office PowerPoint</Application>
  <PresentationFormat>Panoramiczny</PresentationFormat>
  <Paragraphs>93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VeniceBeachVTI</vt:lpstr>
      <vt:lpstr>Physiotherapy in Sports: Optimizing Performance and Preventing Injuries</vt:lpstr>
      <vt:lpstr>Introduction</vt:lpstr>
      <vt:lpstr>Definition of Physiotherapy</vt:lpstr>
      <vt:lpstr>Why Physiotherapy in Sports?</vt:lpstr>
      <vt:lpstr>Role of the Physiotherapist</vt:lpstr>
      <vt:lpstr>Physiotherapeutic Techniques</vt:lpstr>
      <vt:lpstr>Injury Prevention</vt:lpstr>
      <vt:lpstr>Physiotherapy and Sports Achievements</vt:lpstr>
      <vt:lpstr>Innovations in Physiotherapy</vt:lpstr>
      <vt:lpstr>Physiotherapy and Athlete's Psychology</vt:lpstr>
      <vt:lpstr>Summary</vt:lpstr>
      <vt:lpstr>Dictionary </vt:lpstr>
      <vt:lpstr> Bibliography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Physiotherapy in Sports: Optimizing Performance and Preventing Injuries.</dc:title>
  <dc:creator>Aleksandra Cholewa</dc:creator>
  <cp:lastModifiedBy>Aleksandra Cholewa</cp:lastModifiedBy>
  <cp:revision>9</cp:revision>
  <dcterms:created xsi:type="dcterms:W3CDTF">2023-11-24T08:34:00Z</dcterms:created>
  <dcterms:modified xsi:type="dcterms:W3CDTF">2024-01-03T08:40:43Z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4969A4718CE549F589EF6FE26EC9F453_12</vt:lpwstr>
  </property>
  <property fmtid="{D5CDD505-2E9C-101B-9397-08002B2CF9AE}" pid="3" name="KSOProductBuildVer">
    <vt:lpwstr>1033-12.2.0.13306</vt:lpwstr>
  </property>
</Properties>
</file>