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70" r:id="rId5"/>
    <p:sldId id="258" r:id="rId6"/>
    <p:sldId id="259" r:id="rId7"/>
    <p:sldId id="273" r:id="rId8"/>
    <p:sldId id="260" r:id="rId9"/>
    <p:sldId id="274" r:id="rId10"/>
    <p:sldId id="276" r:id="rId11"/>
    <p:sldId id="275" r:id="rId12"/>
    <p:sldId id="278" r:id="rId13"/>
    <p:sldId id="277" r:id="rId14"/>
    <p:sldId id="268" r:id="rId1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A3AB9B-9E68-450E-B44C-3FA9D43748B4}" v="7" dt="2023-11-01T15:52:42.447"/>
    <p1510:client id="{482A1E1F-BF49-4D19-A7BF-07F001A99B4A}" v="37" dt="2023-11-16T15:51:51.103"/>
    <p1510:client id="{4D7A1D04-D1E7-4B1B-946D-74D97D8AB91C}" v="4" dt="2023-11-18T17:25:28.271"/>
    <p1510:client id="{5E0E235B-E9F6-4659-81BA-75786675775F}" v="400" dt="2023-11-02T07:41:28.760"/>
    <p1510:client id="{A040033F-B7ED-4328-87AB-0D18828E8D77}" v="3" dt="2023-11-11T16:24:03.040"/>
    <p1510:client id="{CF45229A-0A99-4E0F-98B6-3243C9AC0F34}" v="8" dt="2023-11-18T19:07:45.413"/>
    <p1510:client id="{D4CF905D-204C-4E80-9AAB-4FD507A5CA5D}" v="541" dt="2023-11-11T16:11:59.0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86" d="100"/>
          <a:sy n="86" d="100"/>
        </p:scale>
        <p:origin x="37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03.01.2024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1757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03.01.2024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450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03.01.2024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0386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03.01.2024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7380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03.01.2024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34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03.01.2024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303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03.01.2024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180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03.01.2024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479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03.01.2024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0839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03.01.2024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5530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03.01.2024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4906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AA868-8872-43E4-8C98-D34DABD1FD38}" type="datetimeFigureOut">
              <a:rPr lang="pl-PL" smtClean="0"/>
              <a:t>03.01.2024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663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ureus.com/users/181337-ryan-m-jarrah" TargetMode="External"/><Relationship Id="rId7" Type="http://schemas.openxmlformats.org/officeDocument/2006/relationships/hyperlink" Target="https://link.springer.com/article/10.1007/s00586-011-1928-x#auth-Jo_o_Luiz-Pinheiro_Franco-Aff2" TargetMode="External"/><Relationship Id="rId2" Type="http://schemas.openxmlformats.org/officeDocument/2006/relationships/hyperlink" Target="https://www.cureus.com/users/41911-brian-fian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ureus.com/users/179895-juliana-runnels" TargetMode="External"/><Relationship Id="rId5" Type="http://schemas.openxmlformats.org/officeDocument/2006/relationships/hyperlink" Target="https://www.cureus.com/users/181342-adam-alamah" TargetMode="External"/><Relationship Id="rId4" Type="http://schemas.openxmlformats.org/officeDocument/2006/relationships/hyperlink" Target="https://www.cureus.com/users/181339-amelia-won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B577FF9-3543-4875-815D-3D87BD8A2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74815" y="798703"/>
            <a:ext cx="5221185" cy="3072015"/>
          </a:xfrm>
        </p:spPr>
        <p:txBody>
          <a:bodyPr anchor="b">
            <a:normAutofit/>
          </a:bodyPr>
          <a:lstStyle/>
          <a:p>
            <a:r>
              <a:rPr lang="pl-PL" dirty="0" err="1">
                <a:ea typeface="+mj-lt"/>
                <a:cs typeface="+mj-lt"/>
              </a:rPr>
              <a:t>Discopathy</a:t>
            </a:r>
            <a:endParaRPr lang="pl-PL" dirty="0" err="1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70148" y="3962792"/>
            <a:ext cx="5221185" cy="210210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>
                <a:ea typeface="Calibri"/>
                <a:cs typeface="Calibri"/>
              </a:rPr>
              <a:t>Emilia Bolanowska </a:t>
            </a:r>
          </a:p>
          <a:p>
            <a:r>
              <a:rPr lang="pl-PL" dirty="0">
                <a:cs typeface="Calibri"/>
              </a:rPr>
              <a:t>III R Fizjoterapia JMN</a:t>
            </a:r>
          </a:p>
          <a:p>
            <a:r>
              <a:rPr lang="pl-PL" dirty="0">
                <a:cs typeface="Calibri"/>
              </a:rPr>
              <a:t>Rok akademicki 2023/2024 </a:t>
            </a:r>
            <a:r>
              <a:rPr lang="pl-PL" dirty="0" err="1">
                <a:cs typeface="Calibri"/>
              </a:rPr>
              <a:t>sem.zimowy</a:t>
            </a:r>
            <a:endParaRPr lang="pl-PL">
              <a:cs typeface="Calibri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5569EEC-E12F-4856-B407-02B2813A4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04059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F860788-3A6A-45A3-B3F1-06F159665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67336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Obraz 3" descr="Logo Uniwersytetu Rzeszowskiego - Uniwersytet Rzeszowski">
            <a:extLst>
              <a:ext uri="{FF2B5EF4-FFF2-40B4-BE49-F238E27FC236}">
                <a16:creationId xmlns:a16="http://schemas.microsoft.com/office/drawing/2014/main" id="{E38502F2-3808-A049-F2D7-F53448D80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3046" y="1209578"/>
            <a:ext cx="4055897" cy="4055897"/>
          </a:xfrm>
          <a:custGeom>
            <a:avLst/>
            <a:gdLst/>
            <a:ahLst/>
            <a:cxnLst/>
            <a:rect l="l" t="t" r="r" b="b"/>
            <a:pathLst>
              <a:path w="4579832" h="5347063">
                <a:moveTo>
                  <a:pt x="106985" y="0"/>
                </a:moveTo>
                <a:lnTo>
                  <a:pt x="4472847" y="0"/>
                </a:lnTo>
                <a:cubicBezTo>
                  <a:pt x="4531933" y="0"/>
                  <a:pt x="4579832" y="47899"/>
                  <a:pt x="4579832" y="106985"/>
                </a:cubicBezTo>
                <a:lnTo>
                  <a:pt x="4579832" y="5240078"/>
                </a:lnTo>
                <a:cubicBezTo>
                  <a:pt x="4579832" y="5299164"/>
                  <a:pt x="4531933" y="5347063"/>
                  <a:pt x="4472847" y="5347063"/>
                </a:cubicBezTo>
                <a:lnTo>
                  <a:pt x="106985" y="5347063"/>
                </a:lnTo>
                <a:cubicBezTo>
                  <a:pt x="47899" y="5347063"/>
                  <a:pt x="0" y="5299164"/>
                  <a:pt x="0" y="5240078"/>
                </a:cubicBezTo>
                <a:lnTo>
                  <a:pt x="0" y="106985"/>
                </a:lnTo>
                <a:cubicBezTo>
                  <a:pt x="0" y="47899"/>
                  <a:pt x="47899" y="0"/>
                  <a:pt x="106985" y="0"/>
                </a:cubicBezTo>
                <a:close/>
              </a:path>
            </a:pathLst>
          </a:cu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F1E3393-B852-4883-B778-ED3525112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32259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9853D09-4205-4CC7-83EB-288E886AC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8440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0D040B79-3E73-4A31-840D-D6B9C9FDFC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7511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156C6AE5-3F8B-42AC-9EA4-1B686A11E9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43820" y="5835650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Obraz 6" descr="Obraz zawierający tekst, zrzut ekranu, oprogramowanie, Ikona komputerowa&#10;&#10;Opis wygenerowany automatycznie">
            <a:extLst>
              <a:ext uri="{FF2B5EF4-FFF2-40B4-BE49-F238E27FC236}">
                <a16:creationId xmlns:a16="http://schemas.microsoft.com/office/drawing/2014/main" id="{155A1CCB-9811-8756-C905-B946A7170E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134" t="18304" r="52546" b="9592"/>
          <a:stretch/>
        </p:blipFill>
        <p:spPr>
          <a:xfrm>
            <a:off x="6541053" y="599677"/>
            <a:ext cx="4777381" cy="5485937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26" name="Arc 25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2050" y="65016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88070BC-3C00-E284-AF38-C8060FD6A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79493"/>
            <a:ext cx="5257800" cy="1325563"/>
          </a:xfrm>
        </p:spPr>
        <p:txBody>
          <a:bodyPr>
            <a:normAutofit/>
          </a:bodyPr>
          <a:lstStyle/>
          <a:p>
            <a:r>
              <a:rPr lang="pl-PL">
                <a:latin typeface="Calibri"/>
                <a:ea typeface="Calibri"/>
                <a:cs typeface="Calibri"/>
              </a:rPr>
              <a:t>Physical activity </a:t>
            </a:r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C598D37-8890-FDD1-F2C3-891D403D3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984443"/>
            <a:ext cx="5257800" cy="41925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 err="1">
                <a:ea typeface="+mn-lt"/>
                <a:cs typeface="+mn-lt"/>
              </a:rPr>
              <a:t>strengthening</a:t>
            </a:r>
            <a:r>
              <a:rPr lang="pl-PL" dirty="0">
                <a:ea typeface="+mn-lt"/>
                <a:cs typeface="+mn-lt"/>
              </a:rPr>
              <a:t>  </a:t>
            </a:r>
            <a:r>
              <a:rPr lang="pl-PL" dirty="0" err="1">
                <a:ea typeface="+mn-lt"/>
                <a:cs typeface="+mn-lt"/>
              </a:rPr>
              <a:t>exercises</a:t>
            </a:r>
            <a:endParaRPr lang="pl-PL" dirty="0">
              <a:ea typeface="+mn-lt"/>
              <a:cs typeface="+mn-lt"/>
            </a:endParaRPr>
          </a:p>
          <a:p>
            <a:r>
              <a:rPr lang="pl-PL" dirty="0" err="1">
                <a:ea typeface="+mn-lt"/>
                <a:cs typeface="+mn-lt"/>
              </a:rPr>
              <a:t>stretching</a:t>
            </a:r>
            <a:r>
              <a:rPr lang="pl-PL" dirty="0">
                <a:ea typeface="+mn-lt"/>
                <a:cs typeface="+mn-lt"/>
              </a:rPr>
              <a:t> </a:t>
            </a:r>
            <a:r>
              <a:rPr lang="pl-PL" dirty="0" err="1">
                <a:ea typeface="+mn-lt"/>
                <a:cs typeface="+mn-lt"/>
              </a:rPr>
              <a:t>exercises</a:t>
            </a:r>
            <a:endParaRPr lang="pl-PL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403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Obraz 4" descr="Mikrodiscektomia - Centrum Terapii Kręgosłupa Aldemed">
            <a:extLst>
              <a:ext uri="{FF2B5EF4-FFF2-40B4-BE49-F238E27FC236}">
                <a16:creationId xmlns:a16="http://schemas.microsoft.com/office/drawing/2014/main" id="{20387236-5B0C-8AD7-069D-4DCEA74C8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1053" y="953955"/>
            <a:ext cx="4777381" cy="4777381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14" name="Arc 13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2050" y="65016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FD574CE-0E73-15F7-BBB3-855BC203D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79493"/>
            <a:ext cx="5257800" cy="1325563"/>
          </a:xfrm>
        </p:spPr>
        <p:txBody>
          <a:bodyPr>
            <a:normAutofit/>
          </a:bodyPr>
          <a:lstStyle/>
          <a:p>
            <a:r>
              <a:rPr lang="pl-PL" dirty="0" err="1">
                <a:ea typeface="+mj-lt"/>
                <a:cs typeface="+mj-lt"/>
              </a:rPr>
              <a:t>Surgical</a:t>
            </a:r>
            <a:r>
              <a:rPr lang="pl-PL" dirty="0">
                <a:ea typeface="+mj-lt"/>
                <a:cs typeface="+mj-lt"/>
              </a:rPr>
              <a:t> </a:t>
            </a:r>
            <a:r>
              <a:rPr lang="pl-PL" dirty="0" err="1">
                <a:ea typeface="+mj-lt"/>
                <a:cs typeface="+mj-lt"/>
              </a:rPr>
              <a:t>treatment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CAF64C9-615C-8622-331E-B50E54FB5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984443"/>
            <a:ext cx="5257800" cy="419252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pl-PL" err="1">
                <a:ea typeface="+mn-lt"/>
                <a:cs typeface="+mn-lt"/>
              </a:rPr>
              <a:t>Only</a:t>
            </a:r>
            <a:r>
              <a:rPr lang="pl-PL" dirty="0">
                <a:ea typeface="+mn-lt"/>
                <a:cs typeface="+mn-lt"/>
              </a:rPr>
              <a:t> a small </a:t>
            </a:r>
            <a:r>
              <a:rPr lang="pl-PL" err="1">
                <a:ea typeface="+mn-lt"/>
                <a:cs typeface="+mn-lt"/>
              </a:rPr>
              <a:t>percentage</a:t>
            </a:r>
            <a:r>
              <a:rPr lang="pl-PL" dirty="0">
                <a:ea typeface="+mn-lt"/>
                <a:cs typeface="+mn-lt"/>
              </a:rPr>
              <a:t> of </a:t>
            </a:r>
            <a:r>
              <a:rPr lang="pl-PL" err="1">
                <a:ea typeface="+mn-lt"/>
                <a:cs typeface="+mn-lt"/>
              </a:rPr>
              <a:t>patients</a:t>
            </a:r>
            <a:r>
              <a:rPr lang="pl-PL" dirty="0">
                <a:ea typeface="+mn-lt"/>
                <a:cs typeface="+mn-lt"/>
              </a:rPr>
              <a:t> with disc </a:t>
            </a:r>
            <a:r>
              <a:rPr lang="pl-PL" err="1">
                <a:ea typeface="+mn-lt"/>
                <a:cs typeface="+mn-lt"/>
              </a:rPr>
              <a:t>herniations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err="1">
                <a:ea typeface="+mn-lt"/>
                <a:cs typeface="+mn-lt"/>
              </a:rPr>
              <a:t>require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err="1">
                <a:ea typeface="+mn-lt"/>
                <a:cs typeface="+mn-lt"/>
              </a:rPr>
              <a:t>surgery</a:t>
            </a:r>
            <a:endParaRPr lang="pl-PL">
              <a:ea typeface="+mn-lt"/>
              <a:cs typeface="+mn-lt"/>
            </a:endParaRPr>
          </a:p>
          <a:p>
            <a:r>
              <a:rPr lang="pl-PL" dirty="0" err="1">
                <a:ea typeface="+mn-lt"/>
                <a:cs typeface="+mn-lt"/>
              </a:rPr>
              <a:t>individually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dirty="0" err="1">
                <a:ea typeface="+mn-lt"/>
                <a:cs typeface="+mn-lt"/>
              </a:rPr>
              <a:t>tailored</a:t>
            </a:r>
            <a:r>
              <a:rPr lang="pl-PL" dirty="0">
                <a:ea typeface="+mn-lt"/>
                <a:cs typeface="+mn-lt"/>
              </a:rPr>
              <a:t> </a:t>
            </a:r>
            <a:endParaRPr lang="pl-PL" dirty="0">
              <a:ea typeface="Calibri"/>
              <a:cs typeface="Calibri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F1F19145-1916-1CF0-8C7C-BAFB5AE0D49B}"/>
              </a:ext>
            </a:extLst>
          </p:cNvPr>
          <p:cNvSpPr txBox="1"/>
          <p:nvPr/>
        </p:nvSpPr>
        <p:spPr>
          <a:xfrm>
            <a:off x="5913582" y="5798127"/>
            <a:ext cx="657629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/>
              <a:t>http://www.aldemed.pl/neurochirurgia/pagesView,71,mikrodiscektomia,PL</a:t>
            </a:r>
            <a:endParaRPr lang="en-US" sz="14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6326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2CEE1F2-4711-A6CC-E986-986D0098E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5031" y="1380754"/>
            <a:ext cx="5561938" cy="251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Thanks for your attention </a:t>
            </a: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608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2FEB64-6EEA-4759-B4A4-BD2C1E66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760ADE6-45E8-1968-7464-45E280313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278" y="1233241"/>
            <a:ext cx="3240506" cy="4064628"/>
          </a:xfrm>
        </p:spPr>
        <p:txBody>
          <a:bodyPr>
            <a:normAutofit/>
          </a:bodyPr>
          <a:lstStyle/>
          <a:p>
            <a:r>
              <a:rPr lang="pl-PL">
                <a:solidFill>
                  <a:srgbClr val="FFFFFF"/>
                </a:solidFill>
                <a:cs typeface="Calibri Light"/>
              </a:rPr>
              <a:t>Vocabulary </a:t>
            </a:r>
            <a:endParaRPr lang="pl-PL">
              <a:solidFill>
                <a:srgbClr val="FFFFFF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9BF0DD1-2033-4475-5508-25DAB8252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>
                <a:latin typeface="Calibri"/>
                <a:cs typeface="Calibri Light"/>
              </a:rPr>
              <a:t>Intervertebral disc- </a:t>
            </a:r>
            <a:r>
              <a:rPr lang="en-US" dirty="0" err="1">
                <a:latin typeface="Calibri"/>
                <a:cs typeface="Calibri Light"/>
              </a:rPr>
              <a:t>krążek</a:t>
            </a:r>
            <a:r>
              <a:rPr lang="en-US" dirty="0">
                <a:latin typeface="Calibri"/>
                <a:cs typeface="Calibri Light"/>
              </a:rPr>
              <a:t> mi</a:t>
            </a:r>
            <a:r>
              <a:rPr lang="pl-PL" dirty="0">
                <a:latin typeface="Calibri"/>
                <a:cs typeface="Calibri Light"/>
              </a:rPr>
              <a:t>ę</a:t>
            </a:r>
            <a:r>
              <a:rPr lang="en-US" dirty="0" err="1">
                <a:latin typeface="Calibri"/>
                <a:cs typeface="Calibri Light"/>
              </a:rPr>
              <a:t>dzykręgowy</a:t>
            </a:r>
            <a:endParaRPr lang="en-US" dirty="0">
              <a:latin typeface="Calibri"/>
              <a:cs typeface="Calibri Light"/>
            </a:endParaRPr>
          </a:p>
          <a:p>
            <a:r>
              <a:rPr lang="pl-PL" dirty="0">
                <a:latin typeface="Calibri"/>
                <a:cs typeface="Calibri"/>
              </a:rPr>
              <a:t>D</a:t>
            </a:r>
            <a:r>
              <a:rPr lang="en" dirty="0">
                <a:latin typeface="Calibri"/>
                <a:cs typeface="Calibri"/>
              </a:rPr>
              <a:t>egenerative disease- choroba degen</a:t>
            </a:r>
            <a:r>
              <a:rPr lang="pl-PL" dirty="0">
                <a:latin typeface="Calibri"/>
                <a:cs typeface="Calibri"/>
              </a:rPr>
              <a:t>e</a:t>
            </a:r>
            <a:r>
              <a:rPr lang="en" dirty="0">
                <a:latin typeface="Calibri"/>
                <a:cs typeface="Calibri"/>
              </a:rPr>
              <a:t>racyjna</a:t>
            </a:r>
          </a:p>
          <a:p>
            <a:r>
              <a:rPr lang="pl-PL" dirty="0">
                <a:latin typeface="Calibri"/>
                <a:cs typeface="Calibri"/>
              </a:rPr>
              <a:t>A</a:t>
            </a:r>
            <a:r>
              <a:rPr lang="en" dirty="0">
                <a:latin typeface="Calibri"/>
                <a:cs typeface="Calibri"/>
              </a:rPr>
              <a:t>nnulus fibrosus- pierścień włóknisty </a:t>
            </a:r>
          </a:p>
          <a:p>
            <a:r>
              <a:rPr lang="en" dirty="0">
                <a:latin typeface="Calibri"/>
                <a:cs typeface="Calibri"/>
              </a:rPr>
              <a:t>Nucleus pulposus- </a:t>
            </a:r>
            <a:r>
              <a:rPr lang="en" dirty="0" err="1">
                <a:latin typeface="Calibri"/>
                <a:cs typeface="Calibri"/>
              </a:rPr>
              <a:t>jądro</a:t>
            </a:r>
            <a:r>
              <a:rPr lang="en" dirty="0">
                <a:latin typeface="Calibri"/>
                <a:cs typeface="Calibri"/>
              </a:rPr>
              <a:t> </a:t>
            </a:r>
            <a:r>
              <a:rPr lang="en" dirty="0" err="1">
                <a:latin typeface="Calibri"/>
                <a:cs typeface="Calibri"/>
              </a:rPr>
              <a:t>miażdzyste</a:t>
            </a:r>
            <a:endParaRPr lang="en" dirty="0">
              <a:latin typeface="Calibri"/>
              <a:cs typeface="Calibri"/>
            </a:endParaRPr>
          </a:p>
          <a:p>
            <a:r>
              <a:rPr lang="pl-PL" dirty="0" err="1">
                <a:latin typeface="Calibri"/>
                <a:cs typeface="Calibri"/>
              </a:rPr>
              <a:t>Muscle</a:t>
            </a:r>
            <a:r>
              <a:rPr lang="pl-PL" dirty="0">
                <a:latin typeface="Calibri"/>
                <a:cs typeface="Calibri"/>
              </a:rPr>
              <a:t> </a:t>
            </a:r>
            <a:r>
              <a:rPr lang="pl-PL" dirty="0" err="1">
                <a:latin typeface="Calibri"/>
                <a:cs typeface="Calibri"/>
              </a:rPr>
              <a:t>weakness</a:t>
            </a:r>
            <a:r>
              <a:rPr lang="pl-PL" dirty="0">
                <a:latin typeface="Calibri"/>
                <a:cs typeface="Calibri"/>
              </a:rPr>
              <a:t>- </a:t>
            </a:r>
            <a:r>
              <a:rPr lang="pl-PL" dirty="0">
                <a:ea typeface="+mn-lt"/>
                <a:cs typeface="+mn-lt"/>
              </a:rPr>
              <a:t>osłabienie mięśni </a:t>
            </a:r>
            <a:endParaRPr lang="en-US" dirty="0">
              <a:latin typeface="Calibri"/>
              <a:cs typeface="Calibri"/>
            </a:endParaRPr>
          </a:p>
          <a:p>
            <a:r>
              <a:rPr lang="pl-PL" dirty="0" err="1">
                <a:latin typeface="Calibri"/>
                <a:cs typeface="Calibri"/>
              </a:rPr>
              <a:t>Spine</a:t>
            </a:r>
            <a:r>
              <a:rPr lang="pl-PL" dirty="0">
                <a:latin typeface="Calibri"/>
                <a:cs typeface="Calibri"/>
              </a:rPr>
              <a:t> </a:t>
            </a:r>
            <a:r>
              <a:rPr lang="pl-PL" dirty="0" err="1">
                <a:latin typeface="Calibri"/>
                <a:cs typeface="Calibri"/>
              </a:rPr>
              <a:t>stiffness</a:t>
            </a:r>
            <a:r>
              <a:rPr lang="pl-PL" dirty="0">
                <a:latin typeface="Calibri"/>
                <a:cs typeface="Calibri"/>
              </a:rPr>
              <a:t>- sztywność kręgosłupa </a:t>
            </a:r>
            <a:endParaRPr lang="en-US" dirty="0">
              <a:latin typeface="Calibri"/>
              <a:cs typeface="Calibri"/>
            </a:endParaRPr>
          </a:p>
          <a:p>
            <a:endParaRPr lang="pl-PL" dirty="0">
              <a:latin typeface="Calibri"/>
              <a:cs typeface="Calibri"/>
            </a:endParaRPr>
          </a:p>
          <a:p>
            <a:endParaRPr lang="en-US" dirty="0">
              <a:latin typeface="Calibri"/>
              <a:cs typeface="Calibri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931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7F5B15E-CDFB-E8DC-CFFD-50EA0E37A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>
                <a:ea typeface="+mj-lt"/>
                <a:cs typeface="+mj-lt"/>
              </a:rPr>
              <a:t>Bibliography</a:t>
            </a:r>
            <a:endParaRPr lang="pl-PL" dirty="0" err="1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E078426-5863-C253-A7D8-964588C553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7898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z="2400" dirty="0">
                <a:ea typeface="+mn-lt"/>
                <a:cs typeface="+mn-lt"/>
              </a:rPr>
              <a:t>M. </a:t>
            </a:r>
            <a:r>
              <a:rPr lang="pl-PL" sz="2400" dirty="0" err="1">
                <a:ea typeface="+mn-lt"/>
                <a:cs typeface="+mn-lt"/>
              </a:rPr>
              <a:t>Boisson</a:t>
            </a:r>
            <a:r>
              <a:rPr lang="pl-PL" sz="2400" dirty="0">
                <a:ea typeface="+mn-lt"/>
                <a:cs typeface="+mn-lt"/>
              </a:rPr>
              <a:t>, </a:t>
            </a:r>
            <a:r>
              <a:rPr lang="pl-PL" sz="2400" dirty="0" err="1">
                <a:ea typeface="+mn-lt"/>
                <a:cs typeface="+mn-lt"/>
              </a:rPr>
              <a:t>M.Lefèvre-Colau</a:t>
            </a:r>
            <a:r>
              <a:rPr lang="pl-PL" sz="2400" dirty="0">
                <a:ea typeface="+mn-lt"/>
                <a:cs typeface="+mn-lt"/>
              </a:rPr>
              <a:t>, F. </a:t>
            </a:r>
            <a:r>
              <a:rPr lang="pl-PL" sz="2400" dirty="0" err="1">
                <a:ea typeface="+mn-lt"/>
                <a:cs typeface="+mn-lt"/>
              </a:rPr>
              <a:t>Rannou</a:t>
            </a:r>
            <a:r>
              <a:rPr lang="pl-PL" sz="2400" dirty="0">
                <a:ea typeface="+mn-lt"/>
                <a:cs typeface="+mn-lt"/>
              </a:rPr>
              <a:t>, </a:t>
            </a:r>
            <a:r>
              <a:rPr lang="pl-PL" sz="2400" dirty="0" err="1">
                <a:ea typeface="+mn-lt"/>
                <a:cs typeface="+mn-lt"/>
              </a:rPr>
              <a:t>Christelle</a:t>
            </a:r>
            <a:r>
              <a:rPr lang="pl-PL" sz="2400" dirty="0">
                <a:ea typeface="+mn-lt"/>
                <a:cs typeface="+mn-lt"/>
              </a:rPr>
              <a:t> </a:t>
            </a:r>
            <a:r>
              <a:rPr lang="pl-PL" sz="2400" dirty="0" err="1">
                <a:ea typeface="+mn-lt"/>
                <a:cs typeface="+mn-lt"/>
              </a:rPr>
              <a:t>Nguyen</a:t>
            </a:r>
            <a:r>
              <a:rPr lang="pl-PL" sz="2400" dirty="0">
                <a:ea typeface="+mn-lt"/>
                <a:cs typeface="+mn-lt"/>
              </a:rPr>
              <a:t>, </a:t>
            </a:r>
            <a:r>
              <a:rPr lang="pl-PL" sz="2400" dirty="0">
                <a:solidFill>
                  <a:srgbClr val="333333"/>
                </a:solidFill>
                <a:ea typeface="+mn-lt"/>
                <a:cs typeface="+mn-lt"/>
              </a:rPr>
              <a:t>Active </a:t>
            </a:r>
            <a:r>
              <a:rPr lang="pl-PL" sz="2400" dirty="0" err="1">
                <a:solidFill>
                  <a:srgbClr val="333333"/>
                </a:solidFill>
                <a:ea typeface="+mn-lt"/>
                <a:cs typeface="+mn-lt"/>
              </a:rPr>
              <a:t>discopathy</a:t>
            </a:r>
            <a:r>
              <a:rPr lang="pl-PL" sz="2400" dirty="0">
                <a:solidFill>
                  <a:srgbClr val="333333"/>
                </a:solidFill>
                <a:ea typeface="+mn-lt"/>
                <a:cs typeface="+mn-lt"/>
              </a:rPr>
              <a:t>: a </a:t>
            </a:r>
            <a:r>
              <a:rPr lang="pl-PL" sz="2400" dirty="0" err="1">
                <a:solidFill>
                  <a:srgbClr val="333333"/>
                </a:solidFill>
                <a:ea typeface="+mn-lt"/>
                <a:cs typeface="+mn-lt"/>
              </a:rPr>
              <a:t>clinical</a:t>
            </a:r>
            <a:r>
              <a:rPr lang="pl-PL" sz="24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pl-PL" sz="2400" dirty="0" err="1">
                <a:solidFill>
                  <a:srgbClr val="333333"/>
                </a:solidFill>
                <a:ea typeface="+mn-lt"/>
                <a:cs typeface="+mn-lt"/>
              </a:rPr>
              <a:t>reality</a:t>
            </a:r>
            <a:r>
              <a:rPr lang="pl-PL" sz="2400" dirty="0">
                <a:solidFill>
                  <a:srgbClr val="333333"/>
                </a:solidFill>
                <a:ea typeface="+mn-lt"/>
                <a:cs typeface="+mn-lt"/>
              </a:rPr>
              <a:t>, 2018 </a:t>
            </a:r>
          </a:p>
          <a:p>
            <a:r>
              <a:rPr lang="pl-PL" sz="2400" dirty="0" err="1"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B.Fian</a:t>
            </a:r>
            <a:r>
              <a:rPr lang="pl-PL" sz="2400" dirty="0" err="1">
                <a:ea typeface="+mn-lt"/>
                <a:cs typeface="+mn-lt"/>
              </a:rPr>
              <a:t>i,R.</a:t>
            </a:r>
            <a:r>
              <a:rPr lang="pl-PL" sz="2400" dirty="0" err="1"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Jarrah</a:t>
            </a:r>
            <a:r>
              <a:rPr lang="pl-PL" sz="2400" dirty="0">
                <a:ea typeface="+mn-lt"/>
                <a:cs typeface="+mn-lt"/>
              </a:rPr>
              <a:t>, </a:t>
            </a:r>
            <a:r>
              <a:rPr lang="pl-PL" sz="2400" dirty="0"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A.Won</a:t>
            </a:r>
            <a:r>
              <a:rPr lang="pl-PL" sz="2400" dirty="0">
                <a:ea typeface="+mn-lt"/>
                <a:cs typeface="+mn-lt"/>
              </a:rPr>
              <a:t>g, A.</a:t>
            </a:r>
            <a:r>
              <a:rPr lang="pl-PL" sz="2400" dirty="0">
                <a:ea typeface="+mn-lt"/>
                <a:cs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Alamah,</a:t>
            </a:r>
            <a:r>
              <a:rPr lang="pl-PL" sz="2400" dirty="0">
                <a:ea typeface="+mn-lt"/>
                <a:cs typeface="+mn-lt"/>
              </a:rPr>
              <a:t> </a:t>
            </a:r>
            <a:r>
              <a:rPr lang="pl-PL" sz="2400" dirty="0">
                <a:ea typeface="+mn-lt"/>
                <a:cs typeface="+mn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J.Runnel</a:t>
            </a:r>
            <a:r>
              <a:rPr lang="pl-PL" sz="2400" dirty="0">
                <a:ea typeface="+mn-lt"/>
                <a:cs typeface="+mn-lt"/>
              </a:rPr>
              <a:t>s,</a:t>
            </a:r>
            <a:r>
              <a:rPr lang="pl-PL" sz="2400" dirty="0">
                <a:solidFill>
                  <a:srgbClr val="222222"/>
                </a:solidFill>
                <a:ea typeface="+mn-lt"/>
                <a:cs typeface="+mn-lt"/>
              </a:rPr>
              <a:t> </a:t>
            </a:r>
            <a:r>
              <a:rPr lang="pl-PL" sz="2400" dirty="0" err="1">
                <a:solidFill>
                  <a:srgbClr val="222222"/>
                </a:solidFill>
                <a:ea typeface="+mn-lt"/>
                <a:cs typeface="+mn-lt"/>
              </a:rPr>
              <a:t>Repetitive</a:t>
            </a:r>
            <a:r>
              <a:rPr lang="pl-PL" sz="2400" dirty="0">
                <a:solidFill>
                  <a:srgbClr val="222222"/>
                </a:solidFill>
              </a:rPr>
              <a:t> </a:t>
            </a:r>
            <a:r>
              <a:rPr lang="pl-PL" sz="2400" dirty="0" err="1">
                <a:solidFill>
                  <a:srgbClr val="222222"/>
                </a:solidFill>
              </a:rPr>
              <a:t>traumatic</a:t>
            </a:r>
            <a:r>
              <a:rPr lang="pl-PL" sz="2400" dirty="0">
                <a:solidFill>
                  <a:srgbClr val="222222"/>
                </a:solidFill>
              </a:rPr>
              <a:t> </a:t>
            </a:r>
            <a:r>
              <a:rPr lang="pl-PL" sz="2400" dirty="0" err="1">
                <a:solidFill>
                  <a:srgbClr val="222222"/>
                </a:solidFill>
              </a:rPr>
              <a:t>discopathy</a:t>
            </a:r>
            <a:r>
              <a:rPr lang="pl-PL" sz="2400" dirty="0">
                <a:solidFill>
                  <a:srgbClr val="222222"/>
                </a:solidFill>
              </a:rPr>
              <a:t> in the modern-era </a:t>
            </a:r>
            <a:r>
              <a:rPr lang="pl-PL" sz="2400" dirty="0" err="1">
                <a:solidFill>
                  <a:srgbClr val="222222"/>
                </a:solidFill>
              </a:rPr>
              <a:t>tennis</a:t>
            </a:r>
            <a:r>
              <a:rPr lang="pl-PL" sz="2400" dirty="0">
                <a:solidFill>
                  <a:srgbClr val="222222"/>
                </a:solidFill>
              </a:rPr>
              <a:t> </a:t>
            </a:r>
            <a:r>
              <a:rPr lang="pl-PL" sz="2400" dirty="0" err="1">
                <a:solidFill>
                  <a:srgbClr val="222222"/>
                </a:solidFill>
              </a:rPr>
              <a:t>player</a:t>
            </a:r>
            <a:r>
              <a:rPr lang="pl-PL" sz="2400" dirty="0">
                <a:solidFill>
                  <a:srgbClr val="222222"/>
                </a:solidFill>
              </a:rPr>
              <a:t>, 2020</a:t>
            </a:r>
            <a:endParaRPr lang="pl-PL" sz="2400" dirty="0">
              <a:solidFill>
                <a:srgbClr val="222222"/>
              </a:solidFill>
              <a:cs typeface="Calibri"/>
            </a:endParaRPr>
          </a:p>
          <a:p>
            <a:r>
              <a:rPr lang="pl-PL" sz="2400" dirty="0" err="1">
                <a:ea typeface="+mn-lt"/>
                <a:cs typeface="+mn-lt"/>
              </a:rPr>
              <a:t>P.Roussouly</a:t>
            </a:r>
            <a:r>
              <a:rPr lang="pl-PL" sz="2400" dirty="0">
                <a:ea typeface="+mn-lt"/>
                <a:cs typeface="+mn-lt"/>
              </a:rPr>
              <a:t>, </a:t>
            </a:r>
            <a:r>
              <a:rPr lang="pl-PL" sz="2400" dirty="0">
                <a:ea typeface="+mn-lt"/>
                <a:cs typeface="+mn-l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J.Pinheiro-Franc</a:t>
            </a:r>
            <a:r>
              <a:rPr lang="pl-PL" sz="2400" dirty="0">
                <a:ea typeface="+mn-lt"/>
                <a:cs typeface="+mn-lt"/>
              </a:rPr>
              <a:t>o, </a:t>
            </a:r>
            <a:r>
              <a:rPr lang="pl-PL" sz="2400" dirty="0" err="1"/>
              <a:t>Biomechanical</a:t>
            </a:r>
            <a:r>
              <a:rPr lang="pl-PL" sz="2400" dirty="0"/>
              <a:t> </a:t>
            </a:r>
            <a:r>
              <a:rPr lang="pl-PL" sz="2400" dirty="0" err="1"/>
              <a:t>analysis</a:t>
            </a:r>
            <a:r>
              <a:rPr lang="pl-PL" sz="2400" dirty="0"/>
              <a:t> of the </a:t>
            </a:r>
            <a:r>
              <a:rPr lang="pl-PL" sz="2400" dirty="0" err="1"/>
              <a:t>spino-pelvic</a:t>
            </a:r>
            <a:r>
              <a:rPr lang="pl-PL" sz="2400" dirty="0"/>
              <a:t> </a:t>
            </a:r>
            <a:r>
              <a:rPr lang="pl-PL" sz="2400" dirty="0" err="1"/>
              <a:t>organization</a:t>
            </a:r>
            <a:r>
              <a:rPr lang="pl-PL" sz="2400" dirty="0"/>
              <a:t> and </a:t>
            </a:r>
            <a:r>
              <a:rPr lang="pl-PL" sz="2400" dirty="0" err="1"/>
              <a:t>adaptation</a:t>
            </a:r>
            <a:r>
              <a:rPr lang="pl-PL" sz="2400" dirty="0"/>
              <a:t> in </a:t>
            </a:r>
            <a:r>
              <a:rPr lang="pl-PL" sz="2400" dirty="0" err="1"/>
              <a:t>pathology</a:t>
            </a:r>
            <a:r>
              <a:rPr lang="pl-PL" sz="2400" dirty="0"/>
              <a:t>, 2011 </a:t>
            </a:r>
            <a:endParaRPr lang="pl-PL" sz="2400" dirty="0">
              <a:cs typeface="Calibri"/>
            </a:endParaRPr>
          </a:p>
          <a:p>
            <a:endParaRPr lang="pl-PL" sz="2400" dirty="0">
              <a:solidFill>
                <a:srgbClr val="222222"/>
              </a:solidFill>
              <a:cs typeface="Calibri"/>
            </a:endParaRPr>
          </a:p>
          <a:p>
            <a:endParaRPr lang="pl-PL" sz="2200" dirty="0">
              <a:solidFill>
                <a:srgbClr val="333333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3815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F6578A0-F3B0-459B-FF84-8631AB1C2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Intervertebral disc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0E705EC1-91C4-65E4-14C3-FB90D6752FB1}"/>
              </a:ext>
            </a:extLst>
          </p:cNvPr>
          <p:cNvSpPr txBox="1"/>
          <p:nvPr/>
        </p:nvSpPr>
        <p:spPr>
          <a:xfrm>
            <a:off x="793661" y="2599509"/>
            <a:ext cx="4530898" cy="363945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structure located between the vertebrae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built of two parts </a:t>
            </a:r>
          </a:p>
        </p:txBody>
      </p:sp>
      <p:pic>
        <p:nvPicPr>
          <p:cNvPr id="4" name="Symbol zastępczy zawartości 3" descr="Krążek międzykręgowy – Wikipedia, wolna encyklopedia">
            <a:extLst>
              <a:ext uri="{FF2B5EF4-FFF2-40B4-BE49-F238E27FC236}">
                <a16:creationId xmlns:a16="http://schemas.microsoft.com/office/drawing/2014/main" id="{B7D2BC1F-9C93-4927-66AF-DE77091B13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11532" y="3092435"/>
            <a:ext cx="5150277" cy="249788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081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FC7A797-162A-FB6F-0CBD-70E4DE6D2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>
                <a:ea typeface="+mj-lt"/>
                <a:cs typeface="+mj-lt"/>
              </a:rPr>
              <a:t>Functions</a:t>
            </a:r>
            <a:r>
              <a:rPr lang="pl-PL" dirty="0">
                <a:ea typeface="+mj-lt"/>
                <a:cs typeface="+mj-lt"/>
              </a:rPr>
              <a:t> of the </a:t>
            </a:r>
            <a:r>
              <a:rPr lang="pl-PL" dirty="0" err="1">
                <a:ea typeface="+mj-lt"/>
                <a:cs typeface="+mj-lt"/>
              </a:rPr>
              <a:t>intervertebral</a:t>
            </a:r>
            <a:r>
              <a:rPr lang="pl-PL" dirty="0">
                <a:ea typeface="+mj-lt"/>
                <a:cs typeface="+mj-lt"/>
              </a:rPr>
              <a:t> disc </a:t>
            </a:r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9B59B8A-26FB-9A4E-C7B0-131F88DBBC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 err="1">
                <a:ea typeface="+mn-lt"/>
                <a:cs typeface="+mn-lt"/>
              </a:rPr>
              <a:t>Spinal</a:t>
            </a:r>
            <a:r>
              <a:rPr lang="pl-PL" dirty="0">
                <a:ea typeface="+mn-lt"/>
                <a:cs typeface="+mn-lt"/>
              </a:rPr>
              <a:t> </a:t>
            </a:r>
            <a:r>
              <a:rPr lang="pl-PL" dirty="0" err="1">
                <a:ea typeface="+mn-lt"/>
                <a:cs typeface="+mn-lt"/>
              </a:rPr>
              <a:t>depreciation</a:t>
            </a:r>
            <a:endParaRPr lang="pl-PL" dirty="0">
              <a:ea typeface="+mn-lt"/>
              <a:cs typeface="+mn-lt"/>
            </a:endParaRPr>
          </a:p>
          <a:p>
            <a:r>
              <a:rPr lang="pl-PL" dirty="0" err="1">
                <a:ea typeface="+mn-lt"/>
                <a:cs typeface="+mn-lt"/>
              </a:rPr>
              <a:t>Equal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dirty="0" err="1">
                <a:ea typeface="+mn-lt"/>
                <a:cs typeface="+mn-lt"/>
              </a:rPr>
              <a:t>distribution</a:t>
            </a:r>
            <a:r>
              <a:rPr lang="pl-PL" dirty="0">
                <a:ea typeface="+mn-lt"/>
                <a:cs typeface="+mn-lt"/>
              </a:rPr>
              <a:t> of </a:t>
            </a:r>
            <a:r>
              <a:rPr lang="pl-PL" dirty="0" err="1">
                <a:ea typeface="+mn-lt"/>
                <a:cs typeface="+mn-lt"/>
              </a:rPr>
              <a:t>axial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dirty="0" err="1">
                <a:ea typeface="+mn-lt"/>
                <a:cs typeface="+mn-lt"/>
              </a:rPr>
              <a:t>pressure</a:t>
            </a:r>
            <a:r>
              <a:rPr lang="pl-PL" dirty="0">
                <a:ea typeface="+mn-lt"/>
                <a:cs typeface="+mn-lt"/>
              </a:rPr>
              <a:t> </a:t>
            </a:r>
          </a:p>
          <a:p>
            <a:r>
              <a:rPr lang="pl-PL" dirty="0" err="1">
                <a:ea typeface="+mn-lt"/>
                <a:cs typeface="+mn-lt"/>
              </a:rPr>
              <a:t>Allows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dirty="0" err="1">
                <a:ea typeface="+mn-lt"/>
                <a:cs typeface="+mn-lt"/>
              </a:rPr>
              <a:t>movement</a:t>
            </a:r>
            <a:r>
              <a:rPr lang="pl-PL" dirty="0">
                <a:ea typeface="+mn-lt"/>
                <a:cs typeface="+mn-lt"/>
              </a:rPr>
              <a:t> of the </a:t>
            </a:r>
            <a:r>
              <a:rPr lang="pl-PL" dirty="0" err="1">
                <a:ea typeface="+mn-lt"/>
                <a:cs typeface="+mn-lt"/>
              </a:rPr>
              <a:t>spine</a:t>
            </a:r>
            <a:r>
              <a:rPr lang="pl-PL" dirty="0">
                <a:ea typeface="+mn-lt"/>
                <a:cs typeface="+mn-lt"/>
              </a:rPr>
              <a:t> in </a:t>
            </a:r>
            <a:r>
              <a:rPr lang="pl-PL" dirty="0" err="1">
                <a:ea typeface="+mn-lt"/>
                <a:cs typeface="+mn-lt"/>
              </a:rPr>
              <a:t>any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dirty="0" err="1">
                <a:ea typeface="+mn-lt"/>
                <a:cs typeface="+mn-lt"/>
              </a:rPr>
              <a:t>plane</a:t>
            </a:r>
            <a:r>
              <a:rPr lang="pl-PL" dirty="0">
                <a:ea typeface="+mn-lt"/>
                <a:cs typeface="+mn-lt"/>
              </a:rPr>
              <a:t> </a:t>
            </a:r>
          </a:p>
          <a:p>
            <a:r>
              <a:rPr lang="en-US" dirty="0">
                <a:ea typeface="+mn-lt"/>
                <a:cs typeface="+mn-lt"/>
              </a:rPr>
              <a:t>Prevent</a:t>
            </a:r>
            <a:r>
              <a:rPr lang="pl-PL" dirty="0">
                <a:ea typeface="+mn-lt"/>
                <a:cs typeface="+mn-lt"/>
              </a:rPr>
              <a:t>s</a:t>
            </a:r>
            <a:r>
              <a:rPr lang="en-US" dirty="0">
                <a:ea typeface="+mn-lt"/>
                <a:cs typeface="+mn-lt"/>
              </a:rPr>
              <a:t> friction</a:t>
            </a:r>
          </a:p>
          <a:p>
            <a:endParaRPr lang="pl-PL" dirty="0">
              <a:ea typeface="+mn-lt"/>
              <a:cs typeface="+mn-lt"/>
            </a:endParaRPr>
          </a:p>
          <a:p>
            <a:endParaRPr lang="pl-PL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5143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Arc 10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2D025F4-73D5-D0C5-56DA-7D83AA50E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pl-PL">
                <a:cs typeface="Calibri Light"/>
              </a:rPr>
              <a:t>What is a discopathy?</a:t>
            </a:r>
            <a:endParaRPr lang="pl-PL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Obraz 3" descr="What Is Degenerative Disc Disease? - Orthopedic &amp; Sports Medicine">
            <a:extLst>
              <a:ext uri="{FF2B5EF4-FFF2-40B4-BE49-F238E27FC236}">
                <a16:creationId xmlns:a16="http://schemas.microsoft.com/office/drawing/2014/main" id="{73D0E3AE-32B1-F456-95C0-056E4F8AD4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522" r="5341" b="283"/>
          <a:stretch/>
        </p:blipFill>
        <p:spPr>
          <a:xfrm>
            <a:off x="800849" y="511293"/>
            <a:ext cx="4582047" cy="5665670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C302F4F-E64A-C368-E2D9-69C01F9A2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" dirty="0">
                <a:latin typeface="Calibri"/>
                <a:cs typeface="Calibri"/>
              </a:rPr>
              <a:t>degenerative disease of the intervertebral disc</a:t>
            </a:r>
          </a:p>
          <a:p>
            <a:r>
              <a:rPr lang="en" dirty="0">
                <a:ea typeface="+mn-lt"/>
                <a:cs typeface="+mn-lt"/>
              </a:rPr>
              <a:t>the pathology of the annulus fibrosus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532408E1-865A-D761-AEC0-C7064F92837E}"/>
              </a:ext>
            </a:extLst>
          </p:cNvPr>
          <p:cNvSpPr txBox="1"/>
          <p:nvPr/>
        </p:nvSpPr>
        <p:spPr>
          <a:xfrm>
            <a:off x="798945" y="510309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/>
              <a:t>https://orthosportsmed.com/what-is-degenerative-disc-disease/</a:t>
            </a:r>
            <a:endParaRPr lang="en-US" sz="14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702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106DF17-5120-CC2C-6CAB-5AC20580C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pl-PL" sz="5400">
                <a:ea typeface="Calibri Light"/>
                <a:cs typeface="Calibri Light"/>
              </a:rPr>
              <a:t>Causes</a:t>
            </a:r>
            <a:endParaRPr lang="pl-PL" sz="540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649A30C-1845-8362-F888-7265B7068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z="2200" dirty="0">
                <a:ea typeface="+mn-lt"/>
                <a:cs typeface="+mn-lt"/>
              </a:rPr>
              <a:t>Age </a:t>
            </a:r>
          </a:p>
          <a:p>
            <a:r>
              <a:rPr lang="pl-PL" sz="2200" dirty="0" err="1">
                <a:ea typeface="+mn-lt"/>
                <a:cs typeface="+mn-lt"/>
              </a:rPr>
              <a:t>Type</a:t>
            </a:r>
            <a:r>
              <a:rPr lang="pl-PL" sz="2200" dirty="0">
                <a:ea typeface="+mn-lt"/>
                <a:cs typeface="+mn-lt"/>
              </a:rPr>
              <a:t> of </a:t>
            </a:r>
            <a:r>
              <a:rPr lang="pl-PL" sz="2200" dirty="0" err="1">
                <a:ea typeface="+mn-lt"/>
                <a:cs typeface="+mn-lt"/>
              </a:rPr>
              <a:t>work</a:t>
            </a:r>
            <a:r>
              <a:rPr lang="pl-PL" sz="2200" dirty="0">
                <a:ea typeface="+mn-lt"/>
                <a:cs typeface="+mn-lt"/>
              </a:rPr>
              <a:t> </a:t>
            </a:r>
            <a:r>
              <a:rPr lang="pl-PL" sz="2200" dirty="0" err="1">
                <a:ea typeface="+mn-lt"/>
                <a:cs typeface="+mn-lt"/>
              </a:rPr>
              <a:t>performed</a:t>
            </a:r>
            <a:r>
              <a:rPr lang="pl-PL" sz="2200" dirty="0">
                <a:ea typeface="+mn-lt"/>
                <a:cs typeface="+mn-lt"/>
              </a:rPr>
              <a:t> </a:t>
            </a:r>
          </a:p>
          <a:p>
            <a:r>
              <a:rPr lang="pl-PL" sz="2200" dirty="0" err="1">
                <a:ea typeface="+mn-lt"/>
                <a:cs typeface="+mn-lt"/>
              </a:rPr>
              <a:t>Obesity</a:t>
            </a:r>
            <a:r>
              <a:rPr lang="pl-PL" sz="2200" dirty="0">
                <a:ea typeface="+mn-lt"/>
                <a:cs typeface="+mn-lt"/>
              </a:rPr>
              <a:t> </a:t>
            </a:r>
            <a:endParaRPr lang="pl-PL" dirty="0"/>
          </a:p>
          <a:p>
            <a:r>
              <a:rPr lang="pl-PL" sz="2200" dirty="0">
                <a:ea typeface="+mn-lt"/>
                <a:cs typeface="+mn-lt"/>
              </a:rPr>
              <a:t>High </a:t>
            </a:r>
            <a:r>
              <a:rPr lang="pl-PL" sz="2200" dirty="0" err="1">
                <a:ea typeface="+mn-lt"/>
                <a:cs typeface="+mn-lt"/>
              </a:rPr>
              <a:t>physical</a:t>
            </a:r>
            <a:r>
              <a:rPr lang="pl-PL" sz="2200" dirty="0">
                <a:ea typeface="+mn-lt"/>
                <a:cs typeface="+mn-lt"/>
              </a:rPr>
              <a:t> </a:t>
            </a:r>
            <a:r>
              <a:rPr lang="pl-PL" sz="2200" dirty="0" err="1">
                <a:ea typeface="+mn-lt"/>
                <a:cs typeface="+mn-lt"/>
              </a:rPr>
              <a:t>activity</a:t>
            </a:r>
            <a:r>
              <a:rPr lang="pl-PL" sz="2200" dirty="0">
                <a:ea typeface="+mn-lt"/>
                <a:cs typeface="+mn-lt"/>
              </a:rPr>
              <a:t> </a:t>
            </a:r>
          </a:p>
          <a:p>
            <a:r>
              <a:rPr lang="pl-PL" sz="2200" dirty="0">
                <a:ea typeface="+mn-lt"/>
                <a:cs typeface="+mn-lt"/>
              </a:rPr>
              <a:t>Smoking</a:t>
            </a:r>
          </a:p>
          <a:p>
            <a:endParaRPr lang="pl-PL" sz="2200">
              <a:ea typeface="Calibri"/>
              <a:cs typeface="Calibri"/>
            </a:endParaRPr>
          </a:p>
          <a:p>
            <a:endParaRPr lang="pl-PL" sz="2200">
              <a:ea typeface="Calibri"/>
              <a:cs typeface="Calibri"/>
            </a:endParaRPr>
          </a:p>
        </p:txBody>
      </p:sp>
      <p:pic>
        <p:nvPicPr>
          <p:cNvPr id="4" name="Obraz 3" descr="Prawidłowa pozycja podczas siedzenia nie istnieje! - Fizjomind E. Prekiel">
            <a:extLst>
              <a:ext uri="{FF2B5EF4-FFF2-40B4-BE49-F238E27FC236}">
                <a16:creationId xmlns:a16="http://schemas.microsoft.com/office/drawing/2014/main" id="{278D2609-E97B-4991-0695-D664AEF9DE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2" r="-1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3CC3FAEA-B02D-0331-5987-EB73651C55AE}"/>
              </a:ext>
            </a:extLst>
          </p:cNvPr>
          <p:cNvSpPr txBox="1"/>
          <p:nvPr/>
        </p:nvSpPr>
        <p:spPr>
          <a:xfrm>
            <a:off x="6179127" y="60036"/>
            <a:ext cx="534092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/>
              <a:t>https://fizjomind.pl/2018/12/11/prawidlowa-pozycja-podczas-siedzenia/</a:t>
            </a:r>
            <a:endParaRPr lang="en-US" sz="14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6833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8908DB7-C3A6-4FCB-9820-CEE02B398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FE6E339-C984-1184-5C67-22E3C84FF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823"/>
            <a:ext cx="3419856" cy="5583148"/>
          </a:xfrm>
        </p:spPr>
        <p:txBody>
          <a:bodyPr anchor="ctr">
            <a:normAutofit/>
          </a:bodyPr>
          <a:lstStyle/>
          <a:p>
            <a:r>
              <a:rPr lang="pl-PL" sz="5400">
                <a:ea typeface="Calibri Light"/>
                <a:cs typeface="Calibri Light"/>
              </a:rPr>
              <a:t>Who is affected ?</a:t>
            </a:r>
            <a:endParaRPr lang="pl-PL" sz="5400"/>
          </a:p>
        </p:txBody>
      </p:sp>
      <p:sp>
        <p:nvSpPr>
          <p:cNvPr id="16" name="sketch line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267200" y="630936"/>
            <a:ext cx="18288" cy="5590381"/>
          </a:xfrm>
          <a:custGeom>
            <a:avLst/>
            <a:gdLst>
              <a:gd name="connsiteX0" fmla="*/ 0 w 18288"/>
              <a:gd name="connsiteY0" fmla="*/ 0 h 5590381"/>
              <a:gd name="connsiteX1" fmla="*/ 18288 w 18288"/>
              <a:gd name="connsiteY1" fmla="*/ 0 h 5590381"/>
              <a:gd name="connsiteX2" fmla="*/ 18288 w 18288"/>
              <a:gd name="connsiteY2" fmla="*/ 754701 h 5590381"/>
              <a:gd name="connsiteX3" fmla="*/ 18288 w 18288"/>
              <a:gd name="connsiteY3" fmla="*/ 1565307 h 5590381"/>
              <a:gd name="connsiteX4" fmla="*/ 18288 w 18288"/>
              <a:gd name="connsiteY4" fmla="*/ 2152297 h 5590381"/>
              <a:gd name="connsiteX5" fmla="*/ 18288 w 18288"/>
              <a:gd name="connsiteY5" fmla="*/ 2906998 h 5590381"/>
              <a:gd name="connsiteX6" fmla="*/ 18288 w 18288"/>
              <a:gd name="connsiteY6" fmla="*/ 3549892 h 5590381"/>
              <a:gd name="connsiteX7" fmla="*/ 18288 w 18288"/>
              <a:gd name="connsiteY7" fmla="*/ 4080978 h 5590381"/>
              <a:gd name="connsiteX8" fmla="*/ 18288 w 18288"/>
              <a:gd name="connsiteY8" fmla="*/ 4835680 h 5590381"/>
              <a:gd name="connsiteX9" fmla="*/ 18288 w 18288"/>
              <a:gd name="connsiteY9" fmla="*/ 5590381 h 5590381"/>
              <a:gd name="connsiteX10" fmla="*/ 0 w 18288"/>
              <a:gd name="connsiteY10" fmla="*/ 5590381 h 5590381"/>
              <a:gd name="connsiteX11" fmla="*/ 0 w 18288"/>
              <a:gd name="connsiteY11" fmla="*/ 4835680 h 5590381"/>
              <a:gd name="connsiteX12" fmla="*/ 0 w 18288"/>
              <a:gd name="connsiteY12" fmla="*/ 4304593 h 5590381"/>
              <a:gd name="connsiteX13" fmla="*/ 0 w 18288"/>
              <a:gd name="connsiteY13" fmla="*/ 3773507 h 5590381"/>
              <a:gd name="connsiteX14" fmla="*/ 0 w 18288"/>
              <a:gd name="connsiteY14" fmla="*/ 3186517 h 5590381"/>
              <a:gd name="connsiteX15" fmla="*/ 0 w 18288"/>
              <a:gd name="connsiteY15" fmla="*/ 2487720 h 5590381"/>
              <a:gd name="connsiteX16" fmla="*/ 0 w 18288"/>
              <a:gd name="connsiteY16" fmla="*/ 1956633 h 5590381"/>
              <a:gd name="connsiteX17" fmla="*/ 0 w 18288"/>
              <a:gd name="connsiteY17" fmla="*/ 1425547 h 5590381"/>
              <a:gd name="connsiteX18" fmla="*/ 0 w 18288"/>
              <a:gd name="connsiteY18" fmla="*/ 614942 h 5590381"/>
              <a:gd name="connsiteX19" fmla="*/ 0 w 18288"/>
              <a:gd name="connsiteY19" fmla="*/ 0 h 559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8288" h="5590381" fill="none" extrusionOk="0">
                <a:moveTo>
                  <a:pt x="0" y="0"/>
                </a:moveTo>
                <a:cubicBezTo>
                  <a:pt x="7726" y="-435"/>
                  <a:pt x="14198" y="437"/>
                  <a:pt x="18288" y="0"/>
                </a:cubicBezTo>
                <a:cubicBezTo>
                  <a:pt x="-5226" y="225076"/>
                  <a:pt x="46275" y="562283"/>
                  <a:pt x="18288" y="754701"/>
                </a:cubicBezTo>
                <a:cubicBezTo>
                  <a:pt x="-9699" y="947119"/>
                  <a:pt x="30081" y="1239251"/>
                  <a:pt x="18288" y="1565307"/>
                </a:cubicBezTo>
                <a:cubicBezTo>
                  <a:pt x="6495" y="1891363"/>
                  <a:pt x="7160" y="1999140"/>
                  <a:pt x="18288" y="2152297"/>
                </a:cubicBezTo>
                <a:cubicBezTo>
                  <a:pt x="29417" y="2305454"/>
                  <a:pt x="28705" y="2598333"/>
                  <a:pt x="18288" y="2906998"/>
                </a:cubicBezTo>
                <a:cubicBezTo>
                  <a:pt x="7871" y="3215663"/>
                  <a:pt x="35263" y="3327412"/>
                  <a:pt x="18288" y="3549892"/>
                </a:cubicBezTo>
                <a:cubicBezTo>
                  <a:pt x="1313" y="3772372"/>
                  <a:pt x="38561" y="3843836"/>
                  <a:pt x="18288" y="4080978"/>
                </a:cubicBezTo>
                <a:cubicBezTo>
                  <a:pt x="-1985" y="4318120"/>
                  <a:pt x="-3806" y="4511166"/>
                  <a:pt x="18288" y="4835680"/>
                </a:cubicBezTo>
                <a:cubicBezTo>
                  <a:pt x="40382" y="5160194"/>
                  <a:pt x="-13070" y="5401748"/>
                  <a:pt x="18288" y="5590381"/>
                </a:cubicBezTo>
                <a:cubicBezTo>
                  <a:pt x="12010" y="5589863"/>
                  <a:pt x="6799" y="5589982"/>
                  <a:pt x="0" y="5590381"/>
                </a:cubicBezTo>
                <a:cubicBezTo>
                  <a:pt x="-6480" y="5250523"/>
                  <a:pt x="-32148" y="5052531"/>
                  <a:pt x="0" y="4835680"/>
                </a:cubicBezTo>
                <a:cubicBezTo>
                  <a:pt x="32148" y="4618829"/>
                  <a:pt x="5352" y="4496374"/>
                  <a:pt x="0" y="4304593"/>
                </a:cubicBezTo>
                <a:cubicBezTo>
                  <a:pt x="-5352" y="4112812"/>
                  <a:pt x="9645" y="3919423"/>
                  <a:pt x="0" y="3773507"/>
                </a:cubicBezTo>
                <a:cubicBezTo>
                  <a:pt x="-9645" y="3627591"/>
                  <a:pt x="-10654" y="3330687"/>
                  <a:pt x="0" y="3186517"/>
                </a:cubicBezTo>
                <a:cubicBezTo>
                  <a:pt x="10654" y="3042347"/>
                  <a:pt x="18181" y="2635923"/>
                  <a:pt x="0" y="2487720"/>
                </a:cubicBezTo>
                <a:cubicBezTo>
                  <a:pt x="-18181" y="2339517"/>
                  <a:pt x="-7947" y="2113537"/>
                  <a:pt x="0" y="1956633"/>
                </a:cubicBezTo>
                <a:cubicBezTo>
                  <a:pt x="7947" y="1799729"/>
                  <a:pt x="-15145" y="1657735"/>
                  <a:pt x="0" y="1425547"/>
                </a:cubicBezTo>
                <a:cubicBezTo>
                  <a:pt x="15145" y="1193359"/>
                  <a:pt x="-23832" y="948054"/>
                  <a:pt x="0" y="614942"/>
                </a:cubicBezTo>
                <a:cubicBezTo>
                  <a:pt x="23832" y="281831"/>
                  <a:pt x="2816" y="129878"/>
                  <a:pt x="0" y="0"/>
                </a:cubicBezTo>
                <a:close/>
              </a:path>
              <a:path w="18288" h="5590381" stroke="0" extrusionOk="0">
                <a:moveTo>
                  <a:pt x="0" y="0"/>
                </a:moveTo>
                <a:cubicBezTo>
                  <a:pt x="5871" y="848"/>
                  <a:pt x="11713" y="-200"/>
                  <a:pt x="18288" y="0"/>
                </a:cubicBezTo>
                <a:cubicBezTo>
                  <a:pt x="41141" y="165299"/>
                  <a:pt x="3613" y="427555"/>
                  <a:pt x="18288" y="698798"/>
                </a:cubicBezTo>
                <a:cubicBezTo>
                  <a:pt x="32963" y="970041"/>
                  <a:pt x="19680" y="1226199"/>
                  <a:pt x="18288" y="1397595"/>
                </a:cubicBezTo>
                <a:cubicBezTo>
                  <a:pt x="16896" y="1568991"/>
                  <a:pt x="38798" y="1794517"/>
                  <a:pt x="18288" y="2152297"/>
                </a:cubicBezTo>
                <a:cubicBezTo>
                  <a:pt x="-2222" y="2510077"/>
                  <a:pt x="40846" y="2594424"/>
                  <a:pt x="18288" y="2739287"/>
                </a:cubicBezTo>
                <a:cubicBezTo>
                  <a:pt x="-4270" y="2884150"/>
                  <a:pt x="27117" y="3129706"/>
                  <a:pt x="18288" y="3493988"/>
                </a:cubicBezTo>
                <a:cubicBezTo>
                  <a:pt x="9459" y="3858270"/>
                  <a:pt x="54201" y="4041447"/>
                  <a:pt x="18288" y="4304593"/>
                </a:cubicBezTo>
                <a:cubicBezTo>
                  <a:pt x="-17625" y="4567740"/>
                  <a:pt x="49627" y="5149125"/>
                  <a:pt x="18288" y="5590381"/>
                </a:cubicBezTo>
                <a:cubicBezTo>
                  <a:pt x="10860" y="5590744"/>
                  <a:pt x="7568" y="5590157"/>
                  <a:pt x="0" y="5590381"/>
                </a:cubicBezTo>
                <a:cubicBezTo>
                  <a:pt x="36767" y="5266821"/>
                  <a:pt x="-16223" y="5116146"/>
                  <a:pt x="0" y="4835680"/>
                </a:cubicBezTo>
                <a:cubicBezTo>
                  <a:pt x="16223" y="4555214"/>
                  <a:pt x="-16316" y="4356490"/>
                  <a:pt x="0" y="4136882"/>
                </a:cubicBezTo>
                <a:cubicBezTo>
                  <a:pt x="16316" y="3917274"/>
                  <a:pt x="8005" y="3773465"/>
                  <a:pt x="0" y="3549892"/>
                </a:cubicBezTo>
                <a:cubicBezTo>
                  <a:pt x="-8005" y="3326319"/>
                  <a:pt x="27623" y="3052456"/>
                  <a:pt x="0" y="2851094"/>
                </a:cubicBezTo>
                <a:cubicBezTo>
                  <a:pt x="-27623" y="2649732"/>
                  <a:pt x="5614" y="2455815"/>
                  <a:pt x="0" y="2264104"/>
                </a:cubicBezTo>
                <a:cubicBezTo>
                  <a:pt x="-5614" y="2072393"/>
                  <a:pt x="22598" y="1990723"/>
                  <a:pt x="0" y="1733018"/>
                </a:cubicBezTo>
                <a:cubicBezTo>
                  <a:pt x="-22598" y="1475313"/>
                  <a:pt x="-6965" y="1369123"/>
                  <a:pt x="0" y="1090124"/>
                </a:cubicBezTo>
                <a:cubicBezTo>
                  <a:pt x="6965" y="811125"/>
                  <a:pt x="-19273" y="5070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311409761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3" descr="Przeciążenia Kręgosłupa - Przepukliny Kręgosłupa, Leczenie kręgosłupa  Kraków, Dębica">
            <a:extLst>
              <a:ext uri="{FF2B5EF4-FFF2-40B4-BE49-F238E27FC236}">
                <a16:creationId xmlns:a16="http://schemas.microsoft.com/office/drawing/2014/main" id="{FCA55885-607A-6D36-34AC-0AF9F2F930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61" t="67381" r="15098" b="-5"/>
          <a:stretch/>
        </p:blipFill>
        <p:spPr>
          <a:xfrm>
            <a:off x="4568437" y="1952884"/>
            <a:ext cx="6888770" cy="1471809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D8D669E-F673-2A78-2D49-BD787B166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4798577"/>
            <a:ext cx="6894576" cy="1428487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 algn="ctr">
              <a:buNone/>
            </a:pPr>
            <a:r>
              <a:rPr lang="pl-PL" sz="2200" dirty="0" err="1">
                <a:ea typeface="+mn-lt"/>
                <a:cs typeface="+mn-lt"/>
              </a:rPr>
              <a:t>pressure</a:t>
            </a:r>
            <a:r>
              <a:rPr lang="pl-PL" sz="2200" dirty="0">
                <a:ea typeface="+mn-lt"/>
                <a:cs typeface="+mn-lt"/>
              </a:rPr>
              <a:t> </a:t>
            </a:r>
            <a:r>
              <a:rPr lang="pl-PL" sz="2200" dirty="0" err="1">
                <a:ea typeface="+mn-lt"/>
                <a:cs typeface="+mn-lt"/>
              </a:rPr>
              <a:t>force</a:t>
            </a:r>
            <a:r>
              <a:rPr lang="pl-PL" sz="2200" dirty="0">
                <a:ea typeface="+mn-lt"/>
                <a:cs typeface="+mn-lt"/>
              </a:rPr>
              <a:t> on the </a:t>
            </a:r>
            <a:r>
              <a:rPr lang="pl-PL" sz="2200" dirty="0" err="1">
                <a:ea typeface="+mn-lt"/>
                <a:cs typeface="+mn-lt"/>
              </a:rPr>
              <a:t>spinal</a:t>
            </a:r>
            <a:r>
              <a:rPr lang="pl-PL" sz="2200" dirty="0">
                <a:ea typeface="+mn-lt"/>
                <a:cs typeface="+mn-lt"/>
              </a:rPr>
              <a:t> disc </a:t>
            </a:r>
            <a:endParaRPr lang="pl-PL" dirty="0">
              <a:cs typeface="Calibri"/>
            </a:endParaRPr>
          </a:p>
          <a:p>
            <a:r>
              <a:rPr lang="pl-PL" sz="2200" dirty="0" err="1">
                <a:ea typeface="+mn-lt"/>
                <a:cs typeface="+mn-lt"/>
              </a:rPr>
              <a:t>elderly</a:t>
            </a:r>
            <a:r>
              <a:rPr lang="pl-PL" sz="2200" dirty="0">
                <a:ea typeface="+mn-lt"/>
                <a:cs typeface="+mn-lt"/>
              </a:rPr>
              <a:t> </a:t>
            </a:r>
            <a:r>
              <a:rPr lang="pl-PL" sz="2200" dirty="0" err="1">
                <a:ea typeface="+mn-lt"/>
                <a:cs typeface="+mn-lt"/>
              </a:rPr>
              <a:t>people</a:t>
            </a:r>
            <a:r>
              <a:rPr lang="pl-PL" sz="2200" dirty="0">
                <a:ea typeface="+mn-lt"/>
                <a:cs typeface="+mn-lt"/>
              </a:rPr>
              <a:t> </a:t>
            </a:r>
            <a:endParaRPr lang="pl-PL" dirty="0"/>
          </a:p>
          <a:p>
            <a:r>
              <a:rPr lang="pl-PL" sz="2200" dirty="0" err="1">
                <a:ea typeface="+mn-lt"/>
                <a:cs typeface="+mn-lt"/>
              </a:rPr>
              <a:t>athletes</a:t>
            </a:r>
            <a:r>
              <a:rPr lang="pl-PL" sz="2200" dirty="0">
                <a:ea typeface="+mn-lt"/>
                <a:cs typeface="+mn-lt"/>
              </a:rPr>
              <a:t> </a:t>
            </a:r>
          </a:p>
          <a:p>
            <a:r>
              <a:rPr lang="pl-PL" sz="2200" dirty="0" err="1">
                <a:ea typeface="+mn-lt"/>
                <a:cs typeface="+mn-lt"/>
              </a:rPr>
              <a:t>people</a:t>
            </a:r>
            <a:r>
              <a:rPr lang="pl-PL" sz="2200" dirty="0">
                <a:ea typeface="+mn-lt"/>
                <a:cs typeface="+mn-lt"/>
              </a:rPr>
              <a:t> performing the same </a:t>
            </a:r>
            <a:r>
              <a:rPr lang="pl-PL" sz="2200" dirty="0" err="1">
                <a:ea typeface="+mn-lt"/>
                <a:cs typeface="+mn-lt"/>
              </a:rPr>
              <a:t>activity</a:t>
            </a:r>
            <a:r>
              <a:rPr lang="pl-PL" sz="2200" dirty="0">
                <a:ea typeface="+mn-lt"/>
                <a:cs typeface="+mn-lt"/>
              </a:rPr>
              <a:t> for </a:t>
            </a:r>
            <a:r>
              <a:rPr lang="pl-PL" sz="2200" dirty="0" err="1">
                <a:ea typeface="+mn-lt"/>
                <a:cs typeface="+mn-lt"/>
              </a:rPr>
              <a:t>many</a:t>
            </a:r>
            <a:r>
              <a:rPr lang="pl-PL" sz="2200" dirty="0">
                <a:ea typeface="+mn-lt"/>
                <a:cs typeface="+mn-lt"/>
              </a:rPr>
              <a:t> </a:t>
            </a:r>
            <a:r>
              <a:rPr lang="pl-PL" sz="2200" dirty="0" err="1">
                <a:ea typeface="+mn-lt"/>
                <a:cs typeface="+mn-lt"/>
              </a:rPr>
              <a:t>hours</a:t>
            </a:r>
            <a:endParaRPr lang="pl-PL" sz="2200" dirty="0" err="1">
              <a:cs typeface="Calibri"/>
            </a:endParaRPr>
          </a:p>
        </p:txBody>
      </p:sp>
      <p:sp>
        <p:nvSpPr>
          <p:cNvPr id="5" name="Strzałka: w górę 4">
            <a:extLst>
              <a:ext uri="{FF2B5EF4-FFF2-40B4-BE49-F238E27FC236}">
                <a16:creationId xmlns:a16="http://schemas.microsoft.com/office/drawing/2014/main" id="{DEB19680-1444-9AFF-5696-FD46646AEDF4}"/>
              </a:ext>
            </a:extLst>
          </p:cNvPr>
          <p:cNvSpPr/>
          <p:nvPr/>
        </p:nvSpPr>
        <p:spPr>
          <a:xfrm>
            <a:off x="7692524" y="3812560"/>
            <a:ext cx="554181" cy="438727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1BC905BE-4A9E-D20A-E7EC-121D512BB831}"/>
              </a:ext>
            </a:extLst>
          </p:cNvPr>
          <p:cNvSpPr txBox="1"/>
          <p:nvPr/>
        </p:nvSpPr>
        <p:spPr>
          <a:xfrm>
            <a:off x="4655127" y="683491"/>
            <a:ext cx="6172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/>
              <a:t>https://jancop.pl/przeciazenia-kregoslupa/</a:t>
            </a:r>
          </a:p>
        </p:txBody>
      </p:sp>
    </p:spTree>
    <p:extLst>
      <p:ext uri="{BB962C8B-B14F-4D97-AF65-F5344CB8AC3E}">
        <p14:creationId xmlns:p14="http://schemas.microsoft.com/office/powerpoint/2010/main" val="1140625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3" descr="Dyskopatia na poziomie L4 l5 – objawy, leczenie - Lekarz od kręgosłupa  Warszawa – Andrzej Kroszczyński">
            <a:extLst>
              <a:ext uri="{FF2B5EF4-FFF2-40B4-BE49-F238E27FC236}">
                <a16:creationId xmlns:a16="http://schemas.microsoft.com/office/drawing/2014/main" id="{14E68BDC-D53A-7598-601B-A210E90273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957" r="9428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8DE6003-1395-D833-FA6F-BC1CD7B57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pl-PL" sz="4000" dirty="0">
                <a:ea typeface="Calibri Light"/>
                <a:cs typeface="Calibri Light"/>
              </a:rPr>
              <a:t>How to </a:t>
            </a:r>
            <a:r>
              <a:rPr lang="pl-PL" sz="4000" dirty="0" err="1">
                <a:ea typeface="Calibri Light"/>
                <a:cs typeface="Calibri Light"/>
              </a:rPr>
              <a:t>diagnose</a:t>
            </a:r>
            <a:r>
              <a:rPr lang="pl-PL" sz="4000" dirty="0">
                <a:ea typeface="Calibri Light"/>
                <a:cs typeface="Calibri Light"/>
              </a:rPr>
              <a:t> </a:t>
            </a:r>
            <a:r>
              <a:rPr lang="pl-PL" sz="4000" dirty="0" err="1">
                <a:ea typeface="Calibri Light"/>
                <a:cs typeface="Calibri Light"/>
              </a:rPr>
              <a:t>discopathy</a:t>
            </a:r>
            <a:r>
              <a:rPr lang="pl-PL" sz="4000" dirty="0">
                <a:ea typeface="Calibri Light"/>
                <a:cs typeface="Calibri Light"/>
              </a:rPr>
              <a:t>?</a:t>
            </a:r>
            <a:endParaRPr lang="pl-PL" sz="40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1876FD4-8852-7017-E599-9FB530888B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pl-PL" sz="2000">
                <a:ea typeface="+mn-lt"/>
                <a:cs typeface="+mn-lt"/>
              </a:rPr>
              <a:t>Computed tomography</a:t>
            </a:r>
          </a:p>
          <a:p>
            <a:r>
              <a:rPr lang="pl-PL" sz="2000" dirty="0" err="1">
                <a:ea typeface="+mn-lt"/>
                <a:cs typeface="+mn-lt"/>
              </a:rPr>
              <a:t>Magnetic</a:t>
            </a:r>
            <a:r>
              <a:rPr lang="pl-PL" sz="2000" dirty="0">
                <a:ea typeface="+mn-lt"/>
                <a:cs typeface="+mn-lt"/>
              </a:rPr>
              <a:t> </a:t>
            </a:r>
            <a:r>
              <a:rPr lang="pl-PL" sz="2000" dirty="0" err="1">
                <a:ea typeface="+mn-lt"/>
                <a:cs typeface="+mn-lt"/>
              </a:rPr>
              <a:t>resonance</a:t>
            </a:r>
            <a:r>
              <a:rPr lang="pl-PL" sz="2000" dirty="0">
                <a:ea typeface="+mn-lt"/>
                <a:cs typeface="+mn-lt"/>
              </a:rPr>
              <a:t> </a:t>
            </a:r>
            <a:r>
              <a:rPr lang="pl-PL" sz="2000" dirty="0" err="1">
                <a:ea typeface="+mn-lt"/>
                <a:cs typeface="+mn-lt"/>
              </a:rPr>
              <a:t>imaging</a:t>
            </a:r>
          </a:p>
          <a:p>
            <a:r>
              <a:rPr lang="pl-PL" sz="2000">
                <a:ea typeface="+mn-lt"/>
                <a:cs typeface="+mn-lt"/>
              </a:rPr>
              <a:t>X-ray examination</a:t>
            </a:r>
            <a:endParaRPr lang="pl-PL" sz="2000">
              <a:ea typeface="Calibri"/>
              <a:cs typeface="Calibri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AC39ACF4-6022-348B-76BB-34857C2757EE}"/>
              </a:ext>
            </a:extLst>
          </p:cNvPr>
          <p:cNvSpPr txBox="1"/>
          <p:nvPr/>
        </p:nvSpPr>
        <p:spPr>
          <a:xfrm>
            <a:off x="6398491" y="6271491"/>
            <a:ext cx="5791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/>
              <a:t>https://www.rehab.pl/choroby-i-objawy/dyskopatia-kregoslupa-objawy-leczenie-rehabilitacja/dyskopatia-na-poziomie-l4-l5/</a:t>
            </a:r>
            <a:endParaRPr lang="en-US" sz="14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1280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3" descr="Przyczyny i rodzaje bólu kręgosłupa lędźwiowo – krzyżowego I Fizjoplaner.pl">
            <a:extLst>
              <a:ext uri="{FF2B5EF4-FFF2-40B4-BE49-F238E27FC236}">
                <a16:creationId xmlns:a16="http://schemas.microsoft.com/office/drawing/2014/main" id="{2C3AAF78-87F5-89AA-6714-57AA16870D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46" r="3691"/>
          <a:stretch/>
        </p:blipFill>
        <p:spPr>
          <a:xfrm>
            <a:off x="1" y="10742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8948D36-B2B6-49CB-7B74-041740555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pl-PL" sz="4000">
                <a:ea typeface="Calibri Light"/>
                <a:cs typeface="Calibri Light"/>
              </a:rPr>
              <a:t>Symptoms </a:t>
            </a:r>
            <a:endParaRPr lang="pl-PL" sz="400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66A146-819F-AC77-0BD4-16128E1F5A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z="2400" err="1">
                <a:ea typeface="+mn-lt"/>
                <a:cs typeface="+mn-lt"/>
              </a:rPr>
              <a:t>spine</a:t>
            </a:r>
            <a:r>
              <a:rPr lang="pl-PL" sz="2400" dirty="0">
                <a:ea typeface="+mn-lt"/>
                <a:cs typeface="+mn-lt"/>
              </a:rPr>
              <a:t> </a:t>
            </a:r>
            <a:r>
              <a:rPr lang="pl-PL" sz="2400" err="1">
                <a:ea typeface="+mn-lt"/>
                <a:cs typeface="+mn-lt"/>
              </a:rPr>
              <a:t>pain</a:t>
            </a:r>
            <a:r>
              <a:rPr lang="pl-PL" sz="2400" dirty="0">
                <a:ea typeface="+mn-lt"/>
                <a:cs typeface="+mn-lt"/>
              </a:rPr>
              <a:t> </a:t>
            </a:r>
          </a:p>
          <a:p>
            <a:r>
              <a:rPr lang="pl-PL" sz="2400" dirty="0" err="1">
                <a:ea typeface="+mn-lt"/>
                <a:cs typeface="+mn-lt"/>
              </a:rPr>
              <a:t>neuropathic</a:t>
            </a:r>
            <a:r>
              <a:rPr lang="pl-PL" sz="2400" dirty="0">
                <a:ea typeface="+mn-lt"/>
                <a:cs typeface="+mn-lt"/>
              </a:rPr>
              <a:t> </a:t>
            </a:r>
            <a:r>
              <a:rPr lang="pl-PL" sz="2400" dirty="0" err="1">
                <a:ea typeface="+mn-lt"/>
                <a:cs typeface="+mn-lt"/>
              </a:rPr>
              <a:t>pain</a:t>
            </a:r>
            <a:endParaRPr lang="pl-PL" sz="2400" dirty="0" err="1">
              <a:ea typeface="Calibri"/>
              <a:cs typeface="Calibri"/>
            </a:endParaRPr>
          </a:p>
          <a:p>
            <a:r>
              <a:rPr lang="pl-PL" sz="2400" err="1">
                <a:ea typeface="+mn-lt"/>
                <a:cs typeface="+mn-lt"/>
              </a:rPr>
              <a:t>muscle</a:t>
            </a:r>
            <a:r>
              <a:rPr lang="pl-PL" sz="2400" dirty="0">
                <a:ea typeface="+mn-lt"/>
                <a:cs typeface="+mn-lt"/>
              </a:rPr>
              <a:t> </a:t>
            </a:r>
            <a:r>
              <a:rPr lang="pl-PL" sz="2400" err="1">
                <a:ea typeface="+mn-lt"/>
                <a:cs typeface="+mn-lt"/>
              </a:rPr>
              <a:t>weakness</a:t>
            </a:r>
            <a:r>
              <a:rPr lang="pl-PL" sz="2400" dirty="0">
                <a:ea typeface="+mn-lt"/>
                <a:cs typeface="+mn-lt"/>
              </a:rPr>
              <a:t> </a:t>
            </a:r>
          </a:p>
          <a:p>
            <a:r>
              <a:rPr lang="pl-PL" sz="2400" err="1">
                <a:ea typeface="+mn-lt"/>
                <a:cs typeface="+mn-lt"/>
              </a:rPr>
              <a:t>spine</a:t>
            </a:r>
            <a:r>
              <a:rPr lang="pl-PL" sz="2400" dirty="0">
                <a:ea typeface="+mn-lt"/>
                <a:cs typeface="+mn-lt"/>
              </a:rPr>
              <a:t> </a:t>
            </a:r>
            <a:r>
              <a:rPr lang="pl-PL" sz="2400" err="1">
                <a:ea typeface="+mn-lt"/>
                <a:cs typeface="+mn-lt"/>
              </a:rPr>
              <a:t>stiffness</a:t>
            </a:r>
            <a:r>
              <a:rPr lang="pl-PL" sz="2400" dirty="0">
                <a:ea typeface="+mn-lt"/>
                <a:cs typeface="+mn-lt"/>
              </a:rPr>
              <a:t> </a:t>
            </a:r>
          </a:p>
          <a:p>
            <a:pPr marL="0" indent="0">
              <a:buNone/>
            </a:pPr>
            <a:endParaRPr lang="pl-PL" sz="2400" dirty="0">
              <a:ea typeface="Calibri"/>
              <a:cs typeface="Calibri"/>
            </a:endParaRPr>
          </a:p>
          <a:p>
            <a:endParaRPr lang="pl-PL" sz="2400" dirty="0">
              <a:ea typeface="Calibri"/>
              <a:cs typeface="Calibri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D4FE5AFB-466F-511C-78C8-EA8C3E1D277A}"/>
              </a:ext>
            </a:extLst>
          </p:cNvPr>
          <p:cNvSpPr txBox="1"/>
          <p:nvPr/>
        </p:nvSpPr>
        <p:spPr>
          <a:xfrm>
            <a:off x="221672" y="6421581"/>
            <a:ext cx="6056745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/>
              <a:t>https://fizjoplaner.pl/przyczyny-rodzaje-bolu-kregoslupa-ledzwiowego.html</a:t>
            </a:r>
            <a:endParaRPr lang="en-US" sz="14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7312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D2EE633-2F2E-F52B-6616-5A01F2DCB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pl-PL" dirty="0">
                <a:ea typeface="Calibri Light"/>
                <a:cs typeface="Calibri Light"/>
              </a:rPr>
              <a:t>How to </a:t>
            </a:r>
            <a:r>
              <a:rPr lang="pl-PL" dirty="0" err="1">
                <a:ea typeface="Calibri Light"/>
                <a:cs typeface="Calibri Light"/>
              </a:rPr>
              <a:t>prevent</a:t>
            </a:r>
            <a:r>
              <a:rPr lang="pl-PL" dirty="0">
                <a:ea typeface="Calibri Light"/>
                <a:cs typeface="Calibri Light"/>
              </a:rPr>
              <a:t> </a:t>
            </a:r>
            <a:r>
              <a:rPr lang="pl-PL" dirty="0" err="1">
                <a:ea typeface="Calibri Light"/>
                <a:cs typeface="Calibri Light"/>
              </a:rPr>
              <a:t>discopathy</a:t>
            </a:r>
            <a:r>
              <a:rPr lang="pl-PL" dirty="0">
                <a:ea typeface="Calibri Light"/>
                <a:cs typeface="Calibri Light"/>
              </a:rPr>
              <a:t>? </a:t>
            </a:r>
            <a:endParaRPr lang="pl-PL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Obraz 4" descr="Biomechanika kręgosłupa - Werakso Centrum Rehabilitacji Funkcjonalnej  Szczecin">
            <a:extLst>
              <a:ext uri="{FF2B5EF4-FFF2-40B4-BE49-F238E27FC236}">
                <a16:creationId xmlns:a16="http://schemas.microsoft.com/office/drawing/2014/main" id="{D55F8BC8-3D6D-36DD-CBD9-501FE44D7F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82" y="1779536"/>
            <a:ext cx="4777381" cy="3129183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E2ACA91-9392-36AA-B665-CD678AA85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 err="1">
                <a:ea typeface="Calibri"/>
                <a:cs typeface="Calibri"/>
              </a:rPr>
              <a:t>Everyday</a:t>
            </a:r>
            <a:r>
              <a:rPr lang="pl-PL" dirty="0">
                <a:ea typeface="Calibri"/>
                <a:cs typeface="Calibri"/>
              </a:rPr>
              <a:t> </a:t>
            </a:r>
            <a:r>
              <a:rPr lang="pl-PL" dirty="0" err="1">
                <a:ea typeface="Calibri"/>
                <a:cs typeface="Calibri"/>
              </a:rPr>
              <a:t>ergonomics</a:t>
            </a:r>
            <a:endParaRPr lang="pl-PL" dirty="0">
              <a:ea typeface="Calibri"/>
              <a:cs typeface="Calibri"/>
            </a:endParaRPr>
          </a:p>
          <a:p>
            <a:r>
              <a:rPr lang="pl-PL" dirty="0" err="1">
                <a:ea typeface="+mn-lt"/>
                <a:cs typeface="+mn-lt"/>
              </a:rPr>
              <a:t>Correct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dirty="0" err="1">
                <a:ea typeface="+mn-lt"/>
                <a:cs typeface="+mn-lt"/>
              </a:rPr>
              <a:t>posture</a:t>
            </a:r>
            <a:r>
              <a:rPr lang="pl-PL" dirty="0">
                <a:ea typeface="+mn-lt"/>
                <a:cs typeface="+mn-lt"/>
              </a:rPr>
              <a:t>  </a:t>
            </a:r>
            <a:endParaRPr lang="pl-PL" dirty="0">
              <a:ea typeface="Calibri"/>
              <a:cs typeface="Calibri"/>
            </a:endParaRPr>
          </a:p>
          <a:p>
            <a:r>
              <a:rPr lang="pl-PL" dirty="0" err="1">
                <a:ea typeface="+mn-lt"/>
                <a:cs typeface="+mn-lt"/>
              </a:rPr>
              <a:t>Pharmacotherapy</a:t>
            </a:r>
            <a:endParaRPr lang="pl-PL" dirty="0">
              <a:ea typeface="Calibri"/>
              <a:cs typeface="Calibri"/>
            </a:endParaRPr>
          </a:p>
          <a:p>
            <a:endParaRPr lang="pl-PL" dirty="0">
              <a:ea typeface="Calibri"/>
              <a:cs typeface="Calibri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33757E7D-642B-6C60-55CD-A2C9BFC7AC71}"/>
              </a:ext>
            </a:extLst>
          </p:cNvPr>
          <p:cNvSpPr txBox="1"/>
          <p:nvPr/>
        </p:nvSpPr>
        <p:spPr>
          <a:xfrm>
            <a:off x="568037" y="4539673"/>
            <a:ext cx="504074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/>
              <a:t>https://werakso.pl/biomechanika-kregoslupa-czyli-jak-funkcjonuje-nasz-kregoslup/</a:t>
            </a:r>
            <a:endParaRPr lang="en-US" sz="14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5469042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377</Words>
  <Application>Microsoft Office PowerPoint</Application>
  <PresentationFormat>Panoramiczny</PresentationFormat>
  <Paragraphs>64</Paragraphs>
  <Slides>14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Motyw pakietu Office</vt:lpstr>
      <vt:lpstr>Discopathy</vt:lpstr>
      <vt:lpstr>Intervertebral disc</vt:lpstr>
      <vt:lpstr>Functions of the intervertebral disc </vt:lpstr>
      <vt:lpstr>What is a discopathy?</vt:lpstr>
      <vt:lpstr>Causes</vt:lpstr>
      <vt:lpstr>Who is affected ?</vt:lpstr>
      <vt:lpstr>How to diagnose discopathy?</vt:lpstr>
      <vt:lpstr>Symptoms </vt:lpstr>
      <vt:lpstr>How to prevent discopathy? </vt:lpstr>
      <vt:lpstr>Physical activity </vt:lpstr>
      <vt:lpstr>Surgical treatment</vt:lpstr>
      <vt:lpstr>Thanks for your attention </vt:lpstr>
      <vt:lpstr>Vocabulary </vt:lpstr>
      <vt:lpstr>Bibliography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lastModifiedBy>Pracownik</cp:lastModifiedBy>
  <cp:revision>510</cp:revision>
  <dcterms:created xsi:type="dcterms:W3CDTF">2023-11-01T15:48:52Z</dcterms:created>
  <dcterms:modified xsi:type="dcterms:W3CDTF">2024-01-03T08:40:57Z</dcterms:modified>
</cp:coreProperties>
</file>