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9" r:id="rId11"/>
    <p:sldId id="266" r:id="rId12"/>
    <p:sldId id="267" r:id="rId13"/>
    <p:sldId id="270" r:id="rId14"/>
    <p:sldId id="268" r:id="rId15"/>
    <p:sldId id="258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9423B5-28E1-42E8-A711-A9E9F536E76B}" v="95" dt="2023-11-07T16:32:16.628"/>
    <p1510:client id="{4F90B670-346A-4D7D-BBD6-21D8B8D6E4E7}" v="10" dt="2023-11-07T15:34:38.314"/>
    <p1510:client id="{75AF95F1-771A-4B3D-8BAC-C494710D1924}" v="150" dt="2023-11-07T18:45:51.093"/>
    <p1510:client id="{92155DD5-5DFE-4767-AC5E-45D1BC850745}" v="56" dt="2023-11-07T17:24:18.581"/>
    <p1510:client id="{9B319E44-9CA2-45AC-B122-3C74C7185485}" v="17" dt="2023-11-07T15:48:28.716"/>
    <p1510:client id="{9EC4D89E-D38D-41D0-8745-23D649F965AF}" v="165" dt="2023-11-08T16:25:30.946"/>
    <p1510:client id="{AD02D17E-EE69-43C9-AEE6-673CA161CD31}" v="5" dt="2023-11-07T19:04:14.329"/>
    <p1510:client id="{BBC65DC2-F7DF-4DE9-B29D-CBC56717B273}" v="28" dt="2023-11-07T16:48:57.656"/>
    <p1510:client id="{F3D48CCF-0698-47DE-AB86-34F9E669864C}" v="42" dt="2023-11-07T19:00:25.2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85" d="100"/>
          <a:sy n="85" d="100"/>
        </p:scale>
        <p:origin x="40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756B16-C18D-47FC-87A4-48D9E52BCB8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D71E853-F5BE-4F40-A3D9-C4BCF01A1748}">
      <dgm:prSet/>
      <dgm:spPr/>
      <dgm:t>
        <a:bodyPr/>
        <a:lstStyle/>
        <a:p>
          <a:pPr>
            <a:defRPr cap="all"/>
          </a:pPr>
          <a:r>
            <a:rPr lang="pl-PL" b="0" dirty="0"/>
            <a:t>Rest</a:t>
          </a:r>
          <a:endParaRPr lang="en-US" b="0" dirty="0"/>
        </a:p>
      </dgm:t>
    </dgm:pt>
    <dgm:pt modelId="{D680B5CD-9AF0-41A4-85CF-4076BD019CF3}" type="parTrans" cxnId="{99DEE5C8-AC19-47D7-B1DE-D6F087EDE2B4}">
      <dgm:prSet/>
      <dgm:spPr/>
      <dgm:t>
        <a:bodyPr/>
        <a:lstStyle/>
        <a:p>
          <a:endParaRPr lang="en-US"/>
        </a:p>
      </dgm:t>
    </dgm:pt>
    <dgm:pt modelId="{C2666A0B-DF8B-4DD8-B533-838B63EBEC40}" type="sibTrans" cxnId="{99DEE5C8-AC19-47D7-B1DE-D6F087EDE2B4}">
      <dgm:prSet/>
      <dgm:spPr/>
      <dgm:t>
        <a:bodyPr/>
        <a:lstStyle/>
        <a:p>
          <a:endParaRPr lang="en-US"/>
        </a:p>
      </dgm:t>
    </dgm:pt>
    <dgm:pt modelId="{9166C705-CEFD-41C4-A6DF-606D591FE522}">
      <dgm:prSet/>
      <dgm:spPr/>
      <dgm:t>
        <a:bodyPr/>
        <a:lstStyle/>
        <a:p>
          <a:pPr>
            <a:defRPr cap="all"/>
          </a:pPr>
          <a:r>
            <a:rPr lang="pl-PL" b="0" dirty="0" err="1"/>
            <a:t>Ice</a:t>
          </a:r>
          <a:endParaRPr lang="pl-PL" b="0" dirty="0"/>
        </a:p>
      </dgm:t>
    </dgm:pt>
    <dgm:pt modelId="{8948D734-AD8B-4A61-BD93-520D8D2D0201}" type="parTrans" cxnId="{12427A52-6147-453E-B9B3-D6A3CD2CA00C}">
      <dgm:prSet/>
      <dgm:spPr/>
      <dgm:t>
        <a:bodyPr/>
        <a:lstStyle/>
        <a:p>
          <a:endParaRPr lang="en-US"/>
        </a:p>
      </dgm:t>
    </dgm:pt>
    <dgm:pt modelId="{6FA42C87-87C9-4824-BDC7-27607AC1F513}" type="sibTrans" cxnId="{12427A52-6147-453E-B9B3-D6A3CD2CA00C}">
      <dgm:prSet/>
      <dgm:spPr/>
      <dgm:t>
        <a:bodyPr/>
        <a:lstStyle/>
        <a:p>
          <a:endParaRPr lang="en-US"/>
        </a:p>
      </dgm:t>
    </dgm:pt>
    <dgm:pt modelId="{590E2510-26F2-49F5-A136-79A6578E574F}">
      <dgm:prSet/>
      <dgm:spPr/>
      <dgm:t>
        <a:bodyPr/>
        <a:lstStyle/>
        <a:p>
          <a:pPr>
            <a:defRPr cap="all"/>
          </a:pPr>
          <a:r>
            <a:rPr lang="pl-PL" b="0" dirty="0" err="1"/>
            <a:t>Compression</a:t>
          </a:r>
          <a:endParaRPr lang="pl-PL" b="0" dirty="0"/>
        </a:p>
      </dgm:t>
    </dgm:pt>
    <dgm:pt modelId="{21051DE1-3589-4C02-8881-01227BA387E1}" type="parTrans" cxnId="{94888C74-FF52-4340-B0CA-BAF540F1A83F}">
      <dgm:prSet/>
      <dgm:spPr/>
      <dgm:t>
        <a:bodyPr/>
        <a:lstStyle/>
        <a:p>
          <a:endParaRPr lang="en-US"/>
        </a:p>
      </dgm:t>
    </dgm:pt>
    <dgm:pt modelId="{0559C34E-BD18-492B-B0AE-C212DC756B77}" type="sibTrans" cxnId="{94888C74-FF52-4340-B0CA-BAF540F1A83F}">
      <dgm:prSet/>
      <dgm:spPr/>
      <dgm:t>
        <a:bodyPr/>
        <a:lstStyle/>
        <a:p>
          <a:endParaRPr lang="en-US"/>
        </a:p>
      </dgm:t>
    </dgm:pt>
    <dgm:pt modelId="{8625FFE7-BF8B-438E-ADF3-7AC5A8B300E9}">
      <dgm:prSet phldr="0"/>
      <dgm:spPr/>
      <dgm:t>
        <a:bodyPr/>
        <a:lstStyle/>
        <a:p>
          <a:pPr>
            <a:defRPr cap="all"/>
          </a:pPr>
          <a:r>
            <a:rPr lang="pl-PL" b="1" dirty="0" err="1">
              <a:latin typeface="Calibri Light" panose="020F0302020204030204"/>
            </a:rPr>
            <a:t>Elevation</a:t>
          </a:r>
          <a:endParaRPr lang="pl-PL" b="1" dirty="0">
            <a:latin typeface="Calibri Light" panose="020F0302020204030204"/>
          </a:endParaRPr>
        </a:p>
      </dgm:t>
    </dgm:pt>
    <dgm:pt modelId="{6063FD57-7B60-455C-911F-0E1E8C3EF25A}" type="parTrans" cxnId="{411612F5-DA17-48E2-A2CB-BFF8555B59F6}">
      <dgm:prSet/>
      <dgm:spPr/>
      <dgm:t>
        <a:bodyPr/>
        <a:lstStyle/>
        <a:p>
          <a:endParaRPr lang="pl-PL"/>
        </a:p>
      </dgm:t>
    </dgm:pt>
    <dgm:pt modelId="{72935B5A-CC1D-4A01-BC45-B609FF3F9254}" type="sibTrans" cxnId="{411612F5-DA17-48E2-A2CB-BFF8555B59F6}">
      <dgm:prSet/>
      <dgm:spPr/>
      <dgm:t>
        <a:bodyPr/>
        <a:lstStyle/>
        <a:p>
          <a:endParaRPr lang="pl-PL"/>
        </a:p>
      </dgm:t>
    </dgm:pt>
    <dgm:pt modelId="{AC7DEC68-E601-47D4-83B6-CC0A449E6821}" type="pres">
      <dgm:prSet presAssocID="{5C756B16-C18D-47FC-87A4-48D9E52BCB8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40D5873-BD94-4F94-A813-73C0E2F6BBC9}" type="pres">
      <dgm:prSet presAssocID="{6D71E853-F5BE-4F40-A3D9-C4BCF01A1748}" presName="hierRoot1" presStyleCnt="0"/>
      <dgm:spPr/>
    </dgm:pt>
    <dgm:pt modelId="{F2B6DD9B-521C-4BE5-9F0F-D10873F9FECF}" type="pres">
      <dgm:prSet presAssocID="{6D71E853-F5BE-4F40-A3D9-C4BCF01A1748}" presName="composite" presStyleCnt="0"/>
      <dgm:spPr/>
    </dgm:pt>
    <dgm:pt modelId="{F2218E41-9875-4F09-84ED-7952E2B253DF}" type="pres">
      <dgm:prSet presAssocID="{6D71E853-F5BE-4F40-A3D9-C4BCF01A1748}" presName="background" presStyleLbl="node0" presStyleIdx="0" presStyleCnt="4"/>
      <dgm:spPr/>
    </dgm:pt>
    <dgm:pt modelId="{52514D5C-C89E-474B-94D2-8B879FBF94FA}" type="pres">
      <dgm:prSet presAssocID="{6D71E853-F5BE-4F40-A3D9-C4BCF01A1748}" presName="text" presStyleLbl="fgAcc0" presStyleIdx="0" presStyleCnt="4">
        <dgm:presLayoutVars>
          <dgm:chPref val="3"/>
        </dgm:presLayoutVars>
      </dgm:prSet>
      <dgm:spPr/>
    </dgm:pt>
    <dgm:pt modelId="{8F385721-9AAB-4111-9A07-E10F69A8FB25}" type="pres">
      <dgm:prSet presAssocID="{6D71E853-F5BE-4F40-A3D9-C4BCF01A1748}" presName="hierChild2" presStyleCnt="0"/>
      <dgm:spPr/>
    </dgm:pt>
    <dgm:pt modelId="{B2ED265B-FF59-4982-939B-BDC3081DEEB5}" type="pres">
      <dgm:prSet presAssocID="{9166C705-CEFD-41C4-A6DF-606D591FE522}" presName="hierRoot1" presStyleCnt="0"/>
      <dgm:spPr/>
    </dgm:pt>
    <dgm:pt modelId="{5F03316C-8920-4D4D-8CEF-8D6523E233C9}" type="pres">
      <dgm:prSet presAssocID="{9166C705-CEFD-41C4-A6DF-606D591FE522}" presName="composite" presStyleCnt="0"/>
      <dgm:spPr/>
    </dgm:pt>
    <dgm:pt modelId="{1D8F936A-AA38-46CE-A3A1-568EB772D1A8}" type="pres">
      <dgm:prSet presAssocID="{9166C705-CEFD-41C4-A6DF-606D591FE522}" presName="background" presStyleLbl="node0" presStyleIdx="1" presStyleCnt="4"/>
      <dgm:spPr/>
    </dgm:pt>
    <dgm:pt modelId="{AAF1B8DF-2F29-4307-B492-0E25323F4DE8}" type="pres">
      <dgm:prSet presAssocID="{9166C705-CEFD-41C4-A6DF-606D591FE522}" presName="text" presStyleLbl="fgAcc0" presStyleIdx="1" presStyleCnt="4" custLinFactNeighborX="1652" custLinFactNeighborY="2562">
        <dgm:presLayoutVars>
          <dgm:chPref val="3"/>
        </dgm:presLayoutVars>
      </dgm:prSet>
      <dgm:spPr/>
    </dgm:pt>
    <dgm:pt modelId="{906E769D-121D-4201-8957-3122528AA306}" type="pres">
      <dgm:prSet presAssocID="{9166C705-CEFD-41C4-A6DF-606D591FE522}" presName="hierChild2" presStyleCnt="0"/>
      <dgm:spPr/>
    </dgm:pt>
    <dgm:pt modelId="{AE6ED8ED-10BB-42D1-8AA8-A57EA196FA17}" type="pres">
      <dgm:prSet presAssocID="{590E2510-26F2-49F5-A136-79A6578E574F}" presName="hierRoot1" presStyleCnt="0"/>
      <dgm:spPr/>
    </dgm:pt>
    <dgm:pt modelId="{D1D88F29-5E2D-4F82-9613-C554C1690743}" type="pres">
      <dgm:prSet presAssocID="{590E2510-26F2-49F5-A136-79A6578E574F}" presName="composite" presStyleCnt="0"/>
      <dgm:spPr/>
    </dgm:pt>
    <dgm:pt modelId="{1BB9F145-ACBC-4DC8-9D33-A556DEA228F6}" type="pres">
      <dgm:prSet presAssocID="{590E2510-26F2-49F5-A136-79A6578E574F}" presName="background" presStyleLbl="node0" presStyleIdx="2" presStyleCnt="4"/>
      <dgm:spPr/>
    </dgm:pt>
    <dgm:pt modelId="{01F83178-3EE6-4FEC-83F3-907743007A33}" type="pres">
      <dgm:prSet presAssocID="{590E2510-26F2-49F5-A136-79A6578E574F}" presName="text" presStyleLbl="fgAcc0" presStyleIdx="2" presStyleCnt="4">
        <dgm:presLayoutVars>
          <dgm:chPref val="3"/>
        </dgm:presLayoutVars>
      </dgm:prSet>
      <dgm:spPr/>
    </dgm:pt>
    <dgm:pt modelId="{2ABE71F2-03EB-4BDF-B954-4D2042197CD1}" type="pres">
      <dgm:prSet presAssocID="{590E2510-26F2-49F5-A136-79A6578E574F}" presName="hierChild2" presStyleCnt="0"/>
      <dgm:spPr/>
    </dgm:pt>
    <dgm:pt modelId="{D2A047D4-7899-42C2-97FF-F926CE53BF07}" type="pres">
      <dgm:prSet presAssocID="{8625FFE7-BF8B-438E-ADF3-7AC5A8B300E9}" presName="hierRoot1" presStyleCnt="0"/>
      <dgm:spPr/>
    </dgm:pt>
    <dgm:pt modelId="{15CE7435-F0B3-4100-A8CD-DF8DE35E0450}" type="pres">
      <dgm:prSet presAssocID="{8625FFE7-BF8B-438E-ADF3-7AC5A8B300E9}" presName="composite" presStyleCnt="0"/>
      <dgm:spPr/>
    </dgm:pt>
    <dgm:pt modelId="{7E8124D0-C6E0-4900-855C-89EB98A138C7}" type="pres">
      <dgm:prSet presAssocID="{8625FFE7-BF8B-438E-ADF3-7AC5A8B300E9}" presName="background" presStyleLbl="node0" presStyleIdx="3" presStyleCnt="4"/>
      <dgm:spPr/>
    </dgm:pt>
    <dgm:pt modelId="{5C608CE6-506D-4ECC-B302-A1B806A6B969}" type="pres">
      <dgm:prSet presAssocID="{8625FFE7-BF8B-438E-ADF3-7AC5A8B300E9}" presName="text" presStyleLbl="fgAcc0" presStyleIdx="3" presStyleCnt="4">
        <dgm:presLayoutVars>
          <dgm:chPref val="3"/>
        </dgm:presLayoutVars>
      </dgm:prSet>
      <dgm:spPr/>
    </dgm:pt>
    <dgm:pt modelId="{36E65FA4-1C08-4811-971D-154B954E89BB}" type="pres">
      <dgm:prSet presAssocID="{8625FFE7-BF8B-438E-ADF3-7AC5A8B300E9}" presName="hierChild2" presStyleCnt="0"/>
      <dgm:spPr/>
    </dgm:pt>
  </dgm:ptLst>
  <dgm:cxnLst>
    <dgm:cxn modelId="{915E363A-B0E9-419F-B763-F49F1FE50E8C}" type="presOf" srcId="{5C756B16-C18D-47FC-87A4-48D9E52BCB83}" destId="{AC7DEC68-E601-47D4-83B6-CC0A449E6821}" srcOrd="0" destOrd="0" presId="urn:microsoft.com/office/officeart/2005/8/layout/hierarchy1"/>
    <dgm:cxn modelId="{2F323270-5F3E-457B-9300-6DB3C287F35D}" type="presOf" srcId="{8625FFE7-BF8B-438E-ADF3-7AC5A8B300E9}" destId="{5C608CE6-506D-4ECC-B302-A1B806A6B969}" srcOrd="0" destOrd="0" presId="urn:microsoft.com/office/officeart/2005/8/layout/hierarchy1"/>
    <dgm:cxn modelId="{12427A52-6147-453E-B9B3-D6A3CD2CA00C}" srcId="{5C756B16-C18D-47FC-87A4-48D9E52BCB83}" destId="{9166C705-CEFD-41C4-A6DF-606D591FE522}" srcOrd="1" destOrd="0" parTransId="{8948D734-AD8B-4A61-BD93-520D8D2D0201}" sibTransId="{6FA42C87-87C9-4824-BDC7-27607AC1F513}"/>
    <dgm:cxn modelId="{94888C74-FF52-4340-B0CA-BAF540F1A83F}" srcId="{5C756B16-C18D-47FC-87A4-48D9E52BCB83}" destId="{590E2510-26F2-49F5-A136-79A6578E574F}" srcOrd="2" destOrd="0" parTransId="{21051DE1-3589-4C02-8881-01227BA387E1}" sibTransId="{0559C34E-BD18-492B-B0AE-C212DC756B77}"/>
    <dgm:cxn modelId="{334992A9-DFEE-4DC6-8B24-FEC3C280CD8F}" type="presOf" srcId="{6D71E853-F5BE-4F40-A3D9-C4BCF01A1748}" destId="{52514D5C-C89E-474B-94D2-8B879FBF94FA}" srcOrd="0" destOrd="0" presId="urn:microsoft.com/office/officeart/2005/8/layout/hierarchy1"/>
    <dgm:cxn modelId="{ADC6DEAE-E1BD-4706-94E2-E744D40695FD}" type="presOf" srcId="{590E2510-26F2-49F5-A136-79A6578E574F}" destId="{01F83178-3EE6-4FEC-83F3-907743007A33}" srcOrd="0" destOrd="0" presId="urn:microsoft.com/office/officeart/2005/8/layout/hierarchy1"/>
    <dgm:cxn modelId="{99DEE5C8-AC19-47D7-B1DE-D6F087EDE2B4}" srcId="{5C756B16-C18D-47FC-87A4-48D9E52BCB83}" destId="{6D71E853-F5BE-4F40-A3D9-C4BCF01A1748}" srcOrd="0" destOrd="0" parTransId="{D680B5CD-9AF0-41A4-85CF-4076BD019CF3}" sibTransId="{C2666A0B-DF8B-4DD8-B533-838B63EBEC40}"/>
    <dgm:cxn modelId="{9AF32ED7-788C-4BB5-B777-7F0390D88995}" type="presOf" srcId="{9166C705-CEFD-41C4-A6DF-606D591FE522}" destId="{AAF1B8DF-2F29-4307-B492-0E25323F4DE8}" srcOrd="0" destOrd="0" presId="urn:microsoft.com/office/officeart/2005/8/layout/hierarchy1"/>
    <dgm:cxn modelId="{411612F5-DA17-48E2-A2CB-BFF8555B59F6}" srcId="{5C756B16-C18D-47FC-87A4-48D9E52BCB83}" destId="{8625FFE7-BF8B-438E-ADF3-7AC5A8B300E9}" srcOrd="3" destOrd="0" parTransId="{6063FD57-7B60-455C-911F-0E1E8C3EF25A}" sibTransId="{72935B5A-CC1D-4A01-BC45-B609FF3F9254}"/>
    <dgm:cxn modelId="{1961F720-C98F-4D12-96DD-89F43404394F}" type="presParOf" srcId="{AC7DEC68-E601-47D4-83B6-CC0A449E6821}" destId="{940D5873-BD94-4F94-A813-73C0E2F6BBC9}" srcOrd="0" destOrd="0" presId="urn:microsoft.com/office/officeart/2005/8/layout/hierarchy1"/>
    <dgm:cxn modelId="{D610D7A6-DA54-4730-B9DC-3B07D6E1A926}" type="presParOf" srcId="{940D5873-BD94-4F94-A813-73C0E2F6BBC9}" destId="{F2B6DD9B-521C-4BE5-9F0F-D10873F9FECF}" srcOrd="0" destOrd="0" presId="urn:microsoft.com/office/officeart/2005/8/layout/hierarchy1"/>
    <dgm:cxn modelId="{04D420FC-B66B-478A-91CB-29A5D2D7BBE4}" type="presParOf" srcId="{F2B6DD9B-521C-4BE5-9F0F-D10873F9FECF}" destId="{F2218E41-9875-4F09-84ED-7952E2B253DF}" srcOrd="0" destOrd="0" presId="urn:microsoft.com/office/officeart/2005/8/layout/hierarchy1"/>
    <dgm:cxn modelId="{B67E42F3-8F05-4BE8-923D-177A5CEFA203}" type="presParOf" srcId="{F2B6DD9B-521C-4BE5-9F0F-D10873F9FECF}" destId="{52514D5C-C89E-474B-94D2-8B879FBF94FA}" srcOrd="1" destOrd="0" presId="urn:microsoft.com/office/officeart/2005/8/layout/hierarchy1"/>
    <dgm:cxn modelId="{8B20DF52-C6BC-4FAB-835F-E6FFB0296D8B}" type="presParOf" srcId="{940D5873-BD94-4F94-A813-73C0E2F6BBC9}" destId="{8F385721-9AAB-4111-9A07-E10F69A8FB25}" srcOrd="1" destOrd="0" presId="urn:microsoft.com/office/officeart/2005/8/layout/hierarchy1"/>
    <dgm:cxn modelId="{75184E61-9966-4DCB-8622-3FA459B1DEC9}" type="presParOf" srcId="{AC7DEC68-E601-47D4-83B6-CC0A449E6821}" destId="{B2ED265B-FF59-4982-939B-BDC3081DEEB5}" srcOrd="1" destOrd="0" presId="urn:microsoft.com/office/officeart/2005/8/layout/hierarchy1"/>
    <dgm:cxn modelId="{A81D4EAD-116A-40EF-9EC1-0907EEAF9D75}" type="presParOf" srcId="{B2ED265B-FF59-4982-939B-BDC3081DEEB5}" destId="{5F03316C-8920-4D4D-8CEF-8D6523E233C9}" srcOrd="0" destOrd="0" presId="urn:microsoft.com/office/officeart/2005/8/layout/hierarchy1"/>
    <dgm:cxn modelId="{6E91AB9E-A76C-4B40-8820-5BC76B53B243}" type="presParOf" srcId="{5F03316C-8920-4D4D-8CEF-8D6523E233C9}" destId="{1D8F936A-AA38-46CE-A3A1-568EB772D1A8}" srcOrd="0" destOrd="0" presId="urn:microsoft.com/office/officeart/2005/8/layout/hierarchy1"/>
    <dgm:cxn modelId="{F3258DF3-8D1A-4047-9B45-F7C7A2A33046}" type="presParOf" srcId="{5F03316C-8920-4D4D-8CEF-8D6523E233C9}" destId="{AAF1B8DF-2F29-4307-B492-0E25323F4DE8}" srcOrd="1" destOrd="0" presId="urn:microsoft.com/office/officeart/2005/8/layout/hierarchy1"/>
    <dgm:cxn modelId="{1E071FD0-A543-4A05-BA26-33DDAA5165CF}" type="presParOf" srcId="{B2ED265B-FF59-4982-939B-BDC3081DEEB5}" destId="{906E769D-121D-4201-8957-3122528AA306}" srcOrd="1" destOrd="0" presId="urn:microsoft.com/office/officeart/2005/8/layout/hierarchy1"/>
    <dgm:cxn modelId="{1FB85D07-9993-4336-ABF8-ECBB30F97325}" type="presParOf" srcId="{AC7DEC68-E601-47D4-83B6-CC0A449E6821}" destId="{AE6ED8ED-10BB-42D1-8AA8-A57EA196FA17}" srcOrd="2" destOrd="0" presId="urn:microsoft.com/office/officeart/2005/8/layout/hierarchy1"/>
    <dgm:cxn modelId="{66CC64D0-4A7E-45D1-9CAB-7A722847A3FD}" type="presParOf" srcId="{AE6ED8ED-10BB-42D1-8AA8-A57EA196FA17}" destId="{D1D88F29-5E2D-4F82-9613-C554C1690743}" srcOrd="0" destOrd="0" presId="urn:microsoft.com/office/officeart/2005/8/layout/hierarchy1"/>
    <dgm:cxn modelId="{C081DDCE-98D3-42A4-9A84-A87A16AE9B3C}" type="presParOf" srcId="{D1D88F29-5E2D-4F82-9613-C554C1690743}" destId="{1BB9F145-ACBC-4DC8-9D33-A556DEA228F6}" srcOrd="0" destOrd="0" presId="urn:microsoft.com/office/officeart/2005/8/layout/hierarchy1"/>
    <dgm:cxn modelId="{35E36F31-87E9-41B3-8F8E-54C375D0FAB6}" type="presParOf" srcId="{D1D88F29-5E2D-4F82-9613-C554C1690743}" destId="{01F83178-3EE6-4FEC-83F3-907743007A33}" srcOrd="1" destOrd="0" presId="urn:microsoft.com/office/officeart/2005/8/layout/hierarchy1"/>
    <dgm:cxn modelId="{80AD935D-70F0-401A-B0C5-CA34DBBE0212}" type="presParOf" srcId="{AE6ED8ED-10BB-42D1-8AA8-A57EA196FA17}" destId="{2ABE71F2-03EB-4BDF-B954-4D2042197CD1}" srcOrd="1" destOrd="0" presId="urn:microsoft.com/office/officeart/2005/8/layout/hierarchy1"/>
    <dgm:cxn modelId="{C5DE19A0-9A12-4B9C-A40F-0598A6FF2181}" type="presParOf" srcId="{AC7DEC68-E601-47D4-83B6-CC0A449E6821}" destId="{D2A047D4-7899-42C2-97FF-F926CE53BF07}" srcOrd="3" destOrd="0" presId="urn:microsoft.com/office/officeart/2005/8/layout/hierarchy1"/>
    <dgm:cxn modelId="{3EC7F16E-5CF7-44D2-A050-A1561200CE3E}" type="presParOf" srcId="{D2A047D4-7899-42C2-97FF-F926CE53BF07}" destId="{15CE7435-F0B3-4100-A8CD-DF8DE35E0450}" srcOrd="0" destOrd="0" presId="urn:microsoft.com/office/officeart/2005/8/layout/hierarchy1"/>
    <dgm:cxn modelId="{996ED2CD-A42C-4AD0-A717-9911BF4D0FC6}" type="presParOf" srcId="{15CE7435-F0B3-4100-A8CD-DF8DE35E0450}" destId="{7E8124D0-C6E0-4900-855C-89EB98A138C7}" srcOrd="0" destOrd="0" presId="urn:microsoft.com/office/officeart/2005/8/layout/hierarchy1"/>
    <dgm:cxn modelId="{492385D4-D793-415D-BBFA-1E9C12ABD1DD}" type="presParOf" srcId="{15CE7435-F0B3-4100-A8CD-DF8DE35E0450}" destId="{5C608CE6-506D-4ECC-B302-A1B806A6B969}" srcOrd="1" destOrd="0" presId="urn:microsoft.com/office/officeart/2005/8/layout/hierarchy1"/>
    <dgm:cxn modelId="{605AE00E-BBA6-4116-8390-90DE3391002A}" type="presParOf" srcId="{D2A047D4-7899-42C2-97FF-F926CE53BF07}" destId="{36E65FA4-1C08-4811-971D-154B954E89B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218E41-9875-4F09-84ED-7952E2B253DF}">
      <dsp:nvSpPr>
        <dsp:cNvPr id="0" name=""/>
        <dsp:cNvSpPr/>
      </dsp:nvSpPr>
      <dsp:spPr>
        <a:xfrm>
          <a:off x="3040" y="801093"/>
          <a:ext cx="2170958" cy="13785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514D5C-C89E-474B-94D2-8B879FBF94FA}">
      <dsp:nvSpPr>
        <dsp:cNvPr id="0" name=""/>
        <dsp:cNvSpPr/>
      </dsp:nvSpPr>
      <dsp:spPr>
        <a:xfrm>
          <a:off x="244258" y="1030249"/>
          <a:ext cx="2170958" cy="13785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2400" b="0" kern="1200" dirty="0"/>
            <a:t>Rest</a:t>
          </a:r>
          <a:endParaRPr lang="en-US" sz="2400" b="0" kern="1200" dirty="0"/>
        </a:p>
      </dsp:txBody>
      <dsp:txXfrm>
        <a:off x="284635" y="1070626"/>
        <a:ext cx="2090204" cy="1297804"/>
      </dsp:txXfrm>
    </dsp:sp>
    <dsp:sp modelId="{1D8F936A-AA38-46CE-A3A1-568EB772D1A8}">
      <dsp:nvSpPr>
        <dsp:cNvPr id="0" name=""/>
        <dsp:cNvSpPr/>
      </dsp:nvSpPr>
      <dsp:spPr>
        <a:xfrm>
          <a:off x="2692298" y="836411"/>
          <a:ext cx="2170958" cy="13785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F1B8DF-2F29-4307-B492-0E25323F4DE8}">
      <dsp:nvSpPr>
        <dsp:cNvPr id="0" name=""/>
        <dsp:cNvSpPr/>
      </dsp:nvSpPr>
      <dsp:spPr>
        <a:xfrm>
          <a:off x="2933516" y="1065568"/>
          <a:ext cx="2170958" cy="13785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2400" b="0" kern="1200" dirty="0" err="1"/>
            <a:t>Ice</a:t>
          </a:r>
          <a:endParaRPr lang="pl-PL" sz="2400" b="0" kern="1200" dirty="0"/>
        </a:p>
      </dsp:txBody>
      <dsp:txXfrm>
        <a:off x="2973893" y="1105945"/>
        <a:ext cx="2090204" cy="1297804"/>
      </dsp:txXfrm>
    </dsp:sp>
    <dsp:sp modelId="{1BB9F145-ACBC-4DC8-9D33-A556DEA228F6}">
      <dsp:nvSpPr>
        <dsp:cNvPr id="0" name=""/>
        <dsp:cNvSpPr/>
      </dsp:nvSpPr>
      <dsp:spPr>
        <a:xfrm>
          <a:off x="5309828" y="801093"/>
          <a:ext cx="2170958" cy="13785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F83178-3EE6-4FEC-83F3-907743007A33}">
      <dsp:nvSpPr>
        <dsp:cNvPr id="0" name=""/>
        <dsp:cNvSpPr/>
      </dsp:nvSpPr>
      <dsp:spPr>
        <a:xfrm>
          <a:off x="5551046" y="1030249"/>
          <a:ext cx="2170958" cy="13785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2400" b="0" kern="1200" dirty="0" err="1"/>
            <a:t>Compression</a:t>
          </a:r>
          <a:endParaRPr lang="pl-PL" sz="2400" b="0" kern="1200" dirty="0"/>
        </a:p>
      </dsp:txBody>
      <dsp:txXfrm>
        <a:off x="5591423" y="1070626"/>
        <a:ext cx="2090204" cy="1297804"/>
      </dsp:txXfrm>
    </dsp:sp>
    <dsp:sp modelId="{7E8124D0-C6E0-4900-855C-89EB98A138C7}">
      <dsp:nvSpPr>
        <dsp:cNvPr id="0" name=""/>
        <dsp:cNvSpPr/>
      </dsp:nvSpPr>
      <dsp:spPr>
        <a:xfrm>
          <a:off x="7963222" y="801093"/>
          <a:ext cx="2170958" cy="13785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608CE6-506D-4ECC-B302-A1B806A6B969}">
      <dsp:nvSpPr>
        <dsp:cNvPr id="0" name=""/>
        <dsp:cNvSpPr/>
      </dsp:nvSpPr>
      <dsp:spPr>
        <a:xfrm>
          <a:off x="8204440" y="1030249"/>
          <a:ext cx="2170958" cy="13785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2400" b="1" kern="1200" dirty="0" err="1">
              <a:latin typeface="Calibri Light" panose="020F0302020204030204"/>
            </a:rPr>
            <a:t>Elevation</a:t>
          </a:r>
          <a:endParaRPr lang="pl-PL" sz="2400" b="1" kern="1200" dirty="0">
            <a:latin typeface="Calibri Light" panose="020F0302020204030204"/>
          </a:endParaRPr>
        </a:p>
      </dsp:txBody>
      <dsp:txXfrm>
        <a:off x="8244817" y="1070626"/>
        <a:ext cx="2090204" cy="12978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03.01.2024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75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03.01.2024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5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03.01.2024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8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03.01.2024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38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03.01.2024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03.01.2024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03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03.01.2024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80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03.01.2024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9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03.01.2024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03.01.2024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3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03.01.2024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90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03.01.2024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ndfonline.com/author/Wikstrom%2C+Erik+A" TargetMode="External"/><Relationship Id="rId2" Type="http://schemas.openxmlformats.org/officeDocument/2006/relationships/hyperlink" Target="https://www.tandfonline.com/author/Hubbard%2C+Tricia+J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avascript:;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32">
            <a:extLst>
              <a:ext uri="{FF2B5EF4-FFF2-40B4-BE49-F238E27FC236}">
                <a16:creationId xmlns:a16="http://schemas.microsoft.com/office/drawing/2014/main" id="{94714483-7072-431F-9DBE-87F44E4D44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34">
            <a:extLst>
              <a:ext uri="{FF2B5EF4-FFF2-40B4-BE49-F238E27FC236}">
                <a16:creationId xmlns:a16="http://schemas.microsoft.com/office/drawing/2014/main" id="{495892E1-F4A5-4991-AC52-4F417B14A2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36">
            <a:extLst>
              <a:ext uri="{FF2B5EF4-FFF2-40B4-BE49-F238E27FC236}">
                <a16:creationId xmlns:a16="http://schemas.microsoft.com/office/drawing/2014/main" id="{ACF597F8-76AA-44FA-8E6A-06223B66C0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A6E12753-0A63-43EE-B28A-C989D033EA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38">
              <a:extLst>
                <a:ext uri="{FF2B5EF4-FFF2-40B4-BE49-F238E27FC236}">
                  <a16:creationId xmlns:a16="http://schemas.microsoft.com/office/drawing/2014/main" id="{B26FA385-76DA-40E9-9257-AA3E07FF61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262D75CA-F374-4878-8106-3EA5E970D6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938667A5-74E3-4EFD-8C45-F48F47427C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31512EE2-F4CC-4E18-9CDA-B92C111224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99E503B-9B4D-4EE3-A50F-15AC374F61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E2683E3F-F855-4549-84F8-42064EC0F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FC90B1E-0223-4440-AF22-8F32F6F0C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A2D2E879-0004-4D84-8137-1C09334038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43BE75A2-0D83-4F8E-84CC-D3BCD565B1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E90F7F49-1039-49EF-A9BD-153DB590B6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9E85F508-9EA4-4B4D-8171-648670650E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id="{832F3179-0CD5-40C8-9939-D8355006F7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1CE155D-684B-4F5E-B835-C52765E310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04F84AF8-E1A7-41D4-A102-8F87CAE37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4ED126F1-DB23-4314-B6C7-FE89E3C581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ACB2B6F-8883-4A00-88DD-98CDDD46B8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3B9A2180-808A-4423-BB2B-6464B29000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Obraz 3" descr="Obraz zawierający zrzut ekranu, Prostokąt, Jaskrawoniebieski, Grafika&#10;&#10;Opis wygenerowany automatycznie">
            <a:extLst>
              <a:ext uri="{FF2B5EF4-FFF2-40B4-BE49-F238E27FC236}">
                <a16:creationId xmlns:a16="http://schemas.microsoft.com/office/drawing/2014/main" id="{FD74A5C0-2710-9D41-D0B9-99A3B7B860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80" y="4385"/>
            <a:ext cx="3160033" cy="4174974"/>
          </a:xfrm>
          <a:prstGeom prst="rect">
            <a:avLst/>
          </a:prstGeom>
        </p:spPr>
      </p:pic>
      <p:pic>
        <p:nvPicPr>
          <p:cNvPr id="7" name="Graphic 6" descr="Stopa">
            <a:extLst>
              <a:ext uri="{FF2B5EF4-FFF2-40B4-BE49-F238E27FC236}">
                <a16:creationId xmlns:a16="http://schemas.microsoft.com/office/drawing/2014/main" id="{4A59DBBC-C650-5A83-C103-07E1E04FCC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23982" y="1044575"/>
            <a:ext cx="6013450" cy="601345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618173" y="-70587"/>
            <a:ext cx="7315200" cy="5387160"/>
          </a:xfrm>
          <a:noFill/>
        </p:spPr>
        <p:txBody>
          <a:bodyPr anchor="b">
            <a:normAutofit/>
          </a:bodyPr>
          <a:lstStyle/>
          <a:p>
            <a:r>
              <a:rPr lang="pl-PL" sz="4400" dirty="0" err="1">
                <a:solidFill>
                  <a:schemeClr val="bg1"/>
                </a:solidFill>
                <a:ea typeface="+mj-lt"/>
                <a:cs typeface="+mj-lt"/>
              </a:rPr>
              <a:t>Sprain</a:t>
            </a:r>
            <a:r>
              <a:rPr lang="pl-PL" sz="4400" dirty="0">
                <a:solidFill>
                  <a:schemeClr val="bg1"/>
                </a:solidFill>
                <a:ea typeface="+mj-lt"/>
                <a:cs typeface="+mj-lt"/>
              </a:rPr>
              <a:t> of the </a:t>
            </a:r>
            <a:r>
              <a:rPr lang="pl-PL" sz="4400" dirty="0" err="1">
                <a:solidFill>
                  <a:schemeClr val="bg1"/>
                </a:solidFill>
                <a:ea typeface="+mj-lt"/>
                <a:cs typeface="+mj-lt"/>
              </a:rPr>
              <a:t>Ankle</a:t>
            </a:r>
            <a:r>
              <a:rPr lang="pl-PL" sz="4400" dirty="0">
                <a:solidFill>
                  <a:schemeClr val="bg1"/>
                </a:solidFill>
                <a:ea typeface="+mj-lt"/>
                <a:cs typeface="+mj-lt"/>
              </a:rPr>
              <a:t> Joint</a:t>
            </a:r>
            <a:br>
              <a:rPr lang="pl-PL" sz="4000" dirty="0">
                <a:solidFill>
                  <a:schemeClr val="bg1"/>
                </a:solidFill>
                <a:ea typeface="+mj-lt"/>
                <a:cs typeface="+mj-lt"/>
              </a:rPr>
            </a:br>
            <a:br>
              <a:rPr lang="pl-PL" sz="4000" dirty="0">
                <a:ea typeface="+mj-lt"/>
                <a:cs typeface="+mj-lt"/>
              </a:rPr>
            </a:br>
            <a:br>
              <a:rPr lang="pl-PL" sz="4000" dirty="0">
                <a:ea typeface="+mj-lt"/>
                <a:cs typeface="+mj-lt"/>
              </a:rPr>
            </a:br>
            <a:br>
              <a:rPr lang="pl-PL" sz="1600" dirty="0">
                <a:ea typeface="+mj-lt"/>
                <a:cs typeface="+mj-lt"/>
              </a:rPr>
            </a:br>
            <a:r>
              <a:rPr lang="pl-PL" sz="1600" dirty="0">
                <a:solidFill>
                  <a:schemeClr val="bg1"/>
                </a:solidFill>
                <a:latin typeface="Calibri Light"/>
                <a:ea typeface="+mj-lt"/>
                <a:cs typeface="Arial"/>
              </a:rPr>
              <a:t>Rzeszów University</a:t>
            </a:r>
            <a:endParaRPr lang="pl-PL" sz="1600" dirty="0">
              <a:solidFill>
                <a:schemeClr val="bg1"/>
              </a:solidFill>
              <a:latin typeface="Calibri Light"/>
              <a:ea typeface="+mj-lt"/>
              <a:cs typeface="+mj-lt"/>
            </a:endParaRPr>
          </a:p>
          <a:p>
            <a:r>
              <a:rPr lang="pl-PL" sz="1600" dirty="0" err="1">
                <a:solidFill>
                  <a:schemeClr val="bg1"/>
                </a:solidFill>
                <a:latin typeface="Calibri Light"/>
                <a:ea typeface="+mj-lt"/>
                <a:cs typeface="Arial"/>
              </a:rPr>
              <a:t>Physiotherapy</a:t>
            </a:r>
            <a:r>
              <a:rPr lang="pl-PL" sz="1600" dirty="0">
                <a:solidFill>
                  <a:schemeClr val="bg1"/>
                </a:solidFill>
                <a:latin typeface="Calibri Light"/>
                <a:ea typeface="+mj-lt"/>
                <a:cs typeface="Arial"/>
              </a:rPr>
              <a:t>, </a:t>
            </a:r>
            <a:r>
              <a:rPr lang="pl-PL" sz="1600" dirty="0" err="1">
                <a:solidFill>
                  <a:schemeClr val="bg1"/>
                </a:solidFill>
                <a:latin typeface="Calibri Light"/>
                <a:ea typeface="+mj-lt"/>
                <a:cs typeface="Arial"/>
              </a:rPr>
              <a:t>year</a:t>
            </a:r>
            <a:r>
              <a:rPr lang="pl-PL" sz="1600" dirty="0">
                <a:solidFill>
                  <a:schemeClr val="bg1"/>
                </a:solidFill>
                <a:latin typeface="Calibri Light"/>
                <a:ea typeface="+mj-lt"/>
                <a:cs typeface="Arial"/>
              </a:rPr>
              <a:t> 3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pl-PL" sz="1600" dirty="0">
                <a:solidFill>
                  <a:schemeClr val="bg1"/>
                </a:solidFill>
                <a:latin typeface="Calibri Light"/>
                <a:ea typeface="Calibri Light"/>
                <a:cs typeface="Arial"/>
              </a:rPr>
              <a:t>JMGR, </a:t>
            </a:r>
            <a:r>
              <a:rPr lang="pl-PL" sz="1600" dirty="0" err="1">
                <a:solidFill>
                  <a:schemeClr val="bg1"/>
                </a:solidFill>
                <a:latin typeface="Calibri Light"/>
                <a:ea typeface="Calibri Light"/>
                <a:cs typeface="Arial"/>
              </a:rPr>
              <a:t>extramural</a:t>
            </a:r>
            <a:r>
              <a:rPr lang="pl-PL" sz="1600" dirty="0">
                <a:solidFill>
                  <a:schemeClr val="bg1"/>
                </a:solidFill>
                <a:latin typeface="Calibri Light"/>
                <a:ea typeface="Calibri Light"/>
                <a:cs typeface="Arial"/>
              </a:rPr>
              <a:t> </a:t>
            </a:r>
            <a:r>
              <a:rPr lang="pl-PL" sz="1600" dirty="0" err="1">
                <a:solidFill>
                  <a:schemeClr val="bg1"/>
                </a:solidFill>
                <a:latin typeface="Calibri Light"/>
                <a:ea typeface="Calibri Light"/>
                <a:cs typeface="Arial"/>
              </a:rPr>
              <a:t>studies</a:t>
            </a:r>
            <a:br>
              <a:rPr lang="pl-PL" sz="1600" dirty="0">
                <a:solidFill>
                  <a:schemeClr val="bg1"/>
                </a:solidFill>
                <a:latin typeface="Calibri Light"/>
                <a:ea typeface="Calibri Light"/>
                <a:cs typeface="Arial"/>
              </a:rPr>
            </a:br>
            <a:r>
              <a:rPr lang="pl-PL" sz="1600" dirty="0">
                <a:solidFill>
                  <a:schemeClr val="bg1"/>
                </a:solidFill>
                <a:latin typeface="Calibri Light"/>
                <a:ea typeface="Calibri Light"/>
                <a:cs typeface="Arial"/>
              </a:rPr>
              <a:t>07.11.2023</a:t>
            </a:r>
            <a:endParaRPr lang="pl-PL" sz="1600" dirty="0" err="1">
              <a:solidFill>
                <a:schemeClr val="bg1"/>
              </a:solidFill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738745" y="3379107"/>
            <a:ext cx="4194629" cy="2664286"/>
          </a:xfrm>
          <a:noFill/>
        </p:spPr>
        <p:txBody>
          <a:bodyPr anchor="t">
            <a:normAutofit/>
          </a:bodyPr>
          <a:lstStyle/>
          <a:p>
            <a:r>
              <a:rPr lang="pl-PL" dirty="0">
                <a:solidFill>
                  <a:schemeClr val="bg1"/>
                </a:solidFill>
                <a:ea typeface="Calibri"/>
                <a:cs typeface="Calibri"/>
              </a:rPr>
              <a:t>Gabriela </a:t>
            </a:r>
            <a:r>
              <a:rPr lang="pl-PL" dirty="0" err="1">
                <a:solidFill>
                  <a:schemeClr val="bg1"/>
                </a:solidFill>
                <a:ea typeface="Calibri"/>
                <a:cs typeface="Calibri"/>
              </a:rPr>
              <a:t>Grasza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8522446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7650975-5C60-1C73-E9B1-D77831818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3" y="350196"/>
            <a:ext cx="4646904" cy="1624520"/>
          </a:xfrm>
        </p:spPr>
        <p:txBody>
          <a:bodyPr anchor="ctr">
            <a:normAutofit/>
          </a:bodyPr>
          <a:lstStyle/>
          <a:p>
            <a:r>
              <a:rPr lang="pl-PL" sz="3700">
                <a:ea typeface="Calibri Light"/>
                <a:cs typeface="Calibri Light"/>
              </a:rPr>
              <a:t>MUSCLE-STRENGTHENING EXERCISES</a:t>
            </a:r>
            <a:endParaRPr lang="pl-PL" sz="3700"/>
          </a:p>
          <a:p>
            <a:endParaRPr lang="pl-PL" sz="3700">
              <a:ea typeface="Calibri Light"/>
              <a:cs typeface="Calibri Ligh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298EB80-378D-DBFD-88C9-3F69DA2AD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660" y="1969105"/>
            <a:ext cx="4792047" cy="438724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 dirty="0" err="1">
                <a:ea typeface="+mn-lt"/>
                <a:cs typeface="+mn-lt"/>
              </a:rPr>
              <a:t>Examples</a:t>
            </a:r>
            <a:r>
              <a:rPr lang="pl-PL" sz="2000" dirty="0">
                <a:ea typeface="+mn-lt"/>
                <a:cs typeface="+mn-lt"/>
              </a:rPr>
              <a:t> of </a:t>
            </a:r>
            <a:r>
              <a:rPr lang="pl-PL" sz="2000" dirty="0" err="1">
                <a:ea typeface="+mn-lt"/>
                <a:cs typeface="+mn-lt"/>
              </a:rPr>
              <a:t>exercises</a:t>
            </a:r>
            <a:r>
              <a:rPr lang="pl-PL" sz="2000" dirty="0">
                <a:ea typeface="+mn-lt"/>
                <a:cs typeface="+mn-lt"/>
              </a:rPr>
              <a:t>: </a:t>
            </a:r>
          </a:p>
          <a:p>
            <a:r>
              <a:rPr lang="pl-PL" sz="2000" dirty="0" err="1">
                <a:ea typeface="+mn-lt"/>
                <a:cs typeface="+mn-lt"/>
              </a:rPr>
              <a:t>Kicking</a:t>
            </a:r>
            <a:r>
              <a:rPr lang="pl-PL" sz="2000" dirty="0">
                <a:ea typeface="+mn-lt"/>
                <a:cs typeface="+mn-lt"/>
              </a:rPr>
              <a:t> the big </a:t>
            </a:r>
            <a:r>
              <a:rPr lang="pl-PL" sz="2000" dirty="0" err="1">
                <a:ea typeface="+mn-lt"/>
                <a:cs typeface="+mn-lt"/>
              </a:rPr>
              <a:t>ball</a:t>
            </a:r>
            <a:r>
              <a:rPr lang="pl-PL" sz="2000" dirty="0">
                <a:ea typeface="+mn-lt"/>
                <a:cs typeface="+mn-lt"/>
              </a:rPr>
              <a:t>,</a:t>
            </a:r>
          </a:p>
          <a:p>
            <a:r>
              <a:rPr lang="pl-PL" sz="2000" dirty="0" err="1">
                <a:ea typeface="+mn-lt"/>
                <a:cs typeface="+mn-lt"/>
              </a:rPr>
              <a:t>Gradual</a:t>
            </a:r>
            <a:r>
              <a:rPr lang="pl-PL" sz="2000" dirty="0">
                <a:ea typeface="+mn-lt"/>
                <a:cs typeface="+mn-lt"/>
              </a:rPr>
              <a:t> </a:t>
            </a:r>
            <a:r>
              <a:rPr lang="pl-PL" sz="2000" dirty="0" err="1">
                <a:ea typeface="+mn-lt"/>
                <a:cs typeface="+mn-lt"/>
              </a:rPr>
              <a:t>weight</a:t>
            </a:r>
            <a:r>
              <a:rPr lang="pl-PL" sz="2000" dirty="0">
                <a:ea typeface="+mn-lt"/>
                <a:cs typeface="+mn-lt"/>
              </a:rPr>
              <a:t> </a:t>
            </a:r>
            <a:r>
              <a:rPr lang="pl-PL" sz="2000" dirty="0" err="1">
                <a:ea typeface="+mn-lt"/>
                <a:cs typeface="+mn-lt"/>
              </a:rPr>
              <a:t>bearing</a:t>
            </a:r>
            <a:r>
              <a:rPr lang="pl-PL" sz="2000" dirty="0">
                <a:ea typeface="+mn-lt"/>
                <a:cs typeface="+mn-lt"/>
              </a:rPr>
              <a:t> on the </a:t>
            </a:r>
            <a:r>
              <a:rPr lang="pl-PL" sz="2000" dirty="0" err="1">
                <a:ea typeface="+mn-lt"/>
                <a:cs typeface="+mn-lt"/>
              </a:rPr>
              <a:t>feet</a:t>
            </a:r>
            <a:r>
              <a:rPr lang="pl-PL" sz="2000" dirty="0">
                <a:ea typeface="+mn-lt"/>
                <a:cs typeface="+mn-lt"/>
              </a:rPr>
              <a:t>,</a:t>
            </a:r>
          </a:p>
          <a:p>
            <a:r>
              <a:rPr lang="pl-PL" sz="2000" dirty="0" err="1">
                <a:ea typeface="+mn-lt"/>
                <a:cs typeface="+mn-lt"/>
              </a:rPr>
              <a:t>Exercises</a:t>
            </a:r>
            <a:r>
              <a:rPr lang="pl-PL" sz="2000" dirty="0">
                <a:ea typeface="+mn-lt"/>
                <a:cs typeface="+mn-lt"/>
              </a:rPr>
              <a:t> on the </a:t>
            </a:r>
            <a:r>
              <a:rPr lang="pl-PL" sz="2000" dirty="0" err="1">
                <a:ea typeface="+mn-lt"/>
                <a:cs typeface="+mn-lt"/>
              </a:rPr>
              <a:t>balance</a:t>
            </a:r>
            <a:r>
              <a:rPr lang="pl-PL" sz="2000" dirty="0">
                <a:ea typeface="+mn-lt"/>
                <a:cs typeface="+mn-lt"/>
              </a:rPr>
              <a:t> platform,</a:t>
            </a:r>
          </a:p>
          <a:p>
            <a:r>
              <a:rPr lang="pl-PL" sz="2000" dirty="0">
                <a:ea typeface="+mn-lt"/>
                <a:cs typeface="+mn-lt"/>
              </a:rPr>
              <a:t>Rolling </a:t>
            </a:r>
            <a:r>
              <a:rPr lang="pl-PL" sz="2000" dirty="0" err="1">
                <a:ea typeface="+mn-lt"/>
                <a:cs typeface="+mn-lt"/>
              </a:rPr>
              <a:t>feet</a:t>
            </a:r>
            <a:r>
              <a:rPr lang="pl-PL" sz="2000" dirty="0">
                <a:ea typeface="+mn-lt"/>
                <a:cs typeface="+mn-lt"/>
              </a:rPr>
              <a:t> </a:t>
            </a:r>
            <a:r>
              <a:rPr lang="pl-PL" sz="2000" dirty="0" err="1">
                <a:ea typeface="+mn-lt"/>
                <a:cs typeface="+mn-lt"/>
              </a:rPr>
              <a:t>over</a:t>
            </a:r>
            <a:r>
              <a:rPr lang="pl-PL" sz="2000" dirty="0">
                <a:ea typeface="+mn-lt"/>
                <a:cs typeface="+mn-lt"/>
              </a:rPr>
              <a:t> the </a:t>
            </a:r>
            <a:r>
              <a:rPr lang="pl-PL" sz="2000" dirty="0" err="1">
                <a:ea typeface="+mn-lt"/>
                <a:cs typeface="+mn-lt"/>
              </a:rPr>
              <a:t>wall</a:t>
            </a:r>
            <a:r>
              <a:rPr lang="pl-PL" sz="2000" dirty="0">
                <a:ea typeface="+mn-lt"/>
                <a:cs typeface="+mn-lt"/>
              </a:rPr>
              <a:t>.</a:t>
            </a:r>
          </a:p>
        </p:txBody>
      </p:sp>
      <p:pic>
        <p:nvPicPr>
          <p:cNvPr id="5" name="Picture 4" descr="Dumbbell rack at gym">
            <a:extLst>
              <a:ext uri="{FF2B5EF4-FFF2-40B4-BE49-F238E27FC236}">
                <a16:creationId xmlns:a16="http://schemas.microsoft.com/office/drawing/2014/main" id="{7D69B072-AE1C-1D89-5311-2FDD94F4B0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143" r="33592" b="9"/>
          <a:stretch/>
        </p:blipFill>
        <p:spPr>
          <a:xfrm>
            <a:off x="6096000" y="1"/>
            <a:ext cx="6102825" cy="6858000"/>
          </a:xfrm>
          <a:prstGeom prst="rect">
            <a:avLst/>
          </a:prstGeom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E404194D-9FE5-B753-B213-957A004F4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9864"/>
            <a:ext cx="22442" cy="97471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876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101290D-52F5-4274-13C2-4C14F2A0D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684" y="-151122"/>
            <a:ext cx="5795428" cy="1691350"/>
          </a:xfrm>
        </p:spPr>
        <p:txBody>
          <a:bodyPr anchor="b">
            <a:normAutofit/>
          </a:bodyPr>
          <a:lstStyle/>
          <a:p>
            <a:pPr algn="ctr"/>
            <a:r>
              <a:rPr lang="pl-PL" sz="3200" dirty="0" err="1">
                <a:latin typeface="Calibri"/>
                <a:ea typeface="Calibri"/>
                <a:cs typeface="Calibri"/>
              </a:rPr>
              <a:t>Stability</a:t>
            </a:r>
            <a:endParaRPr lang="pl-PL" sz="3200" dirty="0" err="1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EDC6D2F-10AF-1830-AB9C-B087D051B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114" y="2139799"/>
            <a:ext cx="4758808" cy="380117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sz="1800" dirty="0">
                <a:solidFill>
                  <a:srgbClr val="09142A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T</a:t>
            </a:r>
            <a:r>
              <a:rPr lang="pl-PL" sz="1800" dirty="0">
                <a:solidFill>
                  <a:srgbClr val="09142A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he </a:t>
            </a:r>
            <a:r>
              <a:rPr lang="pl-PL" sz="1800" dirty="0" err="1">
                <a:solidFill>
                  <a:srgbClr val="09142A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stability</a:t>
            </a:r>
            <a:r>
              <a:rPr lang="pl-PL" sz="1800" dirty="0">
                <a:solidFill>
                  <a:srgbClr val="09142A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of the joint </a:t>
            </a:r>
            <a:r>
              <a:rPr lang="pl-PL" sz="1800" dirty="0" err="1">
                <a:solidFill>
                  <a:srgbClr val="09142A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is</a:t>
            </a:r>
            <a:r>
              <a:rPr lang="pl-PL" sz="1800" dirty="0">
                <a:solidFill>
                  <a:srgbClr val="09142A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a </a:t>
            </a:r>
            <a:r>
              <a:rPr lang="pl-PL" sz="1800" dirty="0" err="1">
                <a:solidFill>
                  <a:srgbClr val="09142A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prerequisite</a:t>
            </a:r>
            <a:r>
              <a:rPr lang="pl-PL" sz="1800" dirty="0">
                <a:solidFill>
                  <a:srgbClr val="09142A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for </a:t>
            </a:r>
            <a:r>
              <a:rPr lang="pl-PL" sz="1800" dirty="0" err="1">
                <a:solidFill>
                  <a:srgbClr val="09142A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starting</a:t>
            </a:r>
            <a:r>
              <a:rPr lang="pl-PL" sz="1800" dirty="0">
                <a:solidFill>
                  <a:srgbClr val="09142A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pl-PL" sz="1800" dirty="0" err="1">
                <a:solidFill>
                  <a:srgbClr val="09142A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safe</a:t>
            </a:r>
            <a:r>
              <a:rPr lang="pl-PL" sz="1800" dirty="0">
                <a:solidFill>
                  <a:srgbClr val="09142A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pl-PL" sz="1800" dirty="0" err="1">
                <a:solidFill>
                  <a:srgbClr val="09142A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functional</a:t>
            </a:r>
            <a:r>
              <a:rPr lang="pl-PL" sz="1800" dirty="0">
                <a:solidFill>
                  <a:srgbClr val="09142A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pl-PL" sz="1800" dirty="0" err="1">
                <a:solidFill>
                  <a:srgbClr val="09142A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rehabilitation</a:t>
            </a:r>
            <a:r>
              <a:rPr lang="pl-PL" sz="1800" dirty="0">
                <a:solidFill>
                  <a:srgbClr val="09142A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!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9142A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It is important to remember that grade </a:t>
            </a:r>
            <a:r>
              <a:rPr lang="pl-PL" sz="1800" dirty="0">
                <a:solidFill>
                  <a:srgbClr val="09142A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I </a:t>
            </a:r>
            <a:r>
              <a:rPr lang="en-US" sz="1800" dirty="0">
                <a:solidFill>
                  <a:srgbClr val="09142A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and</a:t>
            </a:r>
            <a:r>
              <a:rPr lang="pl-PL" sz="1800" dirty="0">
                <a:solidFill>
                  <a:srgbClr val="09142A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 II</a:t>
            </a:r>
            <a:r>
              <a:rPr lang="en-US" sz="1800" dirty="0">
                <a:solidFill>
                  <a:srgbClr val="09142A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 ankle sprains are stable</a:t>
            </a:r>
            <a:r>
              <a:rPr lang="pl-PL" sz="1800" dirty="0">
                <a:solidFill>
                  <a:srgbClr val="09142A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.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Obraz 3" descr="Obraz zawierający obuwie, Kostka, nogi, cielę/łydka&#10;&#10;Opis wygenerowany automatycznie">
            <a:extLst>
              <a:ext uri="{FF2B5EF4-FFF2-40B4-BE49-F238E27FC236}">
                <a16:creationId xmlns:a16="http://schemas.microsoft.com/office/drawing/2014/main" id="{D8E9251A-6159-1246-B7ED-5F19E754C3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253" y="416253"/>
            <a:ext cx="6033196" cy="6033196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07222AFE-4E4D-7C74-14BB-3B12EC33C68D}"/>
              </a:ext>
            </a:extLst>
          </p:cNvPr>
          <p:cNvSpPr txBox="1"/>
          <p:nvPr/>
        </p:nvSpPr>
        <p:spPr>
          <a:xfrm>
            <a:off x="7990114" y="4493062"/>
            <a:ext cx="4218819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https://megamedic.pl/pl/p/Stabilizator-stawu-skokowego-z-bocznymi-stalkami-Variteks-827/1780</a:t>
            </a:r>
          </a:p>
        </p:txBody>
      </p:sp>
    </p:spTree>
    <p:extLst>
      <p:ext uri="{BB962C8B-B14F-4D97-AF65-F5344CB8AC3E}">
        <p14:creationId xmlns:p14="http://schemas.microsoft.com/office/powerpoint/2010/main" val="2251759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396206-A0FE-8149-838D-3692C2E14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3" y="741391"/>
            <a:ext cx="4597747" cy="1616203"/>
          </a:xfrm>
        </p:spPr>
        <p:txBody>
          <a:bodyPr anchor="b">
            <a:normAutofit/>
          </a:bodyPr>
          <a:lstStyle/>
          <a:p>
            <a:endParaRPr lang="pl-PL" sz="320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43693DC-244B-87AE-E0DE-B4B984DB4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693" y="2533476"/>
            <a:ext cx="4597746" cy="344783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sz="2400" dirty="0">
                <a:ea typeface="+mn-lt"/>
                <a:cs typeface="+mn-lt"/>
              </a:rPr>
              <a:t>In </a:t>
            </a:r>
            <a:r>
              <a:rPr lang="pl-PL" sz="2400" dirty="0" err="1">
                <a:ea typeface="+mn-lt"/>
                <a:cs typeface="+mn-lt"/>
              </a:rPr>
              <a:t>conclusion</a:t>
            </a:r>
            <a:r>
              <a:rPr lang="pl-PL" sz="2400" dirty="0">
                <a:ea typeface="+mn-lt"/>
                <a:cs typeface="+mn-lt"/>
              </a:rPr>
              <a:t>, </a:t>
            </a:r>
            <a:r>
              <a:rPr lang="pl-PL" sz="2400" dirty="0" err="1">
                <a:ea typeface="+mn-lt"/>
                <a:cs typeface="+mn-lt"/>
              </a:rPr>
              <a:t>ankle</a:t>
            </a:r>
            <a:r>
              <a:rPr lang="pl-PL" sz="2400" dirty="0">
                <a:ea typeface="+mn-lt"/>
                <a:cs typeface="+mn-lt"/>
              </a:rPr>
              <a:t> </a:t>
            </a:r>
            <a:r>
              <a:rPr lang="pl-PL" sz="2400" dirty="0" err="1">
                <a:ea typeface="+mn-lt"/>
                <a:cs typeface="+mn-lt"/>
              </a:rPr>
              <a:t>sprain</a:t>
            </a:r>
            <a:r>
              <a:rPr lang="pl-PL" sz="2400" dirty="0">
                <a:ea typeface="+mn-lt"/>
                <a:cs typeface="+mn-lt"/>
              </a:rPr>
              <a:t> </a:t>
            </a:r>
            <a:r>
              <a:rPr lang="pl-PL" sz="2400" dirty="0" err="1">
                <a:ea typeface="+mn-lt"/>
                <a:cs typeface="+mn-lt"/>
              </a:rPr>
              <a:t>is</a:t>
            </a:r>
            <a:r>
              <a:rPr lang="pl-PL" sz="2400" dirty="0">
                <a:ea typeface="+mn-lt"/>
                <a:cs typeface="+mn-lt"/>
              </a:rPr>
              <a:t> a </a:t>
            </a:r>
            <a:r>
              <a:rPr lang="pl-PL" sz="2400" dirty="0" err="1">
                <a:ea typeface="+mn-lt"/>
                <a:cs typeface="+mn-lt"/>
              </a:rPr>
              <a:t>common</a:t>
            </a:r>
            <a:r>
              <a:rPr lang="pl-PL" sz="2400" dirty="0">
                <a:ea typeface="+mn-lt"/>
                <a:cs typeface="+mn-lt"/>
              </a:rPr>
              <a:t> </a:t>
            </a:r>
            <a:r>
              <a:rPr lang="pl-PL" sz="2400" dirty="0" err="1">
                <a:ea typeface="+mn-lt"/>
                <a:cs typeface="+mn-lt"/>
              </a:rPr>
              <a:t>injury</a:t>
            </a:r>
            <a:r>
              <a:rPr lang="pl-PL" sz="2400" dirty="0">
                <a:ea typeface="+mn-lt"/>
                <a:cs typeface="+mn-lt"/>
              </a:rPr>
              <a:t>, and </a:t>
            </a:r>
            <a:r>
              <a:rPr lang="pl-PL" sz="2400" dirty="0" err="1">
                <a:ea typeface="+mn-lt"/>
                <a:cs typeface="+mn-lt"/>
              </a:rPr>
              <a:t>should</a:t>
            </a:r>
            <a:r>
              <a:rPr lang="pl-PL" sz="2400" dirty="0">
                <a:ea typeface="+mn-lt"/>
                <a:cs typeface="+mn-lt"/>
              </a:rPr>
              <a:t> not be </a:t>
            </a:r>
            <a:r>
              <a:rPr lang="pl-PL" sz="2400" dirty="0" err="1">
                <a:ea typeface="+mn-lt"/>
                <a:cs typeface="+mn-lt"/>
              </a:rPr>
              <a:t>taken</a:t>
            </a:r>
            <a:r>
              <a:rPr lang="pl-PL" sz="2400" dirty="0">
                <a:ea typeface="+mn-lt"/>
                <a:cs typeface="+mn-lt"/>
              </a:rPr>
              <a:t> </a:t>
            </a:r>
            <a:r>
              <a:rPr lang="pl-PL" sz="2400" dirty="0" err="1">
                <a:ea typeface="+mn-lt"/>
                <a:cs typeface="+mn-lt"/>
              </a:rPr>
              <a:t>lightly</a:t>
            </a:r>
            <a:r>
              <a:rPr lang="pl-PL" sz="2400" dirty="0">
                <a:ea typeface="+mn-lt"/>
                <a:cs typeface="+mn-lt"/>
              </a:rPr>
              <a:t>, as </a:t>
            </a:r>
            <a:r>
              <a:rPr lang="pl-PL" sz="2400" dirty="0" err="1">
                <a:ea typeface="+mn-lt"/>
                <a:cs typeface="+mn-lt"/>
              </a:rPr>
              <a:t>it</a:t>
            </a:r>
            <a:r>
              <a:rPr lang="pl-PL" sz="2400" dirty="0">
                <a:ea typeface="+mn-lt"/>
                <a:cs typeface="+mn-lt"/>
              </a:rPr>
              <a:t> </a:t>
            </a:r>
            <a:r>
              <a:rPr lang="pl-PL" sz="2400" dirty="0" err="1">
                <a:ea typeface="+mn-lt"/>
                <a:cs typeface="+mn-lt"/>
              </a:rPr>
              <a:t>requires</a:t>
            </a:r>
            <a:r>
              <a:rPr lang="pl-PL" sz="2400" dirty="0">
                <a:ea typeface="+mn-lt"/>
                <a:cs typeface="+mn-lt"/>
              </a:rPr>
              <a:t> </a:t>
            </a:r>
            <a:r>
              <a:rPr lang="pl-PL" sz="2400" dirty="0" err="1">
                <a:ea typeface="+mn-lt"/>
                <a:cs typeface="+mn-lt"/>
              </a:rPr>
              <a:t>comprehensive</a:t>
            </a:r>
            <a:r>
              <a:rPr lang="pl-PL" sz="2400" dirty="0">
                <a:ea typeface="+mn-lt"/>
                <a:cs typeface="+mn-lt"/>
              </a:rPr>
              <a:t> </a:t>
            </a:r>
            <a:r>
              <a:rPr lang="pl-PL" sz="2400" dirty="0" err="1">
                <a:ea typeface="+mn-lt"/>
                <a:cs typeface="+mn-lt"/>
              </a:rPr>
              <a:t>rehabilitation</a:t>
            </a:r>
            <a:r>
              <a:rPr lang="pl-PL" sz="2400" dirty="0">
                <a:ea typeface="+mn-lt"/>
                <a:cs typeface="+mn-lt"/>
              </a:rPr>
              <a:t>.</a:t>
            </a:r>
            <a:endParaRPr lang="pl-PL" sz="2400" dirty="0"/>
          </a:p>
        </p:txBody>
      </p:sp>
      <p:pic>
        <p:nvPicPr>
          <p:cNvPr id="4" name="Obraz 3" descr="Obraz zawierający tekst, staw, obuwie, design&#10;&#10;Opis wygenerowany automatycznie">
            <a:extLst>
              <a:ext uri="{FF2B5EF4-FFF2-40B4-BE49-F238E27FC236}">
                <a16:creationId xmlns:a16="http://schemas.microsoft.com/office/drawing/2014/main" id="{B7C3CFC4-F258-5E52-FFB3-090F671440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1" y="1155282"/>
            <a:ext cx="5319062" cy="4472354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1FD67D68-9B83-C338-8342-3348D8F223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5025" y="6737718"/>
            <a:ext cx="12207200" cy="123363"/>
            <a:chOff x="-5025" y="6737718"/>
            <a:chExt cx="12207200" cy="12336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E397F34-6B84-0D3B-0F29-B1D134B3B8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6036894" y="695800"/>
              <a:ext cx="123362" cy="12207199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BD98075-BFC1-BE9C-7FB7-23FE55E433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76406" y="3835311"/>
              <a:ext cx="123362" cy="5928176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pole tekstowe 4">
            <a:extLst>
              <a:ext uri="{FF2B5EF4-FFF2-40B4-BE49-F238E27FC236}">
                <a16:creationId xmlns:a16="http://schemas.microsoft.com/office/drawing/2014/main" id="{C8604CC1-0C89-30A9-2A64-8DD9A9D18FFD}"/>
              </a:ext>
            </a:extLst>
          </p:cNvPr>
          <p:cNvSpPr txBox="1"/>
          <p:nvPr/>
        </p:nvSpPr>
        <p:spPr>
          <a:xfrm>
            <a:off x="6393542" y="5785724"/>
            <a:ext cx="533158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https://www.holisticbodyworks.com.au/ankle-sprain/</a:t>
            </a:r>
          </a:p>
        </p:txBody>
      </p:sp>
    </p:spTree>
    <p:extLst>
      <p:ext uri="{BB962C8B-B14F-4D97-AF65-F5344CB8AC3E}">
        <p14:creationId xmlns:p14="http://schemas.microsoft.com/office/powerpoint/2010/main" val="3728762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351744-0B6A-9B49-B857-FB22BCBDD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>
                <a:solidFill>
                  <a:schemeClr val="accent1"/>
                </a:solidFill>
              </a:rPr>
              <a:t>Vocabulary</a:t>
            </a:r>
            <a:endParaRPr lang="pl-PL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D940210-6C05-B757-93AA-46A77E1B3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ankle</a:t>
            </a:r>
            <a:r>
              <a:rPr lang="pl-PL" dirty="0"/>
              <a:t> </a:t>
            </a:r>
            <a:r>
              <a:rPr lang="pl-PL" dirty="0" err="1"/>
              <a:t>sprain</a:t>
            </a:r>
            <a:r>
              <a:rPr lang="pl-PL" dirty="0"/>
              <a:t>- skręcenie stawu skokowego</a:t>
            </a:r>
          </a:p>
          <a:p>
            <a:r>
              <a:rPr lang="pl-PL" dirty="0"/>
              <a:t>t</a:t>
            </a:r>
            <a:r>
              <a:rPr lang="en-US" dirty="0"/>
              <a:t>alus</a:t>
            </a:r>
            <a:r>
              <a:rPr lang="pl-PL" dirty="0"/>
              <a:t> – kość skokowa</a:t>
            </a:r>
          </a:p>
          <a:p>
            <a:r>
              <a:rPr lang="pl-PL" dirty="0"/>
              <a:t>c</a:t>
            </a:r>
            <a:r>
              <a:rPr lang="en-US" dirty="0" err="1"/>
              <a:t>alcaneus</a:t>
            </a:r>
            <a:r>
              <a:rPr lang="pl-PL" dirty="0"/>
              <a:t> – kość piętowa</a:t>
            </a:r>
          </a:p>
          <a:p>
            <a:r>
              <a:rPr lang="en-US" dirty="0"/>
              <a:t>navicular bone</a:t>
            </a:r>
            <a:r>
              <a:rPr lang="pl-PL" dirty="0"/>
              <a:t> – kość łódkowata</a:t>
            </a:r>
          </a:p>
          <a:p>
            <a:r>
              <a:rPr lang="pl-PL" dirty="0"/>
              <a:t>tibia- kość piszczelowa</a:t>
            </a:r>
          </a:p>
          <a:p>
            <a:r>
              <a:rPr lang="pl-PL" dirty="0"/>
              <a:t>fibula </a:t>
            </a:r>
            <a:r>
              <a:rPr lang="pl-PL" dirty="0" err="1"/>
              <a:t>bone</a:t>
            </a:r>
            <a:r>
              <a:rPr lang="pl-PL" dirty="0"/>
              <a:t>- kość strzałkowa</a:t>
            </a:r>
          </a:p>
          <a:p>
            <a:r>
              <a:rPr lang="pl-PL" sz="2800" dirty="0" err="1">
                <a:cs typeface="Calibri"/>
              </a:rPr>
              <a:t>anterior</a:t>
            </a:r>
            <a:r>
              <a:rPr lang="pl-PL" sz="2800" dirty="0">
                <a:cs typeface="Calibri"/>
              </a:rPr>
              <a:t> </a:t>
            </a:r>
            <a:r>
              <a:rPr lang="pl-PL" sz="2800" dirty="0" err="1">
                <a:cs typeface="Calibri"/>
              </a:rPr>
              <a:t>talofibular</a:t>
            </a:r>
            <a:r>
              <a:rPr lang="pl-PL" sz="2800" dirty="0">
                <a:cs typeface="Calibri"/>
              </a:rPr>
              <a:t> </a:t>
            </a:r>
            <a:r>
              <a:rPr lang="pl-PL" sz="2800" dirty="0" err="1">
                <a:cs typeface="Calibri"/>
              </a:rPr>
              <a:t>ligament</a:t>
            </a:r>
            <a:r>
              <a:rPr lang="pl-PL" sz="2800" dirty="0">
                <a:cs typeface="Calibri"/>
              </a:rPr>
              <a:t>- więzadło skokowo-strzałkowe przednie</a:t>
            </a:r>
          </a:p>
          <a:p>
            <a:r>
              <a:rPr lang="pl-PL" sz="2800" dirty="0" err="1">
                <a:cs typeface="Calibri"/>
              </a:rPr>
              <a:t>range</a:t>
            </a:r>
            <a:r>
              <a:rPr lang="pl-PL" sz="2800" dirty="0">
                <a:cs typeface="Calibri"/>
              </a:rPr>
              <a:t>-of-</a:t>
            </a:r>
            <a:r>
              <a:rPr lang="pl-PL" sz="2800" dirty="0" err="1">
                <a:cs typeface="Calibri"/>
              </a:rPr>
              <a:t>motion</a:t>
            </a:r>
            <a:r>
              <a:rPr lang="pl-PL" sz="2800" dirty="0">
                <a:cs typeface="Calibri"/>
              </a:rPr>
              <a:t> </a:t>
            </a:r>
            <a:r>
              <a:rPr lang="pl-PL" sz="2800" dirty="0" err="1">
                <a:cs typeface="Calibri"/>
              </a:rPr>
              <a:t>exercises</a:t>
            </a:r>
            <a:r>
              <a:rPr lang="pl-PL" sz="2800" dirty="0">
                <a:cs typeface="Calibri"/>
              </a:rPr>
              <a:t>- ćwiczenia zwiększające zakres ruchu</a:t>
            </a:r>
          </a:p>
          <a:p>
            <a:endParaRPr lang="pl-PL" sz="2800" dirty="0">
              <a:cs typeface="Calibri"/>
            </a:endParaRP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E0F2947-0666-E28E-C337-9E4E990197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779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50CEED20-A22C-4FC3-BC0E-F4FE53FDE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E249A73-D105-B4BB-E0E9-ECE8999C3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810" y="2825248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Thank you for your attention!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849524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679732"/>
            <a:ext cx="6009366" cy="54238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ymbol zastępczy zawartości 3" descr="Obraz zawierający Kończyna, stopy, obuwie&#10;&#10;Opis wygenerowany automatycznie">
            <a:extLst>
              <a:ext uri="{FF2B5EF4-FFF2-40B4-BE49-F238E27FC236}">
                <a16:creationId xmlns:a16="http://schemas.microsoft.com/office/drawing/2014/main" id="{ACE2F451-80A4-775F-8330-6C112DEAAC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177" r="21156"/>
          <a:stretch/>
        </p:blipFill>
        <p:spPr>
          <a:xfrm>
            <a:off x="6500729" y="928201"/>
            <a:ext cx="4379526" cy="4926942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687568" y="6355073"/>
            <a:ext cx="6007608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DC93F0B-C809-1FC6-4C17-9EB26560D8D0}"/>
              </a:ext>
            </a:extLst>
          </p:cNvPr>
          <p:cNvSpPr txBox="1"/>
          <p:nvPr/>
        </p:nvSpPr>
        <p:spPr>
          <a:xfrm>
            <a:off x="5841998" y="6402009"/>
            <a:ext cx="6180668" cy="455991"/>
          </a:xfrm>
          <a:prstGeom prst="rect">
            <a:avLst/>
          </a:prstGeom>
          <a:solidFill>
            <a:srgbClr val="000000">
              <a:alpha val="50000"/>
            </a:srgb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300">
                <a:solidFill>
                  <a:srgbClr val="FFFFFF"/>
                </a:solidFill>
              </a:rPr>
              <a:t>https://www.nolasportsmedicine.com/blog/low-ankle-sprains-versus-high-ankle-sprains</a:t>
            </a:r>
          </a:p>
        </p:txBody>
      </p:sp>
    </p:spTree>
    <p:extLst>
      <p:ext uri="{BB962C8B-B14F-4D97-AF65-F5344CB8AC3E}">
        <p14:creationId xmlns:p14="http://schemas.microsoft.com/office/powerpoint/2010/main" val="1665316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C833FC9-072E-C52E-4639-9EA8BAEE8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pl-PL" sz="4000" dirty="0" err="1">
                <a:solidFill>
                  <a:srgbClr val="FFFFFF"/>
                </a:solidFill>
                <a:ea typeface="+mj-lt"/>
                <a:cs typeface="+mj-lt"/>
              </a:rPr>
              <a:t>Biobliography</a:t>
            </a:r>
            <a:endParaRPr lang="pl-PL" sz="4000" dirty="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7BCEEB1-5E76-E4F2-9840-288A7C550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pl-PL" sz="2000" u="sng" dirty="0" err="1"/>
              <a:t>Ankle</a:t>
            </a:r>
            <a:r>
              <a:rPr lang="pl-PL" sz="2000" u="sng" dirty="0"/>
              <a:t> </a:t>
            </a:r>
            <a:r>
              <a:rPr lang="pl-PL" sz="2000" u="sng" dirty="0" err="1"/>
              <a:t>sprain</a:t>
            </a:r>
            <a:r>
              <a:rPr lang="pl-PL" sz="2000" u="sng" dirty="0"/>
              <a:t>: </a:t>
            </a:r>
            <a:r>
              <a:rPr lang="pl-PL" sz="2000" u="sng" dirty="0" err="1"/>
              <a:t>pathophysiology</a:t>
            </a:r>
            <a:r>
              <a:rPr lang="pl-PL" sz="2000" u="sng" dirty="0"/>
              <a:t>, </a:t>
            </a:r>
            <a:r>
              <a:rPr lang="pl-PL" sz="2000" u="sng" dirty="0" err="1"/>
              <a:t>predisposing</a:t>
            </a:r>
            <a:r>
              <a:rPr lang="pl-PL" sz="2000" u="sng" dirty="0"/>
              <a:t> </a:t>
            </a:r>
            <a:r>
              <a:rPr lang="pl-PL" sz="2000" u="sng" dirty="0" err="1"/>
              <a:t>factors</a:t>
            </a:r>
            <a:r>
              <a:rPr lang="pl-PL" sz="2000" u="sng" dirty="0"/>
              <a:t>, and management </a:t>
            </a:r>
            <a:r>
              <a:rPr lang="pl-PL" sz="2000" u="sng" dirty="0" err="1"/>
              <a:t>strategies</a:t>
            </a:r>
            <a:r>
              <a:rPr lang="pl-PL" sz="2000" u="sng" dirty="0"/>
              <a:t> </a:t>
            </a:r>
            <a:r>
              <a:rPr lang="pl-PL" sz="2000" u="sng" dirty="0" err="1">
                <a:latin typeface="Calibri"/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Tricia</a:t>
            </a:r>
            <a:r>
              <a:rPr lang="pl-PL" sz="2000" u="sng" dirty="0">
                <a:latin typeface="Calibri"/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J </a:t>
            </a:r>
            <a:r>
              <a:rPr lang="pl-PL" sz="2000" u="sng" dirty="0" err="1">
                <a:latin typeface="Calibri"/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Hubbard</a:t>
            </a:r>
            <a:r>
              <a:rPr lang="pl-PL" sz="2000" u="sng" dirty="0">
                <a:latin typeface="Calibri"/>
                <a:ea typeface="+mn-lt"/>
                <a:cs typeface="+mn-lt"/>
              </a:rPr>
              <a:t> &amp; </a:t>
            </a:r>
            <a:r>
              <a:rPr lang="pl-PL" sz="2000" u="sng" dirty="0">
                <a:latin typeface="Calibri"/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Erik A </a:t>
            </a:r>
            <a:r>
              <a:rPr lang="pl-PL" sz="2000" u="sng" dirty="0" err="1">
                <a:latin typeface="Calibri"/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Wikstrom</a:t>
            </a:r>
            <a:r>
              <a:rPr lang="pl-PL" sz="2000" u="sng" dirty="0">
                <a:latin typeface="Calibri"/>
                <a:ea typeface="+mn-lt"/>
                <a:cs typeface="+mn-lt"/>
              </a:rPr>
              <a:t> </a:t>
            </a:r>
            <a:r>
              <a:rPr lang="pl-PL" sz="2000" u="sng" dirty="0" err="1">
                <a:latin typeface="Calibri"/>
                <a:ea typeface="+mn-lt"/>
                <a:cs typeface="+mn-lt"/>
              </a:rPr>
              <a:t>Pages</a:t>
            </a:r>
            <a:r>
              <a:rPr lang="pl-PL" sz="2000" u="sng" dirty="0">
                <a:latin typeface="Calibri"/>
                <a:ea typeface="+mn-lt"/>
                <a:cs typeface="+mn-lt"/>
              </a:rPr>
              <a:t> 115-122 | </a:t>
            </a:r>
            <a:r>
              <a:rPr lang="pl-PL" sz="2000" u="sng" dirty="0" err="1">
                <a:latin typeface="Calibri"/>
                <a:ea typeface="+mn-lt"/>
                <a:cs typeface="+mn-lt"/>
              </a:rPr>
              <a:t>Published</a:t>
            </a:r>
            <a:r>
              <a:rPr lang="pl-PL" sz="2000" u="sng" dirty="0">
                <a:latin typeface="Calibri"/>
                <a:ea typeface="+mn-lt"/>
                <a:cs typeface="+mn-lt"/>
              </a:rPr>
              <a:t> online: 21 Dec 2022</a:t>
            </a:r>
            <a:endParaRPr lang="pl-PL" sz="2000" u="sng" dirty="0">
              <a:latin typeface="Calibri"/>
              <a:cs typeface="Calibri" panose="020F0502020204030204"/>
            </a:endParaRPr>
          </a:p>
          <a:p>
            <a:pPr marL="0" indent="0">
              <a:buNone/>
            </a:pPr>
            <a:r>
              <a:rPr lang="pl-PL" sz="2000" u="sng" dirty="0" err="1">
                <a:latin typeface="Calibri"/>
                <a:ea typeface="Calibri Light"/>
                <a:cs typeface="Calibri Light"/>
              </a:rPr>
              <a:t>Risk</a:t>
            </a:r>
            <a:r>
              <a:rPr lang="pl-PL" sz="2000" u="sng" dirty="0">
                <a:latin typeface="Calibri"/>
                <a:ea typeface="Calibri Light"/>
                <a:cs typeface="Calibri Light"/>
              </a:rPr>
              <a:t> </a:t>
            </a:r>
            <a:r>
              <a:rPr lang="pl-PL" sz="2000" u="sng" dirty="0" err="1">
                <a:latin typeface="Calibri"/>
                <a:ea typeface="Calibri Light"/>
                <a:cs typeface="Calibri Light"/>
              </a:rPr>
              <a:t>Factors</a:t>
            </a:r>
            <a:r>
              <a:rPr lang="pl-PL" sz="2000" u="sng" dirty="0">
                <a:latin typeface="Calibri"/>
                <a:ea typeface="Calibri Light"/>
                <a:cs typeface="Calibri Light"/>
              </a:rPr>
              <a:t> for </a:t>
            </a:r>
            <a:r>
              <a:rPr lang="pl-PL" sz="2000" u="sng" dirty="0" err="1">
                <a:latin typeface="Calibri"/>
                <a:ea typeface="Calibri Light"/>
                <a:cs typeface="Calibri Light"/>
              </a:rPr>
              <a:t>Lateral</a:t>
            </a:r>
            <a:r>
              <a:rPr lang="pl-PL" sz="2000" u="sng" dirty="0">
                <a:latin typeface="Calibri"/>
                <a:ea typeface="Calibri Light"/>
                <a:cs typeface="Calibri Light"/>
              </a:rPr>
              <a:t> </a:t>
            </a:r>
            <a:r>
              <a:rPr lang="pl-PL" sz="2000" u="sng" dirty="0" err="1">
                <a:latin typeface="Calibri"/>
                <a:ea typeface="Calibri Light"/>
                <a:cs typeface="Calibri Light"/>
              </a:rPr>
              <a:t>Ankle</a:t>
            </a:r>
            <a:r>
              <a:rPr lang="pl-PL" sz="2000" u="sng" dirty="0">
                <a:latin typeface="Calibri"/>
                <a:ea typeface="Calibri Light"/>
                <a:cs typeface="Calibri Light"/>
              </a:rPr>
              <a:t> </a:t>
            </a:r>
            <a:r>
              <a:rPr lang="pl-PL" sz="2000" u="sng" dirty="0" err="1">
                <a:latin typeface="Calibri"/>
                <a:ea typeface="Calibri Light"/>
                <a:cs typeface="Calibri Light"/>
              </a:rPr>
              <a:t>Sprains</a:t>
            </a:r>
            <a:r>
              <a:rPr lang="pl-PL" sz="2000" u="sng" dirty="0">
                <a:latin typeface="Calibri"/>
                <a:ea typeface="Calibri Light"/>
                <a:cs typeface="Calibri Light"/>
              </a:rPr>
              <a:t> and </a:t>
            </a:r>
            <a:r>
              <a:rPr lang="pl-PL" sz="2000" u="sng" dirty="0" err="1">
                <a:latin typeface="Calibri"/>
                <a:ea typeface="Calibri Light"/>
                <a:cs typeface="Calibri Light"/>
              </a:rPr>
              <a:t>Chronic</a:t>
            </a:r>
            <a:r>
              <a:rPr lang="pl-PL" sz="2000" u="sng" dirty="0">
                <a:latin typeface="Calibri"/>
                <a:ea typeface="Calibri Light"/>
                <a:cs typeface="Calibri Light"/>
              </a:rPr>
              <a:t> </a:t>
            </a:r>
            <a:r>
              <a:rPr lang="pl-PL" sz="2000" u="sng" dirty="0" err="1">
                <a:latin typeface="Calibri"/>
                <a:ea typeface="Calibri Light"/>
                <a:cs typeface="Calibri Light"/>
              </a:rPr>
              <a:t>Ankle</a:t>
            </a:r>
            <a:r>
              <a:rPr lang="pl-PL" sz="2000" u="sng" dirty="0">
                <a:latin typeface="Calibri"/>
                <a:ea typeface="Calibri Light"/>
                <a:cs typeface="Calibri Light"/>
              </a:rPr>
              <a:t> </a:t>
            </a:r>
            <a:r>
              <a:rPr lang="pl-PL" sz="2000" u="sng" dirty="0" err="1">
                <a:latin typeface="Calibri"/>
                <a:ea typeface="Calibri Light"/>
                <a:cs typeface="Calibri Light"/>
              </a:rPr>
              <a:t>Instability</a:t>
            </a:r>
            <a:r>
              <a:rPr lang="pl-PL" sz="2000" u="sng" dirty="0">
                <a:latin typeface="Calibri"/>
                <a:ea typeface="Calibri Light"/>
                <a:cs typeface="Calibri Light"/>
              </a:rPr>
              <a:t> </a:t>
            </a:r>
          </a:p>
          <a:p>
            <a:pPr marL="0" indent="0">
              <a:buNone/>
            </a:pPr>
            <a:r>
              <a:rPr lang="pl-PL" sz="2000" u="sng" dirty="0">
                <a:latin typeface="Calibri"/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Eamonn Delahunt, PhD, BSc (Physiotherapy)</a:t>
            </a:r>
            <a:r>
              <a:rPr lang="pl-PL" sz="2000" u="sng" dirty="0">
                <a:latin typeface="Calibri"/>
                <a:ea typeface="+mn-lt"/>
                <a:cs typeface="+mn-lt"/>
              </a:rPr>
              <a:t>; </a:t>
            </a:r>
            <a:r>
              <a:rPr lang="pl-PL" sz="2000" u="sng" dirty="0">
                <a:latin typeface="Calibri"/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Alexandria Remus</a:t>
            </a:r>
            <a:r>
              <a:rPr lang="pl-PL" sz="2000" u="sng" dirty="0">
                <a:latin typeface="Calibri"/>
                <a:ea typeface="+mn-lt"/>
                <a:cs typeface="+mn-lt"/>
              </a:rPr>
              <a:t> </a:t>
            </a:r>
            <a:r>
              <a:rPr lang="pl-PL" sz="2000" i="1" u="sng" dirty="0">
                <a:latin typeface="Calibri"/>
                <a:ea typeface="+mn-lt"/>
                <a:cs typeface="+mn-lt"/>
              </a:rPr>
              <a:t>J </a:t>
            </a:r>
            <a:r>
              <a:rPr lang="pl-PL" sz="2000" i="1" u="sng" dirty="0" err="1">
                <a:latin typeface="Calibri"/>
                <a:ea typeface="+mn-lt"/>
                <a:cs typeface="+mn-lt"/>
              </a:rPr>
              <a:t>Athl</a:t>
            </a:r>
            <a:r>
              <a:rPr lang="pl-PL" sz="2000" i="1" u="sng" dirty="0">
                <a:latin typeface="Calibri"/>
                <a:ea typeface="+mn-lt"/>
                <a:cs typeface="+mn-lt"/>
              </a:rPr>
              <a:t> Train</a:t>
            </a:r>
            <a:r>
              <a:rPr lang="pl-PL" sz="2000" u="sng" dirty="0">
                <a:latin typeface="Calibri"/>
                <a:ea typeface="+mn-lt"/>
                <a:cs typeface="+mn-lt"/>
              </a:rPr>
              <a:t> (2019) 54 (6): 611–616.</a:t>
            </a:r>
            <a:endParaRPr lang="pl-PL" sz="2000" u="sng" dirty="0">
              <a:latin typeface="Calibri"/>
              <a:ea typeface="Calibri" panose="020F0502020204030204"/>
              <a:cs typeface="Calibri" panose="020F0502020204030204"/>
            </a:endParaRPr>
          </a:p>
          <a:p>
            <a:pPr>
              <a:buNone/>
            </a:pPr>
            <a:r>
              <a:rPr lang="pl-PL" sz="2000" u="sng" dirty="0">
                <a:latin typeface="Calibri"/>
                <a:cs typeface="Times New Roman"/>
              </a:rPr>
              <a:t>Management of </a:t>
            </a:r>
            <a:r>
              <a:rPr lang="pl-PL" sz="2000" u="sng" dirty="0" err="1">
                <a:latin typeface="Calibri"/>
                <a:cs typeface="Times New Roman"/>
              </a:rPr>
              <a:t>Ankle</a:t>
            </a:r>
            <a:r>
              <a:rPr lang="pl-PL" sz="2000" u="sng" dirty="0">
                <a:latin typeface="Calibri"/>
                <a:cs typeface="Times New Roman"/>
              </a:rPr>
              <a:t> </a:t>
            </a:r>
            <a:r>
              <a:rPr lang="pl-PL" sz="2000" u="sng" dirty="0" err="1">
                <a:latin typeface="Calibri"/>
                <a:cs typeface="Times New Roman"/>
              </a:rPr>
              <a:t>Sprains</a:t>
            </a:r>
            <a:r>
              <a:rPr lang="pl-PL" sz="2000" u="sng" dirty="0">
                <a:latin typeface="Calibri"/>
                <a:cs typeface="Times New Roman"/>
              </a:rPr>
              <a:t>- </a:t>
            </a:r>
            <a:r>
              <a:rPr lang="pl-PL" sz="2000" u="sng" dirty="0">
                <a:ea typeface="+mn-lt"/>
                <a:cs typeface="+mn-lt"/>
              </a:rPr>
              <a:t>MICHAEL W. WOLFE, M.D., TIM L. UHL, PH.D., A.T.-C., P.T., CARL G. MATTACOLA, PH.D, A.T.-C., AND LELAND C. MCCLUSKEY, M.D.</a:t>
            </a:r>
            <a:endParaRPr lang="pl-PL" sz="2000" u="sng" dirty="0">
              <a:cs typeface="Calibri"/>
            </a:endParaRPr>
          </a:p>
          <a:p>
            <a:pPr marL="0" indent="0">
              <a:buNone/>
            </a:pPr>
            <a:endParaRPr lang="pl-PL" sz="2000" dirty="0">
              <a:latin typeface="Calibri Light"/>
              <a:ea typeface="Calibri"/>
              <a:cs typeface="Calibri"/>
            </a:endParaRPr>
          </a:p>
          <a:p>
            <a:pPr marL="0" indent="0">
              <a:buNone/>
            </a:pPr>
            <a:endParaRPr lang="pl-PL" sz="2000" dirty="0">
              <a:latin typeface="Calibri Light"/>
              <a:ea typeface="Calibri"/>
              <a:cs typeface="Calibri"/>
            </a:endParaRPr>
          </a:p>
          <a:p>
            <a:endParaRPr lang="pl-PL" sz="20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5050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538EF9-3356-D609-556E-B983858B0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3400" y="871146"/>
            <a:ext cx="3434180" cy="1672218"/>
          </a:xfrm>
        </p:spPr>
        <p:txBody>
          <a:bodyPr anchor="t">
            <a:normAutofit/>
          </a:bodyPr>
          <a:lstStyle/>
          <a:p>
            <a:r>
              <a:rPr lang="pl-PL" sz="2800" b="1" dirty="0" err="1">
                <a:latin typeface="+mn-lt"/>
                <a:ea typeface="+mj-lt"/>
                <a:cs typeface="+mj-lt"/>
              </a:rPr>
              <a:t>Fact</a:t>
            </a:r>
            <a:r>
              <a:rPr lang="pl-PL" sz="2800" b="1" dirty="0">
                <a:latin typeface="+mn-lt"/>
                <a:ea typeface="+mj-lt"/>
                <a:cs typeface="+mj-lt"/>
              </a:rPr>
              <a:t> </a:t>
            </a:r>
            <a:r>
              <a:rPr lang="pl-PL" sz="2800" b="1" dirty="0" err="1">
                <a:effectLst/>
                <a:latin typeface="+mn-lt"/>
                <a:ea typeface="Calibri" panose="020F0502020204030204" pitchFamily="34" charset="0"/>
              </a:rPr>
              <a:t>about</a:t>
            </a:r>
            <a:r>
              <a:rPr lang="pl-PL" sz="2800" b="1" dirty="0">
                <a:effectLst/>
                <a:latin typeface="+mn-lt"/>
                <a:ea typeface="Calibri" panose="020F0502020204030204" pitchFamily="34" charset="0"/>
              </a:rPr>
              <a:t> the </a:t>
            </a:r>
            <a:r>
              <a:rPr lang="pl-PL" sz="2800" b="1" dirty="0" err="1">
                <a:effectLst/>
                <a:latin typeface="+mn-lt"/>
                <a:ea typeface="Calibri" panose="020F0502020204030204" pitchFamily="34" charset="0"/>
              </a:rPr>
              <a:t>incidence</a:t>
            </a:r>
            <a:r>
              <a:rPr lang="pl-PL" sz="2800" b="1" dirty="0">
                <a:effectLst/>
                <a:latin typeface="+mn-lt"/>
                <a:ea typeface="Calibri" panose="020F0502020204030204" pitchFamily="34" charset="0"/>
              </a:rPr>
              <a:t> of </a:t>
            </a:r>
            <a:r>
              <a:rPr lang="pl-PL" sz="2800" b="1" dirty="0" err="1">
                <a:effectLst/>
                <a:latin typeface="+mn-lt"/>
                <a:ea typeface="Calibri" panose="020F0502020204030204" pitchFamily="34" charset="0"/>
              </a:rPr>
              <a:t>ankle</a:t>
            </a:r>
            <a:r>
              <a:rPr lang="pl-PL" sz="2800" b="1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pl-PL" sz="2800" b="1" dirty="0" err="1">
                <a:effectLst/>
                <a:latin typeface="+mn-lt"/>
                <a:ea typeface="Calibri" panose="020F0502020204030204" pitchFamily="34" charset="0"/>
              </a:rPr>
              <a:t>sprains</a:t>
            </a:r>
            <a:r>
              <a:rPr lang="pl-PL" sz="2800" b="1" dirty="0">
                <a:latin typeface="+mn-lt"/>
                <a:ea typeface="+mj-lt"/>
                <a:cs typeface="+mj-lt"/>
              </a:rPr>
              <a:t> </a:t>
            </a:r>
          </a:p>
        </p:txBody>
      </p:sp>
      <p:pic>
        <p:nvPicPr>
          <p:cNvPr id="4" name="Obraz 3" descr="Obraz zawierający staw, dłoń&#10;&#10;Opis wygenerowany automatycznie">
            <a:extLst>
              <a:ext uri="{FF2B5EF4-FFF2-40B4-BE49-F238E27FC236}">
                <a16:creationId xmlns:a16="http://schemas.microsoft.com/office/drawing/2014/main" id="{FE2A90DF-78DB-49AD-D037-AE0F480871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748"/>
          <a:stretch/>
        </p:blipFill>
        <p:spPr>
          <a:xfrm>
            <a:off x="2209" y="-96752"/>
            <a:ext cx="7572605" cy="685799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49EDD1B-F94D-B4E6-ACAA-566B9A26FD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9939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B65BDD-EEEB-0843-2FCE-B199A28A5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8258" y="2156317"/>
            <a:ext cx="3579322" cy="398606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sz="2000" dirty="0">
                <a:ea typeface="+mn-lt"/>
                <a:cs typeface="+mn-lt"/>
              </a:rPr>
              <a:t>It </a:t>
            </a:r>
            <a:r>
              <a:rPr lang="pl-PL" sz="2000" dirty="0" err="1">
                <a:ea typeface="+mn-lt"/>
                <a:cs typeface="+mn-lt"/>
              </a:rPr>
              <a:t>is</a:t>
            </a:r>
            <a:r>
              <a:rPr lang="pl-PL" sz="2000" dirty="0">
                <a:ea typeface="+mn-lt"/>
                <a:cs typeface="+mn-lt"/>
              </a:rPr>
              <a:t> </a:t>
            </a:r>
            <a:r>
              <a:rPr lang="pl-PL" sz="2000" dirty="0" err="1">
                <a:ea typeface="+mn-lt"/>
                <a:cs typeface="+mn-lt"/>
              </a:rPr>
              <a:t>estimated</a:t>
            </a:r>
            <a:r>
              <a:rPr lang="pl-PL" sz="2000" dirty="0">
                <a:ea typeface="+mn-lt"/>
                <a:cs typeface="+mn-lt"/>
              </a:rPr>
              <a:t> </a:t>
            </a:r>
            <a:r>
              <a:rPr lang="pl-PL" sz="2000" dirty="0" err="1">
                <a:ea typeface="+mn-lt"/>
                <a:cs typeface="+mn-lt"/>
              </a:rPr>
              <a:t>that</a:t>
            </a:r>
            <a:r>
              <a:rPr lang="pl-PL" sz="2000" dirty="0">
                <a:ea typeface="+mn-lt"/>
                <a:cs typeface="+mn-lt"/>
              </a:rPr>
              <a:t> </a:t>
            </a:r>
            <a:r>
              <a:rPr lang="pl-PL" sz="2000" dirty="0" err="1">
                <a:ea typeface="+mn-lt"/>
                <a:cs typeface="+mn-lt"/>
              </a:rPr>
              <a:t>ankle</a:t>
            </a:r>
            <a:r>
              <a:rPr lang="pl-PL" sz="2000" dirty="0">
                <a:ea typeface="+mn-lt"/>
                <a:cs typeface="+mn-lt"/>
              </a:rPr>
              <a:t> </a:t>
            </a:r>
            <a:r>
              <a:rPr lang="pl-PL" sz="2000" dirty="0" err="1">
                <a:ea typeface="+mn-lt"/>
                <a:cs typeface="+mn-lt"/>
              </a:rPr>
              <a:t>sprains</a:t>
            </a:r>
            <a:r>
              <a:rPr lang="pl-PL" sz="2000" dirty="0">
                <a:ea typeface="+mn-lt"/>
                <a:cs typeface="+mn-lt"/>
              </a:rPr>
              <a:t> </a:t>
            </a:r>
            <a:r>
              <a:rPr lang="pl-PL" sz="2000" dirty="0" err="1">
                <a:ea typeface="+mn-lt"/>
                <a:cs typeface="+mn-lt"/>
              </a:rPr>
              <a:t>affect</a:t>
            </a:r>
            <a:r>
              <a:rPr lang="pl-PL" sz="2000" dirty="0">
                <a:ea typeface="+mn-lt"/>
                <a:cs typeface="+mn-lt"/>
              </a:rPr>
              <a:t> </a:t>
            </a:r>
            <a:r>
              <a:rPr lang="pl-PL" sz="2000" dirty="0" err="1">
                <a:ea typeface="+mn-lt"/>
                <a:cs typeface="+mn-lt"/>
              </a:rPr>
              <a:t>nearly</a:t>
            </a:r>
            <a:r>
              <a:rPr lang="pl-PL" sz="2000" dirty="0">
                <a:ea typeface="+mn-lt"/>
                <a:cs typeface="+mn-lt"/>
              </a:rPr>
              <a:t> 8% of </a:t>
            </a:r>
            <a:r>
              <a:rPr lang="pl-PL" sz="2000" dirty="0" err="1">
                <a:ea typeface="+mn-lt"/>
                <a:cs typeface="+mn-lt"/>
              </a:rPr>
              <a:t>physically</a:t>
            </a:r>
            <a:r>
              <a:rPr lang="pl-PL" sz="2000" dirty="0">
                <a:ea typeface="+mn-lt"/>
                <a:cs typeface="+mn-lt"/>
              </a:rPr>
              <a:t> </a:t>
            </a:r>
            <a:r>
              <a:rPr lang="pl-PL" sz="2000" dirty="0" err="1">
                <a:ea typeface="+mn-lt"/>
                <a:cs typeface="+mn-lt"/>
              </a:rPr>
              <a:t>active</a:t>
            </a:r>
            <a:r>
              <a:rPr lang="pl-PL" sz="2000" dirty="0">
                <a:ea typeface="+mn-lt"/>
                <a:cs typeface="+mn-lt"/>
              </a:rPr>
              <a:t> </a:t>
            </a:r>
            <a:r>
              <a:rPr lang="pl-PL" sz="2000" dirty="0" err="1">
                <a:ea typeface="+mn-lt"/>
                <a:cs typeface="+mn-lt"/>
              </a:rPr>
              <a:t>people</a:t>
            </a:r>
            <a:r>
              <a:rPr lang="pl-PL" sz="2000" dirty="0">
                <a:ea typeface="+mn-lt"/>
                <a:cs typeface="+mn-lt"/>
              </a:rPr>
              <a:t>.</a:t>
            </a:r>
          </a:p>
          <a:p>
            <a:pPr marL="0" indent="0">
              <a:buNone/>
            </a:pPr>
            <a:endParaRPr lang="pl-PL" sz="2000" dirty="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DBC8532E-6409-4929-AE09-E05A170B7720}"/>
              </a:ext>
            </a:extLst>
          </p:cNvPr>
          <p:cNvSpPr txBox="1"/>
          <p:nvPr/>
        </p:nvSpPr>
        <p:spPr>
          <a:xfrm>
            <a:off x="309639" y="6151143"/>
            <a:ext cx="719424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https://www.poradnikzdrowie.pl/zdrowie/anatomia/staw-skokowy-budowa-i-najczestsze-urazy-stawu-skokowego-aa-zqDr-JYzN-EvDG.html</a:t>
            </a:r>
          </a:p>
        </p:txBody>
      </p:sp>
    </p:spTree>
    <p:extLst>
      <p:ext uri="{BB962C8B-B14F-4D97-AF65-F5344CB8AC3E}">
        <p14:creationId xmlns:p14="http://schemas.microsoft.com/office/powerpoint/2010/main" val="1339894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304CE9C-6384-8984-DE9E-2B356B2E3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192306"/>
            <a:ext cx="2628900" cy="3917576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pl-PL" sz="2000" dirty="0">
                <a:solidFill>
                  <a:schemeClr val="accent1"/>
                </a:solidFill>
                <a:latin typeface="+mn-lt"/>
              </a:rPr>
              <a:t>A</a:t>
            </a:r>
            <a:r>
              <a:rPr lang="en-US" sz="2000" kern="1200" dirty="0" err="1">
                <a:solidFill>
                  <a:schemeClr val="accent1"/>
                </a:solidFill>
                <a:latin typeface="+mn-lt"/>
                <a:ea typeface="+mj-ea"/>
                <a:cs typeface="+mj-cs"/>
              </a:rPr>
              <a:t>natomy</a:t>
            </a:r>
            <a:r>
              <a:rPr lang="en-US" sz="2000" kern="1200" dirty="0">
                <a:solidFill>
                  <a:schemeClr val="accent1"/>
                </a:solidFill>
                <a:latin typeface="+mn-lt"/>
                <a:ea typeface="+mj-ea"/>
                <a:cs typeface="+mj-cs"/>
              </a:rPr>
              <a:t> of the ankle joint</a:t>
            </a:r>
            <a:r>
              <a:rPr lang="pl-PL" sz="2000" dirty="0">
                <a:solidFill>
                  <a:schemeClr val="accent1"/>
                </a:solidFill>
                <a:latin typeface="+mn-lt"/>
              </a:rPr>
              <a:t>:</a:t>
            </a:r>
            <a:br>
              <a:rPr lang="pl-PL" sz="2000" dirty="0">
                <a:solidFill>
                  <a:schemeClr val="bg1"/>
                </a:solidFill>
                <a:latin typeface="+mn-lt"/>
              </a:rPr>
            </a:br>
            <a:r>
              <a:rPr lang="pl-PL" sz="2000" dirty="0">
                <a:solidFill>
                  <a:schemeClr val="bg1"/>
                </a:solidFill>
                <a:latin typeface="+mn-lt"/>
              </a:rPr>
              <a:t>-</a:t>
            </a:r>
            <a:r>
              <a:rPr lang="pl-PL" sz="2000" b="1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complex</a:t>
            </a:r>
            <a:r>
              <a:rPr lang="pl-PL" sz="2000" b="1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pl-PL" sz="2000" b="1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hinge-type</a:t>
            </a:r>
            <a:r>
              <a:rPr lang="pl-PL" sz="2000" b="1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joint</a:t>
            </a:r>
            <a:br>
              <a:rPr lang="en-US" sz="2000" dirty="0">
                <a:latin typeface="+mn-lt"/>
              </a:rPr>
            </a:br>
            <a:r>
              <a:rPr lang="en-US" sz="1800" dirty="0">
                <a:solidFill>
                  <a:schemeClr val="bg1"/>
                </a:solidFill>
                <a:latin typeface="+mn-lt"/>
                <a:ea typeface="Calibri Light"/>
                <a:cs typeface="Calibri Light"/>
              </a:rPr>
              <a:t>-upper ankle joint </a:t>
            </a:r>
            <a:r>
              <a:rPr lang="en-US" sz="1800" dirty="0">
                <a:solidFill>
                  <a:schemeClr val="bg1"/>
                </a:solidFill>
                <a:latin typeface="+mn-lt"/>
                <a:ea typeface="+mj-lt"/>
                <a:cs typeface="+mj-lt"/>
              </a:rPr>
              <a:t> </a:t>
            </a:r>
            <a:r>
              <a:rPr lang="pl-PL" sz="1800" dirty="0">
                <a:solidFill>
                  <a:schemeClr val="bg1"/>
                </a:solidFill>
                <a:latin typeface="+mn-lt"/>
                <a:ea typeface="+mj-lt"/>
                <a:cs typeface="+mj-lt"/>
              </a:rPr>
              <a:t>(</a:t>
            </a:r>
            <a:r>
              <a:rPr lang="en-US" sz="1800" dirty="0">
                <a:solidFill>
                  <a:schemeClr val="bg1"/>
                </a:solidFill>
                <a:latin typeface="+mn-lt"/>
                <a:ea typeface="+mj-lt"/>
                <a:cs typeface="+mj-lt"/>
              </a:rPr>
              <a:t>flexion movements)</a:t>
            </a:r>
            <a:br>
              <a:rPr lang="pl-PL" sz="1800" dirty="0">
                <a:solidFill>
                  <a:schemeClr val="bg1"/>
                </a:solidFill>
                <a:latin typeface="+mn-lt"/>
                <a:ea typeface="+mj-lt"/>
                <a:cs typeface="+mj-lt"/>
              </a:rPr>
            </a:br>
            <a:r>
              <a:rPr lang="pl-PL" sz="1800" dirty="0">
                <a:solidFill>
                  <a:schemeClr val="bg1"/>
                </a:solidFill>
                <a:latin typeface="+mn-lt"/>
                <a:ea typeface="+mj-lt"/>
                <a:cs typeface="+mj-lt"/>
              </a:rPr>
              <a:t>*</a:t>
            </a:r>
            <a:r>
              <a:rPr lang="pl-PL" sz="1800" dirty="0" err="1">
                <a:solidFill>
                  <a:schemeClr val="bg1"/>
                </a:solidFill>
                <a:latin typeface="+mn-lt"/>
                <a:ea typeface="+mj-lt"/>
                <a:cs typeface="+mj-lt"/>
              </a:rPr>
              <a:t>consists</a:t>
            </a:r>
            <a:r>
              <a:rPr lang="pl-PL" sz="1800" dirty="0">
                <a:solidFill>
                  <a:schemeClr val="bg1"/>
                </a:solidFill>
                <a:latin typeface="+mn-lt"/>
                <a:ea typeface="+mj-lt"/>
                <a:cs typeface="+mj-lt"/>
              </a:rPr>
              <a:t> of the </a:t>
            </a:r>
            <a:r>
              <a:rPr lang="pl-PL" sz="1800" dirty="0" err="1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</a:rPr>
              <a:t>convex</a:t>
            </a:r>
            <a:r>
              <a:rPr lang="pl-PL" sz="1800" dirty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pl-PL" sz="1800" dirty="0" err="1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</a:rPr>
              <a:t>surface</a:t>
            </a:r>
            <a:r>
              <a:rPr lang="pl-PL" sz="1800" dirty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</a:rPr>
              <a:t> of the </a:t>
            </a:r>
            <a:r>
              <a:rPr lang="en-US" sz="1800" dirty="0">
                <a:solidFill>
                  <a:schemeClr val="bg1"/>
                </a:solidFill>
                <a:latin typeface="+mn-lt"/>
                <a:ea typeface="+mj-lt"/>
                <a:cs typeface="+mj-lt"/>
              </a:rPr>
              <a:t>ankle bone </a:t>
            </a:r>
            <a:br>
              <a:rPr lang="pl-PL" sz="1800" dirty="0">
                <a:solidFill>
                  <a:schemeClr val="bg1"/>
                </a:solidFill>
                <a:latin typeface="+mn-lt"/>
                <a:ea typeface="+mj-lt"/>
                <a:cs typeface="+mj-lt"/>
              </a:rPr>
            </a:br>
            <a:r>
              <a:rPr lang="pl-PL" sz="1800" dirty="0">
                <a:solidFill>
                  <a:schemeClr val="bg1"/>
                </a:solidFill>
                <a:latin typeface="+mn-lt"/>
                <a:ea typeface="+mj-lt"/>
                <a:cs typeface="+mj-lt"/>
              </a:rPr>
              <a:t>*</a:t>
            </a:r>
            <a:r>
              <a:rPr lang="en-US" sz="1800" dirty="0">
                <a:solidFill>
                  <a:schemeClr val="bg1"/>
                </a:solidFill>
                <a:latin typeface="+mn-lt"/>
                <a:ea typeface="+mj-lt"/>
                <a:cs typeface="+mj-lt"/>
              </a:rPr>
              <a:t>concave surface of both ankles</a:t>
            </a:r>
            <a:br>
              <a:rPr lang="en-US" sz="1800" dirty="0">
                <a:solidFill>
                  <a:schemeClr val="bg1"/>
                </a:solidFill>
                <a:latin typeface="+mn-lt"/>
                <a:ea typeface="Calibri Light"/>
                <a:cs typeface="Calibri Light"/>
              </a:rPr>
            </a:br>
            <a:r>
              <a:rPr lang="en-US" sz="1800" dirty="0">
                <a:solidFill>
                  <a:schemeClr val="bg1"/>
                </a:solidFill>
                <a:latin typeface="+mn-lt"/>
                <a:ea typeface="Calibri Light"/>
                <a:cs typeface="Calibri Light"/>
              </a:rPr>
              <a:t>-lower ankle joint (rotation movements)</a:t>
            </a:r>
            <a:r>
              <a:rPr lang="pl-PL" sz="1800" dirty="0">
                <a:solidFill>
                  <a:schemeClr val="bg1"/>
                </a:solidFill>
                <a:latin typeface="+mn-lt"/>
                <a:ea typeface="Calibri Light"/>
                <a:cs typeface="Calibri Light"/>
              </a:rPr>
              <a:t> </a:t>
            </a:r>
            <a:br>
              <a:rPr lang="en-US" sz="1800" dirty="0">
                <a:solidFill>
                  <a:schemeClr val="bg1"/>
                </a:solidFill>
                <a:latin typeface="+mn-lt"/>
              </a:rPr>
            </a:br>
            <a:r>
              <a:rPr lang="pl-PL" sz="1800" dirty="0">
                <a:solidFill>
                  <a:schemeClr val="bg1"/>
                </a:solidFill>
                <a:latin typeface="+mn-lt"/>
              </a:rPr>
              <a:t>-</a:t>
            </a:r>
            <a:r>
              <a:rPr lang="en-US" sz="1800" b="0" i="0" dirty="0">
                <a:solidFill>
                  <a:schemeClr val="bg1"/>
                </a:solidFill>
                <a:effectLst/>
                <a:latin typeface="+mn-lt"/>
              </a:rPr>
              <a:t>connects the talus, calcaneus and navicular bone</a:t>
            </a:r>
            <a:endParaRPr lang="pl-PL" sz="1800" dirty="0">
              <a:solidFill>
                <a:schemeClr val="bg1"/>
              </a:solidFill>
              <a:latin typeface="+mn-lt"/>
              <a:ea typeface="Calibri Light" panose="020F0302020204030204"/>
              <a:cs typeface="Calibri Light" panose="020F0302020204030204"/>
            </a:endParaRPr>
          </a:p>
          <a:p>
            <a:pPr algn="ctr"/>
            <a:endParaRPr lang="en-US" sz="3600" kern="1200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46715F69-0792-1C8F-532E-FCA420FABC07}"/>
              </a:ext>
            </a:extLst>
          </p:cNvPr>
          <p:cNvSpPr txBox="1"/>
          <p:nvPr/>
        </p:nvSpPr>
        <p:spPr>
          <a:xfrm rot="10800000" flipV="1">
            <a:off x="4724400" y="5872775"/>
            <a:ext cx="548881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n-US"/>
              <a:t>https://anatomy.app/encyclopedia/ankle-joint</a:t>
            </a:r>
          </a:p>
        </p:txBody>
      </p:sp>
      <p:pic>
        <p:nvPicPr>
          <p:cNvPr id="18" name="Symbol zastępczy zawartości 17" descr="Obraz zawierający zrzut ekranu&#10;&#10;Opis wygenerowany automatycznie">
            <a:extLst>
              <a:ext uri="{FF2B5EF4-FFF2-40B4-BE49-F238E27FC236}">
                <a16:creationId xmlns:a16="http://schemas.microsoft.com/office/drawing/2014/main" id="{154A44C0-CB83-FDD1-4346-2CF9454D01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59396" y="311037"/>
            <a:ext cx="7779112" cy="5517847"/>
          </a:xfrm>
        </p:spPr>
      </p:pic>
    </p:spTree>
    <p:extLst>
      <p:ext uri="{BB962C8B-B14F-4D97-AF65-F5344CB8AC3E}">
        <p14:creationId xmlns:p14="http://schemas.microsoft.com/office/powerpoint/2010/main" val="2044807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ea typeface="Calibri"/>
                <a:cs typeface="Calibri"/>
              </a:rPr>
              <a:t>=</a:t>
            </a:r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EB8769A-5833-BD13-65EE-D7F37727F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2429435"/>
            <a:ext cx="2628900" cy="2085088"/>
          </a:xfrm>
          <a:noFill/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pl-PL" sz="3600" dirty="0">
                <a:solidFill>
                  <a:srgbClr val="FFFFFF"/>
                </a:solidFill>
              </a:rPr>
              <a:t>A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nkle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joint stabilizers</a:t>
            </a:r>
            <a:r>
              <a:rPr lang="en-US" sz="3600" dirty="0">
                <a:solidFill>
                  <a:srgbClr val="FFFFFF"/>
                </a:solidFill>
              </a:rPr>
              <a:t>:</a:t>
            </a:r>
            <a:br>
              <a:rPr lang="pl-PL" sz="3600" dirty="0">
                <a:solidFill>
                  <a:srgbClr val="FFFFFF"/>
                </a:solidFill>
                <a:ea typeface="Calibri Light"/>
                <a:cs typeface="Calibri Light"/>
              </a:rPr>
            </a:br>
            <a:br>
              <a:rPr lang="en-US" sz="3600" dirty="0"/>
            </a:br>
            <a:r>
              <a:rPr lang="en-US" sz="2000" dirty="0">
                <a:solidFill>
                  <a:srgbClr val="FFFFFF"/>
                </a:solidFill>
              </a:rPr>
              <a:t>-passive </a:t>
            </a:r>
            <a:r>
              <a:rPr lang="en-US" sz="2000" dirty="0">
                <a:solidFill>
                  <a:srgbClr val="FFFFFF"/>
                </a:solidFill>
                <a:ea typeface="+mj-lt"/>
                <a:cs typeface="+mj-lt"/>
              </a:rPr>
              <a:t>components</a:t>
            </a:r>
            <a:r>
              <a:rPr lang="en-US" sz="2000" dirty="0">
                <a:solidFill>
                  <a:srgbClr val="FFFFFF"/>
                </a:solidFill>
              </a:rPr>
              <a:t> </a:t>
            </a:r>
            <a:r>
              <a:rPr lang="pl-PL" sz="2000" dirty="0">
                <a:solidFill>
                  <a:srgbClr val="FFFFFF"/>
                </a:solidFill>
              </a:rPr>
              <a:t>-</a:t>
            </a:r>
            <a:r>
              <a:rPr lang="en-US" sz="2000" dirty="0">
                <a:solidFill>
                  <a:srgbClr val="FFFFFF"/>
                </a:solidFill>
              </a:rPr>
              <a:t>lateral, medial and posterior ligaments and the joint capsule</a:t>
            </a:r>
            <a:br>
              <a:rPr lang="en-US" sz="2000" dirty="0"/>
            </a:br>
            <a:r>
              <a:rPr lang="en-US" sz="2000" dirty="0">
                <a:solidFill>
                  <a:srgbClr val="FFFFFF"/>
                </a:solidFill>
              </a:rPr>
              <a:t>-active components</a:t>
            </a:r>
          </a:p>
          <a:p>
            <a:pPr algn="ctr"/>
            <a:endParaRPr lang="en-US" sz="3600" kern="1200" dirty="0">
              <a:solidFill>
                <a:srgbClr val="FFFFFF"/>
              </a:solidFill>
              <a:latin typeface="+mj-lt"/>
              <a:ea typeface="Calibri Light"/>
              <a:cs typeface="Calibri Light"/>
            </a:endParaRPr>
          </a:p>
        </p:txBody>
      </p:sp>
      <p:pic>
        <p:nvPicPr>
          <p:cNvPr id="4" name="Symbol zastępczy zawartości 3" descr="Obraz zawierający tekst, zrzut ekranu&#10;&#10;Opis wygenerowany automatycznie">
            <a:extLst>
              <a:ext uri="{FF2B5EF4-FFF2-40B4-BE49-F238E27FC236}">
                <a16:creationId xmlns:a16="http://schemas.microsoft.com/office/drawing/2014/main" id="{44655B72-0360-6012-2A3A-5B88913973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77316" y="1020687"/>
            <a:ext cx="6780700" cy="4814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749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333A6F4-FA67-DAB5-6C7F-C474056EE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8405" y="489508"/>
            <a:ext cx="5512992" cy="1667569"/>
          </a:xfrm>
        </p:spPr>
        <p:txBody>
          <a:bodyPr anchor="b">
            <a:normAutofit/>
          </a:bodyPr>
          <a:lstStyle/>
          <a:p>
            <a:r>
              <a:rPr lang="pl-PL" sz="4000" dirty="0" err="1"/>
              <a:t>Mechanism</a:t>
            </a:r>
            <a:r>
              <a:rPr lang="pl-PL" sz="4000" dirty="0"/>
              <a:t> of </a:t>
            </a:r>
            <a:r>
              <a:rPr lang="pl-PL" sz="4000" dirty="0" err="1"/>
              <a:t>injury</a:t>
            </a:r>
            <a:r>
              <a:rPr lang="pl-PL" sz="4000" dirty="0"/>
              <a:t> </a:t>
            </a:r>
          </a:p>
        </p:txBody>
      </p:sp>
      <p:pic>
        <p:nvPicPr>
          <p:cNvPr id="4" name="Obraz 3" descr="Obraz zawierający żyła, osoba, skóra, Ciało/mięso&#10;&#10;Opis wygenerowany automatycznie">
            <a:extLst>
              <a:ext uri="{FF2B5EF4-FFF2-40B4-BE49-F238E27FC236}">
                <a16:creationId xmlns:a16="http://schemas.microsoft.com/office/drawing/2014/main" id="{E55BC6BA-ECEC-5223-D4D7-910CAA6BA3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702" y="1711566"/>
            <a:ext cx="4819593" cy="3015269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7F41DB-712B-C58E-0D2B-70116D83E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0025" y="2405894"/>
            <a:ext cx="5561373" cy="319746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pl-PL" sz="2000" dirty="0">
              <a:cs typeface="Calibri" panose="020F0502020204030204"/>
            </a:endParaRPr>
          </a:p>
          <a:p>
            <a:r>
              <a:rPr lang="pl-PL" sz="2000" dirty="0">
                <a:latin typeface="system-ui"/>
              </a:rPr>
              <a:t>The most </a:t>
            </a:r>
            <a:r>
              <a:rPr lang="pl-PL" sz="2000" dirty="0" err="1">
                <a:latin typeface="system-ui"/>
              </a:rPr>
              <a:t>common</a:t>
            </a:r>
            <a:r>
              <a:rPr lang="pl-PL" sz="2000" dirty="0">
                <a:latin typeface="system-ui"/>
              </a:rPr>
              <a:t> </a:t>
            </a:r>
            <a:r>
              <a:rPr lang="pl-PL" sz="2000" dirty="0" err="1">
                <a:latin typeface="system-ui"/>
              </a:rPr>
              <a:t>mechanism</a:t>
            </a:r>
            <a:r>
              <a:rPr lang="pl-PL" sz="2000" dirty="0">
                <a:latin typeface="system-ui"/>
              </a:rPr>
              <a:t> of </a:t>
            </a:r>
            <a:r>
              <a:rPr lang="pl-PL" sz="2000" dirty="0" err="1">
                <a:latin typeface="system-ui"/>
              </a:rPr>
              <a:t>injury</a:t>
            </a:r>
            <a:r>
              <a:rPr lang="pl-PL" sz="2000" dirty="0">
                <a:latin typeface="system-ui"/>
              </a:rPr>
              <a:t> in </a:t>
            </a:r>
            <a:r>
              <a:rPr lang="pl-PL" sz="2000" dirty="0" err="1">
                <a:latin typeface="system-ui"/>
              </a:rPr>
              <a:t>ankle</a:t>
            </a:r>
            <a:r>
              <a:rPr lang="pl-PL" sz="2000" dirty="0">
                <a:latin typeface="system-ui"/>
              </a:rPr>
              <a:t> </a:t>
            </a:r>
            <a:r>
              <a:rPr lang="pl-PL" sz="2000" dirty="0" err="1">
                <a:latin typeface="system-ui"/>
              </a:rPr>
              <a:t>sprains</a:t>
            </a:r>
            <a:r>
              <a:rPr lang="pl-PL" sz="2000" dirty="0">
                <a:latin typeface="system-ui"/>
              </a:rPr>
              <a:t> </a:t>
            </a:r>
            <a:r>
              <a:rPr lang="pl-PL" sz="2000" dirty="0" err="1">
                <a:latin typeface="system-ui"/>
              </a:rPr>
              <a:t>is</a:t>
            </a:r>
            <a:r>
              <a:rPr lang="pl-PL" sz="2000" dirty="0">
                <a:latin typeface="system-ui"/>
              </a:rPr>
              <a:t> a </a:t>
            </a:r>
            <a:r>
              <a:rPr lang="pl-PL" sz="2000" dirty="0" err="1">
                <a:latin typeface="system-ui"/>
              </a:rPr>
              <a:t>combination</a:t>
            </a:r>
            <a:r>
              <a:rPr lang="pl-PL" sz="2000" dirty="0">
                <a:latin typeface="system-ui"/>
              </a:rPr>
              <a:t> of </a:t>
            </a:r>
            <a:r>
              <a:rPr lang="pl-PL" sz="2000" dirty="0" err="1">
                <a:latin typeface="system-ui"/>
              </a:rPr>
              <a:t>flexion</a:t>
            </a:r>
            <a:r>
              <a:rPr lang="pl-PL" sz="2000" dirty="0">
                <a:latin typeface="system-ui"/>
              </a:rPr>
              <a:t> and </a:t>
            </a:r>
            <a:r>
              <a:rPr lang="pl-PL" sz="2000" dirty="0" err="1">
                <a:latin typeface="system-ui"/>
              </a:rPr>
              <a:t>inversion</a:t>
            </a:r>
            <a:r>
              <a:rPr lang="pl-PL" sz="2000" dirty="0">
                <a:latin typeface="system-ui"/>
              </a:rPr>
              <a:t>.</a:t>
            </a:r>
          </a:p>
          <a:p>
            <a:r>
              <a:rPr lang="pl-PL" sz="2000" dirty="0">
                <a:cs typeface="Calibri"/>
              </a:rPr>
              <a:t>I </a:t>
            </a:r>
            <a:r>
              <a:rPr lang="pl-PL" sz="2000" dirty="0" err="1">
                <a:cs typeface="Calibri"/>
              </a:rPr>
              <a:t>anterior</a:t>
            </a:r>
            <a:r>
              <a:rPr lang="pl-PL" sz="2000" dirty="0">
                <a:cs typeface="Calibri"/>
              </a:rPr>
              <a:t> </a:t>
            </a:r>
            <a:r>
              <a:rPr lang="pl-PL" sz="2000" dirty="0" err="1">
                <a:cs typeface="Calibri"/>
              </a:rPr>
              <a:t>talofibular</a:t>
            </a:r>
            <a:r>
              <a:rPr lang="pl-PL" sz="2000" dirty="0">
                <a:cs typeface="Calibri"/>
              </a:rPr>
              <a:t> </a:t>
            </a:r>
            <a:r>
              <a:rPr lang="pl-PL" sz="2000" dirty="0" err="1">
                <a:cs typeface="Calibri"/>
              </a:rPr>
              <a:t>ligament</a:t>
            </a:r>
            <a:endParaRPr lang="pl-PL" sz="2000" dirty="0">
              <a:cs typeface="Calibri"/>
            </a:endParaRPr>
          </a:p>
          <a:p>
            <a:pPr marL="0" indent="0">
              <a:buNone/>
            </a:pPr>
            <a:endParaRPr lang="pl-PL" sz="2000" dirty="0">
              <a:latin typeface="system-ui"/>
              <a:cs typeface="Calibri"/>
            </a:endParaRPr>
          </a:p>
          <a:p>
            <a:pPr marL="0" indent="0">
              <a:buNone/>
            </a:pPr>
            <a:endParaRPr lang="pl-PL" sz="2000" dirty="0">
              <a:solidFill>
                <a:srgbClr val="09142A"/>
              </a:solidFill>
              <a:ea typeface="+mn-lt"/>
              <a:cs typeface="+mn-lt"/>
            </a:endParaRPr>
          </a:p>
          <a:p>
            <a:pPr marL="0" indent="0">
              <a:buNone/>
            </a:pPr>
            <a:br>
              <a:rPr lang="pl-PL" sz="2000" dirty="0">
                <a:solidFill>
                  <a:srgbClr val="09142A"/>
                </a:solidFill>
                <a:ea typeface="+mn-lt"/>
                <a:cs typeface="+mn-lt"/>
              </a:rPr>
            </a:br>
            <a:r>
              <a:rPr lang="pl-PL" sz="2000" dirty="0">
                <a:solidFill>
                  <a:srgbClr val="09142A"/>
                </a:solidFill>
                <a:ea typeface="+mn-lt"/>
                <a:cs typeface="+mn-lt"/>
              </a:rPr>
              <a:t> </a:t>
            </a:r>
            <a:br>
              <a:rPr lang="pl-PL" sz="2000" dirty="0">
                <a:solidFill>
                  <a:srgbClr val="09142A"/>
                </a:solidFill>
                <a:ea typeface="+mn-lt"/>
                <a:cs typeface="+mn-lt"/>
              </a:rPr>
            </a:br>
            <a:endParaRPr lang="pl-PL" sz="2000" dirty="0">
              <a:solidFill>
                <a:srgbClr val="09142A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pl-PL" sz="2000" dirty="0">
              <a:latin typeface="system-ui"/>
              <a:cs typeface="Calibri"/>
            </a:endParaRPr>
          </a:p>
          <a:p>
            <a:endParaRPr lang="pl-PL" sz="2000" dirty="0">
              <a:cs typeface="Calibri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F13B3ED-F2CD-6458-232F-7413CC64D869}"/>
              </a:ext>
            </a:extLst>
          </p:cNvPr>
          <p:cNvSpPr txBox="1"/>
          <p:nvPr/>
        </p:nvSpPr>
        <p:spPr>
          <a:xfrm>
            <a:off x="890210" y="5059155"/>
            <a:ext cx="4412344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https://www.researchgate.net/figure/Using-the-combined-ankle-plantar-flexion-and-inversion-position-the-superficial-peroneal_fig3_41911251</a:t>
            </a:r>
          </a:p>
        </p:txBody>
      </p:sp>
    </p:spTree>
    <p:extLst>
      <p:ext uri="{BB962C8B-B14F-4D97-AF65-F5344CB8AC3E}">
        <p14:creationId xmlns:p14="http://schemas.microsoft.com/office/powerpoint/2010/main" val="532058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Obraz 5" descr="Obraz zawierający osoba, palec u stopy, stopy, na boso&#10;&#10;Opis wygenerowany automatycznie">
            <a:extLst>
              <a:ext uri="{FF2B5EF4-FFF2-40B4-BE49-F238E27FC236}">
                <a16:creationId xmlns:a16="http://schemas.microsoft.com/office/drawing/2014/main" id="{D11AD292-C05C-EC59-5E11-908D1B8ADC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308" r="7380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65C3191-301C-546F-1EC4-586558132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610" y="365125"/>
            <a:ext cx="3822189" cy="1899912"/>
          </a:xfrm>
        </p:spPr>
        <p:txBody>
          <a:bodyPr>
            <a:normAutofit/>
          </a:bodyPr>
          <a:lstStyle/>
          <a:p>
            <a:r>
              <a:rPr lang="pl-PL" sz="4000"/>
              <a:t>Symptoms</a:t>
            </a:r>
            <a:endParaRPr lang="pl-PL" sz="4000">
              <a:cs typeface="Calibri Ligh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EF2871-453A-8972-F5D3-7EB9BFB12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1610" y="2434201"/>
            <a:ext cx="3822189" cy="374276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pl-PL" sz="2000" dirty="0" err="1">
                <a:latin typeface="Arial"/>
                <a:cs typeface="Arial"/>
              </a:rPr>
              <a:t>pain</a:t>
            </a:r>
            <a:r>
              <a:rPr lang="pl-PL" sz="2000" dirty="0">
                <a:latin typeface="Arial"/>
                <a:cs typeface="Arial"/>
              </a:rPr>
              <a:t> in </a:t>
            </a:r>
            <a:r>
              <a:rPr lang="pl-PL" sz="2000" dirty="0" err="1">
                <a:latin typeface="Arial"/>
                <a:cs typeface="Arial"/>
              </a:rPr>
              <a:t>or</a:t>
            </a:r>
            <a:r>
              <a:rPr lang="pl-PL" sz="2000" dirty="0">
                <a:latin typeface="Arial"/>
                <a:cs typeface="Arial"/>
              </a:rPr>
              <a:t> </a:t>
            </a:r>
            <a:r>
              <a:rPr lang="pl-PL" sz="2000" dirty="0" err="1">
                <a:latin typeface="Arial"/>
                <a:cs typeface="Arial"/>
              </a:rPr>
              <a:t>around</a:t>
            </a:r>
            <a:r>
              <a:rPr lang="pl-PL" sz="2000" dirty="0">
                <a:latin typeface="Arial"/>
                <a:cs typeface="Arial"/>
              </a:rPr>
              <a:t> the joint,</a:t>
            </a:r>
          </a:p>
          <a:p>
            <a:r>
              <a:rPr lang="pl-PL" sz="2000" dirty="0" err="1">
                <a:latin typeface="Arial"/>
                <a:cs typeface="Arial"/>
              </a:rPr>
              <a:t>swelling</a:t>
            </a:r>
            <a:r>
              <a:rPr lang="pl-PL" sz="2000" dirty="0">
                <a:latin typeface="Arial"/>
                <a:cs typeface="Arial"/>
              </a:rPr>
              <a:t>,</a:t>
            </a:r>
          </a:p>
          <a:p>
            <a:r>
              <a:rPr lang="pl-PL" sz="2000" dirty="0" err="1">
                <a:latin typeface="Arial"/>
                <a:cs typeface="Arial"/>
              </a:rPr>
              <a:t>bruising</a:t>
            </a:r>
            <a:r>
              <a:rPr lang="pl-PL" sz="2000" dirty="0">
                <a:latin typeface="Arial"/>
                <a:cs typeface="Arial"/>
              </a:rPr>
              <a:t>,</a:t>
            </a:r>
          </a:p>
          <a:p>
            <a:r>
              <a:rPr lang="pl-PL" sz="2000" dirty="0" err="1">
                <a:latin typeface="Arial"/>
                <a:cs typeface="Arial"/>
              </a:rPr>
              <a:t>limited</a:t>
            </a:r>
            <a:r>
              <a:rPr lang="pl-PL" sz="2000" dirty="0">
                <a:latin typeface="Arial"/>
                <a:cs typeface="Arial"/>
              </a:rPr>
              <a:t> </a:t>
            </a:r>
            <a:r>
              <a:rPr lang="pl-PL" sz="2000" dirty="0" err="1">
                <a:latin typeface="Arial"/>
                <a:cs typeface="Arial"/>
              </a:rPr>
              <a:t>mobility</a:t>
            </a:r>
            <a:r>
              <a:rPr lang="pl-PL" sz="2000" dirty="0">
                <a:latin typeface="Arial"/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0952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D744C01-F741-84D0-8939-27DA435D8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4000" dirty="0" err="1">
                <a:solidFill>
                  <a:srgbClr val="FFFFFF"/>
                </a:solidFill>
                <a:latin typeface="Calibri"/>
                <a:cs typeface="Calibri"/>
              </a:rPr>
              <a:t>Ankle</a:t>
            </a:r>
            <a:r>
              <a:rPr lang="pl-PL" sz="4000" dirty="0">
                <a:solidFill>
                  <a:srgbClr val="FFFFFF"/>
                </a:solidFill>
                <a:latin typeface="Calibri"/>
                <a:cs typeface="Calibri"/>
              </a:rPr>
              <a:t> </a:t>
            </a:r>
            <a:r>
              <a:rPr lang="pl-PL" sz="4000" dirty="0" err="1">
                <a:solidFill>
                  <a:srgbClr val="FFFFFF"/>
                </a:solidFill>
                <a:latin typeface="Calibri"/>
                <a:cs typeface="Calibri"/>
              </a:rPr>
              <a:t>sprains</a:t>
            </a:r>
            <a:r>
              <a:rPr lang="pl-PL" sz="4000" dirty="0">
                <a:solidFill>
                  <a:srgbClr val="FFFFFF"/>
                </a:solidFill>
                <a:latin typeface="Calibri"/>
                <a:cs typeface="Calibri"/>
              </a:rPr>
              <a:t> </a:t>
            </a:r>
            <a:r>
              <a:rPr lang="pl-PL" sz="4000" dirty="0" err="1">
                <a:solidFill>
                  <a:srgbClr val="FFFFFF"/>
                </a:solidFill>
                <a:latin typeface="Calibri"/>
                <a:cs typeface="Calibri"/>
              </a:rPr>
              <a:t>range</a:t>
            </a:r>
            <a:r>
              <a:rPr lang="pl-PL" sz="4000" dirty="0">
                <a:solidFill>
                  <a:srgbClr val="FFFFFF"/>
                </a:solidFill>
                <a:latin typeface="Calibri"/>
                <a:cs typeface="Calibri"/>
              </a:rPr>
              <a:t> </a:t>
            </a:r>
            <a:endParaRPr lang="pl-PL" sz="4000" dirty="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8F22C9F-16D4-3807-C878-0EE6FAB3A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7123" y="999817"/>
            <a:ext cx="10038507" cy="50017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endParaRPr lang="pl-PL" sz="2000" dirty="0">
              <a:solidFill>
                <a:srgbClr val="09142A"/>
              </a:solidFill>
              <a:ea typeface="+mn-lt"/>
              <a:cs typeface="+mn-lt"/>
            </a:endParaRPr>
          </a:p>
          <a:p>
            <a:r>
              <a:rPr lang="pl-PL" sz="2000" dirty="0">
                <a:ea typeface="+mn-lt"/>
                <a:cs typeface="+mn-lt"/>
              </a:rPr>
              <a:t>I:  </a:t>
            </a:r>
            <a:r>
              <a:rPr lang="pl-PL" sz="2000" dirty="0" err="1">
                <a:ea typeface="+mn-lt"/>
                <a:cs typeface="+mn-lt"/>
              </a:rPr>
              <a:t>ligaments</a:t>
            </a:r>
            <a:r>
              <a:rPr lang="pl-PL" sz="2000" dirty="0">
                <a:ea typeface="+mn-lt"/>
                <a:cs typeface="+mn-lt"/>
              </a:rPr>
              <a:t> </a:t>
            </a:r>
            <a:r>
              <a:rPr lang="pl-PL" sz="2000" dirty="0" err="1">
                <a:ea typeface="+mn-lt"/>
                <a:cs typeface="+mn-lt"/>
              </a:rPr>
              <a:t>strain</a:t>
            </a:r>
            <a:r>
              <a:rPr lang="pl-PL" sz="2000" dirty="0">
                <a:ea typeface="+mn-lt"/>
                <a:cs typeface="+mn-lt"/>
              </a:rPr>
              <a:t>,</a:t>
            </a:r>
          </a:p>
          <a:p>
            <a:r>
              <a:rPr lang="pl-PL" sz="2000" dirty="0">
                <a:ea typeface="+mn-lt"/>
                <a:cs typeface="+mn-lt"/>
              </a:rPr>
              <a:t>II: </a:t>
            </a:r>
            <a:r>
              <a:rPr lang="pl-PL" sz="1800" kern="0" dirty="0" err="1">
                <a:solidFill>
                  <a:srgbClr val="09142A"/>
                </a:solidFill>
                <a:effectLst/>
                <a:ea typeface="Times New Roman" panose="02020603050405020304" pitchFamily="18" charset="0"/>
              </a:rPr>
              <a:t>incomplete</a:t>
            </a:r>
            <a:r>
              <a:rPr lang="pl-PL" sz="1800" kern="0" dirty="0">
                <a:solidFill>
                  <a:srgbClr val="09142A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l-PL" sz="1800" kern="0" dirty="0" err="1">
                <a:solidFill>
                  <a:srgbClr val="09142A"/>
                </a:solidFill>
                <a:effectLst/>
                <a:ea typeface="Times New Roman" panose="02020603050405020304" pitchFamily="18" charset="0"/>
              </a:rPr>
              <a:t>rupture</a:t>
            </a:r>
            <a:r>
              <a:rPr lang="pl-PL" sz="1800" kern="0" dirty="0">
                <a:solidFill>
                  <a:srgbClr val="09142A"/>
                </a:solidFill>
                <a:effectLst/>
                <a:ea typeface="Times New Roman" panose="02020603050405020304" pitchFamily="18" charset="0"/>
              </a:rPr>
              <a:t> of the </a:t>
            </a:r>
            <a:r>
              <a:rPr lang="pl-PL" sz="1800" kern="0" dirty="0" err="1">
                <a:solidFill>
                  <a:srgbClr val="09142A"/>
                </a:solidFill>
                <a:effectLst/>
                <a:ea typeface="Times New Roman" panose="02020603050405020304" pitchFamily="18" charset="0"/>
              </a:rPr>
              <a:t>ligament</a:t>
            </a:r>
            <a:r>
              <a:rPr lang="pl-PL" sz="1800" kern="0" dirty="0">
                <a:solidFill>
                  <a:srgbClr val="09142A"/>
                </a:solidFill>
                <a:effectLst/>
                <a:ea typeface="Times New Roman" panose="02020603050405020304" pitchFamily="18" charset="0"/>
              </a:rPr>
              <a:t>, with </a:t>
            </a:r>
            <a:r>
              <a:rPr lang="pl-PL" sz="1800" kern="0" dirty="0" err="1">
                <a:solidFill>
                  <a:srgbClr val="09142A"/>
                </a:solidFill>
                <a:effectLst/>
                <a:ea typeface="Times New Roman" panose="02020603050405020304" pitchFamily="18" charset="0"/>
              </a:rPr>
              <a:t>moderate</a:t>
            </a:r>
            <a:r>
              <a:rPr lang="pl-PL" sz="1800" kern="0" dirty="0">
                <a:solidFill>
                  <a:srgbClr val="09142A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l-PL" sz="1800" kern="0" dirty="0" err="1">
                <a:solidFill>
                  <a:srgbClr val="09142A"/>
                </a:solidFill>
                <a:effectLst/>
                <a:ea typeface="Times New Roman" panose="02020603050405020304" pitchFamily="18" charset="0"/>
              </a:rPr>
              <a:t>impairment</a:t>
            </a:r>
            <a:r>
              <a:rPr lang="pl-PL" sz="1800" kern="0" dirty="0">
                <a:solidFill>
                  <a:srgbClr val="09142A"/>
                </a:solidFill>
                <a:effectLst/>
                <a:ea typeface="Times New Roman" panose="02020603050405020304" pitchFamily="18" charset="0"/>
              </a:rPr>
              <a:t> of </a:t>
            </a:r>
            <a:r>
              <a:rPr lang="pl-PL" sz="1800" kern="0" dirty="0" err="1">
                <a:solidFill>
                  <a:srgbClr val="09142A"/>
                </a:solidFill>
                <a:effectLst/>
                <a:ea typeface="Times New Roman" panose="02020603050405020304" pitchFamily="18" charset="0"/>
              </a:rPr>
              <a:t>function</a:t>
            </a:r>
            <a:r>
              <a:rPr lang="pl-PL" sz="1800" kern="0" dirty="0">
                <a:solidFill>
                  <a:srgbClr val="09142A"/>
                </a:solidFill>
                <a:effectLst/>
                <a:ea typeface="Times New Roman" panose="02020603050405020304" pitchFamily="18" charset="0"/>
              </a:rPr>
              <a:t>,</a:t>
            </a:r>
            <a:endParaRPr lang="pl-PL" sz="2000" dirty="0">
              <a:ea typeface="+mn-lt"/>
              <a:cs typeface="+mn-lt"/>
            </a:endParaRPr>
          </a:p>
          <a:p>
            <a:r>
              <a:rPr lang="pl-PL" sz="2000" dirty="0">
                <a:ea typeface="+mn-lt"/>
                <a:cs typeface="+mn-lt"/>
              </a:rPr>
              <a:t>III:</a:t>
            </a:r>
            <a:r>
              <a:rPr lang="pl-PL" sz="1800" kern="0" dirty="0">
                <a:solidFill>
                  <a:srgbClr val="09142A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l-PL" sz="1800" kern="0" dirty="0" err="1">
                <a:solidFill>
                  <a:srgbClr val="09142A"/>
                </a:solidFill>
                <a:effectLst/>
                <a:ea typeface="Times New Roman" panose="02020603050405020304" pitchFamily="18" charset="0"/>
              </a:rPr>
              <a:t>complete</a:t>
            </a:r>
            <a:r>
              <a:rPr lang="pl-PL" sz="1800" kern="0" dirty="0">
                <a:solidFill>
                  <a:srgbClr val="09142A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l-PL" sz="1800" kern="0" dirty="0" err="1">
                <a:solidFill>
                  <a:srgbClr val="09142A"/>
                </a:solidFill>
                <a:effectLst/>
                <a:ea typeface="Times New Roman" panose="02020603050405020304" pitchFamily="18" charset="0"/>
              </a:rPr>
              <a:t>rupture</a:t>
            </a:r>
            <a:r>
              <a:rPr lang="pl-PL" sz="1800" kern="0" dirty="0">
                <a:solidFill>
                  <a:srgbClr val="09142A"/>
                </a:solidFill>
                <a:effectLst/>
                <a:ea typeface="Times New Roman" panose="02020603050405020304" pitchFamily="18" charset="0"/>
              </a:rPr>
              <a:t> and </a:t>
            </a:r>
            <a:r>
              <a:rPr lang="pl-PL" sz="1800" kern="0" dirty="0" err="1">
                <a:solidFill>
                  <a:srgbClr val="09142A"/>
                </a:solidFill>
                <a:effectLst/>
                <a:ea typeface="Times New Roman" panose="02020603050405020304" pitchFamily="18" charset="0"/>
              </a:rPr>
              <a:t>loss</a:t>
            </a:r>
            <a:r>
              <a:rPr lang="pl-PL" sz="1800" kern="0" dirty="0">
                <a:solidFill>
                  <a:srgbClr val="09142A"/>
                </a:solidFill>
                <a:effectLst/>
                <a:ea typeface="Times New Roman" panose="02020603050405020304" pitchFamily="18" charset="0"/>
              </a:rPr>
              <a:t> of </a:t>
            </a:r>
            <a:r>
              <a:rPr lang="pl-PL" sz="1800" kern="0" dirty="0" err="1">
                <a:solidFill>
                  <a:srgbClr val="09142A"/>
                </a:solidFill>
                <a:effectLst/>
                <a:ea typeface="Times New Roman" panose="02020603050405020304" pitchFamily="18" charset="0"/>
              </a:rPr>
              <a:t>integrity</a:t>
            </a:r>
            <a:r>
              <a:rPr lang="pl-PL" sz="1800" kern="0" dirty="0">
                <a:solidFill>
                  <a:srgbClr val="09142A"/>
                </a:solidFill>
                <a:effectLst/>
                <a:ea typeface="Times New Roman" panose="02020603050405020304" pitchFamily="18" charset="0"/>
              </a:rPr>
              <a:t> of the </a:t>
            </a:r>
            <a:r>
              <a:rPr lang="pl-PL" sz="1800" kern="0" dirty="0" err="1">
                <a:solidFill>
                  <a:srgbClr val="09142A"/>
                </a:solidFill>
                <a:effectLst/>
                <a:ea typeface="Times New Roman" panose="02020603050405020304" pitchFamily="18" charset="0"/>
              </a:rPr>
              <a:t>ligament</a:t>
            </a:r>
            <a:endParaRPr lang="pl-PL" sz="2000" dirty="0">
              <a:ea typeface="+mn-lt"/>
              <a:cs typeface="+mn-lt"/>
            </a:endParaRPr>
          </a:p>
          <a:p>
            <a:pPr marL="0" indent="0">
              <a:buNone/>
            </a:pPr>
            <a:endParaRPr lang="pl-PL" b="1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29658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ABC0E07-675C-24BC-B878-811A5CC9E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pl-PL" sz="4800">
                <a:ea typeface="+mj-lt"/>
                <a:cs typeface="+mj-lt"/>
              </a:rPr>
              <a:t>"RICE" treatment after ankle sprain</a:t>
            </a:r>
            <a:endParaRPr lang="pl-PL" sz="480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18755E61-C809-E284-1286-6511AC7DC7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8542849"/>
              </p:ext>
            </p:extLst>
          </p:nvPr>
        </p:nvGraphicFramePr>
        <p:xfrm>
          <a:off x="886673" y="3035448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098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9F7D5CDA-D291-4307-BF55-1381FED29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Kettlebells on the floor">
            <a:extLst>
              <a:ext uri="{FF2B5EF4-FFF2-40B4-BE49-F238E27FC236}">
                <a16:creationId xmlns:a16="http://schemas.microsoft.com/office/drawing/2014/main" id="{A8F886CA-9599-C205-BB2C-9A8065B12A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825" r="-3" b="-3"/>
          <a:stretch/>
        </p:blipFill>
        <p:spPr>
          <a:xfrm>
            <a:off x="6103027" y="10"/>
            <a:ext cx="6088971" cy="6857990"/>
          </a:xfrm>
          <a:prstGeom prst="rect">
            <a:avLst/>
          </a:prstGeom>
        </p:spPr>
      </p:pic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9B296B9-C5A5-4E4F-9B60-C907B5F146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03025" cy="6858000"/>
          </a:xfrm>
          <a:prstGeom prst="rect">
            <a:avLst/>
          </a:prstGeom>
          <a:ln>
            <a:noFill/>
          </a:ln>
          <a:effectLst>
            <a:outerShdw blurRad="889000" dist="406400" dir="21540000" sx="90000" sy="90000" algn="t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D0300FD3-5AF1-6305-15FA-907807267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03025" cy="2285995"/>
          </a:xfrm>
          <a:prstGeom prst="rect">
            <a:avLst/>
          </a:prstGeom>
          <a:ln>
            <a:noFill/>
          </a:ln>
          <a:effectLst>
            <a:outerShdw blurRad="254000" dist="127000" dir="5460000" sx="92000" sy="92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1E52ACC-F0B8-1F48-42C6-1411A42E4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328512"/>
            <a:ext cx="4778387" cy="1628970"/>
          </a:xfrm>
        </p:spPr>
        <p:txBody>
          <a:bodyPr anchor="ctr">
            <a:normAutofit/>
          </a:bodyPr>
          <a:lstStyle/>
          <a:p>
            <a:r>
              <a:rPr lang="pl-PL" sz="4000" dirty="0" err="1">
                <a:ea typeface="+mj-lt"/>
                <a:cs typeface="+mj-lt"/>
              </a:rPr>
              <a:t>Rehabilitation</a:t>
            </a:r>
            <a:endParaRPr lang="pl-PL" sz="4000" dirty="0" err="1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F3B834-46D6-6F5C-E167-483283D56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754" y="-126785"/>
            <a:ext cx="5046803" cy="638585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endParaRPr lang="pl-PL" sz="20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sz="2000" dirty="0">
                <a:ea typeface="+mn-lt"/>
                <a:cs typeface="+mn-lt"/>
              </a:rPr>
              <a:t>The </a:t>
            </a:r>
            <a:r>
              <a:rPr lang="pl-PL" sz="2000" dirty="0" err="1">
                <a:ea typeface="+mn-lt"/>
                <a:cs typeface="+mn-lt"/>
              </a:rPr>
              <a:t>four</a:t>
            </a:r>
            <a:r>
              <a:rPr lang="pl-PL" sz="2000" dirty="0">
                <a:ea typeface="+mn-lt"/>
                <a:cs typeface="+mn-lt"/>
              </a:rPr>
              <a:t> </a:t>
            </a:r>
            <a:r>
              <a:rPr lang="pl-PL" sz="2000" dirty="0" err="1">
                <a:ea typeface="+mn-lt"/>
                <a:cs typeface="+mn-lt"/>
              </a:rPr>
              <a:t>components</a:t>
            </a:r>
            <a:r>
              <a:rPr lang="pl-PL" sz="2000" dirty="0">
                <a:ea typeface="+mn-lt"/>
                <a:cs typeface="+mn-lt"/>
              </a:rPr>
              <a:t> of </a:t>
            </a:r>
            <a:r>
              <a:rPr lang="pl-PL" sz="2000" dirty="0" err="1">
                <a:ea typeface="+mn-lt"/>
                <a:cs typeface="+mn-lt"/>
              </a:rPr>
              <a:t>rehabilitation</a:t>
            </a:r>
            <a:r>
              <a:rPr lang="pl-PL" sz="2000" dirty="0">
                <a:ea typeface="+mn-lt"/>
                <a:cs typeface="+mn-lt"/>
              </a:rPr>
              <a:t> </a:t>
            </a:r>
            <a:r>
              <a:rPr lang="pl-PL" sz="2000" dirty="0" err="1">
                <a:ea typeface="+mn-lt"/>
                <a:cs typeface="+mn-lt"/>
              </a:rPr>
              <a:t>are</a:t>
            </a:r>
            <a:r>
              <a:rPr lang="pl-PL" sz="2000" dirty="0">
                <a:ea typeface="+mn-lt"/>
                <a:cs typeface="+mn-lt"/>
              </a:rPr>
              <a:t> </a:t>
            </a:r>
            <a:r>
              <a:rPr lang="pl-PL" sz="2000" dirty="0" err="1">
                <a:ea typeface="+mn-lt"/>
                <a:cs typeface="+mn-lt"/>
              </a:rPr>
              <a:t>range</a:t>
            </a:r>
            <a:r>
              <a:rPr lang="pl-PL" sz="2000" dirty="0">
                <a:ea typeface="+mn-lt"/>
                <a:cs typeface="+mn-lt"/>
              </a:rPr>
              <a:t>-of-</a:t>
            </a:r>
            <a:r>
              <a:rPr lang="pl-PL" sz="2000" dirty="0" err="1">
                <a:ea typeface="+mn-lt"/>
                <a:cs typeface="+mn-lt"/>
              </a:rPr>
              <a:t>motion</a:t>
            </a:r>
            <a:r>
              <a:rPr lang="pl-PL" sz="2000" dirty="0">
                <a:ea typeface="+mn-lt"/>
                <a:cs typeface="+mn-lt"/>
              </a:rPr>
              <a:t> </a:t>
            </a:r>
            <a:r>
              <a:rPr lang="pl-PL" sz="2000" dirty="0" err="1">
                <a:ea typeface="+mn-lt"/>
                <a:cs typeface="+mn-lt"/>
              </a:rPr>
              <a:t>rehabilitation</a:t>
            </a:r>
            <a:r>
              <a:rPr lang="pl-PL" sz="2000" dirty="0">
                <a:ea typeface="+mn-lt"/>
                <a:cs typeface="+mn-lt"/>
              </a:rPr>
              <a:t>, progressive </a:t>
            </a:r>
            <a:r>
              <a:rPr lang="pl-PL" sz="2000" dirty="0" err="1">
                <a:ea typeface="+mn-lt"/>
                <a:cs typeface="+mn-lt"/>
              </a:rPr>
              <a:t>muscle-strengthening</a:t>
            </a:r>
            <a:r>
              <a:rPr lang="pl-PL" sz="2000" dirty="0">
                <a:ea typeface="+mn-lt"/>
                <a:cs typeface="+mn-lt"/>
              </a:rPr>
              <a:t> </a:t>
            </a:r>
            <a:r>
              <a:rPr lang="pl-PL" sz="2000" dirty="0" err="1">
                <a:ea typeface="+mn-lt"/>
                <a:cs typeface="+mn-lt"/>
              </a:rPr>
              <a:t>exercises</a:t>
            </a:r>
            <a:r>
              <a:rPr lang="pl-PL" sz="2000" dirty="0">
                <a:ea typeface="+mn-lt"/>
                <a:cs typeface="+mn-lt"/>
              </a:rPr>
              <a:t>, </a:t>
            </a:r>
            <a:r>
              <a:rPr lang="pl-PL" sz="2000" dirty="0" err="1">
                <a:ea typeface="+mn-lt"/>
                <a:cs typeface="+mn-lt"/>
              </a:rPr>
              <a:t>proprioceptive</a:t>
            </a:r>
            <a:r>
              <a:rPr lang="pl-PL" sz="2000" dirty="0">
                <a:ea typeface="+mn-lt"/>
                <a:cs typeface="+mn-lt"/>
              </a:rPr>
              <a:t> </a:t>
            </a:r>
            <a:r>
              <a:rPr lang="pl-PL" sz="2000" dirty="0" err="1">
                <a:ea typeface="+mn-lt"/>
                <a:cs typeface="+mn-lt"/>
              </a:rPr>
              <a:t>training</a:t>
            </a:r>
            <a:r>
              <a:rPr lang="pl-PL" sz="2000" dirty="0">
                <a:ea typeface="+mn-lt"/>
                <a:cs typeface="+mn-lt"/>
              </a:rPr>
              <a:t> and </a:t>
            </a:r>
            <a:r>
              <a:rPr lang="pl-PL" sz="2000" dirty="0" err="1">
                <a:ea typeface="+mn-lt"/>
                <a:cs typeface="+mn-lt"/>
              </a:rPr>
              <a:t>activity-specific</a:t>
            </a:r>
            <a:r>
              <a:rPr lang="pl-PL" sz="2000" dirty="0">
                <a:ea typeface="+mn-lt"/>
                <a:cs typeface="+mn-lt"/>
              </a:rPr>
              <a:t> </a:t>
            </a:r>
            <a:r>
              <a:rPr lang="pl-PL" sz="2000" dirty="0" err="1">
                <a:ea typeface="+mn-lt"/>
                <a:cs typeface="+mn-lt"/>
              </a:rPr>
              <a:t>training</a:t>
            </a:r>
            <a:r>
              <a:rPr lang="pl-PL" sz="2000" dirty="0">
                <a:ea typeface="+mn-lt"/>
                <a:cs typeface="+mn-lt"/>
              </a:rPr>
              <a:t>.</a:t>
            </a:r>
          </a:p>
          <a:p>
            <a:pPr marL="0" indent="0">
              <a:buNone/>
            </a:pPr>
            <a:r>
              <a:rPr lang="pl-PL" sz="2000" dirty="0"/>
              <a:t>T</a:t>
            </a:r>
            <a:r>
              <a:rPr lang="en-US" sz="2000" dirty="0"/>
              <a:t>he rehabilitation process can also be supported by physical therapy treatments</a:t>
            </a:r>
            <a:r>
              <a:rPr lang="pl-PL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4238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BUDOWA-GRASICY (3)</Template>
  <TotalTime>574</TotalTime>
  <Words>568</Words>
  <Application>Microsoft Office PowerPoint</Application>
  <PresentationFormat>Panoramiczny</PresentationFormat>
  <Paragraphs>69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Sprain of the Ankle Joint    Rzeszów University Physiotherapy, year 3 JMGR, extramural studies 07.11.2023</vt:lpstr>
      <vt:lpstr>Fact about the incidence of ankle sprains </vt:lpstr>
      <vt:lpstr>Anatomy of the ankle joint: -complex hinge-type joint -upper ankle joint  (flexion movements) *consists of the convex surface of the ankle bone  *concave surface of both ankles -lower ankle joint (rotation movements)  -connects the talus, calcaneus and navicular bone </vt:lpstr>
      <vt:lpstr>Ankle joint stabilizers:  -passive components -lateral, medial and posterior ligaments and the joint capsule -active components </vt:lpstr>
      <vt:lpstr>Mechanism of injury </vt:lpstr>
      <vt:lpstr>Symptoms</vt:lpstr>
      <vt:lpstr>Ankle sprains range </vt:lpstr>
      <vt:lpstr>"RICE" treatment after ankle sprain</vt:lpstr>
      <vt:lpstr>Rehabilitation</vt:lpstr>
      <vt:lpstr>MUSCLE-STRENGTHENING EXERCISES </vt:lpstr>
      <vt:lpstr>Stability</vt:lpstr>
      <vt:lpstr>Prezentacja programu PowerPoint</vt:lpstr>
      <vt:lpstr>Vocabulary</vt:lpstr>
      <vt:lpstr>Thank you for your attention!</vt:lpstr>
      <vt:lpstr>Biobliography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User</dc:creator>
  <cp:lastModifiedBy>Gabriela.grasza@vp.pl</cp:lastModifiedBy>
  <cp:revision>342</cp:revision>
  <dcterms:created xsi:type="dcterms:W3CDTF">2023-11-07T15:18:02Z</dcterms:created>
  <dcterms:modified xsi:type="dcterms:W3CDTF">2024-01-03T08:41:24Z</dcterms:modified>
</cp:coreProperties>
</file>