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4" r:id="rId15"/>
    <p:sldId id="273" r:id="rId16"/>
    <p:sldId id="271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96012-5718-40F4-91B5-02F0C8D0E23A}" v="1" dt="2023-11-22T14:55:38.676"/>
    <p1510:client id="{50AE08F9-2D5E-44B5-B9AE-BB86ED8CE581}" v="783" dt="2023-11-22T19:13:31.982"/>
    <p1510:client id="{5AC302F5-55E2-483E-BF1D-32C59F81044F}" v="62" dt="2023-11-22T19:40:47.024"/>
    <p1510:client id="{5DAA460D-DE88-4163-A8E1-4582CB75B29E}" v="123" dt="2023-11-22T14:55:05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E8AA9-57E8-453A-9DD7-09FDED24004F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7249D-680B-4D20-AA79-82215E2D41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76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7249D-680B-4D20-AA79-82215E2D41D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54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65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90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90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86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62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16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24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2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52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24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66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9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crypted-tbn0.gstatic.com/images?q=tbn%3AANd9GcQFDPoZyFJHu7yBWSPlLmywyY-MQOx1dyT8Kw&amp;usqp=CAU&amp;fbclid=IwAR0qg_bcGlTgWUgzwANHKWMaTTIRRfSAYi7FWS8zn6B3LweRGevzPLUfv8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bg1"/>
                </a:solidFill>
                <a:cs typeface="Calibri Light"/>
              </a:rPr>
              <a:t>Physiotherapy</a:t>
            </a:r>
            <a:r>
              <a:rPr lang="pl-PL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pl-PL" dirty="0" err="1">
                <a:solidFill>
                  <a:schemeClr val="bg1"/>
                </a:solidFill>
                <a:cs typeface="Calibri Light"/>
              </a:rPr>
              <a:t>After</a:t>
            </a:r>
            <a:r>
              <a:rPr lang="pl-PL" dirty="0">
                <a:solidFill>
                  <a:schemeClr val="bg1"/>
                </a:solidFill>
                <a:cs typeface="Calibri Light"/>
              </a:rPr>
              <a:t> S</a:t>
            </a:r>
            <a:r>
              <a:rPr lang="pl-PL">
                <a:solidFill>
                  <a:schemeClr val="bg1"/>
                </a:solidFill>
                <a:cs typeface="Calibri Light"/>
              </a:rPr>
              <a:t>troke</a:t>
            </a:r>
            <a:r>
              <a:rPr lang="pl-PL" dirty="0">
                <a:cs typeface="Calibri Light"/>
              </a:rPr>
              <a:t> 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2529" y="4637208"/>
            <a:ext cx="11803810" cy="18714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chemeClr val="bg1"/>
                </a:solidFill>
                <a:cs typeface="Calibri"/>
              </a:rPr>
              <a:t>Author: Hubert Stępnicki</a:t>
            </a:r>
            <a:endParaRPr lang="pl-PL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pl-PL" dirty="0">
                <a:solidFill>
                  <a:schemeClr val="bg1"/>
                </a:solidFill>
                <a:cs typeface="Calibri"/>
              </a:rPr>
              <a:t>Język angielski – III Rok Fizjoterapia niestacjonarna studia jednolite magisterskie </a:t>
            </a:r>
            <a:endParaRPr lang="pl-PL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pl-PL" dirty="0">
                <a:solidFill>
                  <a:schemeClr val="bg1"/>
                </a:solidFill>
                <a:cs typeface="Calibri"/>
              </a:rPr>
              <a:t>Data: 26.11.2023r.</a:t>
            </a:r>
            <a:endParaRPr lang="pl-PL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pl-PL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4" name="Obraz 3" descr="Obraz zawierający Grafika, logo, symbol, Czcionka&#10;&#10;Opis wygenerowany automatycznie">
            <a:extLst>
              <a:ext uri="{FF2B5EF4-FFF2-40B4-BE49-F238E27FC236}">
                <a16:creationId xmlns:a16="http://schemas.microsoft.com/office/drawing/2014/main" id="{BF43D316-79DB-24AE-5DAA-A610E2ED8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7834" y="274608"/>
            <a:ext cx="1406106" cy="137735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5F09A39-0871-5652-C02D-D127799F47C2}"/>
              </a:ext>
            </a:extLst>
          </p:cNvPr>
          <p:cNvSpPr txBox="1"/>
          <p:nvPr/>
        </p:nvSpPr>
        <p:spPr>
          <a:xfrm>
            <a:off x="0" y="6451419"/>
            <a:ext cx="1238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https://encrypted-tbn0.gstatic.com/images?q=tbn%3AANd9GcQFDPoZyFJHu7yBWSPlLmywyY-MQOx1dyT8Kw&amp;usqp=CAU&amp;fbclid=IwAR0qg_bcGlTgWUgzwANHKWMaTTIRRfSAYi7FWS8zn6B3LweRGevzPLUfv8M</a:t>
            </a:r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37E3932-AE5A-741B-13A1-C037247F2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l-PL" sz="3800">
                <a:solidFill>
                  <a:schemeClr val="bg1"/>
                </a:solidFill>
                <a:cs typeface="Calibri Light"/>
              </a:rPr>
              <a:t>Physiotherapy for stroke</a:t>
            </a:r>
            <a:endParaRPr lang="pl-PL" sz="3800" b="1">
              <a:solidFill>
                <a:schemeClr val="bg1"/>
              </a:solidFill>
              <a:cs typeface="Calibri Ligh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03E940-97FF-51FD-BDFA-971EE5564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>
                <a:solidFill>
                  <a:schemeClr val="bg1"/>
                </a:solidFill>
                <a:cs typeface="Calibri"/>
              </a:rPr>
              <a:t>Physiotherapy is an integral component of road to recovery from a Stroke.</a:t>
            </a:r>
          </a:p>
          <a:p>
            <a:endParaRPr lang="pl-PL" sz="2000">
              <a:solidFill>
                <a:schemeClr val="bg1"/>
              </a:solidFill>
              <a:cs typeface="Calibri"/>
            </a:endParaRPr>
          </a:p>
          <a:p>
            <a:endParaRPr lang="pl-PL" sz="200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pl-PL" sz="2000">
              <a:solidFill>
                <a:schemeClr val="bg1"/>
              </a:solidFill>
              <a:cs typeface="Calibri"/>
            </a:endParaRPr>
          </a:p>
          <a:p>
            <a:r>
              <a:rPr lang="pl-PL" sz="2000">
                <a:solidFill>
                  <a:schemeClr val="bg1"/>
                </a:solidFill>
                <a:cs typeface="Calibri"/>
              </a:rPr>
              <a:t>Physiotherapy applied early in the patient journey will improve, function, health, and independence.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Desk with stethoscope and computer keyboard">
            <a:extLst>
              <a:ext uri="{FF2B5EF4-FFF2-40B4-BE49-F238E27FC236}">
                <a16:creationId xmlns:a16="http://schemas.microsoft.com/office/drawing/2014/main" id="{0DF8654A-A8CA-F31B-03BB-66DF2BAAB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47" r="4" b="4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78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BD00B9B-1C26-03B3-86C5-C8E31066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896" y="1271675"/>
            <a:ext cx="550544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Stroke</a:t>
            </a:r>
            <a:r>
              <a:rPr lang="en-US" sz="4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Exercises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A8332D-EA74-40A2-8709-00EDB2379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7240" y="3429000"/>
            <a:ext cx="0" cy="3164872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358801C-1E89-48FF-B14F-D76A2EA14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4797" y="816429"/>
            <a:ext cx="8239647" cy="52251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88284F-ED00-40CA-B57D-89C49E8EC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00357" y="272979"/>
            <a:ext cx="0" cy="290621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292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5AE35C5-F4C2-0282-DB40-75B1F213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pl-PL">
                <a:solidFill>
                  <a:schemeClr val="bg1"/>
                </a:solidFill>
                <a:cs typeface="Calibri Light"/>
              </a:rPr>
              <a:t>Calf stretch</a:t>
            </a:r>
            <a:endParaRPr lang="pl-PL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B18415-2203-B4E0-4F47-8E0556C19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AutoNum type="arabicPeriod"/>
            </a:pPr>
            <a:r>
              <a:rPr lang="pl-PL" sz="2000">
                <a:solidFill>
                  <a:schemeClr val="bg1"/>
                </a:solidFill>
                <a:cs typeface="Calibri" panose="020F0502020204030204"/>
              </a:rPr>
              <a:t>Stand next to a stable chair or flat wall.</a:t>
            </a:r>
          </a:p>
          <a:p>
            <a:pPr marL="514350" indent="-514350">
              <a:buAutoNum type="arabicPeriod"/>
            </a:pPr>
            <a:r>
              <a:rPr lang="pl-PL" sz="2000">
                <a:solidFill>
                  <a:schemeClr val="bg1"/>
                </a:solidFill>
                <a:cs typeface="Calibri" panose="020F0502020204030204"/>
              </a:rPr>
              <a:t>Place the hands on the top of the chair or a similar height up the wall.</a:t>
            </a:r>
            <a:endParaRPr lang="pl-PL" sz="200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pl-PL" sz="2000">
                <a:solidFill>
                  <a:schemeClr val="bg1"/>
                </a:solidFill>
                <a:cs typeface="Calibri" panose="020F0502020204030204"/>
              </a:rPr>
              <a:t>Bend the body to create a triangle and step one leg back, straightening the leg as much as comfortable until feeling a stretch in the calf. Ensure that the toe is facing straight forward.</a:t>
            </a:r>
            <a:endParaRPr lang="pl-PL" sz="200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pl-PL" sz="2000">
                <a:solidFill>
                  <a:schemeClr val="bg1"/>
                </a:solidFill>
                <a:cs typeface="Calibri" panose="020F0502020204030204"/>
              </a:rPr>
              <a:t>Hold this position for 1 minute or as long as comfortable, and then repeat this exercise using the opposite leg.</a:t>
            </a:r>
            <a:endParaRPr lang="pl-PL" sz="200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pl-PL" sz="2000">
                <a:solidFill>
                  <a:schemeClr val="bg1"/>
                </a:solidFill>
                <a:cs typeface="Calibri" panose="020F0502020204030204"/>
              </a:rPr>
              <a:t>If it is too painful to keep the heel flat and touching the ground during this exercise, keep it raised and gradually attempt to lower it during subsequent repetitions.</a:t>
            </a:r>
            <a:endParaRPr lang="pl-PL" sz="200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pl-PL" sz="200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24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72A7F0-D280-EA0E-686B-35F9DCDD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l-PL" sz="8000">
                <a:solidFill>
                  <a:schemeClr val="bg1"/>
                </a:solidFill>
                <a:cs typeface="Calibri Light"/>
              </a:rPr>
              <a:t>Side lying hip flexion</a:t>
            </a:r>
            <a:endParaRPr lang="pl-PL" sz="8000">
              <a:solidFill>
                <a:schemeClr val="bg1"/>
              </a:solidFill>
            </a:endParaRPr>
          </a:p>
          <a:p>
            <a:endParaRPr lang="pl-PL" sz="8000">
              <a:solidFill>
                <a:schemeClr val="bg1"/>
              </a:solidFill>
              <a:cs typeface="Calibri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06F572-BAE2-766A-5176-48DCADFCD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AutoNum type="arabicPeriod"/>
            </a:pPr>
            <a:r>
              <a:rPr lang="pl-PL" sz="2000">
                <a:solidFill>
                  <a:schemeClr val="bg1"/>
                </a:solidFill>
              </a:rPr>
              <a:t>Lie on the unaffected side of the body with the head resting on a bent arm. Ensure the hips are level and the hips, legs, and feet are in line.</a:t>
            </a:r>
          </a:p>
          <a:p>
            <a:pPr>
              <a:buAutoNum type="arabicPeriod"/>
            </a:pPr>
            <a:r>
              <a:rPr lang="pl-PL" sz="2000">
                <a:solidFill>
                  <a:schemeClr val="bg1"/>
                </a:solidFill>
              </a:rPr>
              <a:t>Slowly raise and bend the affected leg inward toward the chest or belly, and then straighten it back to the starting position.</a:t>
            </a:r>
          </a:p>
          <a:p>
            <a:pPr>
              <a:buAutoNum type="arabicPeriod"/>
            </a:pPr>
            <a:r>
              <a:rPr lang="pl-PL" sz="2000">
                <a:solidFill>
                  <a:schemeClr val="bg1"/>
                </a:solidFill>
              </a:rPr>
              <a:t>Repeat this exercise 15–20 times or until the leg muscles become fatigued.</a:t>
            </a:r>
            <a:endParaRPr lang="pl-PL" sz="200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00846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3121445-CBE2-E2DB-71CB-17F748E8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l-PL" sz="8000">
                <a:solidFill>
                  <a:schemeClr val="bg1"/>
                </a:solidFill>
              </a:rPr>
              <a:t>Wrist Curl Exercise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C93A10-89E9-0139-D0B8-6BD893141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pl-PL" sz="2000">
                <a:solidFill>
                  <a:schemeClr val="bg1"/>
                </a:solidFill>
              </a:rPr>
              <a:t>Grasp the water bottle with your affected hand and use your non-affected hand to support your arm and help isolate the wrist movement. </a:t>
            </a:r>
          </a:p>
          <a:p>
            <a:pPr marL="514350" indent="-514350">
              <a:buAutoNum type="arabicPeriod"/>
            </a:pPr>
            <a:r>
              <a:rPr lang="pl-PL" sz="2000">
                <a:solidFill>
                  <a:schemeClr val="bg1"/>
                </a:solidFill>
              </a:rPr>
              <a:t>Allow your wrist to stretch down, and then curl your wrist up. </a:t>
            </a:r>
          </a:p>
          <a:p>
            <a:pPr marL="514350" indent="-514350">
              <a:buAutoNum type="arabicPeriod"/>
            </a:pPr>
            <a:r>
              <a:rPr lang="pl-PL" sz="2000">
                <a:solidFill>
                  <a:schemeClr val="bg1"/>
                </a:solidFill>
              </a:rPr>
              <a:t>Repeat 10 times slowly.</a:t>
            </a:r>
          </a:p>
          <a:p>
            <a:pPr marL="514350" indent="-514350">
              <a:buAutoNum type="arabicPeriod"/>
            </a:pPr>
            <a:r>
              <a:rPr lang="pl-PL" sz="2000">
                <a:solidFill>
                  <a:schemeClr val="bg1"/>
                </a:solidFill>
              </a:rPr>
              <a:t>The water bottle adds some weight to this recovery exercise. If necessary, you can do it without the bottle or skip it until your strength and mobility improves.</a:t>
            </a:r>
            <a:endParaRPr lang="pl-PL" sz="200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4200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6B956D0-7162-8F03-DB83-575EBFB5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Vocabulary</a:t>
            </a:r>
            <a:endParaRPr lang="pl-PL">
              <a:solidFill>
                <a:schemeClr val="bg1"/>
              </a:solidFill>
              <a:cs typeface="Calibri Light"/>
            </a:endParaRP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82F830-4E0A-093F-81B4-B063FDBA9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>
                <a:solidFill>
                  <a:schemeClr val="bg1"/>
                </a:solidFill>
              </a:rPr>
              <a:t>Blood vessel - Naczynia krwionośne</a:t>
            </a:r>
          </a:p>
          <a:p>
            <a:r>
              <a:rPr lang="pl-PL" sz="2000">
                <a:solidFill>
                  <a:schemeClr val="bg1"/>
                </a:solidFill>
                <a:cs typeface="Calibri"/>
              </a:rPr>
              <a:t>History of prior stroke - Historia poprzedniego udaru</a:t>
            </a:r>
          </a:p>
          <a:p>
            <a:r>
              <a:rPr lang="pl-PL" sz="2000">
                <a:solidFill>
                  <a:schemeClr val="bg1"/>
                </a:solidFill>
                <a:cs typeface="Calibri"/>
              </a:rPr>
              <a:t>Heredity - Dziedziczność </a:t>
            </a:r>
          </a:p>
          <a:p>
            <a:r>
              <a:rPr lang="pl-PL" sz="2000">
                <a:solidFill>
                  <a:schemeClr val="bg1"/>
                </a:solidFill>
                <a:cs typeface="Calibri"/>
              </a:rPr>
              <a:t>Seizure - Drgawki</a:t>
            </a:r>
          </a:p>
          <a:p>
            <a:r>
              <a:rPr lang="pl-PL" sz="2000">
                <a:solidFill>
                  <a:schemeClr val="bg1"/>
                </a:solidFill>
                <a:cs typeface="Calibri"/>
              </a:rPr>
              <a:t>Numbness of the face - Drętwienie twarzy</a:t>
            </a:r>
          </a:p>
          <a:p>
            <a:endParaRPr lang="pl-PL" sz="2000">
              <a:solidFill>
                <a:schemeClr val="bg1"/>
              </a:solidFill>
              <a:cs typeface="Calibri"/>
            </a:endParaRPr>
          </a:p>
          <a:p>
            <a:endParaRPr lang="pl-PL" sz="2000">
              <a:solidFill>
                <a:schemeClr val="bg1"/>
              </a:solidFill>
              <a:cs typeface="Calibri"/>
            </a:endParaRPr>
          </a:p>
          <a:p>
            <a:endParaRPr lang="pl-PL" sz="2000">
              <a:solidFill>
                <a:schemeClr val="bg1"/>
              </a:solidFill>
              <a:cs typeface="Calibri"/>
            </a:endParaRPr>
          </a:p>
          <a:p>
            <a:endParaRPr lang="pl-PL" sz="2000">
              <a:solidFill>
                <a:schemeClr val="bg1"/>
              </a:solidFill>
              <a:cs typeface="Calibri"/>
            </a:endParaRPr>
          </a:p>
          <a:p>
            <a:endParaRPr lang="pl-PL" sz="2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8" name="Picture 4" descr="Wykrzyknik na żółtym tle">
            <a:extLst>
              <a:ext uri="{FF2B5EF4-FFF2-40B4-BE49-F238E27FC236}">
                <a16:creationId xmlns:a16="http://schemas.microsoft.com/office/drawing/2014/main" id="{0A09742B-6E7B-620E-F251-DFD21AA30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27" y="1718145"/>
            <a:ext cx="4562263" cy="3421697"/>
          </a:xfrm>
          <a:prstGeom prst="rect">
            <a:avLst/>
          </a:prstGeom>
        </p:spPr>
      </p:pic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78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21808E9-1B46-885F-758C-1186CC55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78" y="700777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pl-PL" dirty="0" err="1">
                <a:solidFill>
                  <a:schemeClr val="bg1"/>
                </a:solidFill>
                <a:cs typeface="Calibri Light"/>
              </a:rPr>
              <a:t>Bibliography</a:t>
            </a:r>
            <a:r>
              <a:rPr lang="pl-PL" dirty="0">
                <a:solidFill>
                  <a:schemeClr val="bg1"/>
                </a:solidFill>
                <a:cs typeface="Calibri Light"/>
              </a:rPr>
              <a:t>:</a:t>
            </a:r>
            <a:endParaRPr lang="pl-PL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0007BD-68D8-8F45-DF8B-289CFB3D9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74" y="2412185"/>
            <a:ext cx="10337217" cy="38679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800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Jan </a:t>
            </a:r>
            <a:r>
              <a:rPr lang="pl-PL" sz="1800" b="0" i="0" dirty="0" err="1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Lexell</a:t>
            </a:r>
            <a:r>
              <a:rPr lang="pl-PL" sz="1800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, Ulla -</a:t>
            </a:r>
            <a:r>
              <a:rPr lang="pl-PL" sz="1800" b="0" i="0" dirty="0" err="1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Britt</a:t>
            </a:r>
            <a:r>
              <a:rPr lang="pl-PL" sz="1800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1800" b="0" i="0" dirty="0" err="1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Flansbejer</a:t>
            </a:r>
            <a:r>
              <a:rPr lang="pl-PL" sz="1800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pl-PL" sz="1800" b="0" i="0" dirty="0" err="1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Muscle</a:t>
            </a:r>
            <a:r>
              <a:rPr lang="pl-PL" sz="1800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1800" b="0" i="0" dirty="0" err="1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strength</a:t>
            </a:r>
            <a:r>
              <a:rPr lang="pl-PL" sz="1800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1800" b="0" i="0" dirty="0" err="1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training</a:t>
            </a:r>
            <a:r>
              <a:rPr lang="pl-PL" sz="1800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pl-PL" sz="1800" b="0" i="0" dirty="0" err="1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gait</a:t>
            </a:r>
            <a:r>
              <a:rPr lang="pl-PL" sz="1800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 performance and </a:t>
            </a:r>
            <a:r>
              <a:rPr lang="pl-PL" sz="1800" b="0" i="0" dirty="0" err="1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physiotherapy</a:t>
            </a:r>
            <a:r>
              <a:rPr lang="pl-PL" sz="1800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1800" b="0" i="0" dirty="0" err="1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after</a:t>
            </a:r>
            <a:r>
              <a:rPr lang="pl-PL" sz="1800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1800" b="0" i="0" dirty="0" err="1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stroke</a:t>
            </a:r>
            <a:r>
              <a:rPr lang="pl-PL" sz="1800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, 2008.</a:t>
            </a:r>
          </a:p>
          <a:p>
            <a:r>
              <a:rPr lang="pl-PL" sz="1800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Justyna Mazurek, Joanna Rymaszewska, </a:t>
            </a:r>
            <a:r>
              <a:rPr lang="pl-PL" sz="1800" b="0" i="0" dirty="0" err="1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Rehabilitation</a:t>
            </a:r>
            <a:r>
              <a:rPr lang="pl-PL" sz="1800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1800" b="0" i="0" dirty="0" err="1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after</a:t>
            </a:r>
            <a:r>
              <a:rPr lang="pl-PL" sz="1800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1800" b="0" i="0" dirty="0" err="1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stroke</a:t>
            </a:r>
            <a:r>
              <a:rPr lang="pl-PL" sz="1800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, 2013.</a:t>
            </a:r>
            <a:endParaRPr lang="pl-PL" sz="1800" dirty="0">
              <a:solidFill>
                <a:srgbClr val="E4E6EB"/>
              </a:solidFill>
              <a:latin typeface="Segoe UI Historic" panose="020B0502040204020203" pitchFamily="34" charset="0"/>
            </a:endParaRPr>
          </a:p>
          <a:p>
            <a:r>
              <a:rPr lang="en-US" sz="1800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Johns Hopkins Medicine, Health, Conditions and Diseases, Stroke.</a:t>
            </a:r>
            <a:endParaRPr lang="pl-PL" sz="1800" b="0" i="0" dirty="0">
              <a:solidFill>
                <a:srgbClr val="E4E6EB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en-US" sz="1800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June Lee, The Ultimate Guide to Stroke Exercises, 2020</a:t>
            </a:r>
            <a:r>
              <a:rPr lang="pl-PL" sz="1800" dirty="0">
                <a:solidFill>
                  <a:srgbClr val="E4E6EB"/>
                </a:solidFill>
                <a:latin typeface="Segoe UI Historic" panose="020B0502040204020203" pitchFamily="34" charset="0"/>
              </a:rPr>
              <a:t>.</a:t>
            </a:r>
          </a:p>
          <a:p>
            <a:r>
              <a:rPr lang="en-US" sz="1800" b="0" i="0" dirty="0" err="1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Physiopedia</a:t>
            </a:r>
            <a:r>
              <a:rPr lang="en-US" sz="1800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, Stroke: Physiotherapy Treatment Approaches.</a:t>
            </a:r>
            <a:endParaRPr lang="pl-PL" sz="1800" b="0" i="0" dirty="0">
              <a:solidFill>
                <a:srgbClr val="E4E6EB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en-US" sz="1800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Flirt Rehab, Stroke Exercises for the Full-Body: How to Recover Mobility at Home, 2022</a:t>
            </a:r>
            <a:r>
              <a:rPr lang="pl-PL" sz="1800" b="0" i="0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.</a:t>
            </a:r>
          </a:p>
          <a:p>
            <a:endParaRPr lang="pl-PL" sz="1800" dirty="0">
              <a:solidFill>
                <a:srgbClr val="E4E6EB"/>
              </a:solidFill>
              <a:latin typeface="Segoe UI Historic" panose="020B0502040204020203" pitchFamily="34" charset="0"/>
            </a:endParaRPr>
          </a:p>
          <a:p>
            <a:endParaRPr lang="pl-PL" sz="1800" dirty="0">
              <a:solidFill>
                <a:schemeClr val="bg1"/>
              </a:solidFill>
              <a:cs typeface="Calibri"/>
            </a:endParaRPr>
          </a:p>
          <a:p>
            <a:endParaRPr lang="pl-PL" sz="17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10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EE0BAAA-1E14-44B7-D83B-ACCFF854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Thanks for your attention.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Dark floating bulbs with one lit up brightly">
            <a:extLst>
              <a:ext uri="{FF2B5EF4-FFF2-40B4-BE49-F238E27FC236}">
                <a16:creationId xmlns:a16="http://schemas.microsoft.com/office/drawing/2014/main" id="{13FE225D-22B5-6A26-BA0D-EB194284F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" b="30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3641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C4114B-05C6-913D-7300-20E8A6A5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562272" cy="1325563"/>
          </a:xfrm>
        </p:spPr>
        <p:txBody>
          <a:bodyPr anchor="b">
            <a:normAutofit/>
          </a:bodyPr>
          <a:lstStyle/>
          <a:p>
            <a:r>
              <a:rPr lang="pl-PL">
                <a:solidFill>
                  <a:schemeClr val="bg1"/>
                </a:solidFill>
                <a:ea typeface="Calibri Light" panose="020F0302020204030204"/>
                <a:cs typeface="Calibri Light" panose="020F0302020204030204"/>
              </a:rPr>
              <a:t>What is a Stroke?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499FDA-FAD8-9EED-05E7-5E4E94AC4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562272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A stroke, sometimes called a brain attack, occurs when:</a:t>
            </a:r>
            <a:endParaRPr lang="pl-PL" sz="2000">
              <a:solidFill>
                <a:schemeClr val="bg1"/>
              </a:solidFill>
            </a:endParaRPr>
          </a:p>
          <a:p>
            <a:r>
              <a:rPr lang="pl-PL" sz="200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Something blocks blood supply to part of the brain,</a:t>
            </a:r>
          </a:p>
          <a:p>
            <a:r>
              <a:rPr lang="pl-PL" sz="200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When blood vessel in the brain bursts.</a:t>
            </a:r>
          </a:p>
          <a:p>
            <a:pPr marL="0" indent="0">
              <a:buNone/>
            </a:pPr>
            <a:endParaRPr lang="pl-PL" sz="20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pl-PL" sz="200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In either case, parts of brain become damaged or die.</a:t>
            </a:r>
          </a:p>
        </p:txBody>
      </p:sp>
      <p:pic>
        <p:nvPicPr>
          <p:cNvPr id="21" name="Picture 4" descr="Human brain nerve cells">
            <a:extLst>
              <a:ext uri="{FF2B5EF4-FFF2-40B4-BE49-F238E27FC236}">
                <a16:creationId xmlns:a16="http://schemas.microsoft.com/office/drawing/2014/main" id="{3964692B-8CF7-E508-8BDB-74EBAFBD1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12" r="34396" b="4"/>
          <a:stretch/>
        </p:blipFill>
        <p:spPr>
          <a:xfrm>
            <a:off x="7629728" y="10"/>
            <a:ext cx="4562272" cy="6857990"/>
          </a:xfrm>
          <a:prstGeom prst="rect">
            <a:avLst/>
          </a:prstGeom>
        </p:spPr>
      </p:pic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95400" y="2026340"/>
            <a:ext cx="1089660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86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DACFBB1-8C11-9F65-2322-C18E8F0D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788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pl-PL">
                <a:solidFill>
                  <a:schemeClr val="bg1"/>
                </a:solidFill>
                <a:ea typeface="Calibri Light" panose="020F0302020204030204"/>
                <a:cs typeface="Calibri Light" panose="020F0302020204030204"/>
              </a:rPr>
              <a:t>Risk factors for stroke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963788" y="2026340"/>
            <a:ext cx="510200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69701C-162D-38AE-E516-1ECEACF37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093" y="2213530"/>
            <a:ext cx="4562272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Risk factors  that can’t be changed:</a:t>
            </a:r>
          </a:p>
          <a:p>
            <a:pPr marL="457200" indent="-457200"/>
            <a:r>
              <a:rPr lang="pl-PL" sz="200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Older age</a:t>
            </a:r>
          </a:p>
          <a:p>
            <a:pPr marL="457200" indent="-457200"/>
            <a:r>
              <a:rPr lang="pl-PL" sz="200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Gender</a:t>
            </a:r>
          </a:p>
          <a:p>
            <a:pPr marL="457200" indent="-457200"/>
            <a:r>
              <a:rPr lang="pl-PL" sz="200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History of prior stroke </a:t>
            </a:r>
          </a:p>
          <a:p>
            <a:pPr marL="457200" indent="-457200"/>
            <a:r>
              <a:rPr lang="pl-PL" sz="200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Heredity or genetics</a:t>
            </a:r>
          </a:p>
          <a:p>
            <a:pPr marL="457200" indent="-457200"/>
            <a:r>
              <a:rPr lang="pl-PL" sz="200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Race.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8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AA26F1-DA3B-8491-9936-8D03B1F85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788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pl-PL">
                <a:solidFill>
                  <a:schemeClr val="bg1"/>
                </a:solidFill>
                <a:ea typeface="Calibri Light" panose="020F0302020204030204"/>
                <a:cs typeface="Calibri Light" panose="020F0302020204030204"/>
              </a:rPr>
              <a:t>Risk factors for stroke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963788" y="2026340"/>
            <a:ext cx="510200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E9030D-A2A0-9C0F-01E1-76354439E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093" y="2213530"/>
            <a:ext cx="4562272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chemeClr val="bg1"/>
                </a:solidFill>
                <a:ea typeface="Calibri"/>
                <a:cs typeface="Calibri"/>
              </a:rPr>
              <a:t>Risk factors for stroke that can be changed, treated, or medically managed:</a:t>
            </a:r>
          </a:p>
          <a:p>
            <a:r>
              <a:rPr lang="pl-PL" sz="2000">
                <a:solidFill>
                  <a:schemeClr val="bg1"/>
                </a:solidFill>
                <a:ea typeface="Calibri"/>
                <a:cs typeface="Calibri"/>
              </a:rPr>
              <a:t>High blood pressure</a:t>
            </a:r>
          </a:p>
          <a:p>
            <a:r>
              <a:rPr lang="pl-PL" sz="2000">
                <a:solidFill>
                  <a:schemeClr val="bg1"/>
                </a:solidFill>
                <a:ea typeface="Calibri"/>
                <a:cs typeface="Calibri"/>
              </a:rPr>
              <a:t>Heart disease</a:t>
            </a:r>
          </a:p>
          <a:p>
            <a:r>
              <a:rPr lang="pl-PL" sz="2000">
                <a:solidFill>
                  <a:schemeClr val="bg1"/>
                </a:solidFill>
                <a:ea typeface="Calibri"/>
                <a:cs typeface="Calibri"/>
              </a:rPr>
              <a:t>Diabetes</a:t>
            </a:r>
          </a:p>
          <a:p>
            <a:r>
              <a:rPr lang="pl-PL" sz="2000">
                <a:solidFill>
                  <a:schemeClr val="bg1"/>
                </a:solidFill>
                <a:ea typeface="Calibri"/>
                <a:cs typeface="Calibri"/>
              </a:rPr>
              <a:t>Smoking </a:t>
            </a:r>
          </a:p>
          <a:p>
            <a:r>
              <a:rPr lang="pl-PL" sz="2000">
                <a:solidFill>
                  <a:schemeClr val="bg1"/>
                </a:solidFill>
                <a:ea typeface="Calibri"/>
                <a:cs typeface="Calibri"/>
              </a:rPr>
              <a:t>High blood cholesterol and lipids</a:t>
            </a:r>
          </a:p>
          <a:p>
            <a:r>
              <a:rPr lang="pl-PL" sz="2000">
                <a:solidFill>
                  <a:schemeClr val="bg1"/>
                </a:solidFill>
                <a:ea typeface="Calibri"/>
                <a:cs typeface="Calibri"/>
              </a:rPr>
              <a:t>Obesity</a:t>
            </a:r>
          </a:p>
          <a:p>
            <a:r>
              <a:rPr lang="pl-PL" sz="2000">
                <a:solidFill>
                  <a:schemeClr val="bg1"/>
                </a:solidFill>
                <a:ea typeface="Calibri"/>
                <a:cs typeface="Calibri"/>
              </a:rPr>
              <a:t>Alcohol and drugs.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17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EC3EB73-C3F8-A9AD-CEF9-EA08A8F0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546" y="669925"/>
            <a:ext cx="4650862" cy="4812755"/>
          </a:xfrm>
        </p:spPr>
        <p:txBody>
          <a:bodyPr anchor="b">
            <a:normAutofit/>
          </a:bodyPr>
          <a:lstStyle/>
          <a:p>
            <a:r>
              <a:rPr lang="pl-PL" sz="7200">
                <a:solidFill>
                  <a:schemeClr val="bg1"/>
                </a:solidFill>
                <a:ea typeface="Calibri Light"/>
                <a:cs typeface="Calibri Light"/>
              </a:rPr>
              <a:t>What are the symptoms of a stroke?</a:t>
            </a:r>
          </a:p>
          <a:p>
            <a:endParaRPr lang="pl-PL" sz="720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1B2ABE-B97D-6730-B549-B8C0E8961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240" y="753042"/>
            <a:ext cx="4562272" cy="51720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900">
                <a:solidFill>
                  <a:schemeClr val="bg1"/>
                </a:solidFill>
                <a:ea typeface="Calibri"/>
                <a:cs typeface="Calibri"/>
              </a:rPr>
              <a:t>Stroke symptoms may happen suddenly. Each person’s symptoms may vary. Symptoms may include:</a:t>
            </a:r>
          </a:p>
          <a:p>
            <a:r>
              <a:rPr lang="pl-PL" sz="1900">
                <a:solidFill>
                  <a:schemeClr val="bg1"/>
                </a:solidFill>
                <a:ea typeface="Calibri"/>
                <a:cs typeface="Calibri"/>
              </a:rPr>
              <a:t>Weakness or numbness of the face, arm, or leg, usually on one side of the body</a:t>
            </a:r>
          </a:p>
          <a:p>
            <a:r>
              <a:rPr lang="pl-PL" sz="1900">
                <a:solidFill>
                  <a:schemeClr val="bg1"/>
                </a:solidFill>
                <a:ea typeface="Calibri"/>
                <a:cs typeface="Calibri"/>
              </a:rPr>
              <a:t>Having trouble speaking or understanding</a:t>
            </a:r>
          </a:p>
          <a:p>
            <a:r>
              <a:rPr lang="pl-PL" sz="1900">
                <a:solidFill>
                  <a:schemeClr val="bg1"/>
                </a:solidFill>
                <a:ea typeface="Calibri"/>
                <a:cs typeface="Calibri"/>
              </a:rPr>
              <a:t>Problems with vision, such as dimness or loss of vision in one or both eyes</a:t>
            </a:r>
          </a:p>
          <a:p>
            <a:r>
              <a:rPr lang="pl-PL" sz="1900">
                <a:solidFill>
                  <a:schemeClr val="bg1"/>
                </a:solidFill>
                <a:ea typeface="Calibri"/>
                <a:cs typeface="Calibri"/>
              </a:rPr>
              <a:t>Dizziness or problems with balance or coordination</a:t>
            </a:r>
          </a:p>
          <a:p>
            <a:r>
              <a:rPr lang="pl-PL" sz="1900">
                <a:solidFill>
                  <a:schemeClr val="bg1"/>
                </a:solidFill>
                <a:ea typeface="Calibri"/>
                <a:cs typeface="Calibri"/>
              </a:rPr>
              <a:t>Problems with movement or walking</a:t>
            </a:r>
          </a:p>
          <a:p>
            <a:r>
              <a:rPr lang="pl-PL" sz="1900">
                <a:solidFill>
                  <a:schemeClr val="bg1"/>
                </a:solidFill>
                <a:ea typeface="Calibri"/>
                <a:cs typeface="Calibri"/>
              </a:rPr>
              <a:t>Fainting (loss of consciousness) or seizure</a:t>
            </a:r>
          </a:p>
          <a:p>
            <a:r>
              <a:rPr lang="pl-PL" sz="1900">
                <a:solidFill>
                  <a:schemeClr val="bg1"/>
                </a:solidFill>
                <a:ea typeface="Calibri"/>
                <a:cs typeface="Calibri"/>
              </a:rPr>
              <a:t>Severe headaches with no known cause, especially if they happen suddenly.</a:t>
            </a:r>
          </a:p>
          <a:p>
            <a:pPr marL="0" indent="0">
              <a:buNone/>
            </a:pPr>
            <a:endParaRPr lang="pl-PL" sz="1900">
              <a:solidFill>
                <a:schemeClr val="bg1"/>
              </a:solidFill>
              <a:ea typeface="Calibri"/>
              <a:cs typeface="Calibri"/>
            </a:endParaRP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974546" y="5597879"/>
            <a:ext cx="510200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77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Analogue wall clock">
            <a:extLst>
              <a:ext uri="{FF2B5EF4-FFF2-40B4-BE49-F238E27FC236}">
                <a16:creationId xmlns:a16="http://schemas.microsoft.com/office/drawing/2014/main" id="{7256AAC9-AA14-2F60-FD67-113143762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708" r="-2" b="877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4A3D5EA-4D76-2BEE-8FCE-A4BB02ED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pl-PL" sz="8000">
                <a:ln w="22225">
                  <a:solidFill>
                    <a:srgbClr val="FFFFFF"/>
                  </a:solidFill>
                </a:ln>
                <a:noFill/>
                <a:ea typeface="Calibri Light" panose="020F0302020204030204"/>
                <a:cs typeface="Calibri Light" panose="020F0302020204030204"/>
              </a:rPr>
              <a:t>Help FAST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1BB026-B35D-925C-EEB8-8220271EE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rgbClr val="FFFFFF"/>
                </a:solidFill>
                <a:ea typeface="Calibri" panose="020F0502020204030204"/>
                <a:cs typeface="Calibri" panose="020F0502020204030204"/>
              </a:rPr>
              <a:t>FAST is an easy way to remember the signs of a stroke. When you see these signs, you will know that you need to call 911 fast. FAST stands for:</a:t>
            </a:r>
          </a:p>
          <a:p>
            <a:pPr marL="514350" indent="-514350">
              <a:buAutoNum type="arabicPeriod"/>
            </a:pPr>
            <a:r>
              <a:rPr lang="pl-PL" sz="2000">
                <a:solidFill>
                  <a:srgbClr val="FFFFFF"/>
                </a:solidFill>
                <a:ea typeface="Calibri" panose="020F0502020204030204"/>
                <a:cs typeface="Calibri" panose="020F0502020204030204"/>
              </a:rPr>
              <a:t>F - Face drooping.</a:t>
            </a:r>
          </a:p>
          <a:p>
            <a:pPr marL="514350" indent="-514350">
              <a:buAutoNum type="arabicPeriod"/>
            </a:pPr>
            <a:r>
              <a:rPr lang="pl-PL" sz="2000">
                <a:solidFill>
                  <a:srgbClr val="FFFFFF"/>
                </a:solidFill>
                <a:ea typeface="Calibri" panose="020F0502020204030204"/>
                <a:cs typeface="Calibri" panose="020F0502020204030204"/>
              </a:rPr>
              <a:t>A - Arm weakness.</a:t>
            </a:r>
          </a:p>
          <a:p>
            <a:pPr marL="457200" indent="-457200">
              <a:buAutoNum type="arabicPeriod"/>
            </a:pPr>
            <a:r>
              <a:rPr lang="pl-PL" sz="2000">
                <a:solidFill>
                  <a:srgbClr val="FFFFFF"/>
                </a:solidFill>
                <a:ea typeface="Calibri" panose="020F0502020204030204"/>
                <a:cs typeface="Calibri" panose="020F0502020204030204"/>
              </a:rPr>
              <a:t>S - Speech difficulty.</a:t>
            </a:r>
          </a:p>
          <a:p>
            <a:pPr marL="457200" indent="-457200">
              <a:buAutoNum type="arabicPeriod"/>
            </a:pPr>
            <a:r>
              <a:rPr lang="pl-PL" sz="2000">
                <a:solidFill>
                  <a:srgbClr val="FFFFFF"/>
                </a:solidFill>
                <a:ea typeface="Calibri" panose="020F0502020204030204"/>
                <a:cs typeface="Calibri" panose="020F0502020204030204"/>
              </a:rPr>
              <a:t>T - Time to call 911.</a:t>
            </a:r>
          </a:p>
        </p:txBody>
      </p:sp>
    </p:spTree>
    <p:extLst>
      <p:ext uri="{BB962C8B-B14F-4D97-AF65-F5344CB8AC3E}">
        <p14:creationId xmlns:p14="http://schemas.microsoft.com/office/powerpoint/2010/main" val="336218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82F871E-FA06-8665-3B83-677F72EC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562272" cy="1325563"/>
          </a:xfrm>
        </p:spPr>
        <p:txBody>
          <a:bodyPr anchor="b">
            <a:normAutofit/>
          </a:bodyPr>
          <a:lstStyle/>
          <a:p>
            <a:r>
              <a:rPr lang="pl-PL">
                <a:solidFill>
                  <a:schemeClr val="bg1"/>
                </a:solidFill>
                <a:ea typeface="Calibri Light" panose="020F0302020204030204"/>
                <a:cs typeface="Calibri Light" panose="020F0302020204030204"/>
              </a:rPr>
              <a:t>How is a stroke diagnosed?</a:t>
            </a:r>
            <a:endParaRPr lang="pl-PL">
              <a:solidFill>
                <a:schemeClr val="bg1"/>
              </a:solidFill>
            </a:endParaRPr>
          </a:p>
          <a:p>
            <a:endParaRPr lang="pl-PL">
              <a:solidFill>
                <a:schemeClr val="bg1"/>
              </a:solidFill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BE3B5D-DB62-D2B3-B794-6436CC5A7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562272" cy="371157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700" b="1">
                <a:solidFill>
                  <a:schemeClr val="bg1"/>
                </a:solidFill>
                <a:cs typeface="Calibri"/>
              </a:rPr>
              <a:t>CT scan of the brain.</a:t>
            </a:r>
            <a:r>
              <a:rPr lang="pl-PL" sz="1700">
                <a:solidFill>
                  <a:schemeClr val="bg1"/>
                </a:solidFill>
                <a:cs typeface="Calibri"/>
              </a:rPr>
              <a:t>  A brain CT scan can show bleeding in the brain or damage to brain cells caused by a stroke. It is used to find abnormalities and help find the location or type of stroke.</a:t>
            </a:r>
          </a:p>
          <a:p>
            <a:endParaRPr lang="pl-PL" sz="1700">
              <a:solidFill>
                <a:schemeClr val="bg1"/>
              </a:solidFill>
              <a:cs typeface="Calibri"/>
            </a:endParaRPr>
          </a:p>
          <a:p>
            <a:r>
              <a:rPr lang="pl-PL" sz="1700" b="1">
                <a:solidFill>
                  <a:schemeClr val="bg1"/>
                </a:solidFill>
                <a:cs typeface="Calibri"/>
              </a:rPr>
              <a:t>MRI.</a:t>
            </a:r>
            <a:r>
              <a:rPr lang="pl-PL" sz="1700">
                <a:solidFill>
                  <a:schemeClr val="bg1"/>
                </a:solidFill>
                <a:cs typeface="Calibri"/>
              </a:rPr>
              <a:t> An MRI uses magnetic fields to find small changes in brain tissue that help to find and diagnose stroke.</a:t>
            </a:r>
          </a:p>
          <a:p>
            <a:endParaRPr lang="pl-PL" sz="1700">
              <a:solidFill>
                <a:schemeClr val="bg1"/>
              </a:solidFill>
              <a:cs typeface="Calibri"/>
            </a:endParaRPr>
          </a:p>
          <a:p>
            <a:r>
              <a:rPr lang="pl-PL" sz="1700" b="1">
                <a:solidFill>
                  <a:schemeClr val="bg1"/>
                </a:solidFill>
                <a:cs typeface="Calibri"/>
              </a:rPr>
              <a:t>CTA (computed tomographic angiography).</a:t>
            </a:r>
            <a:r>
              <a:rPr lang="pl-PL" sz="1700">
                <a:solidFill>
                  <a:schemeClr val="bg1"/>
                </a:solidFill>
                <a:cs typeface="Calibri"/>
              </a:rPr>
              <a:t>A CT angiogram uses CT technology to get images of blood vessels.</a:t>
            </a:r>
          </a:p>
        </p:txBody>
      </p:sp>
      <p:pic>
        <p:nvPicPr>
          <p:cNvPr id="7" name="Picture 4" descr="Scan of a human brain in a neurology clinic">
            <a:extLst>
              <a:ext uri="{FF2B5EF4-FFF2-40B4-BE49-F238E27FC236}">
                <a16:creationId xmlns:a16="http://schemas.microsoft.com/office/drawing/2014/main" id="{BBC69179-5CF6-CAE1-6976-75CF53ADC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69" r="739" b="4"/>
          <a:stretch/>
        </p:blipFill>
        <p:spPr>
          <a:xfrm>
            <a:off x="7629728" y="10"/>
            <a:ext cx="4562272" cy="6857990"/>
          </a:xfrm>
          <a:prstGeom prst="rect">
            <a:avLst/>
          </a:prstGeom>
        </p:spPr>
      </p:pic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95400" y="2026340"/>
            <a:ext cx="1089660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45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B5A6EC-0EE8-14AF-B625-5948F8F4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46" y="669925"/>
            <a:ext cx="4650862" cy="4812755"/>
          </a:xfrm>
        </p:spPr>
        <p:txBody>
          <a:bodyPr anchor="b">
            <a:normAutofit/>
          </a:bodyPr>
          <a:lstStyle/>
          <a:p>
            <a:pPr algn="r"/>
            <a:r>
              <a:rPr lang="pl-PL" sz="6100">
                <a:solidFill>
                  <a:schemeClr val="bg1"/>
                </a:solidFill>
                <a:cs typeface="Calibri Light"/>
              </a:rPr>
              <a:t>What are the complications of having a stroke?</a:t>
            </a:r>
            <a:endParaRPr lang="pl-PL" sz="6100">
              <a:solidFill>
                <a:schemeClr val="bg1"/>
              </a:solidFill>
            </a:endParaRPr>
          </a:p>
          <a:p>
            <a:pPr algn="r"/>
            <a:endParaRPr lang="pl-PL" sz="6100">
              <a:solidFill>
                <a:schemeClr val="bg1"/>
              </a:solidFill>
              <a:cs typeface="Calibri Light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510200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AFCBF7-4812-02D3-93F2-897F16274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314" y="753042"/>
            <a:ext cx="4562272" cy="51720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000">
                <a:solidFill>
                  <a:schemeClr val="bg1"/>
                </a:solidFill>
                <a:cs typeface="Calibri"/>
              </a:rPr>
              <a:t>Recovery from stroke and the specific ability affected depends on the size and location of the stroke.</a:t>
            </a:r>
          </a:p>
          <a:p>
            <a:r>
              <a:rPr lang="pl-PL" sz="2000">
                <a:solidFill>
                  <a:schemeClr val="bg1"/>
                </a:solidFill>
                <a:cs typeface="Calibri"/>
              </a:rPr>
              <a:t>A small stroke may cause problems such as weakness in your arm or leg.</a:t>
            </a:r>
            <a:endParaRPr lang="pl-PL" sz="2000">
              <a:solidFill>
                <a:schemeClr val="bg1"/>
              </a:solidFill>
            </a:endParaRPr>
          </a:p>
          <a:p>
            <a:r>
              <a:rPr lang="pl-PL" sz="2000">
                <a:solidFill>
                  <a:schemeClr val="bg1"/>
                </a:solidFill>
                <a:cs typeface="Calibri"/>
              </a:rPr>
              <a:t>Larger strokes may cause parts of your body to not be able to move (be paralyzed). Larger strokes can also cause loss of speech or even death.</a:t>
            </a:r>
            <a:endParaRPr lang="pl-PL" sz="2000">
              <a:solidFill>
                <a:schemeClr val="bg1"/>
              </a:solidFill>
            </a:endParaRPr>
          </a:p>
          <a:p>
            <a:endParaRPr lang="pl-PL" sz="2000">
              <a:solidFill>
                <a:schemeClr val="bg1"/>
              </a:solidFill>
              <a:cs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87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2257E0D-FE7E-503F-0ED2-BA87ABDF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l-PL" sz="5000">
                <a:solidFill>
                  <a:schemeClr val="bg1"/>
                </a:solidFill>
              </a:rPr>
              <a:t>Consequence of a stroke</a:t>
            </a:r>
            <a:endParaRPr lang="pl-PL" sz="5000">
              <a:solidFill>
                <a:schemeClr val="bg1"/>
              </a:solidFill>
              <a:cs typeface="Calibri Light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6EB207-F550-83C5-7ED0-754F93E1F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chemeClr val="bg1"/>
                </a:solidFill>
              </a:rPr>
              <a:t>The most </a:t>
            </a:r>
            <a:r>
              <a:rPr lang="pl-PL" sz="2000" err="1">
                <a:solidFill>
                  <a:schemeClr val="bg1"/>
                </a:solidFill>
              </a:rPr>
              <a:t>common</a:t>
            </a:r>
            <a:r>
              <a:rPr lang="pl-PL" sz="2000">
                <a:solidFill>
                  <a:schemeClr val="bg1"/>
                </a:solidFill>
              </a:rPr>
              <a:t> </a:t>
            </a:r>
            <a:r>
              <a:rPr lang="pl-PL" sz="2000" err="1">
                <a:solidFill>
                  <a:schemeClr val="bg1"/>
                </a:solidFill>
              </a:rPr>
              <a:t>types</a:t>
            </a:r>
            <a:r>
              <a:rPr lang="pl-PL" sz="2000">
                <a:solidFill>
                  <a:schemeClr val="bg1"/>
                </a:solidFill>
              </a:rPr>
              <a:t> of </a:t>
            </a:r>
            <a:r>
              <a:rPr lang="pl-PL" sz="2000" err="1">
                <a:solidFill>
                  <a:schemeClr val="bg1"/>
                </a:solidFill>
              </a:rPr>
              <a:t>disability</a:t>
            </a:r>
            <a:r>
              <a:rPr lang="pl-PL" sz="2000">
                <a:solidFill>
                  <a:schemeClr val="bg1"/>
                </a:solidFill>
              </a:rPr>
              <a:t> </a:t>
            </a:r>
            <a:r>
              <a:rPr lang="pl-PL" sz="2000" err="1">
                <a:solidFill>
                  <a:schemeClr val="bg1"/>
                </a:solidFill>
              </a:rPr>
              <a:t>after</a:t>
            </a:r>
            <a:r>
              <a:rPr lang="pl-PL" sz="2000">
                <a:solidFill>
                  <a:schemeClr val="bg1"/>
                </a:solidFill>
              </a:rPr>
              <a:t> </a:t>
            </a:r>
            <a:r>
              <a:rPr lang="pl-PL" sz="2000" err="1">
                <a:solidFill>
                  <a:schemeClr val="bg1"/>
                </a:solidFill>
              </a:rPr>
              <a:t>stroke</a:t>
            </a:r>
            <a:r>
              <a:rPr lang="pl-PL" sz="2000">
                <a:solidFill>
                  <a:schemeClr val="bg1"/>
                </a:solidFill>
              </a:rPr>
              <a:t> </a:t>
            </a:r>
            <a:r>
              <a:rPr lang="pl-PL" sz="2000" err="1">
                <a:solidFill>
                  <a:schemeClr val="bg1"/>
                </a:solidFill>
              </a:rPr>
              <a:t>are</a:t>
            </a:r>
            <a:r>
              <a:rPr lang="pl-PL" sz="2000">
                <a:solidFill>
                  <a:schemeClr val="bg1"/>
                </a:solidFill>
              </a:rPr>
              <a:t> </a:t>
            </a:r>
          </a:p>
          <a:p>
            <a:r>
              <a:rPr lang="pl-PL" sz="2000" err="1">
                <a:solidFill>
                  <a:schemeClr val="bg1"/>
                </a:solidFill>
              </a:rPr>
              <a:t>impaired</a:t>
            </a:r>
            <a:r>
              <a:rPr lang="pl-PL" sz="2000">
                <a:solidFill>
                  <a:schemeClr val="bg1"/>
                </a:solidFill>
              </a:rPr>
              <a:t> speech,</a:t>
            </a:r>
            <a:endParaRPr lang="pl-PL" sz="2000">
              <a:solidFill>
                <a:schemeClr val="bg1"/>
              </a:solidFill>
              <a:cs typeface="Calibri"/>
            </a:endParaRPr>
          </a:p>
          <a:p>
            <a:r>
              <a:rPr lang="pl-PL" sz="2000">
                <a:solidFill>
                  <a:schemeClr val="bg1"/>
                </a:solidFill>
              </a:rPr>
              <a:t> </a:t>
            </a:r>
            <a:r>
              <a:rPr lang="pl-PL" sz="2000" err="1">
                <a:solidFill>
                  <a:schemeClr val="bg1"/>
                </a:solidFill>
              </a:rPr>
              <a:t>restricted</a:t>
            </a:r>
            <a:r>
              <a:rPr lang="pl-PL" sz="2000">
                <a:solidFill>
                  <a:schemeClr val="bg1"/>
                </a:solidFill>
              </a:rPr>
              <a:t> </a:t>
            </a:r>
            <a:r>
              <a:rPr lang="pl-PL" sz="2000" err="1">
                <a:solidFill>
                  <a:schemeClr val="bg1"/>
                </a:solidFill>
              </a:rPr>
              <a:t>physical</a:t>
            </a:r>
            <a:r>
              <a:rPr lang="pl-PL" sz="2000">
                <a:solidFill>
                  <a:schemeClr val="bg1"/>
                </a:solidFill>
              </a:rPr>
              <a:t> </a:t>
            </a:r>
            <a:r>
              <a:rPr lang="pl-PL" sz="2000" err="1">
                <a:solidFill>
                  <a:schemeClr val="bg1"/>
                </a:solidFill>
              </a:rPr>
              <a:t>abilities</a:t>
            </a:r>
            <a:r>
              <a:rPr lang="pl-PL" sz="2000">
                <a:solidFill>
                  <a:schemeClr val="bg1"/>
                </a:solidFill>
              </a:rPr>
              <a:t>, </a:t>
            </a:r>
          </a:p>
          <a:p>
            <a:r>
              <a:rPr lang="pl-PL" sz="2000" err="1">
                <a:solidFill>
                  <a:schemeClr val="bg1"/>
                </a:solidFill>
              </a:rPr>
              <a:t>weakness</a:t>
            </a:r>
            <a:r>
              <a:rPr lang="pl-PL" sz="2000">
                <a:solidFill>
                  <a:schemeClr val="bg1"/>
                </a:solidFill>
              </a:rPr>
              <a:t> </a:t>
            </a:r>
            <a:r>
              <a:rPr lang="pl-PL" sz="2000" err="1">
                <a:solidFill>
                  <a:schemeClr val="bg1"/>
                </a:solidFill>
              </a:rPr>
              <a:t>or</a:t>
            </a:r>
            <a:r>
              <a:rPr lang="pl-PL" sz="2000">
                <a:solidFill>
                  <a:schemeClr val="bg1"/>
                </a:solidFill>
              </a:rPr>
              <a:t> </a:t>
            </a:r>
            <a:r>
              <a:rPr lang="pl-PL" sz="2000" err="1">
                <a:solidFill>
                  <a:schemeClr val="bg1"/>
                </a:solidFill>
              </a:rPr>
              <a:t>paralysis</a:t>
            </a:r>
            <a:r>
              <a:rPr lang="pl-PL" sz="2000">
                <a:solidFill>
                  <a:schemeClr val="bg1"/>
                </a:solidFill>
              </a:rPr>
              <a:t> of </a:t>
            </a:r>
            <a:r>
              <a:rPr lang="pl-PL" sz="2000" err="1">
                <a:solidFill>
                  <a:schemeClr val="bg1"/>
                </a:solidFill>
              </a:rPr>
              <a:t>limbs</a:t>
            </a:r>
            <a:r>
              <a:rPr lang="pl-PL" sz="2000">
                <a:solidFill>
                  <a:schemeClr val="bg1"/>
                </a:solidFill>
              </a:rPr>
              <a:t> on one </a:t>
            </a:r>
            <a:r>
              <a:rPr lang="pl-PL" sz="2000" err="1">
                <a:solidFill>
                  <a:schemeClr val="bg1"/>
                </a:solidFill>
              </a:rPr>
              <a:t>side</a:t>
            </a:r>
            <a:r>
              <a:rPr lang="pl-PL" sz="2000">
                <a:solidFill>
                  <a:schemeClr val="bg1"/>
                </a:solidFill>
              </a:rPr>
              <a:t> of the body, </a:t>
            </a:r>
          </a:p>
          <a:p>
            <a:r>
              <a:rPr lang="pl-PL" sz="2000" err="1">
                <a:solidFill>
                  <a:schemeClr val="bg1"/>
                </a:solidFill>
              </a:rPr>
              <a:t>difficulty</a:t>
            </a:r>
            <a:r>
              <a:rPr lang="pl-PL" sz="2000">
                <a:solidFill>
                  <a:schemeClr val="bg1"/>
                </a:solidFill>
              </a:rPr>
              <a:t> </a:t>
            </a:r>
            <a:r>
              <a:rPr lang="pl-PL" sz="2000" err="1">
                <a:solidFill>
                  <a:schemeClr val="bg1"/>
                </a:solidFill>
              </a:rPr>
              <a:t>gripping</a:t>
            </a:r>
            <a:r>
              <a:rPr lang="pl-PL" sz="2000">
                <a:solidFill>
                  <a:schemeClr val="bg1"/>
                </a:solidFill>
              </a:rPr>
              <a:t> </a:t>
            </a:r>
            <a:r>
              <a:rPr lang="pl-PL" sz="2000" err="1">
                <a:solidFill>
                  <a:schemeClr val="bg1"/>
                </a:solidFill>
              </a:rPr>
              <a:t>or</a:t>
            </a:r>
            <a:r>
              <a:rPr lang="pl-PL" sz="2000">
                <a:solidFill>
                  <a:schemeClr val="bg1"/>
                </a:solidFill>
              </a:rPr>
              <a:t> holding </a:t>
            </a:r>
            <a:r>
              <a:rPr lang="pl-PL" sz="2000" err="1">
                <a:solidFill>
                  <a:schemeClr val="bg1"/>
                </a:solidFill>
              </a:rPr>
              <a:t>things</a:t>
            </a:r>
            <a:r>
              <a:rPr lang="pl-PL" sz="2000">
                <a:solidFill>
                  <a:schemeClr val="bg1"/>
                </a:solidFill>
              </a:rPr>
              <a:t>,</a:t>
            </a:r>
            <a:endParaRPr lang="pl-PL" sz="2000">
              <a:solidFill>
                <a:schemeClr val="bg1"/>
              </a:solidFill>
              <a:cs typeface="Calibri"/>
            </a:endParaRPr>
          </a:p>
          <a:p>
            <a:r>
              <a:rPr lang="pl-PL" sz="2000">
                <a:solidFill>
                  <a:schemeClr val="bg1"/>
                </a:solidFill>
              </a:rPr>
              <a:t> a </a:t>
            </a:r>
            <a:r>
              <a:rPr lang="pl-PL" sz="2000" err="1">
                <a:solidFill>
                  <a:schemeClr val="bg1"/>
                </a:solidFill>
              </a:rPr>
              <a:t>slowed</a:t>
            </a:r>
            <a:r>
              <a:rPr lang="pl-PL" sz="2000">
                <a:solidFill>
                  <a:schemeClr val="bg1"/>
                </a:solidFill>
              </a:rPr>
              <a:t> </a:t>
            </a:r>
            <a:r>
              <a:rPr lang="pl-PL" sz="2000" err="1">
                <a:solidFill>
                  <a:schemeClr val="bg1"/>
                </a:solidFill>
              </a:rPr>
              <a:t>ability</a:t>
            </a:r>
            <a:r>
              <a:rPr lang="pl-PL" sz="2000">
                <a:solidFill>
                  <a:schemeClr val="bg1"/>
                </a:solidFill>
              </a:rPr>
              <a:t> to </a:t>
            </a:r>
            <a:r>
              <a:rPr lang="pl-PL" sz="2000" err="1">
                <a:solidFill>
                  <a:schemeClr val="bg1"/>
                </a:solidFill>
              </a:rPr>
              <a:t>communicate</a:t>
            </a:r>
            <a:r>
              <a:rPr lang="pl-PL" sz="2000">
                <a:solidFill>
                  <a:schemeClr val="bg1"/>
                </a:solidFill>
              </a:rPr>
              <a:t>.</a:t>
            </a:r>
            <a:endParaRPr lang="pl-PL" sz="200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9177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938</Words>
  <Application>Microsoft Office PowerPoint</Application>
  <PresentationFormat>Panoramiczny</PresentationFormat>
  <Paragraphs>100</Paragraphs>
  <Slides>17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Office Theme</vt:lpstr>
      <vt:lpstr>Physiotherapy After Stroke </vt:lpstr>
      <vt:lpstr>What is a Stroke?</vt:lpstr>
      <vt:lpstr>Risk factors for stroke</vt:lpstr>
      <vt:lpstr>Risk factors for stroke</vt:lpstr>
      <vt:lpstr>What are the symptoms of a stroke? </vt:lpstr>
      <vt:lpstr>Help FAST</vt:lpstr>
      <vt:lpstr>How is a stroke diagnosed? </vt:lpstr>
      <vt:lpstr>What are the complications of having a stroke? </vt:lpstr>
      <vt:lpstr>Consequence of a stroke</vt:lpstr>
      <vt:lpstr>Physiotherapy for stroke</vt:lpstr>
      <vt:lpstr>Stroke Exercises</vt:lpstr>
      <vt:lpstr>Calf stretch</vt:lpstr>
      <vt:lpstr>Side lying hip flexion </vt:lpstr>
      <vt:lpstr>Wrist Curl Exercise</vt:lpstr>
      <vt:lpstr>Vocabulary</vt:lpstr>
      <vt:lpstr>Bibliography:</vt:lpstr>
      <vt:lpstr>Thanks for your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Wikusia 27</dc:creator>
  <cp:lastModifiedBy>Wikusia 27</cp:lastModifiedBy>
  <cp:revision>5</cp:revision>
  <dcterms:created xsi:type="dcterms:W3CDTF">2023-11-22T14:36:59Z</dcterms:created>
  <dcterms:modified xsi:type="dcterms:W3CDTF">2024-01-03T08:41:40Z</dcterms:modified>
</cp:coreProperties>
</file>