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T Sans Narrow" panose="020B0506020203020204" pitchFamily="34" charset="-18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976e9367a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31976e9367a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1a37b4191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1a37b4191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1a37b4191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1a37b4191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1a37b4191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1a37b4191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1976e9367a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31976e9367a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1976e9367a_2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31976e9367a_2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1a46a5ed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1a46a5ed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976e9367a_2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1976e9367a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976e9367a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31976e9367a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976e9367a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1976e9367a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976e9367a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31976e9367a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1976e9367a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31976e9367a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1976e9367a_2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1976e9367a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976e9367a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1976e9367a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976e9367a_2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1976e9367a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976e9367a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31976e9367a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bone.2005.11.024" TargetMode="External"/><Relationship Id="rId3" Type="http://schemas.openxmlformats.org/officeDocument/2006/relationships/hyperlink" Target="https://www.chennaispinecare.com/osteoporosis-and-spine-fractures-in-women/" TargetMode="External"/><Relationship Id="rId7" Type="http://schemas.openxmlformats.org/officeDocument/2006/relationships/hyperlink" Target="https://pubmed.ncbi.nlm.nih.gov/?term=Burlet+N&amp;cauthor_id=1645531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ubmed.ncbi.nlm.nih.gov/16455317/#full-view-affiliation-1" TargetMode="External"/><Relationship Id="rId5" Type="http://schemas.openxmlformats.org/officeDocument/2006/relationships/hyperlink" Target="https://pubmed.ncbi.nlm.nih.gov/?term=Reginster+JY&amp;cauthor_id=16455317" TargetMode="External"/><Relationship Id="rId4" Type="http://schemas.openxmlformats.org/officeDocument/2006/relationships/hyperlink" Target="https://ecosh.com/osteoporosis-symptoms-causes-risk-groups-prevention-and-treatm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pl"/>
              <a:t>Osteoporosis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3541375" y="4035952"/>
            <a:ext cx="5170500" cy="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55000" lnSpcReduction="20000"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Faculty of Medicine, Rzeszów University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Master’s degree studies in Physiotherapy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 3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Paulina Małozięć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2024/2025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None/>
            </a:pP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8" y="1070875"/>
            <a:ext cx="2488725" cy="24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311700" y="22180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</a:t>
            </a:r>
            <a:r>
              <a:rPr lang="pl" sz="3933">
                <a:latin typeface="Arial"/>
                <a:ea typeface="Arial"/>
                <a:cs typeface="Arial"/>
                <a:sym typeface="Arial"/>
              </a:rPr>
              <a:t>Examples of exercises</a:t>
            </a:r>
            <a:endParaRPr sz="3933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3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pl" sz="2922">
                <a:latin typeface="Open Sans"/>
                <a:ea typeface="Open Sans"/>
                <a:cs typeface="Open Sans"/>
                <a:sym typeface="Open Sans"/>
              </a:rPr>
              <a:t>      Exercises in osteoporosis</a:t>
            </a:r>
            <a:endParaRPr sz="2922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pl" sz="25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Inner leg stretch</a:t>
            </a:r>
            <a:endParaRPr sz="25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pl" sz="22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Hip and lower back stretch</a:t>
            </a:r>
            <a:endParaRPr sz="22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pl" sz="22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Double hip rotation</a:t>
            </a:r>
            <a:endParaRPr sz="22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6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725" y="2618516"/>
            <a:ext cx="2210500" cy="124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800" y="1152413"/>
            <a:ext cx="1955250" cy="8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5098" y="3505525"/>
            <a:ext cx="2151245" cy="1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 txBox="1"/>
          <p:nvPr/>
        </p:nvSpPr>
        <p:spPr>
          <a:xfrm>
            <a:off x="3857713" y="4682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/>
              <a:t>https://dexak.pl/strefa-pacjenta/zestawy-cwiczen/cwiczenia-na-kregoslup-ledzwiowy/</a:t>
            </a:r>
            <a:endParaRPr sz="700"/>
          </a:p>
        </p:txBody>
      </p:sp>
      <p:sp>
        <p:nvSpPr>
          <p:cNvPr id="179" name="Google Shape;179;p25"/>
          <p:cNvSpPr txBox="1"/>
          <p:nvPr/>
        </p:nvSpPr>
        <p:spPr>
          <a:xfrm>
            <a:off x="5232775" y="2144313"/>
            <a:ext cx="215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"/>
              <a:t>https://polki.pl/dieta-i-fitness/cwiczenia,rozciaganie-miesni-nog-po-treningu-zestaw-cwiczen,10379004,galeria.html</a:t>
            </a:r>
            <a:endParaRPr sz="600"/>
          </a:p>
        </p:txBody>
      </p:sp>
      <p:sp>
        <p:nvSpPr>
          <p:cNvPr id="180" name="Google Shape;180;p25"/>
          <p:cNvSpPr txBox="1"/>
          <p:nvPr/>
        </p:nvSpPr>
        <p:spPr>
          <a:xfrm>
            <a:off x="6068225" y="394315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https://www.wibroterapia.com/proste-cwiczenia-na-bol-biodra/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586825" y="4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2200"/>
              </a:spcBef>
              <a:spcAft>
                <a:spcPts val="0"/>
              </a:spcAft>
              <a:buNone/>
            </a:pPr>
            <a:endParaRPr sz="2922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lang="pl" sz="3333">
                <a:latin typeface="Arial"/>
                <a:ea typeface="Arial"/>
                <a:cs typeface="Arial"/>
                <a:sym typeface="Arial"/>
              </a:rPr>
              <a:t>Exercise in osteoporosis</a:t>
            </a:r>
            <a:endParaRPr sz="3333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pl" sz="2200">
                <a:solidFill>
                  <a:srgbClr val="000000"/>
                </a:solidFill>
              </a:rPr>
              <a:t>Chair stand</a:t>
            </a:r>
            <a:endParaRPr sz="2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pl" sz="2200">
                <a:solidFill>
                  <a:srgbClr val="000000"/>
                </a:solidFill>
              </a:rPr>
              <a:t>Hip extension</a:t>
            </a:r>
            <a:endParaRPr sz="2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pl" sz="2200">
                <a:solidFill>
                  <a:srgbClr val="000000"/>
                </a:solidFill>
              </a:rPr>
              <a:t>Bridge</a:t>
            </a:r>
            <a:endParaRPr sz="2200">
              <a:solidFill>
                <a:srgbClr val="000000"/>
              </a:solidFill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3225" y="890700"/>
            <a:ext cx="1871300" cy="12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/>
        </p:nvSpPr>
        <p:spPr>
          <a:xfrm>
            <a:off x="5802125" y="2233050"/>
            <a:ext cx="1670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00"/>
              <a:t>https://www.physio-pedia.com/30_Seconds_Sit_To_Stand_Test</a:t>
            </a:r>
            <a:endParaRPr sz="500"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551" y="1314455"/>
            <a:ext cx="2025600" cy="202556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4348975" y="2874900"/>
            <a:ext cx="202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"/>
              <a:t>https://www.muscleandfitness.com/exercise/workouts/leg-exercises/hip-extension-and-cross/</a:t>
            </a:r>
            <a:endParaRPr sz="600"/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2825" y="3390850"/>
            <a:ext cx="1797700" cy="11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4871675" y="4733800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00"/>
              <a:t>https://www.verywellfit.com/how-to-do-the-bridge-exercise-3120738</a:t>
            </a:r>
            <a:endParaRPr sz="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/>
              <a:t>                                  Quiz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26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790"/>
              <a:buFont typeface="Arial"/>
              <a:buAutoNum type="arabicPeriod"/>
            </a:pPr>
            <a:r>
              <a:rPr lang="pl" sz="1729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Who is more at risk of osteoporosis?</a:t>
            </a:r>
            <a:endParaRPr sz="1729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l" sz="1729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29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r>
              <a:rPr lang="pl" sz="1729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A) Women  B) Men  C) Kids</a:t>
            </a:r>
            <a:endParaRPr sz="1729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sz="1729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sz="1729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sz="1729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sz="1729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r>
              <a:rPr lang="pl" sz="1729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2. How many types of osteoporosis are distinguished?</a:t>
            </a:r>
            <a:endParaRPr sz="1729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sz="1729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r>
              <a:rPr lang="pl" sz="1729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A)1   B) 2   C)3   D) 4</a:t>
            </a:r>
            <a:endParaRPr sz="1729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8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785"/>
              <a:buNone/>
            </a:pPr>
            <a:endParaRPr sz="1729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7" descr="Medical Case Presentation | Osteoporosis is a systemic skeletal disorder  characterized by low bone mass, micro-architectural deterioration of bone  tissue leading to… | Instagram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54310" y="2018827"/>
            <a:ext cx="1578900" cy="128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7"/>
          <p:cNvSpPr txBox="1"/>
          <p:nvPr/>
        </p:nvSpPr>
        <p:spPr>
          <a:xfrm>
            <a:off x="4572000" y="1369219"/>
            <a:ext cx="44544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i="0" u="none" strike="noStrike" cap="none">
                <a:solidFill>
                  <a:srgbClr val="212121"/>
                </a:solidFill>
              </a:rPr>
              <a:t>3. Does the photo show a diseased bone ?</a:t>
            </a:r>
            <a:endParaRPr sz="700">
              <a:solidFill>
                <a:srgbClr val="21212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212121"/>
                </a:solidFill>
              </a:rPr>
              <a:t>A ) Yes      B) No</a:t>
            </a:r>
            <a:endParaRPr sz="700">
              <a:solidFill>
                <a:srgbClr val="212121"/>
              </a:solidFill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4632600" y="3518037"/>
            <a:ext cx="4333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4. Does diet affect the development of the disease? </a:t>
            </a: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  A) Yes    B) NO</a:t>
            </a:r>
            <a:endParaRPr sz="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/>
              <a:t>Vocablulary</a:t>
            </a: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177800" lvl="0" indent="-1541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Osteoporosis- osteoporoza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Disease- choroba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Decrease- zmniejszyć 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Increasing- zwiększyć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Fractures- złamanie 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Atrophy- zanik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Propensity</a:t>
            </a:r>
            <a:r>
              <a:rPr lang="pl" b="1"/>
              <a:t>- </a:t>
            </a:r>
            <a:r>
              <a:rPr lang="pl"/>
              <a:t>tendecja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lumbar spine- kręgosłup lędźwiowy 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Densitometry- Densytometria</a:t>
            </a:r>
            <a:endParaRPr/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/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 b="1"/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16666"/>
              <a:buNone/>
            </a:pPr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10000"/>
          </a:bodyPr>
          <a:lstStyle/>
          <a:p>
            <a:pPr marL="177800" lvl="0" indent="-15414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Knee- kolano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wrist- nadgarstek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Hip- biodro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Spine- kręgosłup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post-menopausal- okres po menopauzalny 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senile osteoporosis- starcza osteoporoza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secondary osteoporosis- wtórna osteoporoza</a:t>
            </a:r>
            <a:endParaRPr/>
          </a:p>
          <a:p>
            <a:pPr marL="177800" lvl="0" indent="-15414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●"/>
            </a:pPr>
            <a:r>
              <a:rPr lang="pl"/>
              <a:t>Prevent- zapobiegać</a:t>
            </a:r>
            <a:endParaRPr/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16666"/>
              <a:buNone/>
            </a:pPr>
            <a:endParaRPr/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16666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352300" cy="44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</a:t>
            </a:r>
            <a:r>
              <a:rPr lang="pl" sz="6000"/>
              <a:t>Thank you !</a:t>
            </a:r>
            <a:endParaRPr sz="6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411"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                      Bibliography</a:t>
            </a:r>
            <a:endParaRPr sz="3411"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Calibri"/>
              <a:buNone/>
            </a:pPr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Arial"/>
              <a:buChar char="●"/>
            </a:pPr>
            <a:r>
              <a:rPr lang="pl" sz="1100" u="sng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https://www.chennaispinecare.com/osteoporosis-and-spine-fractures-in-women/</a:t>
            </a:r>
            <a:endParaRPr sz="11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Arial"/>
              <a:buChar char="●"/>
            </a:pPr>
            <a:r>
              <a:rPr lang="pl" sz="11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l" sz="1100" u="sng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https://ecosh.com/osteoporosis-symptoms-causes-risk-groups-prevention-and-treatment/</a:t>
            </a:r>
            <a:endParaRPr sz="11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Arial"/>
              <a:buChar char="●"/>
            </a:pPr>
            <a:r>
              <a:rPr lang="pl" sz="11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  Albright F, Smith PH, Richel AM. Postmenopausal osteoporosis: its clinical features. JAMA 1941; 116: 2463–2474</a:t>
            </a:r>
            <a:endParaRPr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None/>
            </a:pPr>
            <a:r>
              <a:rPr lang="pl" sz="1100" b="1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       Osteoporosis: a still increasing prevalence </a:t>
            </a:r>
            <a:r>
              <a:rPr lang="pl" sz="1100" u="sng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Jean-Yves Reginster</a:t>
            </a:r>
            <a:r>
              <a:rPr lang="pl" sz="1100" baseline="300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pl" sz="1100" u="sng" baseline="300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pl" sz="11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pl" sz="1100" u="sng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Nansa Burlet</a:t>
            </a:r>
            <a:r>
              <a:rPr lang="pl" sz="11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Affiliations </a:t>
            </a:r>
            <a:endParaRPr sz="11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Arial"/>
              <a:buChar char="●"/>
            </a:pPr>
            <a:r>
              <a:rPr lang="pl" sz="11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      PMID: 16455317 </a:t>
            </a:r>
            <a:endParaRPr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Arial"/>
              <a:buChar char="●"/>
            </a:pPr>
            <a:r>
              <a:rPr lang="pl" sz="11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      DOI: </a:t>
            </a:r>
            <a:r>
              <a:rPr lang="pl" sz="1100" u="sng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10.1016/j.bone.2005.11.024</a:t>
            </a:r>
            <a:endParaRPr sz="11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100"/>
              <a:buFont typeface="Arial"/>
              <a:buChar char="●"/>
            </a:pPr>
            <a:r>
              <a:rPr lang="pl" sz="11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      https://www.health.harvard.edu/staying-healthy/exercise-rx-for-overcoming-osteoarthritis</a:t>
            </a:r>
            <a:endParaRPr sz="11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pl" sz="1200">
                <a:solidFill>
                  <a:srgbClr val="1E1E1E"/>
                </a:solidFill>
                <a:latin typeface="Arial"/>
                <a:ea typeface="Arial"/>
                <a:cs typeface="Arial"/>
                <a:sym typeface="Arial"/>
              </a:rPr>
              <a:t>https://www.diki.pl/slownik-angielskiego?q=medyczny</a:t>
            </a:r>
            <a:endParaRPr sz="1200">
              <a:solidFill>
                <a:srgbClr val="1E1E1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/>
              <a:t>What is osteoporosis?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841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Osteoporosis is a disease of the skeleton, characterized by a decrease in the mechanical strength of the bones and increasing the risk of fractures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8415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Osteoporosis is a disease in which bone tissue atrophies, resulting in an increased incidence of fractures. The essence of osteoporosis is the process of bone atrophy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6" descr="Osteoporoza – przyczyny, objawy bólowe, badania, leczeni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8650" y="1474519"/>
            <a:ext cx="3480520" cy="145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descr="Osteoporosis and Bone Heal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8294" y="3177392"/>
            <a:ext cx="2179092" cy="166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572375" y="3063725"/>
            <a:ext cx="37740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https://www.gov.pl/web/psse-brodnica/swiatowy-dzien-osteoporozy</a:t>
            </a:r>
            <a:endParaRPr sz="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28650" y="478580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"/>
              <a:t>https://www.desertspineandsports.com/osteoporosis-and-bone-health/</a:t>
            </a:r>
            <a:endParaRPr sz="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/>
              <a:t>Causes of osteoporosis </a:t>
            </a:r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Osteoporosis occurs in 30% of women and 8% of men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Age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early cessation of menstruation (before age 40)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family propensity for fractures and osteoporosis,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low physical activity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7" descr="Osteoporosis: What's the Big Deal? - Mile High Spine &amp; Pain Center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1369219"/>
            <a:ext cx="4430100" cy="30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5363050" y="4499575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https://milehighspine.com/osteoporosis-whats-the-big-deal/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/>
              <a:t>Symptoms of osteoporosis 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b="1">
                <a:latin typeface="Arial"/>
                <a:ea typeface="Arial"/>
                <a:cs typeface="Arial"/>
                <a:sym typeface="Arial"/>
              </a:rPr>
              <a:t>Very often the first symptom,  is a fracture:</a:t>
            </a:r>
            <a:endParaRPr sz="1900" b="1"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 knee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 wrist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hip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spine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8" descr="Osteoporosis and Fractures: New Braunfels Orthopaedic Surgery &amp; Sports  Medicine: Orthopedic Surgeons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21769" y="3348038"/>
            <a:ext cx="1850231" cy="138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 descr="New discoveries about fractures related to osteoporosis medicine -  Linköping Universit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3698" y="1912144"/>
            <a:ext cx="1793081" cy="143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 descr="Osteoporosis &amp; Spine Fractures in Women: Risks, Symptoms, Treatment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5627" y="1174099"/>
            <a:ext cx="3263503" cy="326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2146700" y="4733925"/>
            <a:ext cx="254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/>
              <a:t>https://www.nbsportsmed.com/blog/osteoporosis-and-fractures</a:t>
            </a:r>
            <a:endParaRPr sz="700"/>
          </a:p>
        </p:txBody>
      </p:sp>
      <p:sp>
        <p:nvSpPr>
          <p:cNvPr id="110" name="Google Shape;110;p18"/>
          <p:cNvSpPr txBox="1"/>
          <p:nvPr/>
        </p:nvSpPr>
        <p:spPr>
          <a:xfrm>
            <a:off x="4766550" y="3348050"/>
            <a:ext cx="906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"/>
              <a:t>https://liu.se/en/news-item/ny-kunskap-om-ovanliga-benbrott</a:t>
            </a:r>
            <a:endParaRPr sz="600"/>
          </a:p>
        </p:txBody>
      </p:sp>
      <p:sp>
        <p:nvSpPr>
          <p:cNvPr id="111" name="Google Shape;111;p18"/>
          <p:cNvSpPr txBox="1"/>
          <p:nvPr/>
        </p:nvSpPr>
        <p:spPr>
          <a:xfrm>
            <a:off x="6144000" y="443760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"/>
              <a:t>https://www.chennaispinecare.com/osteoporosis-and-spine-fractures-in-women/</a:t>
            </a:r>
            <a:endParaRPr sz="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/>
              <a:t>Type of osteoporosis </a:t>
            </a:r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586825" y="1879994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Type 1 is post-menopausal osteoporosis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Type 2 is senile osteoporosis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 secondary osteoporosis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9" descr="Classification of Osteoporosis | Download Scientific Diagram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29150" y="1707566"/>
            <a:ext cx="3886200" cy="258680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5028500" y="42444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/>
              <a:t>https://www.researchgate.net/figure/Classification-of-Osteoporosis_fig1_353217077</a:t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/>
              <a:t>How to diagnose osteoporosis?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Densitometry test - a check of bone mass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Usually the lumbar spine and/or hip are checked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Laboratory and X-ray examinations, mainly of the spine.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 descr="Laurel Radiology Services | Bone Densitometry (DEXA) | Measure Bone Mass |  Laurel, M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88193" y="324107"/>
            <a:ext cx="2329800" cy="18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 descr="Bone Densitometry - DoveM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1654" y="2077371"/>
            <a:ext cx="2555359" cy="255535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4129450" y="46327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"/>
              <a:t>https://www.dovemed.com/common-procedures/radiology-procedures/bone-densitometry</a:t>
            </a:r>
            <a:endParaRPr sz="600"/>
          </a:p>
        </p:txBody>
      </p:sp>
      <p:sp>
        <p:nvSpPr>
          <p:cNvPr id="129" name="Google Shape;129;p20"/>
          <p:cNvSpPr txBox="1"/>
          <p:nvPr/>
        </p:nvSpPr>
        <p:spPr>
          <a:xfrm>
            <a:off x="6366675" y="228947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500"/>
              <a:t>https://www.cbkjci.pl/post/blog/61,densytometria-obowiazkowe-badanie-dla-osob-dbajacych-o-zdrowie</a:t>
            </a:r>
            <a:endParaRPr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2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to support the treatment of osteoporosis?</a:t>
            </a: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Movement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Nordic walking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Walking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Dancing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Tai-chi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Running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1" descr="Co to jest nordic walking i dlaczego jest korzystny dla starszych osób? -  Życie Seniora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93396" y="1425934"/>
            <a:ext cx="1721854" cy="1145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 descr="Ruch to zdrowie! | Akademia Opiekunó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2740" y="2400895"/>
            <a:ext cx="21431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What Is Tai Chi and What Are Its Health Benefits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560" y="3601046"/>
            <a:ext cx="2114550" cy="121443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5993400" y="2571750"/>
            <a:ext cx="26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/>
              <a:t>https://zycieseniora.com/zdrowie-seniora/nordic-walking-dla-osob-starszych</a:t>
            </a:r>
            <a:endParaRPr sz="700"/>
          </a:p>
        </p:txBody>
      </p:sp>
      <p:sp>
        <p:nvSpPr>
          <p:cNvPr id="140" name="Google Shape;140;p21"/>
          <p:cNvSpPr txBox="1"/>
          <p:nvPr/>
        </p:nvSpPr>
        <p:spPr>
          <a:xfrm>
            <a:off x="5915875" y="4913500"/>
            <a:ext cx="3000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"/>
              <a:t>https://www.aarp.org/health/healthy-living/info-2024/tai-chi-benefits.html</a:t>
            </a:r>
            <a:endParaRPr sz="600"/>
          </a:p>
        </p:txBody>
      </p:sp>
      <p:sp>
        <p:nvSpPr>
          <p:cNvPr id="141" name="Google Shape;141;p21"/>
          <p:cNvSpPr txBox="1"/>
          <p:nvPr/>
        </p:nvSpPr>
        <p:spPr>
          <a:xfrm>
            <a:off x="3072000" y="374262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/>
              <a:t>https://akademiaopiekunow.pl/ruch-to-zdrowie/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342375" y="37881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 sz="2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How to support the treatment of osteoporosis?</a:t>
            </a:r>
            <a:endParaRPr sz="5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430025" y="1733744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Consume products rich in minerals and vitamins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Supplemental calcium and vitamin 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7800" algn="l" rtl="0"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Diet with adequate calcium intake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950" y="1667125"/>
            <a:ext cx="4547450" cy="254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 txBox="1"/>
          <p:nvPr/>
        </p:nvSpPr>
        <p:spPr>
          <a:xfrm>
            <a:off x="5028500" y="43122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600"/>
              <a:t>https://posilkiwchorobie.pl/onkologia/jak-uzupelnic-niedobor-witaminy-d-w-organizmie/</a:t>
            </a:r>
            <a:endParaRPr sz="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pl"/>
              <a:t>Physiotherapy in osteoporosis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534550" y="2069644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Electrotherapy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Magnetotherapy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Ultrasound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lang="pl">
                <a:latin typeface="Arial"/>
                <a:ea typeface="Arial"/>
                <a:cs typeface="Arial"/>
                <a:sym typeface="Arial"/>
              </a:rPr>
              <a:t>Laser therapy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447" y="1043350"/>
            <a:ext cx="1889550" cy="1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0047" y="1209947"/>
            <a:ext cx="1641325" cy="15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6111" y="3300421"/>
            <a:ext cx="1520285" cy="146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43000" y="2977275"/>
            <a:ext cx="2117464" cy="99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6272575" y="2874925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/>
              <a:t>https://fizjomedica.szczecin.pl/magnetoterapia/</a:t>
            </a:r>
            <a:endParaRPr sz="700"/>
          </a:p>
        </p:txBody>
      </p:sp>
      <p:sp>
        <p:nvSpPr>
          <p:cNvPr id="161" name="Google Shape;161;p23"/>
          <p:cNvSpPr txBox="1"/>
          <p:nvPr/>
        </p:nvSpPr>
        <p:spPr>
          <a:xfrm>
            <a:off x="5318600" y="4774325"/>
            <a:ext cx="2697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/>
              <a:t>https://rudek.com.pl/laseroterapia/</a:t>
            </a:r>
            <a:endParaRPr sz="700"/>
          </a:p>
        </p:txBody>
      </p:sp>
      <p:sp>
        <p:nvSpPr>
          <p:cNvPr id="162" name="Google Shape;162;p23"/>
          <p:cNvSpPr txBox="1"/>
          <p:nvPr/>
        </p:nvSpPr>
        <p:spPr>
          <a:xfrm>
            <a:off x="2488125" y="4129450"/>
            <a:ext cx="30000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/>
              <a:t>https://fizjoterapiawkrakowie.pl/elektroterapia-zabiegi/</a:t>
            </a:r>
            <a:endParaRPr sz="700"/>
          </a:p>
        </p:txBody>
      </p:sp>
      <p:sp>
        <p:nvSpPr>
          <p:cNvPr id="163" name="Google Shape;163;p23"/>
          <p:cNvSpPr txBox="1"/>
          <p:nvPr/>
        </p:nvSpPr>
        <p:spPr>
          <a:xfrm>
            <a:off x="3387200" y="22372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https://www.bardomed.pl/blog/nowosci-sprzetowe/ultradzwieki-rehabilitacji/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Pokaz na ekranie (16:9)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PT Sans Narrow</vt:lpstr>
      <vt:lpstr>Arial</vt:lpstr>
      <vt:lpstr>Calibri</vt:lpstr>
      <vt:lpstr>Open Sans</vt:lpstr>
      <vt:lpstr>Tropic</vt:lpstr>
      <vt:lpstr>Osteoporosis</vt:lpstr>
      <vt:lpstr>What is osteoporosis?</vt:lpstr>
      <vt:lpstr>Causes of osteoporosis </vt:lpstr>
      <vt:lpstr>Symptoms of osteoporosis </vt:lpstr>
      <vt:lpstr>Type of osteoporosis </vt:lpstr>
      <vt:lpstr>How to diagnose osteoporosis?</vt:lpstr>
      <vt:lpstr>How to support the treatment of osteoporosis?</vt:lpstr>
      <vt:lpstr>How to support the treatment of osteoporosis?</vt:lpstr>
      <vt:lpstr>Physiotherapy in osteoporosis</vt:lpstr>
      <vt:lpstr>                          Examples of exercises </vt:lpstr>
      <vt:lpstr>      Exercises in osteoporosis </vt:lpstr>
      <vt:lpstr> Exercise in osteoporosis </vt:lpstr>
      <vt:lpstr>                                  Quiz</vt:lpstr>
      <vt:lpstr>Vocablulary</vt:lpstr>
      <vt:lpstr>                                             Thank you !</vt:lpstr>
      <vt:lpstr>                      Bibliography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Osteoporosis</dc:title>
  <cp:lastModifiedBy>Notebook</cp:lastModifiedBy>
  <cp:revision>1</cp:revision>
  <dcterms:modified xsi:type="dcterms:W3CDTF">2025-01-27T20:41:36Z</dcterms:modified>
</cp:coreProperties>
</file>