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03143" y="976160"/>
            <a:ext cx="5526527" cy="2237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ACL RUPTURE</a:t>
            </a:r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braz 3" descr="Obraz zawierający tekst, clipart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85124"/>
            <a:ext cx="5102674" cy="2487553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03145" y="3408254"/>
            <a:ext cx="5526526" cy="24700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Paweł Florek</a:t>
            </a:r>
          </a:p>
          <a:p>
            <a:r>
              <a:rPr lang="en-US" sz="2000"/>
              <a:t>Faculty of Medicine, Rzeszów University</a:t>
            </a:r>
            <a:br>
              <a:rPr lang="en-US" sz="2000"/>
            </a:br>
            <a:r>
              <a:rPr lang="en-US" sz="2000"/>
              <a:t>Master's degree studies in Physiotherapy, year 3</a:t>
            </a:r>
          </a:p>
          <a:p>
            <a:r>
              <a:rPr lang="en-US" sz="2000"/>
              <a:t>23.11.2023</a:t>
            </a:r>
          </a:p>
          <a:p>
            <a:endParaRPr lang="en-US" sz="2000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01" name="Straight Connector 820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03" name="Straight Connector 820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05" name="Straight Connector 820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8207" name="Rectangle 82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4678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Arthroscope surgery</a:t>
            </a:r>
            <a:br>
              <a:rPr lang="en-US" b="1"/>
            </a:br>
            <a:endParaRPr lang="en-US"/>
          </a:p>
        </p:txBody>
      </p:sp>
      <p:pic>
        <p:nvPicPr>
          <p:cNvPr id="8194" name="Picture 2" descr="Knee arthroscopy Information | Mount Sinai - New Y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 r="6049" b="2"/>
          <a:stretch>
            <a:fillRect/>
          </a:stretch>
        </p:blipFill>
        <p:spPr bwMode="auto">
          <a:xfrm>
            <a:off x="482600" y="489856"/>
            <a:ext cx="5349331" cy="5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9" name="Straight Connector 820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11" name="Straight Connector 82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286" y="615821"/>
            <a:ext cx="10506991" cy="5654349"/>
          </a:xfrm>
        </p:spPr>
        <p:txBody>
          <a:bodyPr>
            <a:normAutofit fontScale="92500" lnSpcReduction="10000"/>
          </a:bodyPr>
          <a:lstStyle/>
          <a:p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Stage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 – </a:t>
            </a:r>
            <a:r>
              <a:rPr lang="pl-PL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Convalescence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Protect graft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Reduce swelling, minimize pai</a:t>
            </a:r>
            <a:r>
              <a:rPr lang="pl-PL" dirty="0"/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Restore patellar mobility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Restore full extension, gradually improve flexion</a:t>
            </a:r>
            <a:endParaRPr lang="pl-PL" dirty="0"/>
          </a:p>
          <a:p>
            <a:r>
              <a:rPr lang="en-US" dirty="0"/>
              <a:t>Stage II – Expanding the range of motion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err="1"/>
              <a:t>Continue</a:t>
            </a:r>
            <a:r>
              <a:rPr lang="pl-PL" dirty="0"/>
              <a:t> to </a:t>
            </a:r>
            <a:r>
              <a:rPr lang="pl-PL" dirty="0" err="1"/>
              <a:t>protect</a:t>
            </a:r>
            <a:r>
              <a:rPr lang="pl-PL" dirty="0"/>
              <a:t> </a:t>
            </a:r>
            <a:r>
              <a:rPr lang="pl-PL" dirty="0" err="1"/>
              <a:t>graft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 full extension, restore full flexion (contra lateral side)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Normalize gait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err="1"/>
              <a:t>Safely</a:t>
            </a:r>
            <a:r>
              <a:rPr lang="pl-PL" dirty="0"/>
              <a:t> </a:t>
            </a:r>
            <a:r>
              <a:rPr lang="pl-PL" dirty="0" err="1"/>
              <a:t>progress</a:t>
            </a:r>
            <a:r>
              <a:rPr lang="pl-PL" dirty="0"/>
              <a:t> </a:t>
            </a:r>
            <a:r>
              <a:rPr lang="pl-PL" dirty="0" err="1"/>
              <a:t>strengthening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err="1"/>
              <a:t>Promote</a:t>
            </a:r>
            <a:r>
              <a:rPr lang="pl-PL" dirty="0"/>
              <a:t> </a:t>
            </a:r>
            <a:r>
              <a:rPr lang="pl-PL" dirty="0" err="1"/>
              <a:t>proper</a:t>
            </a:r>
            <a:r>
              <a:rPr lang="pl-PL" dirty="0"/>
              <a:t> </a:t>
            </a:r>
            <a:r>
              <a:rPr lang="pl-PL" dirty="0" err="1"/>
              <a:t>movement</a:t>
            </a:r>
            <a:r>
              <a:rPr lang="pl-PL" dirty="0"/>
              <a:t> </a:t>
            </a:r>
            <a:r>
              <a:rPr lang="pl-PL" dirty="0" err="1"/>
              <a:t>patterns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err="1"/>
              <a:t>Avoid</a:t>
            </a:r>
            <a:r>
              <a:rPr lang="pl-PL" dirty="0"/>
              <a:t> post </a:t>
            </a:r>
            <a:r>
              <a:rPr lang="pl-PL" dirty="0" err="1"/>
              <a:t>exercise</a:t>
            </a:r>
            <a:r>
              <a:rPr lang="pl-PL" dirty="0"/>
              <a:t> </a:t>
            </a:r>
            <a:r>
              <a:rPr lang="pl-PL" dirty="0" err="1"/>
              <a:t>pain</a:t>
            </a:r>
            <a:r>
              <a:rPr lang="pl-PL" dirty="0"/>
              <a:t>/</a:t>
            </a:r>
            <a:r>
              <a:rPr lang="pl-PL" dirty="0" err="1"/>
              <a:t>swelling</a:t>
            </a: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err="1"/>
              <a:t>Avoid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produce</a:t>
            </a:r>
            <a:r>
              <a:rPr lang="pl-PL" dirty="0"/>
              <a:t> </a:t>
            </a:r>
            <a:r>
              <a:rPr lang="pl-PL" dirty="0" err="1"/>
              <a:t>pain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graft</a:t>
            </a:r>
            <a:r>
              <a:rPr lang="pl-PL" dirty="0"/>
              <a:t> donor </a:t>
            </a:r>
            <a:r>
              <a:rPr lang="pl-PL" dirty="0" err="1"/>
              <a:t>site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934" y="24287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74" name="Rectangle 112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6" name="Straight Connector 1127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 descr="Rehabilitacja po rekonstrukcji ACL z mięśni kulszowo-goleniowych. 10-16  tygodni po operacji. - Fizjologik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-1" b="-1"/>
          <a:stretch>
            <a:fillRect/>
          </a:stretch>
        </p:blipFill>
        <p:spPr bwMode="auto">
          <a:xfrm>
            <a:off x="481007" y="1993515"/>
            <a:ext cx="5511628" cy="43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78" name="Straight Connector 1127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en-US" sz="2000"/>
              <a:t>Stage III – Return to full fitness</a:t>
            </a:r>
            <a:endParaRPr lang="pl-PL" sz="2000"/>
          </a:p>
          <a:p>
            <a:r>
              <a:rPr lang="pl-PL" sz="2000"/>
              <a:t>• Continue to protect graft site</a:t>
            </a:r>
            <a:br>
              <a:rPr lang="pl-PL" sz="2000"/>
            </a:br>
            <a:r>
              <a:rPr lang="pl-PL" sz="2000"/>
              <a:t>• Maintain full ROM</a:t>
            </a:r>
            <a:br>
              <a:rPr lang="pl-PL" sz="2000"/>
            </a:br>
            <a:r>
              <a:rPr lang="pl-PL" sz="2000"/>
              <a:t>• Safely progress strengthening</a:t>
            </a:r>
            <a:br>
              <a:rPr lang="pl-PL" sz="2000"/>
            </a:br>
            <a:r>
              <a:rPr lang="pl-PL" sz="2000"/>
              <a:t>• Promote proper movement patterns</a:t>
            </a:r>
            <a:br>
              <a:rPr lang="pl-PL" sz="2000"/>
            </a:br>
            <a:r>
              <a:rPr lang="pl-PL" sz="2000"/>
              <a:t>• Avoid post exercise pain/swelling</a:t>
            </a:r>
            <a:br>
              <a:rPr lang="pl-PL" sz="2000"/>
            </a:br>
            <a:r>
              <a:rPr lang="pl-PL" sz="2000"/>
              <a:t>• Avoid activities that produce pain at graft donor site</a:t>
            </a:r>
          </a:p>
          <a:p>
            <a:endParaRPr lang="pl-PL" sz="2000"/>
          </a:p>
        </p:txBody>
      </p:sp>
      <p:cxnSp>
        <p:nvCxnSpPr>
          <p:cNvPr id="11280" name="Straight Connector 1127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4251439D-4741-C3D6-1C9A-FBE5C02C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947" b="8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PREVENTION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1. Exercise All Year Round</a:t>
            </a:r>
          </a:p>
          <a:p>
            <a:r>
              <a:rPr lang="en-US" b="1" dirty="0"/>
              <a:t>2. Pay Attention to How You Move</a:t>
            </a:r>
          </a:p>
          <a:p>
            <a:r>
              <a:rPr lang="en-US" b="1" dirty="0"/>
              <a:t>3. Avoid Exercising When You Are Overly Fatigued</a:t>
            </a:r>
          </a:p>
          <a:p>
            <a:r>
              <a:rPr lang="en-US" b="1" dirty="0"/>
              <a:t>4. Strengthen Your Hamstring and Quadriceps</a:t>
            </a:r>
          </a:p>
          <a:p>
            <a:r>
              <a:rPr lang="en-US" b="1" dirty="0"/>
              <a:t>5. Don’t Forget Your Core</a:t>
            </a:r>
          </a:p>
          <a:p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600"/>
              <a:t>THANKS FOR YOUR ATTENTION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E29A77-C56B-912F-DADC-1BA8D151C5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k powinna wyglądać bibliografia w pracy licencjackiej? - Pomoc w pisaniu">
            <a:extLst>
              <a:ext uri="{FF2B5EF4-FFF2-40B4-BE49-F238E27FC236}">
                <a16:creationId xmlns:a16="http://schemas.microsoft.com/office/drawing/2014/main" id="{B8561145-4982-A8D4-338F-1ECC0DF2C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4850" y="-168275"/>
            <a:ext cx="3822189" cy="1899912"/>
          </a:xfrm>
        </p:spPr>
        <p:txBody>
          <a:bodyPr>
            <a:normAutofit/>
          </a:bodyPr>
          <a:lstStyle/>
          <a:p>
            <a:r>
              <a:rPr lang="pl-PL" altLang="en-US" sz="4000" dirty="0" err="1"/>
              <a:t>Bibliography</a:t>
            </a:r>
            <a:r>
              <a:rPr lang="pl-PL" altLang="en-US" sz="40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050" y="1895475"/>
            <a:ext cx="4260339" cy="4281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en-US" sz="1100" dirty="0"/>
              <a:t>1.Słownik </a:t>
            </a:r>
            <a:r>
              <a:rPr lang="pl-PL" altLang="en-US" sz="1100" dirty="0" err="1"/>
              <a:t>Merriam</a:t>
            </a:r>
            <a:r>
              <a:rPr lang="pl-PL" altLang="en-US" sz="1100" dirty="0"/>
              <a:t>-Webster  https://www.merriam-webster.com/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2.Cordelia W. Carter, MD  „Five </a:t>
            </a:r>
            <a:r>
              <a:rPr lang="pl-PL" altLang="en-US" sz="1100" dirty="0" err="1"/>
              <a:t>Ways</a:t>
            </a:r>
            <a:r>
              <a:rPr lang="pl-PL" altLang="en-US" sz="1100" dirty="0"/>
              <a:t> to </a:t>
            </a:r>
            <a:r>
              <a:rPr lang="pl-PL" altLang="en-US" sz="1100" dirty="0" err="1"/>
              <a:t>Prevent</a:t>
            </a:r>
            <a:r>
              <a:rPr lang="pl-PL" altLang="en-US" sz="1100" dirty="0"/>
              <a:t> </a:t>
            </a:r>
            <a:r>
              <a:rPr lang="pl-PL" altLang="en-US" sz="1100" dirty="0" err="1"/>
              <a:t>Anterior</a:t>
            </a:r>
            <a:r>
              <a:rPr lang="pl-PL" altLang="en-US" sz="1100" dirty="0"/>
              <a:t> </a:t>
            </a:r>
            <a:r>
              <a:rPr lang="pl-PL" altLang="en-US" sz="1100" dirty="0" err="1"/>
              <a:t>Cruciate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Ligament</a:t>
            </a:r>
            <a:r>
              <a:rPr lang="pl-PL" altLang="en-US" sz="1100" dirty="0"/>
              <a:t> </a:t>
            </a:r>
            <a:r>
              <a:rPr lang="pl-PL" altLang="en-US" sz="1100" dirty="0" err="1"/>
              <a:t>Injuries</a:t>
            </a:r>
            <a:r>
              <a:rPr lang="pl-PL" altLang="en-US" sz="1100" dirty="0"/>
              <a:t>”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3.South </a:t>
            </a:r>
            <a:r>
              <a:rPr lang="pl-PL" altLang="en-US" sz="1100" dirty="0" err="1"/>
              <a:t>Shore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Hospital</a:t>
            </a:r>
            <a:r>
              <a:rPr lang="pl-PL" altLang="en-US" sz="1100" dirty="0"/>
              <a:t> , </a:t>
            </a:r>
            <a:r>
              <a:rPr lang="pl-PL" altLang="en-US" sz="1100" dirty="0" err="1"/>
              <a:t>Orthopedic</a:t>
            </a:r>
            <a:r>
              <a:rPr lang="pl-PL" altLang="en-US" sz="1100" dirty="0"/>
              <a:t>, </a:t>
            </a:r>
            <a:r>
              <a:rPr lang="pl-PL" altLang="en-US" sz="1100" dirty="0" err="1"/>
              <a:t>Spine</a:t>
            </a:r>
            <a:r>
              <a:rPr lang="pl-PL" altLang="en-US" sz="1100" dirty="0"/>
              <a:t> and Sport </a:t>
            </a:r>
            <a:r>
              <a:rPr lang="pl-PL" altLang="en-US" sz="1100" dirty="0" err="1"/>
              <a:t>Therapy</a:t>
            </a:r>
            <a:r>
              <a:rPr lang="pl-PL" altLang="en-US" sz="1100" dirty="0"/>
              <a:t>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ACL Non-</a:t>
            </a:r>
            <a:r>
              <a:rPr lang="pl-PL" altLang="en-US" sz="1100" dirty="0" err="1"/>
              <a:t>Operative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Protocol</a:t>
            </a:r>
            <a:r>
              <a:rPr lang="pl-PL" altLang="en-US" sz="1100" dirty="0"/>
              <a:t> 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https://southshoreorthopedics.com/wp-content/uploads/2016/12/ACL_non-operative_managment.pdf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https://nyulangone.org/news/five-ways-prevent-anterior-cruciate-ligament-injuries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4.Anne </a:t>
            </a:r>
            <a:r>
              <a:rPr lang="pl-PL" altLang="en-US" sz="1100" dirty="0" err="1"/>
              <a:t>Benjaminse</a:t>
            </a:r>
            <a:r>
              <a:rPr lang="pl-PL" altLang="en-US" sz="1100" dirty="0"/>
              <a:t>, PT, </a:t>
            </a:r>
            <a:r>
              <a:rPr lang="pl-PL" altLang="en-US" sz="1100" dirty="0" err="1"/>
              <a:t>Alli</a:t>
            </a:r>
            <a:r>
              <a:rPr lang="pl-PL" altLang="en-US" sz="1100" dirty="0"/>
              <a:t> </a:t>
            </a:r>
            <a:r>
              <a:rPr lang="pl-PL" altLang="en-US" sz="1100" dirty="0" err="1"/>
              <a:t>Gokeler</a:t>
            </a:r>
            <a:r>
              <a:rPr lang="pl-PL" altLang="en-US" sz="1100" dirty="0"/>
              <a:t>, PT, </a:t>
            </a:r>
            <a:r>
              <a:rPr lang="pl-PL" altLang="en-US" sz="1100" dirty="0" err="1"/>
              <a:t>Cees</a:t>
            </a:r>
            <a:r>
              <a:rPr lang="pl-PL" altLang="en-US" sz="1100" dirty="0"/>
              <a:t> P. van der </a:t>
            </a:r>
            <a:r>
              <a:rPr lang="pl-PL" altLang="en-US" sz="1100" dirty="0" err="1"/>
              <a:t>Schans</a:t>
            </a:r>
            <a:r>
              <a:rPr lang="pl-PL" altLang="en-US" sz="1100" dirty="0"/>
              <a:t>, PT, </a:t>
            </a:r>
            <a:r>
              <a:rPr lang="pl-PL" altLang="en-US" sz="1100" dirty="0" err="1"/>
              <a:t>PhD</a:t>
            </a:r>
            <a:r>
              <a:rPr lang="pl-PL" altLang="en-US" sz="1100" dirty="0"/>
              <a:t>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„</a:t>
            </a:r>
            <a:r>
              <a:rPr lang="pl-PL" altLang="en-US" sz="1100" dirty="0" err="1"/>
              <a:t>Clinical</a:t>
            </a:r>
            <a:r>
              <a:rPr lang="pl-PL" altLang="en-US" sz="1100" dirty="0"/>
              <a:t> </a:t>
            </a:r>
            <a:r>
              <a:rPr lang="pl-PL" altLang="en-US" sz="1100" dirty="0" err="1"/>
              <a:t>Diagnosis</a:t>
            </a:r>
            <a:r>
              <a:rPr lang="pl-PL" altLang="en-US" sz="1100" dirty="0"/>
              <a:t> of </a:t>
            </a:r>
            <a:r>
              <a:rPr lang="pl-PL" altLang="en-US" sz="1100" dirty="0" err="1"/>
              <a:t>an</a:t>
            </a:r>
            <a:r>
              <a:rPr lang="pl-PL" altLang="en-US" sz="1100" dirty="0"/>
              <a:t> </a:t>
            </a:r>
            <a:r>
              <a:rPr lang="pl-PL" altLang="en-US" sz="1100" dirty="0" err="1"/>
              <a:t>Anterior</a:t>
            </a:r>
            <a:r>
              <a:rPr lang="pl-PL" altLang="en-US" sz="1100" dirty="0"/>
              <a:t> </a:t>
            </a:r>
            <a:r>
              <a:rPr lang="pl-PL" altLang="en-US" sz="1100" dirty="0" err="1"/>
              <a:t>Cruciate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Ligament</a:t>
            </a:r>
            <a:r>
              <a:rPr lang="pl-PL" altLang="en-US" sz="1100" dirty="0"/>
              <a:t> </a:t>
            </a:r>
            <a:r>
              <a:rPr lang="pl-PL" altLang="en-US" sz="1100" dirty="0" err="1"/>
              <a:t>Rupture</a:t>
            </a:r>
            <a:r>
              <a:rPr lang="pl-PL" altLang="en-US" sz="1100" dirty="0"/>
              <a:t>: A Meta- </a:t>
            </a:r>
            <a:r>
              <a:rPr lang="pl-PL" altLang="en-US" sz="1100" dirty="0" err="1"/>
              <a:t>analysis</a:t>
            </a:r>
            <a:r>
              <a:rPr lang="pl-PL" altLang="en-US" sz="1100" dirty="0"/>
              <a:t>”   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https://www.jospt.org/doi/epdf/10.2519/jospt.2006.2011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5.Stephanie </a:t>
            </a:r>
            <a:r>
              <a:rPr lang="pl-PL" altLang="en-US" sz="1100" dirty="0" err="1"/>
              <a:t>R.Filbay</a:t>
            </a:r>
            <a:r>
              <a:rPr lang="pl-PL" altLang="en-US" sz="1100" dirty="0"/>
              <a:t>, </a:t>
            </a:r>
            <a:r>
              <a:rPr lang="pl-PL" altLang="en-US" sz="1100" dirty="0" err="1"/>
              <a:t>Hege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Grindem</a:t>
            </a:r>
            <a:r>
              <a:rPr lang="pl-PL" altLang="en-US" sz="1100" dirty="0"/>
              <a:t>  </a:t>
            </a:r>
          </a:p>
          <a:p>
            <a:pPr>
              <a:lnSpc>
                <a:spcPct val="90000"/>
              </a:lnSpc>
            </a:pPr>
            <a:r>
              <a:rPr lang="pl-PL" altLang="en-US" sz="1100" dirty="0"/>
              <a:t>„</a:t>
            </a:r>
            <a:r>
              <a:rPr lang="pl-PL" altLang="en-US" sz="1100" dirty="0" err="1"/>
              <a:t>Evidence-based</a:t>
            </a:r>
            <a:r>
              <a:rPr lang="pl-PL" altLang="en-US" sz="1100" dirty="0"/>
              <a:t> </a:t>
            </a:r>
            <a:r>
              <a:rPr lang="pl-PL" altLang="en-US" sz="1100" dirty="0" err="1"/>
              <a:t>recommendations</a:t>
            </a:r>
            <a:r>
              <a:rPr lang="pl-PL" altLang="en-US" sz="1100" dirty="0"/>
              <a:t> for the management of </a:t>
            </a:r>
            <a:r>
              <a:rPr lang="pl-PL" altLang="en-US" sz="1100" dirty="0" err="1"/>
              <a:t>anterior</a:t>
            </a:r>
            <a:r>
              <a:rPr lang="pl-PL" altLang="en-US" sz="1100" dirty="0"/>
              <a:t> </a:t>
            </a:r>
            <a:r>
              <a:rPr lang="pl-PL" altLang="en-US" sz="1100" dirty="0" err="1"/>
              <a:t>cruciate</a:t>
            </a:r>
            <a:r>
              <a:rPr lang="pl-PL" altLang="en-US" sz="1100" dirty="0"/>
              <a:t> </a:t>
            </a:r>
            <a:r>
              <a:rPr lang="pl-PL" altLang="en-US" sz="1100" dirty="0" err="1"/>
              <a:t>ligament</a:t>
            </a:r>
            <a:r>
              <a:rPr lang="pl-PL" altLang="en-US" sz="1100" dirty="0"/>
              <a:t> (ACL) </a:t>
            </a:r>
            <a:r>
              <a:rPr lang="pl-PL" altLang="en-US" sz="1100" dirty="0" err="1"/>
              <a:t>rupture</a:t>
            </a:r>
            <a:r>
              <a:rPr lang="pl-PL" altLang="en-US" sz="1100" dirty="0"/>
              <a:t>” https://www.sciencedirect.com/science/article/pii/S1521694219300191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ak powinna wyglądać bibliografia w pracy licencjackiej? - Pomoc w pisaniu">
            <a:extLst>
              <a:ext uri="{FF2B5EF4-FFF2-40B4-BE49-F238E27FC236}">
                <a16:creationId xmlns:a16="http://schemas.microsoft.com/office/drawing/2014/main" id="{7481E140-6A4B-D361-00C6-9BD289D06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b="70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309D4E6-F57A-11BE-7737-CA182EC0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DICTIONARY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7367E-96D7-E4C8-83EC-47315B069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 err="1"/>
              <a:t>Rupture</a:t>
            </a:r>
            <a:r>
              <a:rPr lang="pl-PL" dirty="0"/>
              <a:t>- zerwać (więzadło) </a:t>
            </a:r>
          </a:p>
          <a:p>
            <a:endParaRPr lang="pl-PL" dirty="0"/>
          </a:p>
          <a:p>
            <a:r>
              <a:rPr lang="pl-PL" dirty="0" err="1"/>
              <a:t>Graft</a:t>
            </a:r>
            <a:r>
              <a:rPr lang="pl-PL" dirty="0"/>
              <a:t>- przeszczep </a:t>
            </a:r>
          </a:p>
          <a:p>
            <a:endParaRPr lang="pl-PL" dirty="0"/>
          </a:p>
          <a:p>
            <a:r>
              <a:rPr lang="pl-PL" dirty="0" err="1"/>
              <a:t>Crucial</a:t>
            </a:r>
            <a:r>
              <a:rPr lang="pl-PL" dirty="0"/>
              <a:t>- istotny/ważny </a:t>
            </a:r>
          </a:p>
          <a:p>
            <a:endParaRPr lang="pl-PL" dirty="0"/>
          </a:p>
          <a:p>
            <a:r>
              <a:rPr lang="pl-PL" dirty="0" err="1"/>
              <a:t>Fatigued</a:t>
            </a:r>
            <a:r>
              <a:rPr lang="pl-PL" dirty="0"/>
              <a:t>- zmęczony, przetrenowany</a:t>
            </a:r>
          </a:p>
        </p:txBody>
      </p:sp>
    </p:spTree>
    <p:extLst>
      <p:ext uri="{BB962C8B-B14F-4D97-AF65-F5344CB8AC3E}">
        <p14:creationId xmlns:p14="http://schemas.microsoft.com/office/powerpoint/2010/main" val="31206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3" name="Straight Connector 10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CL Rupture - Orthopaedics 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515398"/>
            <a:ext cx="5102674" cy="382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56135" y="2235969"/>
            <a:ext cx="5526526" cy="2470031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 Poland, there are approximately 15,000 cases of ACL rupture per year, and in the United States - 100,000.</a:t>
            </a:r>
            <a:endParaRPr lang="pl-PL" sz="2800" dirty="0"/>
          </a:p>
        </p:txBody>
      </p:sp>
      <p:cxnSp>
        <p:nvCxnSpPr>
          <p:cNvPr id="1035" name="Straight Connector 103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0114" y="2523099"/>
            <a:ext cx="4226841" cy="2572721"/>
          </a:xfrm>
        </p:spPr>
        <p:txBody>
          <a:bodyPr/>
          <a:lstStyle/>
          <a:p>
            <a:r>
              <a:rPr lang="pl-PL" sz="2400" dirty="0"/>
              <a:t>ORIGIN;</a:t>
            </a:r>
            <a:r>
              <a:rPr lang="en-US" sz="2400" b="1" dirty="0"/>
              <a:t> the bottom of the thighbone </a:t>
            </a:r>
            <a:endParaRPr lang="pl-PL" sz="2400" b="1" dirty="0"/>
          </a:p>
          <a:p>
            <a:r>
              <a:rPr lang="pl-PL" sz="2400" dirty="0"/>
              <a:t>INSERT: </a:t>
            </a:r>
            <a:r>
              <a:rPr lang="en-US" sz="2400" b="1" dirty="0"/>
              <a:t>to the top of the shinbone (tibia)</a:t>
            </a:r>
            <a:r>
              <a:rPr lang="en-US" sz="2400" dirty="0"/>
              <a:t>.</a:t>
            </a:r>
            <a:endParaRPr lang="pl-PL" sz="2400" dirty="0"/>
          </a:p>
          <a:p>
            <a:r>
              <a:rPr lang="pl-PL" sz="2400" dirty="0"/>
              <a:t>FUNCTION: </a:t>
            </a:r>
            <a:r>
              <a:rPr lang="pl-PL" sz="2400" b="1" dirty="0" err="1"/>
              <a:t>maintain</a:t>
            </a:r>
            <a:r>
              <a:rPr lang="pl-PL" sz="2400" b="1" dirty="0"/>
              <a:t>  </a:t>
            </a:r>
            <a:r>
              <a:rPr lang="pl-PL" sz="2400" b="1" dirty="0" err="1"/>
              <a:t>stabilization</a:t>
            </a:r>
            <a:endParaRPr lang="pl-PL" sz="2400" b="1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" y="818440"/>
            <a:ext cx="4152122" cy="5231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T Health Austin | ACL Inj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77738"/>
            <a:ext cx="3764756" cy="4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reichbar Zimmermann Märtyrer acl tear mechanism Angeblich Brise US Doll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00" y="926737"/>
            <a:ext cx="4473546" cy="4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lang="pl-PL" dirty="0" err="1"/>
              <a:t>Diagnose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000" b="1"/>
              <a:t>clinical examination </a:t>
            </a:r>
            <a:endParaRPr lang="pl-PL" sz="2000" b="1"/>
          </a:p>
          <a:p>
            <a:r>
              <a:rPr lang="en-US" sz="2000" b="1"/>
              <a:t>patient history</a:t>
            </a:r>
            <a:endParaRPr lang="pl-PL" sz="2000" b="1"/>
          </a:p>
          <a:p>
            <a:r>
              <a:rPr lang="en-US" sz="2000" b="1"/>
              <a:t>imaging</a:t>
            </a:r>
            <a:endParaRPr lang="pl-PL" sz="2000"/>
          </a:p>
          <a:p>
            <a:endParaRPr lang="pl-PL" sz="2000"/>
          </a:p>
        </p:txBody>
      </p:sp>
      <p:pic>
        <p:nvPicPr>
          <p:cNvPr id="3074" name="Picture 2" descr="Gavi suffers a 'major knee injury' while on Spain duty - Nepal Spo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496"/>
          <a:stretch>
            <a:fillRect/>
          </a:stretch>
        </p:blipFill>
        <p:spPr bwMode="auto">
          <a:xfrm>
            <a:off x="5040694" y="489856"/>
            <a:ext cx="6588977" cy="58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4" name="Rectangle 41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07" y="489856"/>
            <a:ext cx="11147071" cy="147664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26" name="Straight Connector 41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Pivot Shift Test - Everything You Need To Know - Dr. Nabil Ebraheim - 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6" b="-1"/>
          <a:stretch>
            <a:fillRect/>
          </a:stretch>
        </p:blipFill>
        <p:spPr bwMode="auto">
          <a:xfrm>
            <a:off x="542914" y="2034406"/>
            <a:ext cx="5511628" cy="43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8" name="Straight Connector 41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19" name="Content Placeholder 4118"/>
          <p:cNvSpPr>
            <a:spLocks noGrp="1"/>
          </p:cNvSpPr>
          <p:nvPr>
            <p:ph idx="1"/>
          </p:nvPr>
        </p:nvSpPr>
        <p:spPr>
          <a:xfrm>
            <a:off x="6216171" y="2247497"/>
            <a:ext cx="5394141" cy="3888557"/>
          </a:xfrm>
        </p:spPr>
        <p:txBody>
          <a:bodyPr anchor="ctr">
            <a:normAutofit/>
          </a:bodyPr>
          <a:lstStyle/>
          <a:p>
            <a:r>
              <a:rPr lang="pl-PL" sz="2000" dirty="0"/>
              <a:t>PIVOT SHIFT</a:t>
            </a:r>
            <a:endParaRPr lang="en-US" sz="2000" dirty="0"/>
          </a:p>
        </p:txBody>
      </p:sp>
      <p:cxnSp>
        <p:nvCxnSpPr>
          <p:cNvPr id="4130" name="Straight Connector 412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4678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LEHMAN</a:t>
            </a:r>
            <a:r>
              <a:rPr lang="pl-PL" dirty="0"/>
              <a:t>’S TEST</a:t>
            </a:r>
            <a:r>
              <a:rPr lang="en-US" dirty="0"/>
              <a:t> </a:t>
            </a:r>
          </a:p>
        </p:txBody>
      </p:sp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4" descr="Lachman's Test , ACL Injury - Everything You Need To Know - Dr. Nabil  Ebraheim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6" b="-1"/>
          <a:stretch>
            <a:fillRect/>
          </a:stretch>
        </p:blipFill>
        <p:spPr bwMode="auto">
          <a:xfrm>
            <a:off x="482600" y="1435776"/>
            <a:ext cx="5026102" cy="3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1" name="Straight Connector 615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3" name="Straight Connector 615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5" name="Straight Connector 6154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6157" name="Rectangle 61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4678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/>
              <a:t>NONSURGICAL TREATMENT</a:t>
            </a:r>
            <a:br>
              <a:rPr lang="en-US" sz="5600" b="1"/>
            </a:br>
            <a:endParaRPr lang="en-US" sz="5600"/>
          </a:p>
        </p:txBody>
      </p:sp>
      <p:cxnSp>
        <p:nvCxnSpPr>
          <p:cNvPr id="6159" name="Straight Connector 615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ow to treat sprains and strains - to RICE or not to RICE? - Reflex Med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917356"/>
            <a:ext cx="5026102" cy="5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1" name="Straight Connector 616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b="1" dirty="0"/>
              <a:t>SURGICAL TREATMENTS</a:t>
            </a:r>
            <a:br>
              <a:rPr lang="pl-PL" sz="6600" b="1" dirty="0"/>
            </a:br>
            <a:endParaRPr lang="pl-PL" dirty="0"/>
          </a:p>
        </p:txBody>
      </p:sp>
      <p:pic>
        <p:nvPicPr>
          <p:cNvPr id="4" name="Symbol zastępczy zawartości 3" descr="Obraz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940" y="2872740"/>
            <a:ext cx="5590540" cy="2924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434</Words>
  <Application>Microsoft Office PowerPoint</Application>
  <PresentationFormat>Panoramiczny</PresentationFormat>
  <Paragraphs>59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Seaford</vt:lpstr>
      <vt:lpstr>LevelVTI</vt:lpstr>
      <vt:lpstr>ACL RUPTURE</vt:lpstr>
      <vt:lpstr>Prezentacja programu PowerPoint</vt:lpstr>
      <vt:lpstr>Prezentacja programu PowerPoint</vt:lpstr>
      <vt:lpstr>Prezentacja programu PowerPoint</vt:lpstr>
      <vt:lpstr>Diagnose</vt:lpstr>
      <vt:lpstr>Prezentacja programu PowerPoint</vt:lpstr>
      <vt:lpstr>LEHMAN’S TEST </vt:lpstr>
      <vt:lpstr>NONSURGICAL TREATMENT </vt:lpstr>
      <vt:lpstr>SURGICAL TREATMENTS </vt:lpstr>
      <vt:lpstr>Arthroscope surgery </vt:lpstr>
      <vt:lpstr>Prezentacja programu PowerPoint</vt:lpstr>
      <vt:lpstr>Prezentacja programu PowerPoint</vt:lpstr>
      <vt:lpstr>PREVENTION</vt:lpstr>
      <vt:lpstr>THANKS FOR YOUR ATTENTION</vt:lpstr>
      <vt:lpstr>Bibliography </vt:lpstr>
      <vt:lpstr>DICTIONARY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 RUPTURE</dc:title>
  <dc:creator>Anna Nowak</dc:creator>
  <cp:lastModifiedBy>Anna Nowak</cp:lastModifiedBy>
  <cp:revision>3</cp:revision>
  <dcterms:created xsi:type="dcterms:W3CDTF">2023-11-22T18:07:00Z</dcterms:created>
  <dcterms:modified xsi:type="dcterms:W3CDTF">2023-11-30T13:27:37Z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D4F3417F159E416D80579289BA079BB4_12</vt:lpwstr>
  </property>
  <property fmtid="{D5CDD505-2E9C-101B-9397-08002B2CF9AE}" pid="3" name="KSOProductBuildVer">
    <vt:lpwstr>1045-12.2.0.13306</vt:lpwstr>
  </property>
</Properties>
</file>