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6" r:id="rId3"/>
    <p:sldId id="270" r:id="rId4"/>
    <p:sldId id="284" r:id="rId5"/>
    <p:sldId id="272" r:id="rId6"/>
    <p:sldId id="274" r:id="rId7"/>
    <p:sldId id="273" r:id="rId8"/>
    <p:sldId id="283" r:id="rId9"/>
    <p:sldId id="275" r:id="rId10"/>
    <p:sldId id="278" r:id="rId11"/>
    <p:sldId id="268" r:id="rId12"/>
    <p:sldId id="260" r:id="rId13"/>
    <p:sldId id="261" r:id="rId14"/>
    <p:sldId id="286" r:id="rId15"/>
    <p:sldId id="285" r:id="rId16"/>
    <p:sldId id="266" r:id="rId17"/>
    <p:sldId id="282" r:id="rId18"/>
    <p:sldId id="279"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EE31B-B8D7-456D-89A1-076C6FA34B5F}" type="datetimeFigureOut">
              <a:rPr lang="pl-PL" smtClean="0"/>
              <a:t>10.01.2024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7170A-2AE3-4A5D-A3BF-EF71E587FB14}" type="slidenum">
              <a:rPr lang="pl-PL" smtClean="0"/>
              <a:t>‹#›</a:t>
            </a:fld>
            <a:endParaRPr lang="pl-PL"/>
          </a:p>
        </p:txBody>
      </p:sp>
    </p:spTree>
    <p:extLst>
      <p:ext uri="{BB962C8B-B14F-4D97-AF65-F5344CB8AC3E}">
        <p14:creationId xmlns:p14="http://schemas.microsoft.com/office/powerpoint/2010/main" val="74921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67170A-2AE3-4A5D-A3BF-EF71E587FB14}" type="slidenum">
              <a:rPr lang="pl-PL" smtClean="0"/>
              <a:t>1</a:t>
            </a:fld>
            <a:endParaRPr lang="pl-PL"/>
          </a:p>
        </p:txBody>
      </p:sp>
    </p:spTree>
    <p:extLst>
      <p:ext uri="{BB962C8B-B14F-4D97-AF65-F5344CB8AC3E}">
        <p14:creationId xmlns:p14="http://schemas.microsoft.com/office/powerpoint/2010/main" val="318910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67170A-2AE3-4A5D-A3BF-EF71E587FB14}" type="slidenum">
              <a:rPr lang="pl-PL" smtClean="0"/>
              <a:t>5</a:t>
            </a:fld>
            <a:endParaRPr lang="pl-PL"/>
          </a:p>
        </p:txBody>
      </p:sp>
    </p:spTree>
    <p:extLst>
      <p:ext uri="{BB962C8B-B14F-4D97-AF65-F5344CB8AC3E}">
        <p14:creationId xmlns:p14="http://schemas.microsoft.com/office/powerpoint/2010/main" val="308751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10.01.2024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39335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10.01.2024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31301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10.01.2024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6080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98AA868-8872-43E4-8C98-D34DABD1FD38}" type="datetimeFigureOut">
              <a:rPr lang="pl-PL" smtClean="0"/>
              <a:t>10.01.2024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48064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98AA868-8872-43E4-8C98-D34DABD1FD38}" type="datetimeFigureOut">
              <a:rPr lang="pl-PL" smtClean="0"/>
              <a:t>10.01.2024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68636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98AA868-8872-43E4-8C98-D34DABD1FD38}" type="datetimeFigureOut">
              <a:rPr lang="pl-PL" smtClean="0"/>
              <a:t>10.01.2024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9033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98AA868-8872-43E4-8C98-D34DABD1FD38}" type="datetimeFigureOut">
              <a:rPr lang="pl-PL" smtClean="0"/>
              <a:t>10.01.2024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414032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98AA868-8872-43E4-8C98-D34DABD1FD38}" type="datetimeFigureOut">
              <a:rPr lang="pl-PL" smtClean="0"/>
              <a:t>10.01.2024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9611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A868-8872-43E4-8C98-D34DABD1FD38}" type="datetimeFigureOut">
              <a:rPr lang="pl-PL" smtClean="0"/>
              <a:t>10.01.2024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405474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98AA868-8872-43E4-8C98-D34DABD1FD38}" type="datetimeFigureOut">
              <a:rPr lang="pl-PL" smtClean="0"/>
              <a:t>10.01.2024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9519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98AA868-8872-43E4-8C98-D34DABD1FD38}" type="datetimeFigureOut">
              <a:rPr lang="pl-PL" smtClean="0"/>
              <a:t>10.01.2024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51887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10.01.2024</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26880774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s://www.mayoclinic.org/healthy-lifestyle/adult-health/in-depth/back-pain/art-20546859" TargetMode="External"/><Relationship Id="rId4" Type="http://schemas.openxmlformats.org/officeDocument/2006/relationships/hyperlink" Target="https://www.google.com/search?client=avast-a-1&amp;sca_esv=573218915&amp;sxsrf=AM9HkKkqgannga0pfoOUs1zi2OkBBZgBnw:1697214165912&amp;q=8+%C4%87wicze%C5%84+na+szczup%C5%82e+uda+I+Myfitness.gazeta.pl&amp;tbm=isch&amp;source=lnms&amp;sa=X&amp;ved=2ahUKEwiu0t27t_OBAxVBgf0HHfJCOVgQ0pQJegQICRAB&amp;biw=1536&amp;bih=739&amp;dpr=1.25#imgrc=6ncEooMJZ6gLd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www.google.com/search?client=avast-a-1&amp;sca_esv=573218915&amp;sxsrf=AM9HkKl2IenO7MQi9uKjIIUImoJT56rXRg:1697214065265&amp;q=brzuszki+z+rekami+n+aklatce+piersiowej&amp;tbm=isch&amp;source=lnms&amp;sa=X&amp;ved=2ahUKEwiy2d6Lt_OBAxWd0AIHHVR1BZYQ0pQJegQICxAB&amp;biw=1536&amp;bih=739&amp;dpr=1.25#imgrc=76h_uKs9h6G9jM" TargetMode="External"/><Relationship Id="rId4" Type="http://schemas.openxmlformats.org/officeDocument/2006/relationships/hyperlink" Target="https://www.google.com/search?client=avast-a-1&amp;sca_esv=573218915&amp;sxsrf=AM9HkKl2IenO7MQi9uKjIIUImoJT56rXRg:1697214065265&amp;q=brzuszki+z+rekami+n+aklatce+piersiowej&amp;tbm=isch&amp;source=lnms&amp;sa=X&amp;ved=2ahUKEwiy2d6Lt_OBAxWd0AIHHVR1BZYQ0pQJegQICxAB&amp;biw=1536&amp;bih=739&amp;dpr=1.25#imgrc=amtY1OX3AQvXQ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client=avast-a-1&amp;sca_esv=573218915&amp;sxsrf=AM9HkKl5zKBVLwb-Oe4brLjK2OIHsmPkUQ:1697213964259&amp;q=przyci%C4%85gnij+noge+do+klatki+piersiowej&amp;tbm=isch&amp;source=lnms&amp;sa=X&amp;ved=2ahUKEwiM28nbtvOBAxVX2QIHHaPSDHYQ0pQJegQICRAB&amp;biw=1536&amp;bih=739&amp;dpr=1.25#imgrc=TZJ9vh5sCTgmeM"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s://www.mayoclinic.org/healthy-lifestyle/adult-health/in-depth/back-pain/art-20546859" TargetMode="External"/><Relationship Id="rId4" Type="http://schemas.openxmlformats.org/officeDocument/2006/relationships/hyperlink" Target="https://www.google.com/search?client=avast-a-1&amp;sca_esv=573218915&amp;sxsrf=AM9HkKkZMayOl4UWi-Z_IHBgqWR4X_0RkQ:1697213715681&amp;q=Jak+dba%C4%87+o+kr%C4%99gos%C5%82up%3F+%2B+%C4%87wiczenia+na+zdrowy+kr%C4%99gos%C5%82up+%C2%BB+Fitness+Dorota&amp;tbm=isch&amp;source=lnms&amp;sa=X&amp;ved=2ahUKEwiC84XltfOBAxU0CBAIHXrtCy8Q0pQJegQIDRAB&amp;cshid=1697213720174576&amp;biw=1536&amp;bih=739&amp;dpr=1.25#imgrc=TthQaG9F97-HS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yoclinic.org/healthy-lifestyle/adult-health/in-depth/back-pain/art-20546859" TargetMode="External"/><Relationship Id="rId2" Type="http://schemas.openxmlformats.org/officeDocument/2006/relationships/hyperlink" Target="https://doi.org/10.1186/s12998-018-0207-x" TargetMode="External"/><Relationship Id="rId1" Type="http://schemas.openxmlformats.org/officeDocument/2006/relationships/slideLayout" Target="../slideLayouts/slideLayout2.xml"/><Relationship Id="rId6" Type="http://schemas.openxmlformats.org/officeDocument/2006/relationships/hyperlink" Target="https://myhealth.alberta.ca/Health/aftercareinformation/pages/conditions.aspx?hwid=ad1482&amp;fbclid=IwAR3t0HY0BjTV8GEuNttvnsrp5Sr_kYqZ78KkN-CrRGKWsKrMTAiaajYt3CE" TargetMode="External"/><Relationship Id="rId5" Type="http://schemas.openxmlformats.org/officeDocument/2006/relationships/hyperlink" Target="https://my.clevelandclinic.org/health/diseases/7936-lower-back-pain?fbclid=IwAR1Zi_38Yvn4cXM3PG2Fdu6a_SWAe_mK_JrXP6UgcKqAoaAIHdVEil5Mzug" TargetMode="External"/><Relationship Id="rId4" Type="http://schemas.openxmlformats.org/officeDocument/2006/relationships/hyperlink" Target="https://www.niams.nih.gov/health-topics/back-pain?fbclid=IwAR3ch3f_kUG5-q1mJE8CS0uf-KO3XLIWbdAcr6pHU08WIm7lylUstjnzaG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pl/web/kppsp-sztum/wybrane-statystyki-za-rok-202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www.google.com/search?client=avast-a-1&amp;sca_esv=581186770&amp;sxsrf=AM9HkKm5NqVkb7MzdjFDQixZTjLmh1_F9g:1699617496805&amp;q=b%C3%B3l+plec%C3%B3w&amp;tbm=isch&amp;source=lnms&amp;sa=X&amp;ved=2ahUKEwi8rJrJsLmCAxVsSvEDHXhzALsQ0pQJegQICRAB&amp;biw=1536&amp;bih=739&amp;dpr=1.25#imgrc=UNXj4BmUPSWWhM"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google.com/search?client=avast-a-1&amp;sca_esv=581186770&amp;sxsrf=AM9HkKm5NqVkb7MzdjFDQixZTjLmh1_F9g:1699617496805&amp;q=b%C3%B3l+plec%C3%B3w&amp;tbm=isch&amp;source=lnms&amp;sa=X&amp;ved=2ahUKEwi8rJrJsLmCAxVsSvEDHXhzALsQ0pQJegQICRAB&amp;biw=1536&amp;bih=739&amp;dpr=1.25#imgrc=JPT4BckKpiuy0M"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838201" y="345810"/>
            <a:ext cx="5120561" cy="1325563"/>
          </a:xfrm>
        </p:spPr>
        <p:txBody>
          <a:bodyPr vert="horz" lIns="91440" tIns="45720" rIns="91440" bIns="45720" rtlCol="0" anchor="ctr">
            <a:normAutofit/>
          </a:bodyPr>
          <a:lstStyle/>
          <a:p>
            <a:pPr algn="l"/>
            <a:r>
              <a:rPr lang="en-US" sz="5400" b="1" kern="1200" dirty="0">
                <a:solidFill>
                  <a:schemeClr val="tx1"/>
                </a:solidFill>
                <a:latin typeface="+mj-lt"/>
                <a:ea typeface="+mj-ea"/>
                <a:cs typeface="+mj-cs"/>
              </a:rPr>
              <a:t>Back pain </a:t>
            </a:r>
          </a:p>
        </p:txBody>
      </p:sp>
      <p:sp>
        <p:nvSpPr>
          <p:cNvPr id="3" name="Podtytuł 2"/>
          <p:cNvSpPr>
            <a:spLocks noGrp="1"/>
          </p:cNvSpPr>
          <p:nvPr>
            <p:ph type="subTitle" idx="1"/>
          </p:nvPr>
        </p:nvSpPr>
        <p:spPr>
          <a:xfrm>
            <a:off x="4607453" y="3610297"/>
            <a:ext cx="4382648" cy="3323304"/>
          </a:xfrm>
        </p:spPr>
        <p:txBody>
          <a:bodyPr vert="horz" lIns="91440" tIns="45720" rIns="91440" bIns="45720" rtlCol="0">
            <a:normAutofit/>
          </a:bodyPr>
          <a:lstStyle/>
          <a:p>
            <a:pPr algn="l"/>
            <a:r>
              <a:rPr lang="pl-PL" sz="2000" dirty="0"/>
              <a:t>    </a:t>
            </a:r>
            <a:r>
              <a:rPr lang="en-US" sz="2000" dirty="0"/>
              <a:t>Prepared by:</a:t>
            </a:r>
          </a:p>
          <a:p>
            <a:pPr indent="-228600" algn="l">
              <a:buFont typeface="Arial" panose="020B0604020202020204" pitchFamily="34" charset="0"/>
              <a:buChar char="•"/>
            </a:pPr>
            <a:r>
              <a:rPr lang="en-US" sz="2000" dirty="0" err="1"/>
              <a:t>Andżelika</a:t>
            </a:r>
            <a:r>
              <a:rPr lang="en-US" sz="2000" dirty="0"/>
              <a:t> Biernat </a:t>
            </a:r>
          </a:p>
          <a:p>
            <a:pPr indent="-228600" algn="l">
              <a:buFont typeface="Arial" panose="020B0604020202020204" pitchFamily="34" charset="0"/>
              <a:buChar char="•"/>
            </a:pPr>
            <a:r>
              <a:rPr lang="en-US" sz="2000" dirty="0" err="1"/>
              <a:t>Fizjoterapia</a:t>
            </a:r>
            <a:r>
              <a:rPr lang="en-US" sz="2000" dirty="0"/>
              <a:t> JMS, III </a:t>
            </a:r>
            <a:r>
              <a:rPr lang="en-US" sz="2000" dirty="0" err="1"/>
              <a:t>rok</a:t>
            </a:r>
            <a:endParaRPr lang="en-US" sz="2000" dirty="0"/>
          </a:p>
          <a:p>
            <a:pPr indent="-228600" algn="l">
              <a:buFont typeface="Arial" panose="020B0604020202020204" pitchFamily="34" charset="0"/>
              <a:buChar char="•"/>
            </a:pPr>
            <a:r>
              <a:rPr lang="en-US" sz="2000" dirty="0" err="1"/>
              <a:t>Rok</a:t>
            </a:r>
            <a:r>
              <a:rPr lang="en-US" sz="2000" dirty="0"/>
              <a:t> </a:t>
            </a:r>
            <a:r>
              <a:rPr lang="en-US" sz="2000" dirty="0" err="1"/>
              <a:t>akademicki</a:t>
            </a:r>
            <a:r>
              <a:rPr lang="en-US" sz="2000" dirty="0"/>
              <a:t> 2023/24</a:t>
            </a:r>
          </a:p>
          <a:p>
            <a:pPr indent="-228600" algn="l">
              <a:buFont typeface="Arial" panose="020B0604020202020204" pitchFamily="34" charset="0"/>
              <a:buChar char="•"/>
            </a:pPr>
            <a:r>
              <a:rPr lang="en-US" sz="2000" dirty="0" err="1"/>
              <a:t>Grupa</a:t>
            </a:r>
            <a:r>
              <a:rPr lang="en-US" sz="2000" dirty="0"/>
              <a:t> A</a:t>
            </a:r>
          </a:p>
          <a:p>
            <a:pPr indent="-228600" algn="l">
              <a:buFont typeface="Arial" panose="020B0604020202020204" pitchFamily="34" charset="0"/>
              <a:buChar char="•"/>
            </a:pP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Obraz 4" descr="The 5 Types of Back Pain | Your Guide to Identifying Your Back Condition">
            <a:extLst>
              <a:ext uri="{FF2B5EF4-FFF2-40B4-BE49-F238E27FC236}">
                <a16:creationId xmlns:a16="http://schemas.microsoft.com/office/drawing/2014/main" id="{9A12E8CA-2E41-4D9D-B39E-4F6CABB81B04}"/>
              </a:ext>
            </a:extLst>
          </p:cNvPr>
          <p:cNvPicPr>
            <a:picLocks noChangeAspect="1"/>
          </p:cNvPicPr>
          <p:nvPr/>
        </p:nvPicPr>
        <p:blipFill rotWithShape="1">
          <a:blip r:embed="rId3"/>
          <a:srcRect l="20051" r="25150"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Obraz 3" descr="Obraz zawierający logo, symbol, Grafika, Czcionka&#10;&#10;Opis wygenerowany automatycznie">
            <a:extLst>
              <a:ext uri="{FF2B5EF4-FFF2-40B4-BE49-F238E27FC236}">
                <a16:creationId xmlns:a16="http://schemas.microsoft.com/office/drawing/2014/main" id="{54D7D2AD-05FE-618C-733C-56D89EEBB506}"/>
              </a:ext>
            </a:extLst>
          </p:cNvPr>
          <p:cNvPicPr>
            <a:picLocks noChangeAspect="1"/>
          </p:cNvPicPr>
          <p:nvPr/>
        </p:nvPicPr>
        <p:blipFill rotWithShape="1">
          <a:blip r:embed="rId4"/>
          <a:srcRect t="14532" r="-3"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pole tekstowe 5">
            <a:extLst>
              <a:ext uri="{FF2B5EF4-FFF2-40B4-BE49-F238E27FC236}">
                <a16:creationId xmlns:a16="http://schemas.microsoft.com/office/drawing/2014/main" id="{9ABD85B5-6039-5EAC-5B54-C07D6B7A09BB}"/>
              </a:ext>
            </a:extLst>
          </p:cNvPr>
          <p:cNvSpPr txBox="1"/>
          <p:nvPr/>
        </p:nvSpPr>
        <p:spPr>
          <a:xfrm>
            <a:off x="2553970" y="6330278"/>
            <a:ext cx="7492659" cy="1015663"/>
          </a:xfrm>
          <a:prstGeom prst="rect">
            <a:avLst/>
          </a:prstGeom>
          <a:noFill/>
        </p:spPr>
        <p:txBody>
          <a:bodyPr wrap="square" rtlCol="0">
            <a:spAutoFit/>
          </a:bodyPr>
          <a:lstStyle/>
          <a:p>
            <a:pPr>
              <a:spcAft>
                <a:spcPts val="600"/>
              </a:spcAft>
            </a:pPr>
            <a:r>
              <a:rPr lang="pl-PL" sz="1000" dirty="0"/>
              <a:t>https://www.google.com/search?client=avast-a-1&amp;sca_esv=581186770&amp;sxsrf=AM9HkKkGCJn8YtYTEdaiRwzL7QUO-mtExg:1699617273375&amp;q=b%C3%B3l+plec%C3%B3w&amp;tbm=isch&amp;source=lnms&amp;sa=X&amp;ved=2ahUKEwiWqtXer7mCAxUpR_EDHZLKCsYQ0pQJegQICxAB&amp;biw=1536&amp;bih=739&amp;dpr=1.25#imgrc=Ju3hGUphzklC3M</a:t>
            </a:r>
            <a:endParaRPr lang="pl-PL" sz="1000"/>
          </a:p>
          <a:p>
            <a:pPr>
              <a:spcAft>
                <a:spcPts val="600"/>
              </a:spcAft>
            </a:pPr>
            <a:endParaRPr lang="pl-PL" sz="1000"/>
          </a:p>
          <a:p>
            <a:pPr>
              <a:spcAft>
                <a:spcPts val="600"/>
              </a:spcAft>
            </a:pPr>
            <a:endParaRPr lang="pl-PL" sz="1000"/>
          </a:p>
        </p:txBody>
      </p:sp>
      <p:sp>
        <p:nvSpPr>
          <p:cNvPr id="7" name="pole tekstowe 6">
            <a:extLst>
              <a:ext uri="{FF2B5EF4-FFF2-40B4-BE49-F238E27FC236}">
                <a16:creationId xmlns:a16="http://schemas.microsoft.com/office/drawing/2014/main" id="{AB10A101-65C3-D8F7-F78D-6F43A04C6919}"/>
              </a:ext>
            </a:extLst>
          </p:cNvPr>
          <p:cNvSpPr txBox="1"/>
          <p:nvPr/>
        </p:nvSpPr>
        <p:spPr>
          <a:xfrm>
            <a:off x="905891" y="1597102"/>
            <a:ext cx="3884512" cy="2954655"/>
          </a:xfrm>
          <a:prstGeom prst="rect">
            <a:avLst/>
          </a:prstGeom>
          <a:noFill/>
        </p:spPr>
        <p:txBody>
          <a:bodyPr wrap="square" rtlCol="0">
            <a:spAutoFit/>
          </a:bodyPr>
          <a:lstStyle/>
          <a:p>
            <a:pPr algn="l" rtl="0" fontAlgn="base"/>
            <a:r>
              <a:rPr lang="pl-PL" sz="2400" dirty="0">
                <a:solidFill>
                  <a:srgbClr val="000000"/>
                </a:solidFill>
                <a:latin typeface="Calibri" panose="020F0502020204030204" pitchFamily="34" charset="0"/>
              </a:rPr>
              <a:t>P</a:t>
            </a:r>
            <a:r>
              <a:rPr lang="pl-PL" sz="2400" b="0" i="0" u="none" strike="noStrike" dirty="0">
                <a:solidFill>
                  <a:srgbClr val="000000"/>
                </a:solidFill>
                <a:effectLst/>
                <a:latin typeface="Calibri" panose="020F0502020204030204" pitchFamily="34" charset="0"/>
              </a:rPr>
              <a:t>resentation plan:</a:t>
            </a:r>
            <a:endParaRPr lang="pl-PL" sz="2400" dirty="0">
              <a:solidFill>
                <a:srgbClr val="000000"/>
              </a:solidFill>
              <a:latin typeface="Calibri" panose="020F0502020204030204" pitchFamily="34" charset="0"/>
            </a:endParaRPr>
          </a:p>
          <a:p>
            <a:pPr algn="l" rtl="0" fontAlgn="base"/>
            <a:endParaRPr lang="pl-PL" sz="24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pl-PL" sz="2400" b="0" i="0" u="none" strike="noStrike" dirty="0" err="1">
                <a:solidFill>
                  <a:srgbClr val="000000"/>
                </a:solidFill>
                <a:effectLst/>
                <a:latin typeface="Calibri" panose="020F0502020204030204" pitchFamily="34" charset="0"/>
              </a:rPr>
              <a:t>Risk</a:t>
            </a:r>
            <a:r>
              <a:rPr lang="pl-PL" sz="2400" b="0" i="0" u="none" strike="noStrike" dirty="0">
                <a:solidFill>
                  <a:srgbClr val="000000"/>
                </a:solidFill>
                <a:effectLst/>
                <a:latin typeface="Calibri" panose="020F0502020204030204" pitchFamily="34" charset="0"/>
              </a:rPr>
              <a:t> </a:t>
            </a:r>
            <a:r>
              <a:rPr lang="pl-PL" sz="2400" b="0" i="0" u="none" strike="noStrike" dirty="0" err="1">
                <a:solidFill>
                  <a:srgbClr val="000000"/>
                </a:solidFill>
                <a:effectLst/>
                <a:latin typeface="Calibri" panose="020F0502020204030204" pitchFamily="34" charset="0"/>
              </a:rPr>
              <a:t>factors</a:t>
            </a:r>
            <a:r>
              <a:rPr lang="pl-PL" sz="2400" b="0" i="0" dirty="0">
                <a:solidFill>
                  <a:srgbClr val="000000"/>
                </a:solidFill>
                <a:effectLst/>
                <a:latin typeface="Calibri" panose="020F0502020204030204" pitchFamily="34" charset="0"/>
              </a:rPr>
              <a:t>​</a:t>
            </a:r>
            <a:endParaRPr lang="pl-PL"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pl-PL" sz="2400" b="0" i="0" u="none" strike="noStrike" dirty="0" err="1">
                <a:solidFill>
                  <a:srgbClr val="000000"/>
                </a:solidFill>
                <a:effectLst/>
                <a:latin typeface="Calibri" panose="020F0502020204030204" pitchFamily="34" charset="0"/>
              </a:rPr>
              <a:t>Symptoms</a:t>
            </a:r>
            <a:r>
              <a:rPr lang="pl-PL" sz="2400" b="0" i="0" dirty="0">
                <a:solidFill>
                  <a:srgbClr val="000000"/>
                </a:solidFill>
                <a:effectLst/>
                <a:latin typeface="Calibri" panose="020F0502020204030204" pitchFamily="34" charset="0"/>
              </a:rPr>
              <a:t>​</a:t>
            </a:r>
            <a:endParaRPr lang="pl-PL"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pl-PL" sz="2400" b="0" i="0" u="none" strike="noStrike" dirty="0" err="1">
                <a:solidFill>
                  <a:srgbClr val="000000"/>
                </a:solidFill>
                <a:effectLst/>
                <a:latin typeface="Calibri" panose="020F0502020204030204" pitchFamily="34" charset="0"/>
              </a:rPr>
              <a:t>Causes</a:t>
            </a:r>
            <a:r>
              <a:rPr lang="pl-PL" sz="2400" b="0" i="0" dirty="0">
                <a:solidFill>
                  <a:srgbClr val="000000"/>
                </a:solidFill>
                <a:effectLst/>
                <a:latin typeface="Calibri" panose="020F0502020204030204" pitchFamily="34" charset="0"/>
              </a:rPr>
              <a:t>​</a:t>
            </a:r>
            <a:endParaRPr lang="pl-PL"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pl-PL" sz="2400" b="0" i="0" u="none" strike="noStrike" dirty="0">
                <a:solidFill>
                  <a:srgbClr val="000000"/>
                </a:solidFill>
                <a:effectLst/>
                <a:latin typeface="Calibri" panose="020F0502020204030204" pitchFamily="34" charset="0"/>
              </a:rPr>
              <a:t>Diagnostics</a:t>
            </a:r>
            <a:r>
              <a:rPr lang="pl-PL" sz="2400" b="0" i="0" dirty="0">
                <a:solidFill>
                  <a:srgbClr val="000000"/>
                </a:solidFill>
                <a:effectLst/>
                <a:latin typeface="Calibri" panose="020F0502020204030204" pitchFamily="34" charset="0"/>
              </a:rPr>
              <a:t>​</a:t>
            </a:r>
            <a:endParaRPr lang="pl-PL"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pl-PL" sz="2400" b="0" i="0" u="none" strike="noStrike" dirty="0" err="1">
                <a:solidFill>
                  <a:srgbClr val="000000"/>
                </a:solidFill>
                <a:effectLst/>
                <a:latin typeface="Calibri" panose="020F0502020204030204" pitchFamily="34" charset="0"/>
              </a:rPr>
              <a:t>Prevention</a:t>
            </a:r>
            <a:endParaRPr lang="pl-PL" sz="2400" b="0" i="0" dirty="0">
              <a:solidFill>
                <a:srgbClr val="000000"/>
              </a:solidFill>
              <a:effectLst/>
              <a:latin typeface="Arial" panose="020B0604020202020204" pitchFamily="34" charset="0"/>
            </a:endParaRPr>
          </a:p>
          <a:p>
            <a:endParaRPr lang="pl-PL" dirty="0"/>
          </a:p>
        </p:txBody>
      </p:sp>
      <p:sp>
        <p:nvSpPr>
          <p:cNvPr id="8" name="pole tekstowe 7">
            <a:extLst>
              <a:ext uri="{FF2B5EF4-FFF2-40B4-BE49-F238E27FC236}">
                <a16:creationId xmlns:a16="http://schemas.microsoft.com/office/drawing/2014/main" id="{F88A4D54-B889-210D-9B99-C9DB383927A8}"/>
              </a:ext>
            </a:extLst>
          </p:cNvPr>
          <p:cNvSpPr txBox="1"/>
          <p:nvPr/>
        </p:nvSpPr>
        <p:spPr>
          <a:xfrm>
            <a:off x="10558206" y="128368"/>
            <a:ext cx="1468763" cy="369332"/>
          </a:xfrm>
          <a:prstGeom prst="rect">
            <a:avLst/>
          </a:prstGeom>
          <a:noFill/>
        </p:spPr>
        <p:txBody>
          <a:bodyPr wrap="square" rtlCol="0">
            <a:spAutoFit/>
          </a:bodyPr>
          <a:lstStyle/>
          <a:p>
            <a:r>
              <a:rPr lang="pl-PL" dirty="0"/>
              <a:t>23.11.2023r.</a:t>
            </a: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83E83B-A183-E143-BA3A-FCB30898894F}"/>
              </a:ext>
            </a:extLst>
          </p:cNvPr>
          <p:cNvSpPr>
            <a:spLocks noGrp="1"/>
          </p:cNvSpPr>
          <p:nvPr>
            <p:ph type="title"/>
          </p:nvPr>
        </p:nvSpPr>
        <p:spPr>
          <a:xfrm>
            <a:off x="6513788" y="365125"/>
            <a:ext cx="4840010" cy="1807305"/>
          </a:xfrm>
        </p:spPr>
        <p:txBody>
          <a:bodyPr>
            <a:normAutofit/>
          </a:bodyPr>
          <a:lstStyle/>
          <a:p>
            <a:r>
              <a:rPr lang="pl-PL" b="1"/>
              <a:t>How to </a:t>
            </a:r>
            <a:r>
              <a:rPr lang="pl-PL" b="1" err="1"/>
              <a:t>Prevent</a:t>
            </a:r>
            <a:r>
              <a:rPr lang="pl-PL" b="1"/>
              <a:t> </a:t>
            </a:r>
            <a:r>
              <a:rPr lang="pl-PL" b="1" err="1"/>
              <a:t>Back</a:t>
            </a:r>
            <a:r>
              <a:rPr lang="pl-PL" b="1"/>
              <a:t> </a:t>
            </a:r>
            <a:r>
              <a:rPr lang="pl-PL" b="1" err="1"/>
              <a:t>Pain</a:t>
            </a:r>
            <a:r>
              <a:rPr lang="pl-PL" b="1"/>
              <a:t>?</a:t>
            </a:r>
            <a:endParaRPr lang="pl-PL" err="1"/>
          </a:p>
          <a:p>
            <a:endParaRPr lang="pl-PL">
              <a:ea typeface="Calibri Light"/>
              <a:cs typeface="Calibri Light"/>
            </a:endParaRPr>
          </a:p>
        </p:txBody>
      </p:sp>
      <p:sp>
        <p:nvSpPr>
          <p:cNvPr id="3" name="Symbol zastępczy zawartości 2">
            <a:extLst>
              <a:ext uri="{FF2B5EF4-FFF2-40B4-BE49-F238E27FC236}">
                <a16:creationId xmlns:a16="http://schemas.microsoft.com/office/drawing/2014/main" id="{58ACB12B-D813-B168-1202-DBE74D8706BA}"/>
              </a:ext>
            </a:extLst>
          </p:cNvPr>
          <p:cNvSpPr>
            <a:spLocks noGrp="1"/>
          </p:cNvSpPr>
          <p:nvPr>
            <p:ph idx="1"/>
          </p:nvPr>
        </p:nvSpPr>
        <p:spPr>
          <a:xfrm>
            <a:off x="5909939" y="1786958"/>
            <a:ext cx="6277745" cy="4591288"/>
          </a:xfrm>
        </p:spPr>
        <p:txBody>
          <a:bodyPr vert="horz" lIns="91440" tIns="45720" rIns="91440" bIns="45720" rtlCol="0" anchor="t">
            <a:noAutofit/>
          </a:bodyPr>
          <a:lstStyle/>
          <a:p>
            <a:r>
              <a:rPr lang="pl-PL" sz="1400" dirty="0" err="1">
                <a:ea typeface="+mn-lt"/>
                <a:cs typeface="+mn-lt"/>
              </a:rPr>
              <a:t>Exercise</a:t>
            </a:r>
            <a:r>
              <a:rPr lang="pl-PL" sz="1400" dirty="0">
                <a:ea typeface="+mn-lt"/>
                <a:cs typeface="+mn-lt"/>
              </a:rPr>
              <a:t> </a:t>
            </a:r>
            <a:r>
              <a:rPr lang="pl-PL" sz="1400" dirty="0" err="1">
                <a:ea typeface="+mn-lt"/>
                <a:cs typeface="+mn-lt"/>
              </a:rPr>
              <a:t>regularly</a:t>
            </a:r>
            <a:r>
              <a:rPr lang="pl-PL" sz="1400" dirty="0">
                <a:ea typeface="+mn-lt"/>
                <a:cs typeface="+mn-lt"/>
              </a:rPr>
              <a:t> to </a:t>
            </a:r>
            <a:r>
              <a:rPr lang="pl-PL" sz="1400" dirty="0" err="1">
                <a:ea typeface="+mn-lt"/>
                <a:cs typeface="+mn-lt"/>
              </a:rPr>
              <a:t>keep</a:t>
            </a:r>
            <a:r>
              <a:rPr lang="pl-PL" sz="1400" dirty="0">
                <a:ea typeface="+mn-lt"/>
                <a:cs typeface="+mn-lt"/>
              </a:rPr>
              <a:t> </a:t>
            </a:r>
            <a:r>
              <a:rPr lang="pl-PL" sz="1400" dirty="0" err="1">
                <a:ea typeface="+mn-lt"/>
                <a:cs typeface="+mn-lt"/>
              </a:rPr>
              <a:t>muscles</a:t>
            </a:r>
            <a:r>
              <a:rPr lang="pl-PL" sz="1400" dirty="0">
                <a:ea typeface="+mn-lt"/>
                <a:cs typeface="+mn-lt"/>
              </a:rPr>
              <a:t> </a:t>
            </a:r>
            <a:r>
              <a:rPr lang="pl-PL" sz="1400" dirty="0" err="1">
                <a:ea typeface="+mn-lt"/>
                <a:cs typeface="+mn-lt"/>
              </a:rPr>
              <a:t>strong</a:t>
            </a:r>
            <a:r>
              <a:rPr lang="pl-PL" sz="1400" dirty="0">
                <a:ea typeface="+mn-lt"/>
                <a:cs typeface="+mn-lt"/>
              </a:rPr>
              <a:t> and </a:t>
            </a:r>
            <a:r>
              <a:rPr lang="pl-PL" sz="1400" dirty="0" err="1">
                <a:ea typeface="+mn-lt"/>
                <a:cs typeface="+mn-lt"/>
              </a:rPr>
              <a:t>flexible</a:t>
            </a:r>
            <a:r>
              <a:rPr lang="pl-PL" sz="1400" dirty="0">
                <a:ea typeface="+mn-lt"/>
                <a:cs typeface="+mn-lt"/>
              </a:rPr>
              <a:t>.</a:t>
            </a:r>
            <a:endParaRPr lang="pl-PL" sz="1400" dirty="0">
              <a:ea typeface="Calibri" panose="020F0502020204030204"/>
              <a:cs typeface="Calibri" panose="020F0502020204030204"/>
            </a:endParaRPr>
          </a:p>
          <a:p>
            <a:r>
              <a:rPr lang="pl-PL" sz="1400" dirty="0" err="1">
                <a:ea typeface="+mn-lt"/>
                <a:cs typeface="+mn-lt"/>
              </a:rPr>
              <a:t>Maintain</a:t>
            </a:r>
            <a:r>
              <a:rPr lang="pl-PL" sz="1400" dirty="0">
                <a:ea typeface="+mn-lt"/>
                <a:cs typeface="+mn-lt"/>
              </a:rPr>
              <a:t> a </a:t>
            </a:r>
            <a:r>
              <a:rPr lang="pl-PL" sz="1400" dirty="0" err="1">
                <a:ea typeface="+mn-lt"/>
                <a:cs typeface="+mn-lt"/>
              </a:rPr>
              <a:t>healthy</a:t>
            </a:r>
            <a:r>
              <a:rPr lang="pl-PL" sz="1400" dirty="0">
                <a:ea typeface="+mn-lt"/>
                <a:cs typeface="+mn-lt"/>
              </a:rPr>
              <a:t> </a:t>
            </a:r>
            <a:r>
              <a:rPr lang="pl-PL" sz="1400" dirty="0" err="1">
                <a:ea typeface="+mn-lt"/>
                <a:cs typeface="+mn-lt"/>
              </a:rPr>
              <a:t>weight</a:t>
            </a:r>
            <a:r>
              <a:rPr lang="pl-PL" sz="1400" dirty="0">
                <a:ea typeface="+mn-lt"/>
                <a:cs typeface="+mn-lt"/>
              </a:rPr>
              <a:t>.</a:t>
            </a:r>
            <a:endParaRPr lang="pl-PL" sz="1400" dirty="0">
              <a:ea typeface="Calibri"/>
              <a:cs typeface="Calibri"/>
            </a:endParaRPr>
          </a:p>
          <a:p>
            <a:r>
              <a:rPr lang="pl-PL" sz="1400" dirty="0" err="1">
                <a:ea typeface="+mn-lt"/>
                <a:cs typeface="+mn-lt"/>
              </a:rPr>
              <a:t>Eat</a:t>
            </a:r>
            <a:r>
              <a:rPr lang="pl-PL" sz="1400" dirty="0">
                <a:ea typeface="+mn-lt"/>
                <a:cs typeface="+mn-lt"/>
              </a:rPr>
              <a:t> a </a:t>
            </a:r>
            <a:r>
              <a:rPr lang="pl-PL" sz="1400" dirty="0" err="1">
                <a:ea typeface="+mn-lt"/>
                <a:cs typeface="+mn-lt"/>
              </a:rPr>
              <a:t>healthy</a:t>
            </a:r>
            <a:r>
              <a:rPr lang="pl-PL" sz="1400" dirty="0">
                <a:ea typeface="+mn-lt"/>
                <a:cs typeface="+mn-lt"/>
              </a:rPr>
              <a:t> diet and </a:t>
            </a:r>
            <a:r>
              <a:rPr lang="pl-PL" sz="1400" dirty="0" err="1">
                <a:ea typeface="+mn-lt"/>
                <a:cs typeface="+mn-lt"/>
              </a:rPr>
              <a:t>make</a:t>
            </a:r>
            <a:r>
              <a:rPr lang="pl-PL" sz="1400" dirty="0">
                <a:ea typeface="+mn-lt"/>
                <a:cs typeface="+mn-lt"/>
              </a:rPr>
              <a:t> </a:t>
            </a:r>
            <a:r>
              <a:rPr lang="pl-PL" sz="1400" dirty="0" err="1">
                <a:ea typeface="+mn-lt"/>
                <a:cs typeface="+mn-lt"/>
              </a:rPr>
              <a:t>sure</a:t>
            </a:r>
            <a:r>
              <a:rPr lang="pl-PL" sz="1400" dirty="0">
                <a:ea typeface="+mn-lt"/>
                <a:cs typeface="+mn-lt"/>
              </a:rPr>
              <a:t> </a:t>
            </a:r>
            <a:r>
              <a:rPr lang="pl-PL" sz="1400" dirty="0" err="1">
                <a:ea typeface="+mn-lt"/>
                <a:cs typeface="+mn-lt"/>
              </a:rPr>
              <a:t>you</a:t>
            </a:r>
            <a:r>
              <a:rPr lang="pl-PL" sz="1400" dirty="0">
                <a:ea typeface="+mn-lt"/>
                <a:cs typeface="+mn-lt"/>
              </a:rPr>
              <a:t> </a:t>
            </a:r>
            <a:r>
              <a:rPr lang="pl-PL" sz="1400" dirty="0" err="1">
                <a:ea typeface="+mn-lt"/>
                <a:cs typeface="+mn-lt"/>
              </a:rPr>
              <a:t>get</a:t>
            </a:r>
            <a:r>
              <a:rPr lang="pl-PL" sz="1400" dirty="0">
                <a:ea typeface="+mn-lt"/>
                <a:cs typeface="+mn-lt"/>
              </a:rPr>
              <a:t> </a:t>
            </a:r>
            <a:r>
              <a:rPr lang="pl-PL" sz="1400" dirty="0" err="1">
                <a:ea typeface="+mn-lt"/>
                <a:cs typeface="+mn-lt"/>
              </a:rPr>
              <a:t>enough</a:t>
            </a:r>
            <a:r>
              <a:rPr lang="pl-PL" sz="1400" dirty="0">
                <a:ea typeface="+mn-lt"/>
                <a:cs typeface="+mn-lt"/>
              </a:rPr>
              <a:t> </a:t>
            </a:r>
            <a:r>
              <a:rPr lang="pl-PL" sz="1400" dirty="0" err="1">
                <a:ea typeface="+mn-lt"/>
                <a:cs typeface="+mn-lt"/>
              </a:rPr>
              <a:t>calcium</a:t>
            </a:r>
            <a:r>
              <a:rPr lang="pl-PL" sz="1400" dirty="0">
                <a:ea typeface="+mn-lt"/>
                <a:cs typeface="+mn-lt"/>
              </a:rPr>
              <a:t>, </a:t>
            </a:r>
            <a:r>
              <a:rPr lang="pl-PL" sz="1400" dirty="0" err="1">
                <a:ea typeface="+mn-lt"/>
                <a:cs typeface="+mn-lt"/>
              </a:rPr>
              <a:t>phosphorus</a:t>
            </a:r>
            <a:r>
              <a:rPr lang="pl-PL" sz="1400" dirty="0">
                <a:ea typeface="+mn-lt"/>
                <a:cs typeface="+mn-lt"/>
              </a:rPr>
              <a:t> and </a:t>
            </a:r>
            <a:r>
              <a:rPr lang="pl-PL" sz="1400" dirty="0" err="1">
                <a:ea typeface="+mn-lt"/>
                <a:cs typeface="+mn-lt"/>
              </a:rPr>
              <a:t>vitamin</a:t>
            </a:r>
            <a:r>
              <a:rPr lang="pl-PL" sz="1400" dirty="0">
                <a:ea typeface="+mn-lt"/>
                <a:cs typeface="+mn-lt"/>
              </a:rPr>
              <a:t> D. </a:t>
            </a:r>
            <a:endParaRPr lang="pl-PL" sz="1400" dirty="0">
              <a:ea typeface="Calibri"/>
              <a:cs typeface="Calibri"/>
            </a:endParaRPr>
          </a:p>
          <a:p>
            <a:r>
              <a:rPr lang="pl-PL" sz="1400" dirty="0" err="1">
                <a:ea typeface="+mn-lt"/>
                <a:cs typeface="+mn-lt"/>
              </a:rPr>
              <a:t>Use</a:t>
            </a:r>
            <a:r>
              <a:rPr lang="pl-PL" sz="1400" dirty="0">
                <a:ea typeface="+mn-lt"/>
                <a:cs typeface="+mn-lt"/>
              </a:rPr>
              <a:t> </a:t>
            </a:r>
            <a:r>
              <a:rPr lang="pl-PL" sz="1400" dirty="0" err="1">
                <a:ea typeface="+mn-lt"/>
                <a:cs typeface="+mn-lt"/>
              </a:rPr>
              <a:t>ergonomically</a:t>
            </a:r>
            <a:r>
              <a:rPr lang="pl-PL" sz="1400" dirty="0">
                <a:ea typeface="+mn-lt"/>
                <a:cs typeface="+mn-lt"/>
              </a:rPr>
              <a:t> </a:t>
            </a:r>
            <a:r>
              <a:rPr lang="pl-PL" sz="1400" dirty="0" err="1">
                <a:ea typeface="+mn-lt"/>
                <a:cs typeface="+mn-lt"/>
              </a:rPr>
              <a:t>designed</a:t>
            </a:r>
            <a:r>
              <a:rPr lang="pl-PL" sz="1400" dirty="0">
                <a:ea typeface="+mn-lt"/>
                <a:cs typeface="+mn-lt"/>
              </a:rPr>
              <a:t> </a:t>
            </a:r>
            <a:r>
              <a:rPr lang="pl-PL" sz="1400" dirty="0" err="1">
                <a:ea typeface="+mn-lt"/>
                <a:cs typeface="+mn-lt"/>
              </a:rPr>
              <a:t>furniture</a:t>
            </a:r>
            <a:r>
              <a:rPr lang="pl-PL" sz="1400" dirty="0">
                <a:ea typeface="+mn-lt"/>
                <a:cs typeface="+mn-lt"/>
              </a:rPr>
              <a:t> and </a:t>
            </a:r>
            <a:r>
              <a:rPr lang="pl-PL" sz="1400" dirty="0" err="1">
                <a:ea typeface="+mn-lt"/>
                <a:cs typeface="+mn-lt"/>
              </a:rPr>
              <a:t>equipment</a:t>
            </a:r>
            <a:r>
              <a:rPr lang="pl-PL" sz="1400" dirty="0">
                <a:ea typeface="+mn-lt"/>
                <a:cs typeface="+mn-lt"/>
              </a:rPr>
              <a:t> </a:t>
            </a:r>
            <a:r>
              <a:rPr lang="pl-PL" sz="1400" dirty="0" err="1">
                <a:ea typeface="+mn-lt"/>
                <a:cs typeface="+mn-lt"/>
              </a:rPr>
              <a:t>at</a:t>
            </a:r>
            <a:r>
              <a:rPr lang="pl-PL" sz="1400" dirty="0">
                <a:ea typeface="+mn-lt"/>
                <a:cs typeface="+mn-lt"/>
              </a:rPr>
              <a:t> </a:t>
            </a:r>
            <a:r>
              <a:rPr lang="pl-PL" sz="1400" dirty="0" err="1">
                <a:ea typeface="+mn-lt"/>
                <a:cs typeface="+mn-lt"/>
              </a:rPr>
              <a:t>home</a:t>
            </a:r>
            <a:r>
              <a:rPr lang="pl-PL" sz="1400" dirty="0">
                <a:ea typeface="+mn-lt"/>
                <a:cs typeface="+mn-lt"/>
              </a:rPr>
              <a:t> and </a:t>
            </a:r>
            <a:r>
              <a:rPr lang="pl-PL" sz="1400" dirty="0" err="1">
                <a:ea typeface="+mn-lt"/>
                <a:cs typeface="+mn-lt"/>
              </a:rPr>
              <a:t>at</a:t>
            </a:r>
            <a:r>
              <a:rPr lang="pl-PL" sz="1400" dirty="0">
                <a:ea typeface="+mn-lt"/>
                <a:cs typeface="+mn-lt"/>
              </a:rPr>
              <a:t> </a:t>
            </a:r>
            <a:r>
              <a:rPr lang="pl-PL" sz="1400" dirty="0" err="1">
                <a:ea typeface="+mn-lt"/>
                <a:cs typeface="+mn-lt"/>
              </a:rPr>
              <a:t>work</a:t>
            </a:r>
            <a:r>
              <a:rPr lang="pl-PL" sz="1400" dirty="0">
                <a:ea typeface="+mn-lt"/>
                <a:cs typeface="+mn-lt"/>
              </a:rPr>
              <a:t>. </a:t>
            </a:r>
            <a:endParaRPr lang="pl-PL" sz="1400" dirty="0">
              <a:ea typeface="Calibri"/>
              <a:cs typeface="Calibri"/>
            </a:endParaRPr>
          </a:p>
          <a:p>
            <a:r>
              <a:rPr lang="pl-PL" sz="1400" dirty="0" err="1">
                <a:ea typeface="+mn-lt"/>
                <a:cs typeface="+mn-lt"/>
              </a:rPr>
              <a:t>If</a:t>
            </a:r>
            <a:r>
              <a:rPr lang="pl-PL" sz="1400" dirty="0">
                <a:ea typeface="+mn-lt"/>
                <a:cs typeface="+mn-lt"/>
              </a:rPr>
              <a:t> </a:t>
            </a:r>
            <a:r>
              <a:rPr lang="pl-PL" sz="1400" dirty="0" err="1">
                <a:ea typeface="+mn-lt"/>
                <a:cs typeface="+mn-lt"/>
              </a:rPr>
              <a:t>you</a:t>
            </a:r>
            <a:r>
              <a:rPr lang="pl-PL" sz="1400" dirty="0">
                <a:ea typeface="+mn-lt"/>
                <a:cs typeface="+mn-lt"/>
              </a:rPr>
              <a:t> sit a lot </a:t>
            </a:r>
            <a:r>
              <a:rPr lang="pl-PL" sz="1400" dirty="0" err="1">
                <a:ea typeface="+mn-lt"/>
                <a:cs typeface="+mn-lt"/>
              </a:rPr>
              <a:t>at</a:t>
            </a:r>
            <a:r>
              <a:rPr lang="pl-PL" sz="1400" dirty="0">
                <a:ea typeface="+mn-lt"/>
                <a:cs typeface="+mn-lt"/>
              </a:rPr>
              <a:t> </a:t>
            </a:r>
            <a:r>
              <a:rPr lang="pl-PL" sz="1400" dirty="0" err="1">
                <a:ea typeface="+mn-lt"/>
                <a:cs typeface="+mn-lt"/>
              </a:rPr>
              <a:t>work</a:t>
            </a:r>
            <a:r>
              <a:rPr lang="pl-PL" sz="1400" dirty="0">
                <a:ea typeface="+mn-lt"/>
                <a:cs typeface="+mn-lt"/>
              </a:rPr>
              <a:t>, </a:t>
            </a:r>
            <a:r>
              <a:rPr lang="pl-PL" sz="1400" dirty="0" err="1">
                <a:ea typeface="+mn-lt"/>
                <a:cs typeface="+mn-lt"/>
              </a:rPr>
              <a:t>switch</a:t>
            </a:r>
            <a:r>
              <a:rPr lang="pl-PL" sz="1400" dirty="0">
                <a:ea typeface="+mn-lt"/>
                <a:cs typeface="+mn-lt"/>
              </a:rPr>
              <a:t> </a:t>
            </a:r>
            <a:r>
              <a:rPr lang="pl-PL" sz="1400" dirty="0" err="1">
                <a:ea typeface="+mn-lt"/>
                <a:cs typeface="+mn-lt"/>
              </a:rPr>
              <a:t>positions</a:t>
            </a:r>
            <a:r>
              <a:rPr lang="pl-PL" sz="1400" dirty="0">
                <a:ea typeface="+mn-lt"/>
                <a:cs typeface="+mn-lt"/>
              </a:rPr>
              <a:t> </a:t>
            </a:r>
            <a:r>
              <a:rPr lang="pl-PL" sz="1400" dirty="0" err="1">
                <a:ea typeface="+mn-lt"/>
                <a:cs typeface="+mn-lt"/>
              </a:rPr>
              <a:t>often</a:t>
            </a:r>
            <a:r>
              <a:rPr lang="pl-PL" sz="1400" dirty="0">
                <a:ea typeface="+mn-lt"/>
                <a:cs typeface="+mn-lt"/>
              </a:rPr>
              <a:t>. </a:t>
            </a:r>
            <a:r>
              <a:rPr lang="pl-PL" sz="1400" dirty="0" err="1">
                <a:ea typeface="+mn-lt"/>
                <a:cs typeface="+mn-lt"/>
              </a:rPr>
              <a:t>Also</a:t>
            </a:r>
            <a:r>
              <a:rPr lang="pl-PL" sz="1400" dirty="0">
                <a:ea typeface="+mn-lt"/>
                <a:cs typeface="+mn-lt"/>
              </a:rPr>
              <a:t>, </a:t>
            </a:r>
            <a:r>
              <a:rPr lang="pl-PL" sz="1400" dirty="0" err="1">
                <a:ea typeface="+mn-lt"/>
                <a:cs typeface="+mn-lt"/>
              </a:rPr>
              <a:t>get</a:t>
            </a:r>
            <a:r>
              <a:rPr lang="pl-PL" sz="1400" dirty="0">
                <a:ea typeface="+mn-lt"/>
                <a:cs typeface="+mn-lt"/>
              </a:rPr>
              <a:t> </a:t>
            </a:r>
            <a:r>
              <a:rPr lang="pl-PL" sz="1400" dirty="0" err="1">
                <a:ea typeface="+mn-lt"/>
                <a:cs typeface="+mn-lt"/>
              </a:rPr>
              <a:t>up</a:t>
            </a:r>
            <a:r>
              <a:rPr lang="pl-PL" sz="1400" dirty="0">
                <a:ea typeface="+mn-lt"/>
                <a:cs typeface="+mn-lt"/>
              </a:rPr>
              <a:t> </a:t>
            </a:r>
            <a:r>
              <a:rPr lang="pl-PL" sz="1400" dirty="0" err="1">
                <a:ea typeface="+mn-lt"/>
                <a:cs typeface="+mn-lt"/>
              </a:rPr>
              <a:t>every</a:t>
            </a:r>
            <a:r>
              <a:rPr lang="pl-PL" sz="1400" dirty="0">
                <a:ea typeface="+mn-lt"/>
                <a:cs typeface="+mn-lt"/>
              </a:rPr>
              <a:t> </a:t>
            </a:r>
            <a:r>
              <a:rPr lang="pl-PL" sz="1400" dirty="0" err="1">
                <a:ea typeface="+mn-lt"/>
                <a:cs typeface="+mn-lt"/>
              </a:rPr>
              <a:t>now</a:t>
            </a:r>
            <a:r>
              <a:rPr lang="pl-PL" sz="1400" dirty="0">
                <a:ea typeface="+mn-lt"/>
                <a:cs typeface="+mn-lt"/>
              </a:rPr>
              <a:t> and </a:t>
            </a:r>
            <a:r>
              <a:rPr lang="pl-PL" sz="1400" dirty="0" err="1">
                <a:ea typeface="+mn-lt"/>
                <a:cs typeface="+mn-lt"/>
              </a:rPr>
              <a:t>then</a:t>
            </a:r>
            <a:r>
              <a:rPr lang="pl-PL" sz="1400" dirty="0">
                <a:ea typeface="+mn-lt"/>
                <a:cs typeface="+mn-lt"/>
              </a:rPr>
              <a:t> and walk </a:t>
            </a:r>
            <a:r>
              <a:rPr lang="pl-PL" sz="1400" dirty="0" err="1">
                <a:ea typeface="+mn-lt"/>
                <a:cs typeface="+mn-lt"/>
              </a:rPr>
              <a:t>around</a:t>
            </a:r>
            <a:r>
              <a:rPr lang="pl-PL" sz="1400" dirty="0">
                <a:ea typeface="+mn-lt"/>
                <a:cs typeface="+mn-lt"/>
              </a:rPr>
              <a:t> the </a:t>
            </a:r>
            <a:r>
              <a:rPr lang="pl-PL" sz="1400" dirty="0" err="1">
                <a:ea typeface="+mn-lt"/>
                <a:cs typeface="+mn-lt"/>
              </a:rPr>
              <a:t>office</a:t>
            </a:r>
            <a:r>
              <a:rPr lang="pl-PL" sz="1400" dirty="0">
                <a:ea typeface="+mn-lt"/>
                <a:cs typeface="+mn-lt"/>
              </a:rPr>
              <a:t> </a:t>
            </a:r>
            <a:r>
              <a:rPr lang="pl-PL" sz="1400" dirty="0" err="1">
                <a:ea typeface="+mn-lt"/>
                <a:cs typeface="+mn-lt"/>
              </a:rPr>
              <a:t>or</a:t>
            </a:r>
            <a:r>
              <a:rPr lang="pl-PL" sz="1400" dirty="0">
                <a:ea typeface="+mn-lt"/>
                <a:cs typeface="+mn-lt"/>
              </a:rPr>
              <a:t> </a:t>
            </a:r>
            <a:r>
              <a:rPr lang="pl-PL" sz="1400" dirty="0" err="1">
                <a:ea typeface="+mn-lt"/>
                <a:cs typeface="+mn-lt"/>
              </a:rPr>
              <a:t>stretch</a:t>
            </a:r>
            <a:r>
              <a:rPr lang="pl-PL" sz="1400" dirty="0">
                <a:ea typeface="+mn-lt"/>
                <a:cs typeface="+mn-lt"/>
              </a:rPr>
              <a:t> to </a:t>
            </a:r>
            <a:r>
              <a:rPr lang="pl-PL" sz="1400" dirty="0" err="1">
                <a:ea typeface="+mn-lt"/>
                <a:cs typeface="+mn-lt"/>
              </a:rPr>
              <a:t>relieve</a:t>
            </a:r>
            <a:r>
              <a:rPr lang="pl-PL" sz="1400" dirty="0">
                <a:ea typeface="+mn-lt"/>
                <a:cs typeface="+mn-lt"/>
              </a:rPr>
              <a:t> </a:t>
            </a:r>
            <a:r>
              <a:rPr lang="pl-PL" sz="1400" dirty="0" err="1">
                <a:ea typeface="+mn-lt"/>
                <a:cs typeface="+mn-lt"/>
              </a:rPr>
              <a:t>muscle</a:t>
            </a:r>
            <a:r>
              <a:rPr lang="pl-PL" sz="1400" dirty="0">
                <a:ea typeface="+mn-lt"/>
                <a:cs typeface="+mn-lt"/>
              </a:rPr>
              <a:t> </a:t>
            </a:r>
            <a:r>
              <a:rPr lang="pl-PL" sz="1400" dirty="0" err="1">
                <a:ea typeface="+mn-lt"/>
                <a:cs typeface="+mn-lt"/>
              </a:rPr>
              <a:t>tension</a:t>
            </a:r>
            <a:r>
              <a:rPr lang="pl-PL" sz="1400" dirty="0">
                <a:ea typeface="+mn-lt"/>
                <a:cs typeface="+mn-lt"/>
              </a:rPr>
              <a:t>. </a:t>
            </a:r>
            <a:endParaRPr lang="pl-PL" sz="1400" dirty="0">
              <a:ea typeface="Calibri"/>
              <a:cs typeface="Calibri"/>
            </a:endParaRPr>
          </a:p>
          <a:p>
            <a:r>
              <a:rPr lang="pl-PL" sz="1400" dirty="0" err="1">
                <a:ea typeface="+mn-lt"/>
                <a:cs typeface="+mn-lt"/>
              </a:rPr>
              <a:t>Wear</a:t>
            </a:r>
            <a:r>
              <a:rPr lang="pl-PL" sz="1400" dirty="0">
                <a:ea typeface="+mn-lt"/>
                <a:cs typeface="+mn-lt"/>
              </a:rPr>
              <a:t> </a:t>
            </a:r>
            <a:r>
              <a:rPr lang="pl-PL" sz="1400" dirty="0" err="1">
                <a:ea typeface="+mn-lt"/>
                <a:cs typeface="+mn-lt"/>
              </a:rPr>
              <a:t>comfortable</a:t>
            </a:r>
            <a:r>
              <a:rPr lang="pl-PL" sz="1400" dirty="0">
                <a:ea typeface="+mn-lt"/>
                <a:cs typeface="+mn-lt"/>
              </a:rPr>
              <a:t>, </a:t>
            </a:r>
            <a:r>
              <a:rPr lang="pl-PL" sz="1400" dirty="0" err="1">
                <a:ea typeface="+mn-lt"/>
                <a:cs typeface="+mn-lt"/>
              </a:rPr>
              <a:t>low-heeled</a:t>
            </a:r>
            <a:r>
              <a:rPr lang="pl-PL" sz="1400" dirty="0">
                <a:ea typeface="+mn-lt"/>
                <a:cs typeface="+mn-lt"/>
              </a:rPr>
              <a:t> </a:t>
            </a:r>
            <a:r>
              <a:rPr lang="pl-PL" sz="1400" dirty="0" err="1">
                <a:ea typeface="+mn-lt"/>
                <a:cs typeface="+mn-lt"/>
              </a:rPr>
              <a:t>shoes</a:t>
            </a:r>
            <a:r>
              <a:rPr lang="pl-PL" sz="1400" dirty="0">
                <a:ea typeface="+mn-lt"/>
                <a:cs typeface="+mn-lt"/>
              </a:rPr>
              <a:t>. </a:t>
            </a:r>
            <a:endParaRPr lang="pl-PL" sz="1400" dirty="0">
              <a:ea typeface="Calibri"/>
              <a:cs typeface="Calibri"/>
            </a:endParaRPr>
          </a:p>
          <a:p>
            <a:r>
              <a:rPr lang="pl-PL" sz="1400" dirty="0" err="1">
                <a:ea typeface="+mn-lt"/>
                <a:cs typeface="+mn-lt"/>
              </a:rPr>
              <a:t>Sleep</a:t>
            </a:r>
            <a:r>
              <a:rPr lang="pl-PL" sz="1400" dirty="0">
                <a:ea typeface="+mn-lt"/>
                <a:cs typeface="+mn-lt"/>
              </a:rPr>
              <a:t> on a firm </a:t>
            </a:r>
            <a:r>
              <a:rPr lang="pl-PL" sz="1400" dirty="0" err="1">
                <a:ea typeface="+mn-lt"/>
                <a:cs typeface="+mn-lt"/>
              </a:rPr>
              <a:t>surface</a:t>
            </a:r>
            <a:r>
              <a:rPr lang="pl-PL" sz="1400" dirty="0">
                <a:ea typeface="+mn-lt"/>
                <a:cs typeface="+mn-lt"/>
              </a:rPr>
              <a:t>. Sleeping on </a:t>
            </a:r>
            <a:r>
              <a:rPr lang="pl-PL" sz="1400" dirty="0" err="1">
                <a:ea typeface="+mn-lt"/>
                <a:cs typeface="+mn-lt"/>
              </a:rPr>
              <a:t>your</a:t>
            </a:r>
            <a:r>
              <a:rPr lang="pl-PL" sz="1400" dirty="0">
                <a:ea typeface="+mn-lt"/>
                <a:cs typeface="+mn-lt"/>
              </a:rPr>
              <a:t> </a:t>
            </a:r>
            <a:r>
              <a:rPr lang="pl-PL" sz="1400" dirty="0" err="1">
                <a:ea typeface="+mn-lt"/>
                <a:cs typeface="+mn-lt"/>
              </a:rPr>
              <a:t>side</a:t>
            </a:r>
            <a:r>
              <a:rPr lang="pl-PL" sz="1400" dirty="0">
                <a:ea typeface="+mn-lt"/>
                <a:cs typeface="+mn-lt"/>
              </a:rPr>
              <a:t> in a </a:t>
            </a:r>
            <a:r>
              <a:rPr lang="pl-PL" sz="1400" dirty="0" err="1">
                <a:ea typeface="+mn-lt"/>
                <a:cs typeface="+mn-lt"/>
              </a:rPr>
              <a:t>fetal</a:t>
            </a:r>
            <a:r>
              <a:rPr lang="pl-PL" sz="1400" dirty="0">
                <a:ea typeface="+mn-lt"/>
                <a:cs typeface="+mn-lt"/>
              </a:rPr>
              <a:t> </a:t>
            </a:r>
            <a:r>
              <a:rPr lang="pl-PL" sz="1400" dirty="0" err="1">
                <a:ea typeface="+mn-lt"/>
                <a:cs typeface="+mn-lt"/>
              </a:rPr>
              <a:t>position</a:t>
            </a:r>
            <a:r>
              <a:rPr lang="pl-PL" sz="1400" dirty="0">
                <a:ea typeface="+mn-lt"/>
                <a:cs typeface="+mn-lt"/>
              </a:rPr>
              <a:t> </a:t>
            </a:r>
            <a:r>
              <a:rPr lang="pl-PL" sz="1400" dirty="0" err="1">
                <a:ea typeface="+mn-lt"/>
                <a:cs typeface="+mn-lt"/>
              </a:rPr>
              <a:t>can</a:t>
            </a:r>
            <a:r>
              <a:rPr lang="pl-PL" sz="1400" dirty="0">
                <a:ea typeface="+mn-lt"/>
                <a:cs typeface="+mn-lt"/>
              </a:rPr>
              <a:t> </a:t>
            </a:r>
            <a:r>
              <a:rPr lang="pl-PL" sz="1400" dirty="0" err="1">
                <a:ea typeface="+mn-lt"/>
                <a:cs typeface="+mn-lt"/>
              </a:rPr>
              <a:t>help</a:t>
            </a:r>
            <a:r>
              <a:rPr lang="pl-PL" sz="1400" dirty="0">
                <a:ea typeface="+mn-lt"/>
                <a:cs typeface="+mn-lt"/>
              </a:rPr>
              <a:t> </a:t>
            </a:r>
            <a:r>
              <a:rPr lang="pl-PL" sz="1400" dirty="0" err="1">
                <a:ea typeface="+mn-lt"/>
                <a:cs typeface="+mn-lt"/>
              </a:rPr>
              <a:t>relieve</a:t>
            </a:r>
            <a:r>
              <a:rPr lang="pl-PL" sz="1400" dirty="0">
                <a:ea typeface="+mn-lt"/>
                <a:cs typeface="+mn-lt"/>
              </a:rPr>
              <a:t> </a:t>
            </a:r>
            <a:r>
              <a:rPr lang="pl-PL" sz="1400" dirty="0" err="1">
                <a:ea typeface="+mn-lt"/>
                <a:cs typeface="+mn-lt"/>
              </a:rPr>
              <a:t>pressure</a:t>
            </a:r>
            <a:r>
              <a:rPr lang="pl-PL" sz="1400" dirty="0">
                <a:ea typeface="+mn-lt"/>
                <a:cs typeface="+mn-lt"/>
              </a:rPr>
              <a:t> on the </a:t>
            </a:r>
            <a:r>
              <a:rPr lang="pl-PL" sz="1400" dirty="0" err="1">
                <a:ea typeface="+mn-lt"/>
                <a:cs typeface="+mn-lt"/>
              </a:rPr>
              <a:t>spine</a:t>
            </a:r>
            <a:r>
              <a:rPr lang="pl-PL" sz="1400" dirty="0">
                <a:ea typeface="+mn-lt"/>
                <a:cs typeface="+mn-lt"/>
              </a:rPr>
              <a:t>.</a:t>
            </a:r>
            <a:endParaRPr lang="pl-PL" sz="1400" dirty="0">
              <a:ea typeface="Calibri"/>
              <a:cs typeface="Calibri"/>
            </a:endParaRPr>
          </a:p>
          <a:p>
            <a:r>
              <a:rPr lang="pl-PL" sz="1400" dirty="0" err="1">
                <a:ea typeface="+mn-lt"/>
                <a:cs typeface="+mn-lt"/>
              </a:rPr>
              <a:t>Don’t</a:t>
            </a:r>
            <a:r>
              <a:rPr lang="pl-PL" sz="1400" dirty="0">
                <a:ea typeface="+mn-lt"/>
                <a:cs typeface="+mn-lt"/>
              </a:rPr>
              <a:t> </a:t>
            </a:r>
            <a:r>
              <a:rPr lang="pl-PL" sz="1400" dirty="0" err="1">
                <a:ea typeface="+mn-lt"/>
                <a:cs typeface="+mn-lt"/>
              </a:rPr>
              <a:t>try</a:t>
            </a:r>
            <a:r>
              <a:rPr lang="pl-PL" sz="1400" dirty="0">
                <a:ea typeface="+mn-lt"/>
                <a:cs typeface="+mn-lt"/>
              </a:rPr>
              <a:t> to lift </a:t>
            </a:r>
            <a:r>
              <a:rPr lang="pl-PL" sz="1400" dirty="0" err="1">
                <a:ea typeface="+mn-lt"/>
                <a:cs typeface="+mn-lt"/>
              </a:rPr>
              <a:t>objects</a:t>
            </a:r>
            <a:r>
              <a:rPr lang="pl-PL" sz="1400" dirty="0">
                <a:ea typeface="+mn-lt"/>
                <a:cs typeface="+mn-lt"/>
              </a:rPr>
              <a:t> </a:t>
            </a:r>
            <a:r>
              <a:rPr lang="pl-PL" sz="1400" dirty="0" err="1">
                <a:ea typeface="+mn-lt"/>
                <a:cs typeface="+mn-lt"/>
              </a:rPr>
              <a:t>that</a:t>
            </a:r>
            <a:r>
              <a:rPr lang="pl-PL" sz="1400" dirty="0">
                <a:ea typeface="+mn-lt"/>
                <a:cs typeface="+mn-lt"/>
              </a:rPr>
              <a:t> </a:t>
            </a:r>
            <a:r>
              <a:rPr lang="pl-PL" sz="1400" dirty="0" err="1">
                <a:ea typeface="+mn-lt"/>
                <a:cs typeface="+mn-lt"/>
              </a:rPr>
              <a:t>are</a:t>
            </a:r>
            <a:r>
              <a:rPr lang="pl-PL" sz="1400" dirty="0">
                <a:ea typeface="+mn-lt"/>
                <a:cs typeface="+mn-lt"/>
              </a:rPr>
              <a:t> </a:t>
            </a:r>
            <a:r>
              <a:rPr lang="pl-PL" sz="1400" dirty="0" err="1">
                <a:ea typeface="+mn-lt"/>
                <a:cs typeface="+mn-lt"/>
              </a:rPr>
              <a:t>too</a:t>
            </a:r>
            <a:r>
              <a:rPr lang="pl-PL" sz="1400" dirty="0">
                <a:ea typeface="+mn-lt"/>
                <a:cs typeface="+mn-lt"/>
              </a:rPr>
              <a:t> heavy.</a:t>
            </a:r>
            <a:endParaRPr lang="pl-PL" sz="1400" dirty="0">
              <a:ea typeface="Calibri"/>
              <a:cs typeface="Calibri"/>
            </a:endParaRPr>
          </a:p>
          <a:p>
            <a:r>
              <a:rPr lang="pl-PL" sz="1400" dirty="0" err="1">
                <a:ea typeface="+mn-lt"/>
                <a:cs typeface="+mn-lt"/>
              </a:rPr>
              <a:t>When</a:t>
            </a:r>
            <a:r>
              <a:rPr lang="pl-PL" sz="1400" dirty="0">
                <a:ea typeface="+mn-lt"/>
                <a:cs typeface="+mn-lt"/>
              </a:rPr>
              <a:t> </a:t>
            </a:r>
            <a:r>
              <a:rPr lang="pl-PL" sz="1400" dirty="0" err="1">
                <a:ea typeface="+mn-lt"/>
                <a:cs typeface="+mn-lt"/>
              </a:rPr>
              <a:t>you</a:t>
            </a:r>
            <a:r>
              <a:rPr lang="pl-PL" sz="1400" dirty="0">
                <a:ea typeface="+mn-lt"/>
                <a:cs typeface="+mn-lt"/>
              </a:rPr>
              <a:t> do lift </a:t>
            </a:r>
            <a:r>
              <a:rPr lang="pl-PL" sz="1400" dirty="0" err="1">
                <a:ea typeface="+mn-lt"/>
                <a:cs typeface="+mn-lt"/>
              </a:rPr>
              <a:t>something</a:t>
            </a:r>
            <a:r>
              <a:rPr lang="pl-PL" sz="1400" dirty="0">
                <a:ea typeface="+mn-lt"/>
                <a:cs typeface="+mn-lt"/>
              </a:rPr>
              <a:t>, lift from the </a:t>
            </a:r>
            <a:r>
              <a:rPr lang="pl-PL" sz="1400" dirty="0" err="1">
                <a:ea typeface="+mn-lt"/>
                <a:cs typeface="+mn-lt"/>
              </a:rPr>
              <a:t>knees</a:t>
            </a:r>
            <a:r>
              <a:rPr lang="pl-PL" sz="1400" dirty="0">
                <a:ea typeface="+mn-lt"/>
                <a:cs typeface="+mn-lt"/>
              </a:rPr>
              <a:t> and do not twist </a:t>
            </a:r>
            <a:r>
              <a:rPr lang="pl-PL" sz="1400" dirty="0" err="1">
                <a:ea typeface="+mn-lt"/>
                <a:cs typeface="+mn-lt"/>
              </a:rPr>
              <a:t>when</a:t>
            </a:r>
            <a:r>
              <a:rPr lang="pl-PL" sz="1400" dirty="0">
                <a:ea typeface="+mn-lt"/>
                <a:cs typeface="+mn-lt"/>
              </a:rPr>
              <a:t> lifting. </a:t>
            </a:r>
            <a:r>
              <a:rPr lang="pl-PL" sz="1400" dirty="0" err="1">
                <a:ea typeface="+mn-lt"/>
                <a:cs typeface="+mn-lt"/>
              </a:rPr>
              <a:t>Pull</a:t>
            </a:r>
            <a:r>
              <a:rPr lang="pl-PL" sz="1400" dirty="0">
                <a:ea typeface="+mn-lt"/>
                <a:cs typeface="+mn-lt"/>
              </a:rPr>
              <a:t> </a:t>
            </a:r>
            <a:r>
              <a:rPr lang="pl-PL" sz="1400" dirty="0" err="1">
                <a:ea typeface="+mn-lt"/>
                <a:cs typeface="+mn-lt"/>
              </a:rPr>
              <a:t>stomach</a:t>
            </a:r>
            <a:r>
              <a:rPr lang="pl-PL" sz="1400" dirty="0">
                <a:ea typeface="+mn-lt"/>
                <a:cs typeface="+mn-lt"/>
              </a:rPr>
              <a:t> </a:t>
            </a:r>
            <a:r>
              <a:rPr lang="pl-PL" sz="1400" dirty="0" err="1">
                <a:ea typeface="+mn-lt"/>
                <a:cs typeface="+mn-lt"/>
              </a:rPr>
              <a:t>muscles</a:t>
            </a:r>
            <a:r>
              <a:rPr lang="pl-PL" sz="1400" dirty="0">
                <a:ea typeface="+mn-lt"/>
                <a:cs typeface="+mn-lt"/>
              </a:rPr>
              <a:t> in and </a:t>
            </a:r>
            <a:r>
              <a:rPr lang="pl-PL" sz="1400" dirty="0" err="1">
                <a:ea typeface="+mn-lt"/>
                <a:cs typeface="+mn-lt"/>
              </a:rPr>
              <a:t>keep</a:t>
            </a:r>
            <a:r>
              <a:rPr lang="pl-PL" sz="1400" dirty="0">
                <a:ea typeface="+mn-lt"/>
                <a:cs typeface="+mn-lt"/>
              </a:rPr>
              <a:t> </a:t>
            </a:r>
            <a:r>
              <a:rPr lang="pl-PL" sz="1400" dirty="0" err="1">
                <a:ea typeface="+mn-lt"/>
                <a:cs typeface="+mn-lt"/>
              </a:rPr>
              <a:t>your</a:t>
            </a:r>
            <a:r>
              <a:rPr lang="pl-PL" sz="1400" dirty="0">
                <a:ea typeface="+mn-lt"/>
                <a:cs typeface="+mn-lt"/>
              </a:rPr>
              <a:t> </a:t>
            </a:r>
            <a:r>
              <a:rPr lang="pl-PL" sz="1400" dirty="0" err="1">
                <a:ea typeface="+mn-lt"/>
                <a:cs typeface="+mn-lt"/>
              </a:rPr>
              <a:t>head</a:t>
            </a:r>
            <a:r>
              <a:rPr lang="pl-PL" sz="1400" dirty="0">
                <a:ea typeface="+mn-lt"/>
                <a:cs typeface="+mn-lt"/>
              </a:rPr>
              <a:t> down and in </a:t>
            </a:r>
            <a:r>
              <a:rPr lang="pl-PL" sz="1400" dirty="0" err="1">
                <a:ea typeface="+mn-lt"/>
                <a:cs typeface="+mn-lt"/>
              </a:rPr>
              <a:t>line</a:t>
            </a:r>
            <a:r>
              <a:rPr lang="pl-PL" sz="1400" dirty="0">
                <a:ea typeface="+mn-lt"/>
                <a:cs typeface="+mn-lt"/>
              </a:rPr>
              <a:t> with a </a:t>
            </a:r>
            <a:r>
              <a:rPr lang="pl-PL" sz="1400" dirty="0" err="1">
                <a:ea typeface="+mn-lt"/>
                <a:cs typeface="+mn-lt"/>
              </a:rPr>
              <a:t>straight</a:t>
            </a:r>
            <a:r>
              <a:rPr lang="pl-PL" sz="1400" dirty="0">
                <a:ea typeface="+mn-lt"/>
                <a:cs typeface="+mn-lt"/>
              </a:rPr>
              <a:t> </a:t>
            </a:r>
            <a:r>
              <a:rPr lang="pl-PL" sz="1400" dirty="0" err="1">
                <a:ea typeface="+mn-lt"/>
                <a:cs typeface="+mn-lt"/>
              </a:rPr>
              <a:t>back</a:t>
            </a:r>
            <a:r>
              <a:rPr lang="pl-PL" sz="1400" dirty="0">
                <a:ea typeface="+mn-lt"/>
                <a:cs typeface="+mn-lt"/>
              </a:rPr>
              <a:t>.</a:t>
            </a:r>
            <a:endParaRPr lang="pl-PL" sz="1400" dirty="0">
              <a:ea typeface="Calibri"/>
              <a:cs typeface="Calibri"/>
            </a:endParaRPr>
          </a:p>
          <a:p>
            <a:r>
              <a:rPr lang="pl-PL" sz="1400" dirty="0" err="1">
                <a:ea typeface="+mn-lt"/>
                <a:cs typeface="+mn-lt"/>
              </a:rPr>
              <a:t>Quit</a:t>
            </a:r>
            <a:r>
              <a:rPr lang="pl-PL" sz="1400" dirty="0">
                <a:ea typeface="+mn-lt"/>
                <a:cs typeface="+mn-lt"/>
              </a:rPr>
              <a:t> smoking. Smoking </a:t>
            </a:r>
            <a:r>
              <a:rPr lang="pl-PL" sz="1400" dirty="0" err="1">
                <a:ea typeface="+mn-lt"/>
                <a:cs typeface="+mn-lt"/>
              </a:rPr>
              <a:t>reduces</a:t>
            </a:r>
            <a:r>
              <a:rPr lang="pl-PL" sz="1400" dirty="0">
                <a:ea typeface="+mn-lt"/>
                <a:cs typeface="+mn-lt"/>
              </a:rPr>
              <a:t> </a:t>
            </a:r>
            <a:r>
              <a:rPr lang="pl-PL" sz="1400" dirty="0" err="1">
                <a:ea typeface="+mn-lt"/>
                <a:cs typeface="+mn-lt"/>
              </a:rPr>
              <a:t>blood</a:t>
            </a:r>
            <a:r>
              <a:rPr lang="pl-PL" sz="1400" dirty="0">
                <a:ea typeface="+mn-lt"/>
                <a:cs typeface="+mn-lt"/>
              </a:rPr>
              <a:t> </a:t>
            </a:r>
            <a:r>
              <a:rPr lang="pl-PL" sz="1400" dirty="0" err="1">
                <a:ea typeface="+mn-lt"/>
                <a:cs typeface="+mn-lt"/>
              </a:rPr>
              <a:t>flow</a:t>
            </a:r>
            <a:r>
              <a:rPr lang="pl-PL" sz="1400" dirty="0">
                <a:ea typeface="+mn-lt"/>
                <a:cs typeface="+mn-lt"/>
              </a:rPr>
              <a:t> to the </a:t>
            </a:r>
            <a:r>
              <a:rPr lang="pl-PL" sz="1400" dirty="0" err="1">
                <a:ea typeface="+mn-lt"/>
                <a:cs typeface="+mn-lt"/>
              </a:rPr>
              <a:t>lower</a:t>
            </a:r>
            <a:r>
              <a:rPr lang="pl-PL" sz="1400" dirty="0">
                <a:ea typeface="+mn-lt"/>
                <a:cs typeface="+mn-lt"/>
              </a:rPr>
              <a:t> </a:t>
            </a:r>
            <a:r>
              <a:rPr lang="pl-PL" sz="1400" dirty="0" err="1">
                <a:ea typeface="+mn-lt"/>
                <a:cs typeface="+mn-lt"/>
              </a:rPr>
              <a:t>spine</a:t>
            </a:r>
            <a:r>
              <a:rPr lang="pl-PL" sz="1400" dirty="0">
                <a:ea typeface="+mn-lt"/>
                <a:cs typeface="+mn-lt"/>
              </a:rPr>
              <a:t>, </a:t>
            </a:r>
            <a:r>
              <a:rPr lang="pl-PL" sz="1400" dirty="0" err="1">
                <a:ea typeface="+mn-lt"/>
                <a:cs typeface="+mn-lt"/>
              </a:rPr>
              <a:t>which</a:t>
            </a:r>
            <a:r>
              <a:rPr lang="pl-PL" sz="1400" dirty="0">
                <a:ea typeface="+mn-lt"/>
                <a:cs typeface="+mn-lt"/>
              </a:rPr>
              <a:t> </a:t>
            </a:r>
            <a:r>
              <a:rPr lang="pl-PL" sz="1400" dirty="0" err="1">
                <a:ea typeface="+mn-lt"/>
                <a:cs typeface="+mn-lt"/>
              </a:rPr>
              <a:t>can</a:t>
            </a:r>
            <a:r>
              <a:rPr lang="pl-PL" sz="1400" dirty="0">
                <a:ea typeface="+mn-lt"/>
                <a:cs typeface="+mn-lt"/>
              </a:rPr>
              <a:t> </a:t>
            </a:r>
            <a:r>
              <a:rPr lang="pl-PL" sz="1400" dirty="0" err="1">
                <a:ea typeface="+mn-lt"/>
                <a:cs typeface="+mn-lt"/>
              </a:rPr>
              <a:t>contribute</a:t>
            </a:r>
            <a:r>
              <a:rPr lang="pl-PL" sz="1400" dirty="0">
                <a:ea typeface="+mn-lt"/>
                <a:cs typeface="+mn-lt"/>
              </a:rPr>
              <a:t> to </a:t>
            </a:r>
            <a:r>
              <a:rPr lang="pl-PL" sz="1400" dirty="0" err="1">
                <a:ea typeface="+mn-lt"/>
                <a:cs typeface="+mn-lt"/>
              </a:rPr>
              <a:t>spinal</a:t>
            </a:r>
            <a:r>
              <a:rPr lang="pl-PL" sz="1400" dirty="0">
                <a:ea typeface="+mn-lt"/>
                <a:cs typeface="+mn-lt"/>
              </a:rPr>
              <a:t> disc </a:t>
            </a:r>
            <a:r>
              <a:rPr lang="pl-PL" sz="1400" dirty="0" err="1">
                <a:ea typeface="+mn-lt"/>
                <a:cs typeface="+mn-lt"/>
              </a:rPr>
              <a:t>degeneration</a:t>
            </a:r>
            <a:r>
              <a:rPr lang="pl-PL" sz="1400" dirty="0">
                <a:ea typeface="+mn-lt"/>
                <a:cs typeface="+mn-lt"/>
              </a:rPr>
              <a:t>. Smoking </a:t>
            </a:r>
            <a:r>
              <a:rPr lang="pl-PL" sz="1400" dirty="0" err="1">
                <a:ea typeface="+mn-lt"/>
                <a:cs typeface="+mn-lt"/>
              </a:rPr>
              <a:t>also</a:t>
            </a:r>
            <a:r>
              <a:rPr lang="pl-PL" sz="1400" dirty="0">
                <a:ea typeface="+mn-lt"/>
                <a:cs typeface="+mn-lt"/>
              </a:rPr>
              <a:t> </a:t>
            </a:r>
            <a:r>
              <a:rPr lang="pl-PL" sz="1400" dirty="0" err="1">
                <a:ea typeface="+mn-lt"/>
                <a:cs typeface="+mn-lt"/>
              </a:rPr>
              <a:t>disrupts</a:t>
            </a:r>
            <a:r>
              <a:rPr lang="pl-PL" sz="1400" dirty="0">
                <a:ea typeface="+mn-lt"/>
                <a:cs typeface="+mn-lt"/>
              </a:rPr>
              <a:t> </a:t>
            </a:r>
            <a:r>
              <a:rPr lang="pl-PL" sz="1400" dirty="0" err="1">
                <a:ea typeface="+mn-lt"/>
                <a:cs typeface="+mn-lt"/>
              </a:rPr>
              <a:t>healing</a:t>
            </a:r>
            <a:r>
              <a:rPr lang="pl-PL" sz="1400" dirty="0">
                <a:ea typeface="+mn-lt"/>
                <a:cs typeface="+mn-lt"/>
              </a:rPr>
              <a:t>.</a:t>
            </a:r>
            <a:endParaRPr lang="pl-PL" sz="1400" dirty="0"/>
          </a:p>
          <a:p>
            <a:endParaRPr lang="pl-PL" sz="1100" dirty="0">
              <a:ea typeface="Calibri"/>
              <a:cs typeface="Calibri"/>
            </a:endParaRPr>
          </a:p>
        </p:txBody>
      </p:sp>
      <p:pic>
        <p:nvPicPr>
          <p:cNvPr id="5" name="Picture 4" descr="Adhesive bandages">
            <a:extLst>
              <a:ext uri="{FF2B5EF4-FFF2-40B4-BE49-F238E27FC236}">
                <a16:creationId xmlns:a16="http://schemas.microsoft.com/office/drawing/2014/main" id="{9195AF5B-09E7-40F8-0F15-136030616B4E}"/>
              </a:ext>
            </a:extLst>
          </p:cNvPr>
          <p:cNvPicPr>
            <a:picLocks noChangeAspect="1"/>
          </p:cNvPicPr>
          <p:nvPr/>
        </p:nvPicPr>
        <p:blipFill rotWithShape="1">
          <a:blip r:embed="rId2"/>
          <a:srcRect l="9295" r="31259"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64862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B8B0B62-CA17-9786-DDA6-7A21A4E1CC50}"/>
              </a:ext>
            </a:extLst>
          </p:cNvPr>
          <p:cNvSpPr>
            <a:spLocks noGrp="1"/>
          </p:cNvSpPr>
          <p:nvPr>
            <p:ph type="title"/>
          </p:nvPr>
        </p:nvSpPr>
        <p:spPr>
          <a:xfrm>
            <a:off x="630936" y="640080"/>
            <a:ext cx="4818888" cy="1481328"/>
          </a:xfrm>
        </p:spPr>
        <p:txBody>
          <a:bodyPr anchor="b">
            <a:normAutofit/>
          </a:bodyPr>
          <a:lstStyle/>
          <a:p>
            <a:r>
              <a:rPr lang="pl-PL" sz="3400">
                <a:latin typeface="Times New Roman"/>
                <a:cs typeface="Times New Roman"/>
              </a:rPr>
              <a:t>The exercises should help prevent low back pain.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1CD102A-9216-242F-5D07-839D89E9FC8C}"/>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pl-PL" sz="1700">
                <a:latin typeface="Helvetica"/>
                <a:cs typeface="Helvetica"/>
              </a:rPr>
              <a:t>Back</a:t>
            </a:r>
            <a:r>
              <a:rPr lang="pl-PL" sz="1700" dirty="0">
                <a:latin typeface="Helvetica"/>
                <a:cs typeface="Helvetica"/>
              </a:rPr>
              <a:t> </a:t>
            </a:r>
            <a:r>
              <a:rPr lang="pl-PL" sz="1700">
                <a:latin typeface="Helvetica"/>
                <a:cs typeface="Helvetica"/>
              </a:rPr>
              <a:t>pain</a:t>
            </a:r>
            <a:r>
              <a:rPr lang="pl-PL" sz="1700" dirty="0">
                <a:latin typeface="Helvetica"/>
                <a:cs typeface="Helvetica"/>
              </a:rPr>
              <a:t> </a:t>
            </a:r>
            <a:r>
              <a:rPr lang="pl-PL" sz="1700">
                <a:latin typeface="Helvetica"/>
                <a:cs typeface="Helvetica"/>
              </a:rPr>
              <a:t>is</a:t>
            </a:r>
            <a:r>
              <a:rPr lang="pl-PL" sz="1700" dirty="0">
                <a:latin typeface="Helvetica"/>
                <a:cs typeface="Helvetica"/>
              </a:rPr>
              <a:t> a </a:t>
            </a:r>
            <a:r>
              <a:rPr lang="pl-PL" sz="1700">
                <a:latin typeface="Helvetica"/>
                <a:cs typeface="Helvetica"/>
              </a:rPr>
              <a:t>common</a:t>
            </a:r>
            <a:r>
              <a:rPr lang="pl-PL" sz="1700" dirty="0">
                <a:latin typeface="Helvetica"/>
                <a:cs typeface="Helvetica"/>
              </a:rPr>
              <a:t> problem </a:t>
            </a:r>
            <a:r>
              <a:rPr lang="pl-PL" sz="1700">
                <a:latin typeface="Helvetica"/>
                <a:cs typeface="Helvetica"/>
              </a:rPr>
              <a:t>that</a:t>
            </a:r>
            <a:r>
              <a:rPr lang="pl-PL" sz="1700" dirty="0">
                <a:latin typeface="Helvetica"/>
                <a:cs typeface="Helvetica"/>
              </a:rPr>
              <a:t> </a:t>
            </a:r>
            <a:r>
              <a:rPr lang="pl-PL" sz="1700">
                <a:latin typeface="Helvetica"/>
                <a:cs typeface="Helvetica"/>
              </a:rPr>
              <a:t>many</a:t>
            </a:r>
            <a:r>
              <a:rPr lang="pl-PL" sz="1700" dirty="0">
                <a:latin typeface="Helvetica"/>
                <a:cs typeface="Helvetica"/>
              </a:rPr>
              <a:t> </a:t>
            </a:r>
            <a:r>
              <a:rPr lang="pl-PL" sz="1700">
                <a:latin typeface="Helvetica"/>
                <a:cs typeface="Helvetica"/>
              </a:rPr>
              <a:t>people</a:t>
            </a:r>
            <a:r>
              <a:rPr lang="pl-PL" sz="1700" dirty="0">
                <a:latin typeface="Helvetica"/>
                <a:cs typeface="Helvetica"/>
              </a:rPr>
              <a:t> </a:t>
            </a:r>
            <a:r>
              <a:rPr lang="pl-PL" sz="1700">
                <a:latin typeface="Helvetica"/>
                <a:cs typeface="Helvetica"/>
              </a:rPr>
              <a:t>deal</a:t>
            </a:r>
            <a:r>
              <a:rPr lang="pl-PL" sz="1700" dirty="0">
                <a:latin typeface="Helvetica"/>
                <a:cs typeface="Helvetica"/>
              </a:rPr>
              <a:t> with </a:t>
            </a:r>
            <a:r>
              <a:rPr lang="pl-PL" sz="1700">
                <a:latin typeface="Helvetica"/>
                <a:cs typeface="Helvetica"/>
              </a:rPr>
              <a:t>every</a:t>
            </a:r>
            <a:r>
              <a:rPr lang="pl-PL" sz="1700" dirty="0">
                <a:latin typeface="Helvetica"/>
                <a:cs typeface="Helvetica"/>
              </a:rPr>
              <a:t> </a:t>
            </a:r>
            <a:r>
              <a:rPr lang="pl-PL" sz="1700">
                <a:latin typeface="Helvetica"/>
                <a:cs typeface="Helvetica"/>
              </a:rPr>
              <a:t>day</a:t>
            </a:r>
            <a:r>
              <a:rPr lang="pl-PL" sz="1700" dirty="0">
                <a:latin typeface="Helvetica"/>
                <a:cs typeface="Helvetica"/>
              </a:rPr>
              <a:t>. </a:t>
            </a:r>
            <a:r>
              <a:rPr lang="pl-PL" sz="1700">
                <a:latin typeface="Helvetica"/>
                <a:cs typeface="Helvetica"/>
              </a:rPr>
              <a:t>Exercise</a:t>
            </a:r>
            <a:r>
              <a:rPr lang="pl-PL" sz="1700" dirty="0">
                <a:latin typeface="Helvetica"/>
                <a:cs typeface="Helvetica"/>
              </a:rPr>
              <a:t> </a:t>
            </a:r>
            <a:r>
              <a:rPr lang="pl-PL" sz="1700">
                <a:latin typeface="Helvetica"/>
                <a:cs typeface="Helvetica"/>
              </a:rPr>
              <a:t>often</a:t>
            </a:r>
            <a:r>
              <a:rPr lang="pl-PL" sz="1700" dirty="0">
                <a:latin typeface="Helvetica"/>
                <a:cs typeface="Helvetica"/>
              </a:rPr>
              <a:t> </a:t>
            </a:r>
            <a:r>
              <a:rPr lang="pl-PL" sz="1700">
                <a:latin typeface="Helvetica"/>
                <a:cs typeface="Helvetica"/>
              </a:rPr>
              <a:t>helps</a:t>
            </a:r>
            <a:r>
              <a:rPr lang="pl-PL" sz="1700" dirty="0">
                <a:latin typeface="Helvetica"/>
                <a:cs typeface="Helvetica"/>
              </a:rPr>
              <a:t> to </a:t>
            </a:r>
            <a:r>
              <a:rPr lang="pl-PL" sz="1700">
                <a:latin typeface="Helvetica"/>
                <a:cs typeface="Helvetica"/>
              </a:rPr>
              <a:t>ease</a:t>
            </a:r>
            <a:r>
              <a:rPr lang="pl-PL" sz="1700" dirty="0">
                <a:latin typeface="Helvetica"/>
                <a:cs typeface="Helvetica"/>
              </a:rPr>
              <a:t> </a:t>
            </a:r>
            <a:r>
              <a:rPr lang="pl-PL" sz="1700">
                <a:latin typeface="Helvetica"/>
                <a:cs typeface="Helvetica"/>
              </a:rPr>
              <a:t>back</a:t>
            </a:r>
            <a:r>
              <a:rPr lang="pl-PL" sz="1700" dirty="0">
                <a:latin typeface="Helvetica"/>
                <a:cs typeface="Helvetica"/>
              </a:rPr>
              <a:t> </a:t>
            </a:r>
            <a:r>
              <a:rPr lang="pl-PL" sz="1700">
                <a:latin typeface="Helvetica"/>
                <a:cs typeface="Helvetica"/>
              </a:rPr>
              <a:t>pain</a:t>
            </a:r>
            <a:r>
              <a:rPr lang="pl-PL" sz="1700" dirty="0">
                <a:latin typeface="Helvetica"/>
                <a:cs typeface="Helvetica"/>
              </a:rPr>
              <a:t> and </a:t>
            </a:r>
            <a:r>
              <a:rPr lang="pl-PL" sz="1700">
                <a:latin typeface="Helvetica"/>
                <a:cs typeface="Helvetica"/>
              </a:rPr>
              <a:t>prevent</a:t>
            </a:r>
            <a:r>
              <a:rPr lang="pl-PL" sz="1700" dirty="0">
                <a:latin typeface="Helvetica"/>
                <a:cs typeface="Helvetica"/>
              </a:rPr>
              <a:t> </a:t>
            </a:r>
            <a:r>
              <a:rPr lang="pl-PL" sz="1700">
                <a:latin typeface="Helvetica"/>
                <a:cs typeface="Helvetica"/>
              </a:rPr>
              <a:t>further</a:t>
            </a:r>
            <a:r>
              <a:rPr lang="pl-PL" sz="1700" dirty="0">
                <a:latin typeface="Helvetica"/>
                <a:cs typeface="Helvetica"/>
              </a:rPr>
              <a:t> </a:t>
            </a:r>
            <a:r>
              <a:rPr lang="pl-PL" sz="1700">
                <a:latin typeface="Helvetica"/>
                <a:cs typeface="Helvetica"/>
              </a:rPr>
              <a:t>discomfort</a:t>
            </a:r>
            <a:r>
              <a:rPr lang="pl-PL" sz="1700" dirty="0">
                <a:latin typeface="Helvetica"/>
                <a:cs typeface="Helvetica"/>
              </a:rPr>
              <a:t>. The </a:t>
            </a:r>
            <a:r>
              <a:rPr lang="pl-PL" sz="1700">
                <a:latin typeface="Helvetica"/>
                <a:cs typeface="Helvetica"/>
              </a:rPr>
              <a:t>following</a:t>
            </a:r>
            <a:r>
              <a:rPr lang="pl-PL" sz="1700" dirty="0">
                <a:latin typeface="Helvetica"/>
                <a:cs typeface="Helvetica"/>
              </a:rPr>
              <a:t> </a:t>
            </a:r>
            <a:r>
              <a:rPr lang="pl-PL" sz="1700">
                <a:latin typeface="Helvetica"/>
                <a:cs typeface="Helvetica"/>
              </a:rPr>
              <a:t>exercises</a:t>
            </a:r>
            <a:r>
              <a:rPr lang="pl-PL" sz="1700" dirty="0">
                <a:latin typeface="Helvetica"/>
                <a:cs typeface="Helvetica"/>
              </a:rPr>
              <a:t> </a:t>
            </a:r>
            <a:r>
              <a:rPr lang="pl-PL" sz="1700">
                <a:latin typeface="Helvetica"/>
                <a:cs typeface="Helvetica"/>
              </a:rPr>
              <a:t>stretch</a:t>
            </a:r>
            <a:r>
              <a:rPr lang="pl-PL" sz="1700" dirty="0">
                <a:latin typeface="Helvetica"/>
                <a:cs typeface="Helvetica"/>
              </a:rPr>
              <a:t> and </a:t>
            </a:r>
            <a:r>
              <a:rPr lang="pl-PL" sz="1700">
                <a:latin typeface="Helvetica"/>
                <a:cs typeface="Helvetica"/>
              </a:rPr>
              <a:t>strengthen</a:t>
            </a:r>
            <a:r>
              <a:rPr lang="pl-PL" sz="1700" dirty="0">
                <a:latin typeface="Helvetica"/>
                <a:cs typeface="Helvetica"/>
              </a:rPr>
              <a:t> the </a:t>
            </a:r>
            <a:r>
              <a:rPr lang="pl-PL" sz="1700">
                <a:latin typeface="Helvetica"/>
                <a:cs typeface="Helvetica"/>
              </a:rPr>
              <a:t>back</a:t>
            </a:r>
            <a:r>
              <a:rPr lang="pl-PL" sz="1700" dirty="0">
                <a:latin typeface="Helvetica"/>
                <a:cs typeface="Helvetica"/>
              </a:rPr>
              <a:t> and the </a:t>
            </a:r>
            <a:r>
              <a:rPr lang="pl-PL" sz="1700">
                <a:latin typeface="Helvetica"/>
                <a:cs typeface="Helvetica"/>
              </a:rPr>
              <a:t>muscles</a:t>
            </a:r>
            <a:r>
              <a:rPr lang="pl-PL" sz="1700" dirty="0">
                <a:latin typeface="Helvetica"/>
                <a:cs typeface="Helvetica"/>
              </a:rPr>
              <a:t> </a:t>
            </a:r>
            <a:r>
              <a:rPr lang="pl-PL" sz="1700">
                <a:latin typeface="Helvetica"/>
                <a:cs typeface="Helvetica"/>
              </a:rPr>
              <a:t>that</a:t>
            </a:r>
            <a:r>
              <a:rPr lang="pl-PL" sz="1700" dirty="0">
                <a:latin typeface="Helvetica"/>
                <a:cs typeface="Helvetica"/>
              </a:rPr>
              <a:t> </a:t>
            </a:r>
            <a:r>
              <a:rPr lang="pl-PL" sz="1700">
                <a:latin typeface="Helvetica"/>
                <a:cs typeface="Helvetica"/>
              </a:rPr>
              <a:t>support</a:t>
            </a:r>
            <a:r>
              <a:rPr lang="pl-PL" sz="1700" dirty="0">
                <a:latin typeface="Helvetica"/>
                <a:cs typeface="Helvetica"/>
              </a:rPr>
              <a:t> </a:t>
            </a:r>
            <a:r>
              <a:rPr lang="pl-PL" sz="1700">
                <a:latin typeface="Helvetica"/>
                <a:cs typeface="Helvetica"/>
              </a:rPr>
              <a:t>it</a:t>
            </a:r>
            <a:r>
              <a:rPr lang="pl-PL" sz="1700" dirty="0">
                <a:latin typeface="Helvetica"/>
                <a:cs typeface="Helvetica"/>
              </a:rPr>
              <a:t>.</a:t>
            </a:r>
            <a:endParaRPr lang="pl-PL" sz="1700" dirty="0">
              <a:ea typeface="Calibri" panose="020F0502020204030204"/>
              <a:cs typeface="Calibri" panose="020F0502020204030204"/>
            </a:endParaRPr>
          </a:p>
          <a:p>
            <a:r>
              <a:rPr lang="pl-PL" sz="1700">
                <a:latin typeface="Helvetica"/>
                <a:cs typeface="Helvetica"/>
              </a:rPr>
              <a:t>When</a:t>
            </a:r>
            <a:r>
              <a:rPr lang="pl-PL" sz="1700" dirty="0">
                <a:latin typeface="Helvetica"/>
                <a:cs typeface="Helvetica"/>
              </a:rPr>
              <a:t> </a:t>
            </a:r>
            <a:r>
              <a:rPr lang="pl-PL" sz="1700">
                <a:latin typeface="Helvetica"/>
                <a:cs typeface="Helvetica"/>
              </a:rPr>
              <a:t>you</a:t>
            </a:r>
            <a:r>
              <a:rPr lang="pl-PL" sz="1700" dirty="0">
                <a:latin typeface="Helvetica"/>
                <a:cs typeface="Helvetica"/>
              </a:rPr>
              <a:t> </a:t>
            </a:r>
            <a:r>
              <a:rPr lang="pl-PL" sz="1700">
                <a:latin typeface="Helvetica"/>
                <a:cs typeface="Helvetica"/>
              </a:rPr>
              <a:t>first</a:t>
            </a:r>
            <a:r>
              <a:rPr lang="pl-PL" sz="1700" dirty="0">
                <a:latin typeface="Helvetica"/>
                <a:cs typeface="Helvetica"/>
              </a:rPr>
              <a:t> start, </a:t>
            </a:r>
            <a:r>
              <a:rPr lang="pl-PL" sz="1700">
                <a:latin typeface="Helvetica"/>
                <a:cs typeface="Helvetica"/>
              </a:rPr>
              <a:t>repeat</a:t>
            </a:r>
            <a:r>
              <a:rPr lang="pl-PL" sz="1700" dirty="0">
                <a:latin typeface="Helvetica"/>
                <a:cs typeface="Helvetica"/>
              </a:rPr>
              <a:t> </a:t>
            </a:r>
            <a:r>
              <a:rPr lang="pl-PL" sz="1700">
                <a:latin typeface="Helvetica"/>
                <a:cs typeface="Helvetica"/>
              </a:rPr>
              <a:t>each</a:t>
            </a:r>
            <a:r>
              <a:rPr lang="pl-PL" sz="1700" dirty="0">
                <a:latin typeface="Helvetica"/>
                <a:cs typeface="Helvetica"/>
              </a:rPr>
              <a:t> </a:t>
            </a:r>
            <a:r>
              <a:rPr lang="pl-PL" sz="1700">
                <a:latin typeface="Helvetica"/>
                <a:cs typeface="Helvetica"/>
              </a:rPr>
              <a:t>exercise</a:t>
            </a:r>
            <a:r>
              <a:rPr lang="pl-PL" sz="1700" dirty="0">
                <a:latin typeface="Helvetica"/>
                <a:cs typeface="Helvetica"/>
              </a:rPr>
              <a:t> a </a:t>
            </a:r>
            <a:r>
              <a:rPr lang="pl-PL" sz="1700">
                <a:latin typeface="Helvetica"/>
                <a:cs typeface="Helvetica"/>
              </a:rPr>
              <a:t>few</a:t>
            </a:r>
            <a:r>
              <a:rPr lang="pl-PL" sz="1700" dirty="0">
                <a:latin typeface="Helvetica"/>
                <a:cs typeface="Helvetica"/>
              </a:rPr>
              <a:t> </a:t>
            </a:r>
            <a:r>
              <a:rPr lang="pl-PL" sz="1700">
                <a:latin typeface="Helvetica"/>
                <a:cs typeface="Helvetica"/>
              </a:rPr>
              <a:t>times</a:t>
            </a:r>
            <a:r>
              <a:rPr lang="pl-PL" sz="1700" dirty="0">
                <a:latin typeface="Helvetica"/>
                <a:cs typeface="Helvetica"/>
              </a:rPr>
              <a:t>. Then </a:t>
            </a:r>
            <a:r>
              <a:rPr lang="pl-PL" sz="1700">
                <a:latin typeface="Helvetica"/>
                <a:cs typeface="Helvetica"/>
              </a:rPr>
              <a:t>increase</a:t>
            </a:r>
            <a:r>
              <a:rPr lang="pl-PL" sz="1700" dirty="0">
                <a:latin typeface="Helvetica"/>
                <a:cs typeface="Helvetica"/>
              </a:rPr>
              <a:t> the </a:t>
            </a:r>
            <a:r>
              <a:rPr lang="pl-PL" sz="1700">
                <a:latin typeface="Helvetica"/>
                <a:cs typeface="Helvetica"/>
              </a:rPr>
              <a:t>number</a:t>
            </a:r>
            <a:r>
              <a:rPr lang="pl-PL" sz="1700" dirty="0">
                <a:latin typeface="Helvetica"/>
                <a:cs typeface="Helvetica"/>
              </a:rPr>
              <a:t> of </a:t>
            </a:r>
            <a:r>
              <a:rPr lang="pl-PL" sz="1700">
                <a:latin typeface="Helvetica"/>
                <a:cs typeface="Helvetica"/>
              </a:rPr>
              <a:t>times</a:t>
            </a:r>
            <a:r>
              <a:rPr lang="pl-PL" sz="1700" dirty="0">
                <a:latin typeface="Helvetica"/>
                <a:cs typeface="Helvetica"/>
              </a:rPr>
              <a:t> </a:t>
            </a:r>
            <a:r>
              <a:rPr lang="pl-PL" sz="1700">
                <a:latin typeface="Helvetica"/>
                <a:cs typeface="Helvetica"/>
              </a:rPr>
              <a:t>you</a:t>
            </a:r>
            <a:r>
              <a:rPr lang="pl-PL" sz="1700" dirty="0">
                <a:latin typeface="Helvetica"/>
                <a:cs typeface="Helvetica"/>
              </a:rPr>
              <a:t> do </a:t>
            </a:r>
            <a:r>
              <a:rPr lang="pl-PL" sz="1700">
                <a:latin typeface="Helvetica"/>
                <a:cs typeface="Helvetica"/>
              </a:rPr>
              <a:t>an</a:t>
            </a:r>
            <a:r>
              <a:rPr lang="pl-PL" sz="1700" dirty="0">
                <a:latin typeface="Helvetica"/>
                <a:cs typeface="Helvetica"/>
              </a:rPr>
              <a:t> </a:t>
            </a:r>
            <a:r>
              <a:rPr lang="pl-PL" sz="1700">
                <a:latin typeface="Helvetica"/>
                <a:cs typeface="Helvetica"/>
              </a:rPr>
              <a:t>exercise</a:t>
            </a:r>
            <a:r>
              <a:rPr lang="pl-PL" sz="1700" dirty="0">
                <a:latin typeface="Helvetica"/>
                <a:cs typeface="Helvetica"/>
              </a:rPr>
              <a:t> as </a:t>
            </a:r>
            <a:r>
              <a:rPr lang="pl-PL" sz="1700">
                <a:latin typeface="Helvetica"/>
                <a:cs typeface="Helvetica"/>
              </a:rPr>
              <a:t>it</a:t>
            </a:r>
            <a:r>
              <a:rPr lang="pl-PL" sz="1700" dirty="0">
                <a:latin typeface="Helvetica"/>
                <a:cs typeface="Helvetica"/>
              </a:rPr>
              <a:t> </a:t>
            </a:r>
            <a:r>
              <a:rPr lang="pl-PL" sz="1700">
                <a:latin typeface="Helvetica"/>
                <a:cs typeface="Helvetica"/>
              </a:rPr>
              <a:t>gets</a:t>
            </a:r>
            <a:r>
              <a:rPr lang="pl-PL" sz="1700" dirty="0">
                <a:latin typeface="Helvetica"/>
                <a:cs typeface="Helvetica"/>
              </a:rPr>
              <a:t> </a:t>
            </a:r>
            <a:r>
              <a:rPr lang="pl-PL" sz="1700">
                <a:latin typeface="Helvetica"/>
                <a:cs typeface="Helvetica"/>
              </a:rPr>
              <a:t>easier</a:t>
            </a:r>
            <a:r>
              <a:rPr lang="pl-PL" sz="1700" dirty="0">
                <a:latin typeface="Helvetica"/>
                <a:cs typeface="Helvetica"/>
              </a:rPr>
              <a:t> for </a:t>
            </a:r>
            <a:r>
              <a:rPr lang="pl-PL" sz="1700">
                <a:latin typeface="Helvetica"/>
                <a:cs typeface="Helvetica"/>
              </a:rPr>
              <a:t>you</a:t>
            </a:r>
            <a:r>
              <a:rPr lang="pl-PL" sz="1700" dirty="0">
                <a:latin typeface="Helvetica"/>
                <a:cs typeface="Helvetica"/>
              </a:rPr>
              <a:t>. </a:t>
            </a:r>
            <a:r>
              <a:rPr lang="pl-PL" sz="1700">
                <a:latin typeface="Helvetica"/>
                <a:cs typeface="Helvetica"/>
              </a:rPr>
              <a:t>If</a:t>
            </a:r>
            <a:r>
              <a:rPr lang="pl-PL" sz="1700" dirty="0">
                <a:latin typeface="Helvetica"/>
                <a:cs typeface="Helvetica"/>
              </a:rPr>
              <a:t> </a:t>
            </a:r>
            <a:r>
              <a:rPr lang="pl-PL" sz="1700">
                <a:latin typeface="Helvetica"/>
                <a:cs typeface="Helvetica"/>
              </a:rPr>
              <a:t>you're</a:t>
            </a:r>
            <a:r>
              <a:rPr lang="pl-PL" sz="1700" dirty="0">
                <a:latin typeface="Helvetica"/>
                <a:cs typeface="Helvetica"/>
              </a:rPr>
              <a:t> </a:t>
            </a:r>
            <a:r>
              <a:rPr lang="pl-PL" sz="1700">
                <a:latin typeface="Helvetica"/>
                <a:cs typeface="Helvetica"/>
              </a:rPr>
              <a:t>beginning</a:t>
            </a:r>
            <a:r>
              <a:rPr lang="pl-PL" sz="1700" dirty="0">
                <a:latin typeface="Helvetica"/>
                <a:cs typeface="Helvetica"/>
              </a:rPr>
              <a:t> </a:t>
            </a:r>
            <a:r>
              <a:rPr lang="pl-PL" sz="1700">
                <a:latin typeface="Helvetica"/>
                <a:cs typeface="Helvetica"/>
              </a:rPr>
              <a:t>an</a:t>
            </a:r>
            <a:r>
              <a:rPr lang="pl-PL" sz="1700" dirty="0">
                <a:latin typeface="Helvetica"/>
                <a:cs typeface="Helvetica"/>
              </a:rPr>
              <a:t> </a:t>
            </a:r>
            <a:r>
              <a:rPr lang="pl-PL" sz="1700">
                <a:latin typeface="Helvetica"/>
                <a:cs typeface="Helvetica"/>
              </a:rPr>
              <a:t>exercise</a:t>
            </a:r>
            <a:r>
              <a:rPr lang="pl-PL" sz="1700" dirty="0">
                <a:latin typeface="Helvetica"/>
                <a:cs typeface="Helvetica"/>
              </a:rPr>
              <a:t> program </a:t>
            </a:r>
            <a:r>
              <a:rPr lang="pl-PL" sz="1700">
                <a:latin typeface="Helvetica"/>
                <a:cs typeface="Helvetica"/>
              </a:rPr>
              <a:t>due</a:t>
            </a:r>
            <a:r>
              <a:rPr lang="pl-PL" sz="1700" dirty="0">
                <a:latin typeface="Helvetica"/>
                <a:cs typeface="Helvetica"/>
              </a:rPr>
              <a:t> to </a:t>
            </a:r>
            <a:r>
              <a:rPr lang="pl-PL" sz="1700">
                <a:latin typeface="Helvetica"/>
                <a:cs typeface="Helvetica"/>
              </a:rPr>
              <a:t>ongoing</a:t>
            </a:r>
            <a:r>
              <a:rPr lang="pl-PL" sz="1700" dirty="0">
                <a:latin typeface="Helvetica"/>
                <a:cs typeface="Helvetica"/>
              </a:rPr>
              <a:t> </a:t>
            </a:r>
            <a:r>
              <a:rPr lang="pl-PL" sz="1700">
                <a:latin typeface="Helvetica"/>
                <a:cs typeface="Helvetica"/>
              </a:rPr>
              <a:t>back</a:t>
            </a:r>
            <a:r>
              <a:rPr lang="pl-PL" sz="1700" dirty="0">
                <a:latin typeface="Helvetica"/>
                <a:cs typeface="Helvetica"/>
              </a:rPr>
              <a:t> </a:t>
            </a:r>
            <a:r>
              <a:rPr lang="pl-PL" sz="1700">
                <a:latin typeface="Helvetica"/>
                <a:cs typeface="Helvetica"/>
              </a:rPr>
              <a:t>pain</a:t>
            </a:r>
            <a:r>
              <a:rPr lang="pl-PL" sz="1700" dirty="0">
                <a:latin typeface="Helvetica"/>
                <a:cs typeface="Helvetica"/>
              </a:rPr>
              <a:t> </a:t>
            </a:r>
            <a:r>
              <a:rPr lang="pl-PL" sz="1700">
                <a:latin typeface="Helvetica"/>
                <a:cs typeface="Helvetica"/>
              </a:rPr>
              <a:t>or</a:t>
            </a:r>
            <a:r>
              <a:rPr lang="pl-PL" sz="1700" dirty="0">
                <a:latin typeface="Helvetica"/>
                <a:cs typeface="Helvetica"/>
              </a:rPr>
              <a:t> </a:t>
            </a:r>
            <a:r>
              <a:rPr lang="pl-PL" sz="1700">
                <a:latin typeface="Helvetica"/>
                <a:cs typeface="Helvetica"/>
              </a:rPr>
              <a:t>after</a:t>
            </a:r>
            <a:r>
              <a:rPr lang="pl-PL" sz="1700" dirty="0">
                <a:latin typeface="Helvetica"/>
                <a:cs typeface="Helvetica"/>
              </a:rPr>
              <a:t> a </a:t>
            </a:r>
            <a:r>
              <a:rPr lang="pl-PL" sz="1700">
                <a:latin typeface="Helvetica"/>
                <a:cs typeface="Helvetica"/>
              </a:rPr>
              <a:t>back</a:t>
            </a:r>
            <a:r>
              <a:rPr lang="pl-PL" sz="1700" dirty="0">
                <a:latin typeface="Helvetica"/>
                <a:cs typeface="Helvetica"/>
              </a:rPr>
              <a:t> </a:t>
            </a:r>
            <a:r>
              <a:rPr lang="pl-PL" sz="1700">
                <a:latin typeface="Helvetica"/>
                <a:cs typeface="Helvetica"/>
              </a:rPr>
              <a:t>injury</a:t>
            </a:r>
            <a:r>
              <a:rPr lang="pl-PL" sz="1700" dirty="0">
                <a:latin typeface="Helvetica"/>
                <a:cs typeface="Helvetica"/>
              </a:rPr>
              <a:t>, talk to a </a:t>
            </a:r>
            <a:r>
              <a:rPr lang="pl-PL" sz="1700">
                <a:latin typeface="Helvetica"/>
                <a:cs typeface="Helvetica"/>
              </a:rPr>
              <a:t>physical</a:t>
            </a:r>
            <a:r>
              <a:rPr lang="pl-PL" sz="1700" dirty="0">
                <a:latin typeface="Helvetica"/>
                <a:cs typeface="Helvetica"/>
              </a:rPr>
              <a:t> </a:t>
            </a:r>
            <a:r>
              <a:rPr lang="pl-PL" sz="1700">
                <a:latin typeface="Helvetica"/>
                <a:cs typeface="Helvetica"/>
              </a:rPr>
              <a:t>therapist</a:t>
            </a:r>
            <a:r>
              <a:rPr lang="pl-PL" sz="1700" dirty="0">
                <a:latin typeface="Helvetica"/>
                <a:cs typeface="Helvetica"/>
              </a:rPr>
              <a:t> </a:t>
            </a:r>
            <a:r>
              <a:rPr lang="pl-PL" sz="1700">
                <a:latin typeface="Helvetica"/>
                <a:cs typeface="Helvetica"/>
              </a:rPr>
              <a:t>or</a:t>
            </a:r>
            <a:r>
              <a:rPr lang="pl-PL" sz="1700" dirty="0">
                <a:latin typeface="Helvetica"/>
                <a:cs typeface="Helvetica"/>
              </a:rPr>
              <a:t> </a:t>
            </a:r>
            <a:r>
              <a:rPr lang="pl-PL" sz="1700">
                <a:latin typeface="Helvetica"/>
                <a:cs typeface="Helvetica"/>
              </a:rPr>
              <a:t>another</a:t>
            </a:r>
            <a:r>
              <a:rPr lang="pl-PL" sz="1700" dirty="0">
                <a:latin typeface="Helvetica"/>
                <a:cs typeface="Helvetica"/>
              </a:rPr>
              <a:t> </a:t>
            </a:r>
            <a:r>
              <a:rPr lang="pl-PL" sz="1700">
                <a:latin typeface="Helvetica"/>
                <a:cs typeface="Helvetica"/>
              </a:rPr>
              <a:t>member</a:t>
            </a:r>
            <a:r>
              <a:rPr lang="pl-PL" sz="1700" dirty="0">
                <a:latin typeface="Helvetica"/>
                <a:cs typeface="Helvetica"/>
              </a:rPr>
              <a:t> of </a:t>
            </a:r>
            <a:r>
              <a:rPr lang="pl-PL" sz="1700">
                <a:latin typeface="Helvetica"/>
                <a:cs typeface="Helvetica"/>
              </a:rPr>
              <a:t>your</a:t>
            </a:r>
            <a:r>
              <a:rPr lang="pl-PL" sz="1700" dirty="0">
                <a:latin typeface="Helvetica"/>
                <a:cs typeface="Helvetica"/>
              </a:rPr>
              <a:t> </a:t>
            </a:r>
            <a:r>
              <a:rPr lang="pl-PL" sz="1700">
                <a:latin typeface="Helvetica"/>
                <a:cs typeface="Helvetica"/>
              </a:rPr>
              <a:t>health</a:t>
            </a:r>
            <a:r>
              <a:rPr lang="pl-PL" sz="1700" dirty="0">
                <a:latin typeface="Helvetica"/>
                <a:cs typeface="Helvetica"/>
              </a:rPr>
              <a:t> </a:t>
            </a:r>
            <a:r>
              <a:rPr lang="pl-PL" sz="1700">
                <a:latin typeface="Helvetica"/>
                <a:cs typeface="Helvetica"/>
              </a:rPr>
              <a:t>care</a:t>
            </a:r>
            <a:r>
              <a:rPr lang="pl-PL" sz="1700" dirty="0">
                <a:latin typeface="Helvetica"/>
                <a:cs typeface="Helvetica"/>
              </a:rPr>
              <a:t> team </a:t>
            </a:r>
            <a:r>
              <a:rPr lang="pl-PL" sz="1700">
                <a:latin typeface="Helvetica"/>
                <a:cs typeface="Helvetica"/>
              </a:rPr>
              <a:t>about</a:t>
            </a:r>
            <a:r>
              <a:rPr lang="pl-PL" sz="1700" dirty="0">
                <a:latin typeface="Helvetica"/>
                <a:cs typeface="Helvetica"/>
              </a:rPr>
              <a:t> </a:t>
            </a:r>
            <a:r>
              <a:rPr lang="pl-PL" sz="1700">
                <a:latin typeface="Helvetica"/>
                <a:cs typeface="Helvetica"/>
              </a:rPr>
              <a:t>activities</a:t>
            </a:r>
            <a:r>
              <a:rPr lang="pl-PL" sz="1700" dirty="0">
                <a:latin typeface="Helvetica"/>
                <a:cs typeface="Helvetica"/>
              </a:rPr>
              <a:t> </a:t>
            </a:r>
            <a:r>
              <a:rPr lang="pl-PL" sz="1700">
                <a:latin typeface="Helvetica"/>
                <a:cs typeface="Helvetica"/>
              </a:rPr>
              <a:t>that</a:t>
            </a:r>
            <a:r>
              <a:rPr lang="pl-PL" sz="1700" dirty="0">
                <a:latin typeface="Helvetica"/>
                <a:cs typeface="Helvetica"/>
              </a:rPr>
              <a:t> </a:t>
            </a:r>
            <a:r>
              <a:rPr lang="pl-PL" sz="1700">
                <a:latin typeface="Helvetica"/>
                <a:cs typeface="Helvetica"/>
              </a:rPr>
              <a:t>are</a:t>
            </a:r>
            <a:r>
              <a:rPr lang="pl-PL" sz="1700" dirty="0">
                <a:latin typeface="Helvetica"/>
                <a:cs typeface="Helvetica"/>
              </a:rPr>
              <a:t> </a:t>
            </a:r>
            <a:r>
              <a:rPr lang="pl-PL" sz="1700">
                <a:latin typeface="Helvetica"/>
                <a:cs typeface="Helvetica"/>
              </a:rPr>
              <a:t>safe</a:t>
            </a:r>
            <a:r>
              <a:rPr lang="pl-PL" sz="1700" dirty="0">
                <a:latin typeface="Helvetica"/>
                <a:cs typeface="Helvetica"/>
              </a:rPr>
              <a:t> for </a:t>
            </a:r>
            <a:r>
              <a:rPr lang="pl-PL" sz="1700">
                <a:latin typeface="Helvetica"/>
                <a:cs typeface="Helvetica"/>
              </a:rPr>
              <a:t>you</a:t>
            </a:r>
            <a:r>
              <a:rPr lang="pl-PL" sz="1700" dirty="0">
                <a:latin typeface="Helvetica"/>
                <a:cs typeface="Helvetica"/>
              </a:rPr>
              <a:t>.</a:t>
            </a:r>
            <a:endParaRPr lang="pl-PL" sz="1700" dirty="0"/>
          </a:p>
          <a:p>
            <a:endParaRPr lang="pl-PL" sz="1700" dirty="0">
              <a:ea typeface="Calibri"/>
              <a:cs typeface="Calibri"/>
            </a:endParaRPr>
          </a:p>
        </p:txBody>
      </p:sp>
      <p:pic>
        <p:nvPicPr>
          <p:cNvPr id="5" name="Picture 4" descr="Dumbbells on a gym floor">
            <a:extLst>
              <a:ext uri="{FF2B5EF4-FFF2-40B4-BE49-F238E27FC236}">
                <a16:creationId xmlns:a16="http://schemas.microsoft.com/office/drawing/2014/main" id="{F9DABE40-EA18-525F-8E29-B8A9175B79B7}"/>
              </a:ext>
            </a:extLst>
          </p:cNvPr>
          <p:cNvPicPr>
            <a:picLocks noChangeAspect="1"/>
          </p:cNvPicPr>
          <p:nvPr/>
        </p:nvPicPr>
        <p:blipFill rotWithShape="1">
          <a:blip r:embed="rId2"/>
          <a:srcRect l="41076" r="9" b="9"/>
          <a:stretch/>
        </p:blipFill>
        <p:spPr>
          <a:xfrm>
            <a:off x="6348168" y="640080"/>
            <a:ext cx="4960727" cy="5577840"/>
          </a:xfrm>
          <a:prstGeom prst="rect">
            <a:avLst/>
          </a:prstGeom>
        </p:spPr>
      </p:pic>
    </p:spTree>
    <p:extLst>
      <p:ext uri="{BB962C8B-B14F-4D97-AF65-F5344CB8AC3E}">
        <p14:creationId xmlns:p14="http://schemas.microsoft.com/office/powerpoint/2010/main" val="112675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2BAF1AA-496C-A7D4-F53C-9DD188AC08DF}"/>
              </a:ext>
            </a:extLst>
          </p:cNvPr>
          <p:cNvSpPr>
            <a:spLocks noGrp="1"/>
          </p:cNvSpPr>
          <p:nvPr>
            <p:ph type="title"/>
          </p:nvPr>
        </p:nvSpPr>
        <p:spPr>
          <a:xfrm>
            <a:off x="630936" y="4562856"/>
            <a:ext cx="3419856" cy="1600200"/>
          </a:xfrm>
        </p:spPr>
        <p:txBody>
          <a:bodyPr anchor="ctr">
            <a:normAutofit/>
          </a:bodyPr>
          <a:lstStyle/>
          <a:p>
            <a:r>
              <a:rPr lang="pl-PL" sz="4800" b="1" dirty="0">
                <a:ea typeface="Calibri Light"/>
                <a:cs typeface="Calibri Light"/>
              </a:rPr>
              <a:t>Hip </a:t>
            </a:r>
            <a:r>
              <a:rPr lang="pl-PL" sz="4800" b="1" dirty="0" err="1">
                <a:ea typeface="Calibri Light"/>
                <a:cs typeface="Calibri Light"/>
              </a:rPr>
              <a:t>raises</a:t>
            </a:r>
            <a:endParaRPr lang="pl-PL" sz="4800" b="1" dirty="0"/>
          </a:p>
        </p:txBody>
      </p:sp>
      <p:pic>
        <p:nvPicPr>
          <p:cNvPr id="3" name="Obraz 2" descr="Illustrations of a person practicing bridge exercise">
            <a:extLst>
              <a:ext uri="{FF2B5EF4-FFF2-40B4-BE49-F238E27FC236}">
                <a16:creationId xmlns:a16="http://schemas.microsoft.com/office/drawing/2014/main" id="{AEEB8236-22CA-A29B-E8B5-BF9B2F35AD1A}"/>
              </a:ext>
            </a:extLst>
          </p:cNvPr>
          <p:cNvPicPr>
            <a:picLocks noChangeAspect="1"/>
          </p:cNvPicPr>
          <p:nvPr/>
        </p:nvPicPr>
        <p:blipFill rotWithShape="1">
          <a:blip r:embed="rId2"/>
          <a:srcRect l="9663" r="9711" b="-1"/>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4" name="Symbol zastępczy zawartości 3" descr="8 ćwiczeń na szczupłe uda I Myfitness.gazeta.pl">
            <a:extLst>
              <a:ext uri="{FF2B5EF4-FFF2-40B4-BE49-F238E27FC236}">
                <a16:creationId xmlns:a16="http://schemas.microsoft.com/office/drawing/2014/main" id="{47F4D4D5-45A7-0390-2985-752B4A02E20C}"/>
              </a:ext>
            </a:extLst>
          </p:cNvPr>
          <p:cNvPicPr>
            <a:picLocks noChangeAspect="1"/>
          </p:cNvPicPr>
          <p:nvPr/>
        </p:nvPicPr>
        <p:blipFill rotWithShape="1">
          <a:blip r:embed="rId3"/>
          <a:srcRect t="953" r="-3" b="-3"/>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6"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8310E1-B0EE-7610-4D52-00C37C7DF00D}"/>
              </a:ext>
            </a:extLst>
          </p:cNvPr>
          <p:cNvSpPr>
            <a:spLocks noGrp="1"/>
          </p:cNvSpPr>
          <p:nvPr>
            <p:ph idx="1"/>
          </p:nvPr>
        </p:nvSpPr>
        <p:spPr>
          <a:xfrm>
            <a:off x="4668011" y="4762753"/>
            <a:ext cx="6903721" cy="1600200"/>
          </a:xfrm>
        </p:spPr>
        <p:txBody>
          <a:bodyPr vert="horz" lIns="91440" tIns="45720" rIns="91440" bIns="45720" rtlCol="0" anchor="ctr">
            <a:normAutofit fontScale="92500" lnSpcReduction="20000"/>
          </a:bodyPr>
          <a:lstStyle/>
          <a:p>
            <a:pPr marL="0" indent="0">
              <a:buNone/>
            </a:pPr>
            <a:r>
              <a:rPr lang="pl-PL" sz="1400" dirty="0">
                <a:latin typeface="+mj-lt"/>
                <a:cs typeface="Calibri"/>
              </a:rPr>
              <a:t>- </a:t>
            </a:r>
            <a:r>
              <a:rPr lang="en-US" sz="1800" dirty="0">
                <a:latin typeface="+mj-lt"/>
                <a:cs typeface="Calibri"/>
              </a:rPr>
              <a:t>Bend your knees</a:t>
            </a:r>
            <a:r>
              <a:rPr lang="pl-PL" sz="1800" dirty="0">
                <a:latin typeface="+mj-lt"/>
                <a:cs typeface="Calibri"/>
              </a:rPr>
              <a:t>.</a:t>
            </a:r>
            <a:endParaRPr lang="en-US" sz="1800" dirty="0">
              <a:latin typeface="+mj-lt"/>
              <a:cs typeface="Calibri"/>
            </a:endParaRPr>
          </a:p>
          <a:p>
            <a:pPr marL="0" indent="0">
              <a:buNone/>
            </a:pPr>
            <a:r>
              <a:rPr lang="pl-PL" sz="1800" dirty="0">
                <a:latin typeface="+mj-lt"/>
                <a:cs typeface="Calibri"/>
              </a:rPr>
              <a:t>- </a:t>
            </a:r>
            <a:r>
              <a:rPr lang="en-US" sz="1800" dirty="0">
                <a:latin typeface="+mj-lt"/>
                <a:cs typeface="Calibri"/>
              </a:rPr>
              <a:t>Feet flat on the floor</a:t>
            </a:r>
            <a:r>
              <a:rPr lang="pl-PL" sz="1800" dirty="0">
                <a:latin typeface="+mj-lt"/>
                <a:cs typeface="Calibri"/>
              </a:rPr>
              <a:t>.</a:t>
            </a:r>
            <a:endParaRPr lang="en-US" sz="1800" dirty="0">
              <a:latin typeface="+mj-lt"/>
              <a:cs typeface="Calibri"/>
            </a:endParaRPr>
          </a:p>
          <a:p>
            <a:pPr marL="0" indent="0">
              <a:buNone/>
            </a:pPr>
            <a:r>
              <a:rPr lang="pl-PL" sz="1800" dirty="0">
                <a:latin typeface="+mj-lt"/>
                <a:cs typeface="Calibri"/>
              </a:rPr>
              <a:t>- </a:t>
            </a:r>
            <a:r>
              <a:rPr lang="en-US" sz="1800" dirty="0">
                <a:latin typeface="+mj-lt"/>
                <a:cs typeface="Calibri"/>
              </a:rPr>
              <a:t>Straight back</a:t>
            </a:r>
            <a:r>
              <a:rPr lang="pl-PL" sz="1800" dirty="0">
                <a:latin typeface="+mj-lt"/>
                <a:cs typeface="Calibri"/>
              </a:rPr>
              <a:t>.</a:t>
            </a:r>
            <a:endParaRPr lang="en-US" sz="1800" dirty="0">
              <a:latin typeface="+mj-lt"/>
              <a:cs typeface="Calibri"/>
            </a:endParaRPr>
          </a:p>
          <a:p>
            <a:pPr marL="0" indent="0">
              <a:buNone/>
            </a:pPr>
            <a:r>
              <a:rPr lang="pl-PL" sz="1800" dirty="0">
                <a:latin typeface="+mj-lt"/>
                <a:cs typeface="Calibri"/>
              </a:rPr>
              <a:t>- </a:t>
            </a:r>
            <a:r>
              <a:rPr lang="en-US" sz="1800" dirty="0">
                <a:latin typeface="+mj-lt"/>
                <a:cs typeface="Calibri"/>
              </a:rPr>
              <a:t>Buttocks lifted up</a:t>
            </a:r>
            <a:r>
              <a:rPr lang="pl-PL" sz="1800" dirty="0">
                <a:latin typeface="+mj-lt"/>
                <a:cs typeface="Calibri"/>
              </a:rPr>
              <a:t>.</a:t>
            </a:r>
            <a:endParaRPr lang="en-US" sz="1800" dirty="0">
              <a:latin typeface="+mj-lt"/>
              <a:cs typeface="Calibri"/>
            </a:endParaRPr>
          </a:p>
          <a:p>
            <a:pPr marL="0" indent="0">
              <a:buNone/>
            </a:pPr>
            <a:r>
              <a:rPr lang="pl-PL" sz="1800" dirty="0">
                <a:latin typeface="+mj-lt"/>
                <a:cs typeface="Calibri"/>
              </a:rPr>
              <a:t>- </a:t>
            </a:r>
            <a:r>
              <a:rPr lang="en-US" sz="1800" dirty="0">
                <a:latin typeface="+mj-lt"/>
                <a:cs typeface="Calibri"/>
              </a:rPr>
              <a:t>Repeat 10 times.</a:t>
            </a:r>
          </a:p>
          <a:p>
            <a:pPr marL="0" indent="0">
              <a:buNone/>
            </a:pPr>
            <a:endParaRPr lang="en-US" sz="1400" baseline="30000" dirty="0">
              <a:cs typeface="Calibri Light"/>
            </a:endParaRPr>
          </a:p>
          <a:p>
            <a:endParaRPr lang="en-US" sz="1400" dirty="0">
              <a:cs typeface="Calibri"/>
            </a:endParaRPr>
          </a:p>
        </p:txBody>
      </p:sp>
      <p:sp>
        <p:nvSpPr>
          <p:cNvPr id="5" name="pole tekstowe 4">
            <a:extLst>
              <a:ext uri="{FF2B5EF4-FFF2-40B4-BE49-F238E27FC236}">
                <a16:creationId xmlns:a16="http://schemas.microsoft.com/office/drawing/2014/main" id="{7C5FB664-390A-27CE-73CD-0DD7AFDD49C3}"/>
              </a:ext>
            </a:extLst>
          </p:cNvPr>
          <p:cNvSpPr txBox="1"/>
          <p:nvPr/>
        </p:nvSpPr>
        <p:spPr>
          <a:xfrm>
            <a:off x="6929395" y="6089860"/>
            <a:ext cx="50322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pl-PL" sz="800" dirty="0">
                <a:ea typeface="+mn-lt"/>
                <a:cs typeface="+mn-lt"/>
                <a:hlinkClick r:id="rId4"/>
              </a:rPr>
              <a:t>https://www.google.com/search?client=avast-a-1&amp;sca_esv=573218915&amp;sxsrf=AM9HkKkqgannga0pfoOUs1zi2OkBBZgBnw:1697214165912&amp;q=8+%C4%87wicze%C5%84+na+szczup%C5%82e+uda+I+Myfitness.gazeta.pl&amp;tbm=isch&amp;source=lnms&amp;sa=X&amp;ved=2ahUKEwiu0t27t_OBAxVBgf0HHfJCOVgQ0pQJegQICRAB&amp;biw=1536&amp;bih=739&amp;dpr=1.25#imgrc=6ncEooMJZ6gLdM</a:t>
            </a:r>
            <a:endParaRPr lang="pl-PL" sz="800" dirty="0">
              <a:ea typeface="+mn-lt"/>
              <a:cs typeface="+mn-lt"/>
            </a:endParaRPr>
          </a:p>
          <a:p>
            <a:pPr>
              <a:spcAft>
                <a:spcPts val="600"/>
              </a:spcAft>
            </a:pPr>
            <a:r>
              <a:rPr lang="pl-PL" sz="800" dirty="0">
                <a:ea typeface="+mn-lt"/>
                <a:cs typeface="+mn-lt"/>
                <a:hlinkClick r:id="rId5"/>
              </a:rPr>
              <a:t>https://www.mayoclinic.org/healthy-lifestyle/adult-health/in-depth/back-pain/art-20546859</a:t>
            </a:r>
            <a:endParaRPr lang="pl-PL" sz="800" dirty="0">
              <a:ea typeface="+mn-lt"/>
              <a:cs typeface="+mn-lt"/>
            </a:endParaRPr>
          </a:p>
          <a:p>
            <a:pPr>
              <a:spcAft>
                <a:spcPts val="600"/>
              </a:spcAft>
            </a:pPr>
            <a:endParaRPr lang="pl-PL" sz="1000" dirty="0">
              <a:ea typeface="Calibri"/>
              <a:cs typeface="Calibri"/>
            </a:endParaRPr>
          </a:p>
        </p:txBody>
      </p:sp>
    </p:spTree>
    <p:extLst>
      <p:ext uri="{BB962C8B-B14F-4D97-AF65-F5344CB8AC3E}">
        <p14:creationId xmlns:p14="http://schemas.microsoft.com/office/powerpoint/2010/main" val="85279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CD3B447-751D-C34F-6999-C555AFE0274B}"/>
              </a:ext>
            </a:extLst>
          </p:cNvPr>
          <p:cNvSpPr>
            <a:spLocks noGrp="1"/>
          </p:cNvSpPr>
          <p:nvPr>
            <p:ph type="title"/>
          </p:nvPr>
        </p:nvSpPr>
        <p:spPr>
          <a:xfrm>
            <a:off x="661318" y="4715293"/>
            <a:ext cx="3419856" cy="1600200"/>
          </a:xfrm>
        </p:spPr>
        <p:txBody>
          <a:bodyPr vert="horz" lIns="91440" tIns="45720" rIns="91440" bIns="45720" rtlCol="0" anchor="ctr">
            <a:normAutofit/>
          </a:bodyPr>
          <a:lstStyle/>
          <a:p>
            <a:r>
              <a:rPr lang="en-US" sz="4000" b="1" kern="1200" dirty="0">
                <a:solidFill>
                  <a:schemeClr val="tx1"/>
                </a:solidFill>
                <a:latin typeface="+mj-lt"/>
                <a:ea typeface="+mj-ea"/>
                <a:cs typeface="+mj-cs"/>
              </a:rPr>
              <a:t>Partial crunches</a:t>
            </a:r>
            <a:br>
              <a:rPr lang="en-US" sz="1200" kern="1200" dirty="0">
                <a:solidFill>
                  <a:schemeClr val="tx1"/>
                </a:solidFill>
                <a:latin typeface="+mj-lt"/>
                <a:ea typeface="+mj-ea"/>
                <a:cs typeface="+mj-cs"/>
              </a:rPr>
            </a:br>
            <a:br>
              <a:rPr lang="en-US" sz="1200" kern="1200" dirty="0">
                <a:solidFill>
                  <a:schemeClr val="tx1"/>
                </a:solidFill>
                <a:latin typeface="+mj-lt"/>
                <a:ea typeface="+mj-ea"/>
                <a:cs typeface="+mj-cs"/>
              </a:rPr>
            </a:br>
            <a:endParaRPr lang="en-US" sz="1200" kern="1200" dirty="0">
              <a:solidFill>
                <a:schemeClr val="tx1"/>
              </a:solidFill>
              <a:latin typeface="+mj-lt"/>
              <a:ea typeface="+mj-ea"/>
              <a:cs typeface="+mj-cs"/>
            </a:endParaRPr>
          </a:p>
        </p:txBody>
      </p:sp>
      <p:pic>
        <p:nvPicPr>
          <p:cNvPr id="4" name="Symbol zastępczy zawartości 3" descr="Ćwiczenia na brzuch: Brzuszki ze skrzyżowanymi rękoma - YouTube">
            <a:extLst>
              <a:ext uri="{FF2B5EF4-FFF2-40B4-BE49-F238E27FC236}">
                <a16:creationId xmlns:a16="http://schemas.microsoft.com/office/drawing/2014/main" id="{EFAB759E-F415-4B11-9F6E-11B0F9F611B9}"/>
              </a:ext>
            </a:extLst>
          </p:cNvPr>
          <p:cNvPicPr>
            <a:picLocks noGrp="1" noChangeAspect="1"/>
          </p:cNvPicPr>
          <p:nvPr>
            <p:ph idx="1"/>
          </p:nvPr>
        </p:nvPicPr>
        <p:blipFill rotWithShape="1">
          <a:blip r:embed="rId2"/>
          <a:srcRect l="12566" r="5718" b="-1"/>
          <a:stretch/>
        </p:blipFill>
        <p:spPr>
          <a:xfrm>
            <a:off x="20" y="-40"/>
            <a:ext cx="6095980" cy="4172827"/>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Obraz 4" descr="Brzuszki z rękami na klatce piersiowej - Fabryka Siły">
            <a:extLst>
              <a:ext uri="{FF2B5EF4-FFF2-40B4-BE49-F238E27FC236}">
                <a16:creationId xmlns:a16="http://schemas.microsoft.com/office/drawing/2014/main" id="{9D57A9E2-E31E-4F5C-525C-724907282E10}"/>
              </a:ext>
            </a:extLst>
          </p:cNvPr>
          <p:cNvPicPr>
            <a:picLocks noChangeAspect="1"/>
          </p:cNvPicPr>
          <p:nvPr/>
        </p:nvPicPr>
        <p:blipFill rotWithShape="1">
          <a:blip r:embed="rId3"/>
          <a:srcRect l="818" r="798" b="-1"/>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2"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a:extLst>
              <a:ext uri="{FF2B5EF4-FFF2-40B4-BE49-F238E27FC236}">
                <a16:creationId xmlns:a16="http://schemas.microsoft.com/office/drawing/2014/main" id="{C2AFBC6C-9BEC-257B-33D7-B6049BEFC40F}"/>
              </a:ext>
            </a:extLst>
          </p:cNvPr>
          <p:cNvSpPr txBox="1"/>
          <p:nvPr/>
        </p:nvSpPr>
        <p:spPr>
          <a:xfrm>
            <a:off x="154662" y="3669891"/>
            <a:ext cx="5865138" cy="89296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indent="-228600" defTabSz="914400">
              <a:lnSpc>
                <a:spcPct val="90000"/>
              </a:lnSpc>
              <a:spcAft>
                <a:spcPts val="600"/>
              </a:spcAft>
              <a:buFont typeface="Arial" panose="020B0604020202020204" pitchFamily="34" charset="0"/>
              <a:buChar char="•"/>
            </a:pPr>
            <a:r>
              <a:rPr lang="en-US" sz="1000" dirty="0">
                <a:hlinkClick r:id="rId4"/>
              </a:rPr>
              <a:t>https://www.google.com/search?client=avast-a-1&amp;sca_esv=573218915&amp;sxsrf=AM9HkKl2IenO7MQi9uKjIIUImoJT56rXRg:1697214065265&amp;q=brzuszki+z+rekami+n+aklatce+piersiowej&amp;tbm=isch&amp;source=lnms&amp;sa=X&amp;ved=2ahUKEwiy2d6Lt_OBAxWd0AIHHVR1BZYQ0pQJegQICxAB&amp;biw=1536&amp;bih=739&amp;dpr=1.25#imgrc=amtY1OX3AQvXQM</a:t>
            </a:r>
            <a:endParaRPr lang="en-US" sz="1000" dirty="0"/>
          </a:p>
          <a:p>
            <a:pPr indent="-228600" defTabSz="914400">
              <a:lnSpc>
                <a:spcPct val="90000"/>
              </a:lnSpc>
              <a:spcAft>
                <a:spcPts val="600"/>
              </a:spcAft>
              <a:buFont typeface="Arial" panose="020B0604020202020204" pitchFamily="34" charset="0"/>
              <a:buChar char="•"/>
            </a:pPr>
            <a:r>
              <a:rPr lang="en-US" sz="1000" dirty="0">
                <a:hlinkClick r:id="rId5"/>
              </a:rPr>
              <a:t>https://www.google.com/search?client=avast-a-1&amp;sca_esv=573218915&amp;sxsrf=AM9HkKl2IenO7MQi9uKjIIUImoJT56rXRg:1697214065265&amp;q=brzuszki+z+rekami+n+aklatce+piersiowej&amp;tbm=isch&amp;source=lnms&amp;sa=X&amp;ved=2ahUKEwiy2d6Lt_OBAxWd0AIHHVR1BZYQ0pQJegQICxAB&amp;biw=1536&amp;bih=739&amp;dpr=1.25#imgrc=76h_uKs9h6G9jM</a:t>
            </a:r>
            <a:endParaRPr lang="en-US" sz="1000" dirty="0"/>
          </a:p>
          <a:p>
            <a:pPr indent="-228600" defTabSz="914400">
              <a:lnSpc>
                <a:spcPct val="90000"/>
              </a:lnSpc>
              <a:spcAft>
                <a:spcPts val="600"/>
              </a:spcAft>
              <a:buFont typeface="Arial" panose="020B0604020202020204" pitchFamily="34" charset="0"/>
              <a:buChar char="•"/>
            </a:pPr>
            <a:endParaRPr lang="en-US" sz="1000" dirty="0"/>
          </a:p>
        </p:txBody>
      </p:sp>
      <p:sp>
        <p:nvSpPr>
          <p:cNvPr id="8" name="pole tekstowe 7">
            <a:extLst>
              <a:ext uri="{FF2B5EF4-FFF2-40B4-BE49-F238E27FC236}">
                <a16:creationId xmlns:a16="http://schemas.microsoft.com/office/drawing/2014/main" id="{B1914B2C-A96A-C8BB-EF6C-AFDDF12E395D}"/>
              </a:ext>
            </a:extLst>
          </p:cNvPr>
          <p:cNvSpPr txBox="1"/>
          <p:nvPr/>
        </p:nvSpPr>
        <p:spPr>
          <a:xfrm>
            <a:off x="4927288" y="4562856"/>
            <a:ext cx="3480620" cy="1477328"/>
          </a:xfrm>
          <a:prstGeom prst="rect">
            <a:avLst/>
          </a:prstGeom>
          <a:noFill/>
        </p:spPr>
        <p:txBody>
          <a:bodyPr wrap="square" rtlCol="0">
            <a:spAutoFit/>
          </a:bodyPr>
          <a:lstStyle/>
          <a:p>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Lie on your back.</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Cross your arms on your chest.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Pull you head towards your chest.</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Repeat 10 time.</a:t>
            </a:r>
            <a:endParaRPr lang="pl-PL" dirty="0"/>
          </a:p>
        </p:txBody>
      </p:sp>
    </p:spTree>
    <p:extLst>
      <p:ext uri="{BB962C8B-B14F-4D97-AF65-F5344CB8AC3E}">
        <p14:creationId xmlns:p14="http://schemas.microsoft.com/office/powerpoint/2010/main" val="320505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BB16528-5277-50FE-4DB9-FF73207B3CF4}"/>
              </a:ext>
            </a:extLst>
          </p:cNvPr>
          <p:cNvSpPr>
            <a:spLocks noGrp="1"/>
          </p:cNvSpPr>
          <p:nvPr>
            <p:ph type="title"/>
          </p:nvPr>
        </p:nvSpPr>
        <p:spPr>
          <a:xfrm>
            <a:off x="640080" y="325369"/>
            <a:ext cx="4368602" cy="1956841"/>
          </a:xfrm>
        </p:spPr>
        <p:txBody>
          <a:bodyPr anchor="b">
            <a:normAutofit/>
          </a:bodyPr>
          <a:lstStyle/>
          <a:p>
            <a:r>
              <a:rPr lang="en-US" sz="5400" b="1" dirty="0">
                <a:ea typeface="Calibri Light"/>
                <a:cs typeface="Calibri Light"/>
              </a:rPr>
              <a:t>Knee to chest</a:t>
            </a:r>
            <a:endParaRPr lang="pl-PL"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EDFC955-FC2B-723A-6205-480584660CE7}"/>
              </a:ext>
            </a:extLst>
          </p:cNvPr>
          <p:cNvSpPr>
            <a:spLocks noGrp="1"/>
          </p:cNvSpPr>
          <p:nvPr>
            <p:ph idx="1"/>
          </p:nvPr>
        </p:nvSpPr>
        <p:spPr>
          <a:xfrm>
            <a:off x="956570" y="2780867"/>
            <a:ext cx="3756681" cy="2096443"/>
          </a:xfrm>
        </p:spPr>
        <p:txBody>
          <a:bodyPr vert="horz" lIns="91440" tIns="45720" rIns="91440" bIns="45720" rtlCol="0">
            <a:normAutofit/>
          </a:bodyPr>
          <a:lstStyle/>
          <a:p>
            <a:pPr marL="0" indent="0" algn="l" rtl="0" fontAlgn="base">
              <a:buNone/>
            </a:pPr>
            <a:r>
              <a:rPr lang="pl-PL" sz="1800" dirty="0">
                <a:solidFill>
                  <a:srgbClr val="000000"/>
                </a:solidFill>
                <a:latin typeface="Calibri Light" panose="020F0302020204030204" pitchFamily="34" charset="0"/>
              </a:rPr>
              <a:t>- L</a:t>
            </a:r>
            <a:r>
              <a:rPr lang="en-US" sz="1800" b="0" i="0" u="none" strike="noStrike" dirty="0" err="1">
                <a:solidFill>
                  <a:srgbClr val="000000"/>
                </a:solidFill>
                <a:effectLst/>
                <a:latin typeface="Calibri Light" panose="020F0302020204030204" pitchFamily="34" charset="0"/>
              </a:rPr>
              <a:t>ie</a:t>
            </a:r>
            <a:r>
              <a:rPr lang="en-US" sz="1800" b="0" i="0" u="none" strike="noStrike" dirty="0">
                <a:solidFill>
                  <a:srgbClr val="000000"/>
                </a:solidFill>
                <a:effectLst/>
                <a:latin typeface="Calibri Light" panose="020F0302020204030204" pitchFamily="34" charset="0"/>
              </a:rPr>
              <a:t> on your back</a:t>
            </a:r>
            <a:r>
              <a:rPr lang="pl-PL" sz="1800" b="0" i="0" dirty="0">
                <a:solidFill>
                  <a:srgbClr val="000000"/>
                </a:solidFill>
                <a:effectLst/>
                <a:latin typeface="Calibri Light" panose="020F0302020204030204" pitchFamily="34" charset="0"/>
              </a:rPr>
              <a:t>​.</a:t>
            </a:r>
            <a:endParaRPr lang="pl-PL" sz="1800" dirty="0">
              <a:solidFill>
                <a:srgbClr val="000000"/>
              </a:solidFill>
              <a:latin typeface="Calibri Light" panose="020F0302020204030204" pitchFamily="34" charset="0"/>
            </a:endParaRPr>
          </a:p>
          <a:p>
            <a:pPr marL="0" indent="0" algn="l" rtl="0" fontAlgn="base">
              <a:buNone/>
            </a:pPr>
            <a:r>
              <a:rPr lang="pl-PL" sz="1800" b="0" i="0" u="none" strike="noStrike" dirty="0">
                <a:solidFill>
                  <a:srgbClr val="000000"/>
                </a:solidFill>
                <a:effectLst/>
                <a:latin typeface="Calibri Light" panose="020F0302020204030204" pitchFamily="34" charset="0"/>
              </a:rPr>
              <a:t>- B</a:t>
            </a:r>
            <a:r>
              <a:rPr lang="en-US" sz="1800" b="0" i="0" u="none" strike="noStrike" dirty="0">
                <a:solidFill>
                  <a:srgbClr val="000000"/>
                </a:solidFill>
                <a:effectLst/>
                <a:latin typeface="Calibri Light" panose="020F0302020204030204" pitchFamily="34" charset="0"/>
              </a:rPr>
              <a:t>end one knee and bring towards your chest</a:t>
            </a:r>
            <a:r>
              <a:rPr lang="pl-PL" sz="1800" b="0" i="0" dirty="0">
                <a:solidFill>
                  <a:srgbClr val="000000"/>
                </a:solidFill>
                <a:effectLst/>
                <a:latin typeface="Calibri Light" panose="020F0302020204030204" pitchFamily="34" charset="0"/>
              </a:rPr>
              <a:t>​.</a:t>
            </a:r>
            <a:endParaRPr lang="pl-PL" sz="1800" dirty="0">
              <a:solidFill>
                <a:srgbClr val="000000"/>
              </a:solidFill>
              <a:latin typeface="Calibri Light" panose="020F0302020204030204" pitchFamily="34" charset="0"/>
            </a:endParaRPr>
          </a:p>
          <a:p>
            <a:pPr marL="0" indent="0" algn="l" rtl="0" fontAlgn="base">
              <a:buNone/>
            </a:pPr>
            <a:r>
              <a:rPr lang="pl-PL" sz="1800" b="0" i="0" u="none" strike="noStrike" dirty="0">
                <a:solidFill>
                  <a:srgbClr val="000000"/>
                </a:solidFill>
                <a:effectLst/>
                <a:latin typeface="Calibri Light" panose="020F0302020204030204" pitchFamily="34" charset="0"/>
              </a:rPr>
              <a:t>- H</a:t>
            </a:r>
            <a:r>
              <a:rPr lang="en-US" sz="1800" b="0" i="0" u="none" strike="noStrike" dirty="0">
                <a:solidFill>
                  <a:srgbClr val="000000"/>
                </a:solidFill>
                <a:effectLst/>
                <a:latin typeface="Calibri Light" panose="020F0302020204030204" pitchFamily="34" charset="0"/>
              </a:rPr>
              <a:t>old for a count of five</a:t>
            </a:r>
            <a:r>
              <a:rPr lang="pl-PL" sz="1800" b="0" i="0" dirty="0">
                <a:solidFill>
                  <a:srgbClr val="000000"/>
                </a:solidFill>
                <a:effectLst/>
                <a:latin typeface="Calibri Light" panose="020F0302020204030204" pitchFamily="34" charset="0"/>
              </a:rPr>
              <a:t>​.</a:t>
            </a:r>
            <a:endParaRPr lang="pl-PL" sz="1100" b="0" i="0" dirty="0">
              <a:solidFill>
                <a:srgbClr val="000000"/>
              </a:solidFill>
              <a:effectLst/>
              <a:latin typeface="Segoe UI" panose="020B0502040204020203" pitchFamily="34" charset="0"/>
            </a:endParaRPr>
          </a:p>
          <a:p>
            <a:pPr marL="0" indent="0" algn="l" rtl="0" fontAlgn="base">
              <a:buNone/>
            </a:pPr>
            <a:r>
              <a:rPr lang="en-US" sz="1800" b="0" i="0" u="none" strike="noStrike" dirty="0">
                <a:solidFill>
                  <a:srgbClr val="000000"/>
                </a:solidFill>
                <a:effectLst/>
                <a:latin typeface="+mj-lt"/>
              </a:rPr>
              <a:t>-</a:t>
            </a:r>
            <a:r>
              <a:rPr lang="pl-PL" sz="1800" b="0" i="0" u="none" strike="noStrike" dirty="0">
                <a:solidFill>
                  <a:srgbClr val="000000"/>
                </a:solidFill>
                <a:effectLst/>
                <a:latin typeface="+mj-lt"/>
              </a:rPr>
              <a:t> R</a:t>
            </a:r>
            <a:r>
              <a:rPr lang="en-US" sz="1800" b="0" i="0" u="none" strike="noStrike" dirty="0" err="1">
                <a:solidFill>
                  <a:srgbClr val="000000"/>
                </a:solidFill>
                <a:effectLst/>
                <a:latin typeface="+mj-lt"/>
              </a:rPr>
              <a:t>epeat</a:t>
            </a:r>
            <a:r>
              <a:rPr lang="en-US" sz="1800" b="0" i="0" u="none" strike="noStrike" dirty="0">
                <a:solidFill>
                  <a:srgbClr val="000000"/>
                </a:solidFill>
                <a:effectLst/>
                <a:latin typeface="+mj-lt"/>
              </a:rPr>
              <a:t> with the other leg</a:t>
            </a:r>
            <a:r>
              <a:rPr lang="pl-PL" sz="1800" b="0" i="0" u="none" strike="noStrike" dirty="0">
                <a:solidFill>
                  <a:srgbClr val="000000"/>
                </a:solidFill>
                <a:effectLst/>
                <a:latin typeface="+mj-lt"/>
              </a:rPr>
              <a:t>.</a:t>
            </a:r>
          </a:p>
          <a:p>
            <a:pPr marL="0" indent="0" algn="l" rtl="0" fontAlgn="base">
              <a:buNone/>
            </a:pPr>
            <a:r>
              <a:rPr lang="pl-PL" sz="1800" b="0" i="0" dirty="0">
                <a:solidFill>
                  <a:srgbClr val="000000"/>
                </a:solidFill>
                <a:effectLst/>
                <a:latin typeface="+mj-lt"/>
              </a:rPr>
              <a:t>- Do </a:t>
            </a:r>
            <a:r>
              <a:rPr lang="pl-PL" sz="1800" b="0" i="0" dirty="0" err="1">
                <a:solidFill>
                  <a:srgbClr val="000000"/>
                </a:solidFill>
                <a:effectLst/>
                <a:latin typeface="+mj-lt"/>
              </a:rPr>
              <a:t>this</a:t>
            </a:r>
            <a:r>
              <a:rPr lang="pl-PL" sz="1800" b="0" i="0" dirty="0">
                <a:solidFill>
                  <a:srgbClr val="000000"/>
                </a:solidFill>
                <a:effectLst/>
                <a:latin typeface="+mj-lt"/>
              </a:rPr>
              <a:t> </a:t>
            </a:r>
            <a:r>
              <a:rPr lang="pl-PL" sz="1800" b="0" i="0" dirty="0" err="1">
                <a:solidFill>
                  <a:srgbClr val="000000"/>
                </a:solidFill>
                <a:effectLst/>
                <a:latin typeface="+mj-lt"/>
              </a:rPr>
              <a:t>exercise</a:t>
            </a:r>
            <a:r>
              <a:rPr lang="pl-PL" sz="1800" b="0" i="0" dirty="0">
                <a:solidFill>
                  <a:srgbClr val="000000"/>
                </a:solidFill>
                <a:effectLst/>
                <a:latin typeface="+mj-lt"/>
              </a:rPr>
              <a:t> 10 Times.</a:t>
            </a:r>
          </a:p>
          <a:p>
            <a:pPr marL="0" indent="0" algn="l" rtl="0" fontAlgn="base">
              <a:buNone/>
            </a:pPr>
            <a:endParaRPr lang="pl-PL" sz="1600" b="0" i="0" dirty="0">
              <a:solidFill>
                <a:srgbClr val="000000"/>
              </a:solidFill>
              <a:effectLst/>
              <a:latin typeface="Segoe UI" panose="020B0502040204020203" pitchFamily="34" charset="0"/>
            </a:endParaRPr>
          </a:p>
        </p:txBody>
      </p:sp>
      <p:pic>
        <p:nvPicPr>
          <p:cNvPr id="5" name="Obraz 4" descr="Ćwiczenia na plecy – przyciąganie kolana do klatki piersiowej | Głos  Szczeciński">
            <a:extLst>
              <a:ext uri="{FF2B5EF4-FFF2-40B4-BE49-F238E27FC236}">
                <a16:creationId xmlns:a16="http://schemas.microsoft.com/office/drawing/2014/main" id="{1B60168D-8625-C3ED-3020-91E0451DCB3D}"/>
              </a:ext>
            </a:extLst>
          </p:cNvPr>
          <p:cNvPicPr>
            <a:picLocks noChangeAspect="1"/>
          </p:cNvPicPr>
          <p:nvPr/>
        </p:nvPicPr>
        <p:blipFill rotWithShape="1">
          <a:blip r:embed="rId2"/>
          <a:srcRect l="17568" r="154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pole tekstowe 5">
            <a:extLst>
              <a:ext uri="{FF2B5EF4-FFF2-40B4-BE49-F238E27FC236}">
                <a16:creationId xmlns:a16="http://schemas.microsoft.com/office/drawing/2014/main" id="{D986EDC9-E234-4CD9-BE7A-28F8E6E35B0C}"/>
              </a:ext>
            </a:extLst>
          </p:cNvPr>
          <p:cNvSpPr txBox="1"/>
          <p:nvPr/>
        </p:nvSpPr>
        <p:spPr>
          <a:xfrm>
            <a:off x="710820" y="5359589"/>
            <a:ext cx="4492388" cy="1467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1000" u="sng" dirty="0">
                <a:solidFill>
                  <a:srgbClr val="0563C1"/>
                </a:solidFill>
                <a:ea typeface="Calibri"/>
                <a:cs typeface="Calibri"/>
                <a:hlinkClick r:id="rId3"/>
              </a:rPr>
              <a:t>https://www.google.com/search?client=avast-a-1&amp;sca_esv=573218915&amp;sxsrf=AM9HkKl5zKBVLwb-Oe4brLjK2OIHsmPkUQ:1697213964259&amp;q=przyci%C4%85gnij+noge+do+klatki+piersiowej&amp;tbm=isch&amp;source=lnms&amp;sa=X&amp;ved=2ahUKEwiM28nbtvOBAxVX2QIHHaPSDHYQ0pQJegQICRAB&amp;biw=1536&amp;bih=739&amp;dpr=1.25#imgrc=TZJ9vh5sCTgmeM</a:t>
            </a:r>
            <a:endParaRPr lang="pl-PL" sz="1000">
              <a:ea typeface="Calibri"/>
              <a:cs typeface="Calibri"/>
            </a:endParaRPr>
          </a:p>
          <a:p>
            <a:pPr marL="285750" indent="-285750">
              <a:lnSpc>
                <a:spcPct val="90000"/>
              </a:lnSpc>
              <a:spcBef>
                <a:spcPts val="1000"/>
              </a:spcBef>
              <a:buFont typeface="Arial"/>
              <a:buChar char="•"/>
            </a:pPr>
            <a:endParaRPr lang="en-US" sz="1000" dirty="0">
              <a:ea typeface="Calibri"/>
              <a:cs typeface="Calibri"/>
            </a:endParaRPr>
          </a:p>
          <a:p>
            <a:pPr algn="l"/>
            <a:endParaRPr lang="pl-PL" dirty="0">
              <a:ea typeface="Calibri"/>
              <a:cs typeface="Calibri"/>
            </a:endParaRPr>
          </a:p>
        </p:txBody>
      </p:sp>
    </p:spTree>
    <p:extLst>
      <p:ext uri="{BB962C8B-B14F-4D97-AF65-F5344CB8AC3E}">
        <p14:creationId xmlns:p14="http://schemas.microsoft.com/office/powerpoint/2010/main" val="374189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80F61A7-23CC-EF08-A690-C91856D93DD6}"/>
              </a:ext>
            </a:extLst>
          </p:cNvPr>
          <p:cNvSpPr>
            <a:spLocks noGrp="1"/>
          </p:cNvSpPr>
          <p:nvPr>
            <p:ph type="title"/>
          </p:nvPr>
        </p:nvSpPr>
        <p:spPr>
          <a:xfrm>
            <a:off x="630936" y="4562856"/>
            <a:ext cx="3419856" cy="1600200"/>
          </a:xfrm>
        </p:spPr>
        <p:txBody>
          <a:bodyPr anchor="ctr">
            <a:normAutofit/>
          </a:bodyPr>
          <a:lstStyle/>
          <a:p>
            <a:r>
              <a:rPr lang="en-US" sz="4800" b="1" dirty="0">
                <a:ea typeface="Calibri Light"/>
                <a:cs typeface="Calibri Light"/>
              </a:rPr>
              <a:t>Cat-camel</a:t>
            </a:r>
            <a:endParaRPr lang="pl-PL" sz="4800" dirty="0"/>
          </a:p>
        </p:txBody>
      </p:sp>
      <p:pic>
        <p:nvPicPr>
          <p:cNvPr id="5" name="Obraz 4" descr="Illustrations of a person practicing cat stretches">
            <a:extLst>
              <a:ext uri="{FF2B5EF4-FFF2-40B4-BE49-F238E27FC236}">
                <a16:creationId xmlns:a16="http://schemas.microsoft.com/office/drawing/2014/main" id="{DF62E37E-FF6C-9831-59D5-94533D480F82}"/>
              </a:ext>
            </a:extLst>
          </p:cNvPr>
          <p:cNvPicPr>
            <a:picLocks noChangeAspect="1"/>
          </p:cNvPicPr>
          <p:nvPr/>
        </p:nvPicPr>
        <p:blipFill rotWithShape="1">
          <a:blip r:embed="rId2"/>
          <a:srcRect l="9560" r="8637" b="-2"/>
          <a:stretch/>
        </p:blipFill>
        <p:spPr>
          <a:xfrm>
            <a:off x="7532426" y="500427"/>
            <a:ext cx="4204643" cy="2834260"/>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3"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CF16E61-FDE5-87BD-3621-8009176C9969}"/>
              </a:ext>
            </a:extLst>
          </p:cNvPr>
          <p:cNvSpPr>
            <a:spLocks noGrp="1"/>
          </p:cNvSpPr>
          <p:nvPr>
            <p:ph idx="1"/>
          </p:nvPr>
        </p:nvSpPr>
        <p:spPr>
          <a:xfrm>
            <a:off x="4654294" y="4562856"/>
            <a:ext cx="6940691" cy="1978938"/>
          </a:xfrm>
        </p:spPr>
        <p:txBody>
          <a:bodyPr vert="horz" lIns="91440" tIns="45720" rIns="91440" bIns="45720" rtlCol="0" anchor="ctr">
            <a:normAutofit/>
          </a:bodyPr>
          <a:lstStyle/>
          <a:p>
            <a:pPr marL="0" indent="0">
              <a:spcBef>
                <a:spcPts val="0"/>
              </a:spcBef>
              <a:spcAft>
                <a:spcPts val="600"/>
              </a:spcAft>
              <a:buNone/>
            </a:pPr>
            <a:r>
              <a:rPr lang="en-US" sz="1600" dirty="0">
                <a:latin typeface="Calibri Light"/>
                <a:ea typeface="Calibri Light"/>
                <a:cs typeface="Calibri Light"/>
              </a:rPr>
              <a:t>-</a:t>
            </a:r>
            <a:r>
              <a:rPr lang="pl-PL" sz="1600" dirty="0">
                <a:latin typeface="Calibri Light"/>
                <a:ea typeface="Calibri Light"/>
                <a:cs typeface="Calibri Light"/>
              </a:rPr>
              <a:t> K</a:t>
            </a:r>
            <a:r>
              <a:rPr lang="en-US" sz="1600" dirty="0" err="1">
                <a:latin typeface="Calibri Light"/>
                <a:ea typeface="Calibri Light"/>
                <a:cs typeface="Calibri Light"/>
              </a:rPr>
              <a:t>neel</a:t>
            </a:r>
            <a:r>
              <a:rPr lang="en-US" sz="1600" dirty="0">
                <a:latin typeface="Calibri Light"/>
                <a:ea typeface="Calibri Light"/>
                <a:cs typeface="Calibri Light"/>
              </a:rPr>
              <a:t> and support yourself on your hands</a:t>
            </a:r>
            <a:r>
              <a:rPr lang="pl-PL" sz="1600" dirty="0">
                <a:latin typeface="Calibri Light"/>
                <a:ea typeface="Calibri Light"/>
                <a:cs typeface="Calibri Light"/>
              </a:rPr>
              <a:t>.</a:t>
            </a:r>
            <a:br>
              <a:rPr lang="pl-PL" sz="1600" dirty="0">
                <a:latin typeface="Calibri Light"/>
                <a:ea typeface="Calibri Light"/>
                <a:cs typeface="Calibri Light"/>
              </a:rPr>
            </a:br>
            <a:r>
              <a:rPr lang="pl-PL" sz="1600" dirty="0">
                <a:latin typeface="Calibri Light"/>
                <a:ea typeface="Calibri Light"/>
                <a:cs typeface="Calibri Light"/>
              </a:rPr>
              <a:t>- A</a:t>
            </a:r>
            <a:r>
              <a:rPr lang="en-US" sz="1600" dirty="0" err="1">
                <a:latin typeface="Calibri Light"/>
                <a:ea typeface="Calibri Light"/>
                <a:cs typeface="Calibri Light"/>
              </a:rPr>
              <a:t>rch</a:t>
            </a:r>
            <a:r>
              <a:rPr lang="en-US" sz="1600" dirty="0">
                <a:latin typeface="Calibri Light"/>
                <a:ea typeface="Calibri Light"/>
                <a:cs typeface="Calibri Light"/>
              </a:rPr>
              <a:t> your spine towards the floor</a:t>
            </a:r>
            <a:r>
              <a:rPr lang="pl-PL" sz="1600" dirty="0">
                <a:latin typeface="Calibri Light"/>
                <a:ea typeface="Calibri Light"/>
                <a:cs typeface="Calibri Light"/>
              </a:rPr>
              <a:t>.</a:t>
            </a:r>
          </a:p>
          <a:p>
            <a:pPr marL="0" indent="0">
              <a:spcBef>
                <a:spcPts val="0"/>
              </a:spcBef>
              <a:spcAft>
                <a:spcPts val="600"/>
              </a:spcAft>
              <a:buNone/>
            </a:pPr>
            <a:r>
              <a:rPr lang="pl-PL" sz="1600" dirty="0">
                <a:latin typeface="Calibri Light"/>
                <a:ea typeface="Calibri Light"/>
                <a:cs typeface="Calibri Light"/>
              </a:rPr>
              <a:t>- </a:t>
            </a:r>
            <a:r>
              <a:rPr lang="pl-PL" sz="1600" dirty="0" err="1">
                <a:latin typeface="Calibri Light"/>
                <a:ea typeface="Calibri Light"/>
                <a:cs typeface="Calibri Light"/>
              </a:rPr>
              <a:t>Hold</a:t>
            </a:r>
            <a:r>
              <a:rPr lang="pl-PL" sz="1600" dirty="0">
                <a:latin typeface="Calibri Light"/>
                <a:ea typeface="Calibri Light"/>
                <a:cs typeface="Calibri Light"/>
              </a:rPr>
              <a:t> the </a:t>
            </a:r>
            <a:r>
              <a:rPr lang="pl-PL" sz="1600" dirty="0" err="1">
                <a:latin typeface="Calibri Light"/>
                <a:ea typeface="Calibri Light"/>
                <a:cs typeface="Calibri Light"/>
              </a:rPr>
              <a:t>position</a:t>
            </a:r>
            <a:r>
              <a:rPr lang="pl-PL" sz="1600" dirty="0">
                <a:latin typeface="Calibri Light"/>
                <a:ea typeface="Calibri Light"/>
                <a:cs typeface="Calibri Light"/>
              </a:rPr>
              <a:t> 10 </a:t>
            </a:r>
            <a:r>
              <a:rPr lang="pl-PL" sz="1600" dirty="0" err="1">
                <a:latin typeface="Calibri Light"/>
                <a:ea typeface="Calibri Light"/>
                <a:cs typeface="Calibri Light"/>
              </a:rPr>
              <a:t>seconds</a:t>
            </a:r>
            <a:r>
              <a:rPr lang="pl-PL" sz="1600" dirty="0">
                <a:latin typeface="Calibri Light"/>
                <a:ea typeface="Calibri Light"/>
                <a:cs typeface="Calibri Light"/>
              </a:rPr>
              <a:t>.</a:t>
            </a:r>
          </a:p>
          <a:p>
            <a:pPr marL="0" indent="0">
              <a:spcBef>
                <a:spcPts val="0"/>
              </a:spcBef>
              <a:spcAft>
                <a:spcPts val="600"/>
              </a:spcAft>
              <a:buNone/>
            </a:pPr>
            <a:r>
              <a:rPr lang="pl-PL" sz="1600" dirty="0">
                <a:latin typeface="Calibri Light"/>
                <a:ea typeface="Calibri Light"/>
                <a:cs typeface="Calibri Light"/>
              </a:rPr>
              <a:t>- A</a:t>
            </a:r>
            <a:r>
              <a:rPr lang="en-US" sz="1600" dirty="0" err="1">
                <a:latin typeface="Calibri Light"/>
                <a:ea typeface="Calibri Light"/>
                <a:cs typeface="Calibri Light"/>
              </a:rPr>
              <a:t>rch</a:t>
            </a:r>
            <a:r>
              <a:rPr lang="en-US" sz="1600" dirty="0">
                <a:latin typeface="Calibri Light"/>
                <a:ea typeface="Calibri Light"/>
                <a:cs typeface="Calibri Light"/>
              </a:rPr>
              <a:t> your spine towards the ceiling</a:t>
            </a:r>
            <a:r>
              <a:rPr lang="pl-PL" sz="1600" dirty="0">
                <a:latin typeface="Calibri Light"/>
                <a:ea typeface="Calibri Light"/>
                <a:cs typeface="Calibri Light"/>
              </a:rPr>
              <a:t>.</a:t>
            </a:r>
          </a:p>
          <a:p>
            <a:pPr marL="0" indent="0">
              <a:spcBef>
                <a:spcPts val="0"/>
              </a:spcBef>
              <a:spcAft>
                <a:spcPts val="600"/>
              </a:spcAft>
              <a:buNone/>
            </a:pPr>
            <a:r>
              <a:rPr lang="pl-PL" sz="1600" dirty="0">
                <a:latin typeface="Calibri Light"/>
                <a:ea typeface="Calibri Light"/>
                <a:cs typeface="Calibri Light"/>
              </a:rPr>
              <a:t>- </a:t>
            </a:r>
            <a:r>
              <a:rPr lang="pl-PL" sz="1600" dirty="0" err="1">
                <a:latin typeface="Calibri Light"/>
                <a:ea typeface="Calibri Light"/>
                <a:cs typeface="Calibri Light"/>
              </a:rPr>
              <a:t>Hold</a:t>
            </a:r>
            <a:r>
              <a:rPr lang="pl-PL" sz="1600" dirty="0">
                <a:latin typeface="Calibri Light"/>
                <a:ea typeface="Calibri Light"/>
                <a:cs typeface="Calibri Light"/>
              </a:rPr>
              <a:t> the </a:t>
            </a:r>
            <a:r>
              <a:rPr lang="pl-PL" sz="1600" dirty="0" err="1">
                <a:latin typeface="Calibri Light"/>
                <a:ea typeface="Calibri Light"/>
                <a:cs typeface="Calibri Light"/>
              </a:rPr>
              <a:t>position</a:t>
            </a:r>
            <a:r>
              <a:rPr lang="pl-PL" sz="1600" dirty="0">
                <a:latin typeface="Calibri Light"/>
                <a:ea typeface="Calibri Light"/>
                <a:cs typeface="Calibri Light"/>
              </a:rPr>
              <a:t> 10 </a:t>
            </a:r>
            <a:r>
              <a:rPr lang="pl-PL" sz="1600" dirty="0" err="1">
                <a:latin typeface="Calibri Light"/>
                <a:ea typeface="Calibri Light"/>
                <a:cs typeface="Calibri Light"/>
              </a:rPr>
              <a:t>seconds</a:t>
            </a:r>
            <a:r>
              <a:rPr lang="pl-PL" sz="1600" dirty="0">
                <a:latin typeface="Calibri Light"/>
                <a:ea typeface="Calibri Light"/>
                <a:cs typeface="Calibri Light"/>
              </a:rPr>
              <a:t>.</a:t>
            </a:r>
            <a:br>
              <a:rPr lang="pl-PL" sz="1600" dirty="0">
                <a:latin typeface="Calibri Light"/>
                <a:ea typeface="Calibri Light"/>
                <a:cs typeface="Calibri Light"/>
              </a:rPr>
            </a:br>
            <a:r>
              <a:rPr lang="pl-PL" sz="1600" dirty="0">
                <a:latin typeface="Calibri Light"/>
                <a:ea typeface="Calibri Light"/>
                <a:cs typeface="Calibri Light"/>
              </a:rPr>
              <a:t>- </a:t>
            </a:r>
            <a:r>
              <a:rPr lang="pl-PL" sz="1600" dirty="0" err="1">
                <a:latin typeface="Calibri Light"/>
                <a:ea typeface="Calibri Light"/>
                <a:cs typeface="Calibri Light"/>
              </a:rPr>
              <a:t>Repeat</a:t>
            </a:r>
            <a:r>
              <a:rPr lang="pl-PL" sz="1600" dirty="0">
                <a:latin typeface="Calibri Light"/>
                <a:ea typeface="Calibri Light"/>
                <a:cs typeface="Calibri Light"/>
              </a:rPr>
              <a:t> 10 </a:t>
            </a:r>
            <a:r>
              <a:rPr lang="pl-PL" sz="1600" dirty="0" err="1">
                <a:latin typeface="Calibri Light"/>
                <a:ea typeface="Calibri Light"/>
                <a:cs typeface="Calibri Light"/>
              </a:rPr>
              <a:t>times</a:t>
            </a:r>
            <a:r>
              <a:rPr lang="pl-PL" sz="1600" dirty="0">
                <a:latin typeface="Calibri Light"/>
                <a:ea typeface="Calibri Light"/>
                <a:cs typeface="Calibri Light"/>
              </a:rPr>
              <a:t>.</a:t>
            </a:r>
          </a:p>
        </p:txBody>
      </p:sp>
      <p:pic>
        <p:nvPicPr>
          <p:cNvPr id="9" name="Symbol zastępczy zawartości 3" descr="Jak dbać o kręgosłup? + ćwiczenia na zdrowy kręgosłup » Fitness Dorota">
            <a:extLst>
              <a:ext uri="{FF2B5EF4-FFF2-40B4-BE49-F238E27FC236}">
                <a16:creationId xmlns:a16="http://schemas.microsoft.com/office/drawing/2014/main" id="{C6D2569C-6B54-AD9D-D7B0-CE37C7A9D520}"/>
              </a:ext>
            </a:extLst>
          </p:cNvPr>
          <p:cNvPicPr>
            <a:picLocks noChangeAspect="1"/>
          </p:cNvPicPr>
          <p:nvPr/>
        </p:nvPicPr>
        <p:blipFill rotWithShape="1">
          <a:blip r:embed="rId3"/>
          <a:srcRect t="4265"/>
          <a:stretch/>
        </p:blipFill>
        <p:spPr>
          <a:xfrm>
            <a:off x="326369" y="834392"/>
            <a:ext cx="6911003" cy="2372231"/>
          </a:xfrm>
          <a:prstGeom prst="rect">
            <a:avLst/>
          </a:prstGeom>
        </p:spPr>
      </p:pic>
      <p:sp>
        <p:nvSpPr>
          <p:cNvPr id="10" name="pole tekstowe 9">
            <a:extLst>
              <a:ext uri="{FF2B5EF4-FFF2-40B4-BE49-F238E27FC236}">
                <a16:creationId xmlns:a16="http://schemas.microsoft.com/office/drawing/2014/main" id="{8E7138A1-2195-F320-3DC2-F3BDDC429DAC}"/>
              </a:ext>
            </a:extLst>
          </p:cNvPr>
          <p:cNvSpPr txBox="1"/>
          <p:nvPr/>
        </p:nvSpPr>
        <p:spPr>
          <a:xfrm>
            <a:off x="1526844" y="3335171"/>
            <a:ext cx="8359251" cy="612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28600">
              <a:lnSpc>
                <a:spcPct val="90000"/>
              </a:lnSpc>
              <a:spcAft>
                <a:spcPts val="600"/>
              </a:spcAft>
              <a:buFont typeface="Arial,Sans-Serif"/>
              <a:buChar char="•"/>
            </a:pPr>
            <a:r>
              <a:rPr lang="en-US" sz="800" u="sng" dirty="0">
                <a:solidFill>
                  <a:srgbClr val="0563C1"/>
                </a:solidFill>
                <a:ea typeface="Calibri"/>
                <a:cs typeface="Calibri"/>
                <a:hlinkClick r:id="rId4"/>
              </a:rPr>
              <a:t>https://www.google.com/search?client=avast-a-1&amp;sca_esv=573218915&amp;sxsrf=AM9HkKkZMayOl4UWi-Z_IHBgqWR4X_0RkQ:1697213715681&amp;q=Jak+dba%C4%87+o+kr%C4%99gos%C5%82up%3F+%2B+%C4%87wiczenia+na+zdrowy+kr%C4%99gos%C5%82up+%C2%BB+Fitness+Dorota&amp;tbm=isch&amp;source=lnms&amp;sa=X&amp;ved=2ahUKEwiC84XltfOBAxU0CBAIHXrtCy8Q0pQJegQIDRAB&amp;cshid=1697213720174576&amp;biw=1536&amp;bih=739&amp;dpr=1.25#imgrc=TthQaG9F97-HSM</a:t>
            </a:r>
            <a:endParaRPr lang="en-US" sz="800">
              <a:ea typeface="Calibri"/>
              <a:cs typeface="Calibri"/>
            </a:endParaRPr>
          </a:p>
          <a:p>
            <a:pPr marL="285750" indent="-228600" algn="l">
              <a:lnSpc>
                <a:spcPct val="90000"/>
              </a:lnSpc>
              <a:spcAft>
                <a:spcPts val="600"/>
              </a:spcAft>
              <a:buFont typeface="Arial,Sans-Serif"/>
              <a:buChar char="•"/>
            </a:pPr>
            <a:r>
              <a:rPr lang="en-US" sz="800" u="sng" dirty="0">
                <a:solidFill>
                  <a:srgbClr val="0563C1"/>
                </a:solidFill>
                <a:ea typeface="Calibri"/>
                <a:cs typeface="Calibri"/>
                <a:hlinkClick r:id="rId5"/>
              </a:rPr>
              <a:t>https://www.mayoclinic.org/healthy-lifestyle/adult-health/in-depth/back-pain/art-20546859</a:t>
            </a:r>
            <a:endParaRPr lang="pl-PL" sz="800">
              <a:ea typeface="Calibri"/>
              <a:cs typeface="Calibri"/>
            </a:endParaRPr>
          </a:p>
        </p:txBody>
      </p:sp>
    </p:spTree>
    <p:extLst>
      <p:ext uri="{BB962C8B-B14F-4D97-AF65-F5344CB8AC3E}">
        <p14:creationId xmlns:p14="http://schemas.microsoft.com/office/powerpoint/2010/main" val="103680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CA3B5C-38AB-D13D-7665-2A82251771EE}"/>
              </a:ext>
            </a:extLst>
          </p:cNvPr>
          <p:cNvSpPr>
            <a:spLocks noGrp="1"/>
          </p:cNvSpPr>
          <p:nvPr>
            <p:ph type="title"/>
          </p:nvPr>
        </p:nvSpPr>
        <p:spPr>
          <a:xfrm>
            <a:off x="-1104" y="6648452"/>
            <a:ext cx="1773159" cy="1465557"/>
          </a:xfrm>
        </p:spPr>
        <p:txBody>
          <a:bodyPr>
            <a:normAutofit/>
          </a:bodyPr>
          <a:lstStyle/>
          <a:p>
            <a:endParaRPr lang="pl-PL">
              <a:cs typeface="Calibri Light"/>
            </a:endParaRPr>
          </a:p>
        </p:txBody>
      </p:sp>
      <p:sp>
        <p:nvSpPr>
          <p:cNvPr id="3" name="Symbol zastępczy zawartości 2">
            <a:extLst>
              <a:ext uri="{FF2B5EF4-FFF2-40B4-BE49-F238E27FC236}">
                <a16:creationId xmlns:a16="http://schemas.microsoft.com/office/drawing/2014/main" id="{A078EDC2-8F61-7212-3C2E-691532A1E9B0}"/>
              </a:ext>
            </a:extLst>
          </p:cNvPr>
          <p:cNvSpPr>
            <a:spLocks noGrp="1"/>
          </p:cNvSpPr>
          <p:nvPr>
            <p:ph idx="1"/>
          </p:nvPr>
        </p:nvSpPr>
        <p:spPr>
          <a:xfrm>
            <a:off x="1032388" y="1719759"/>
            <a:ext cx="10181768" cy="4719145"/>
          </a:xfrm>
        </p:spPr>
        <p:txBody>
          <a:bodyPr vert="horz" lIns="91440" tIns="45720" rIns="91440" bIns="45720" rtlCol="0" anchor="t">
            <a:noAutofit/>
          </a:bodyPr>
          <a:lstStyle/>
          <a:p>
            <a:pPr>
              <a:buFont typeface="Arial"/>
              <a:buChar char="•"/>
            </a:pPr>
            <a:r>
              <a:rPr lang="pl-PL" sz="2000" dirty="0" err="1">
                <a:ea typeface="Calibri" panose="020F0502020204030204"/>
                <a:cs typeface="Calibri" panose="020F0502020204030204"/>
              </a:rPr>
              <a:t>Sprain</a:t>
            </a:r>
            <a:r>
              <a:rPr lang="pl-PL" sz="2000" dirty="0">
                <a:ea typeface="Calibri" panose="020F0502020204030204"/>
                <a:cs typeface="Calibri" panose="020F0502020204030204"/>
              </a:rPr>
              <a:t> – uraz z naciągnięciem więzadeł</a:t>
            </a:r>
          </a:p>
          <a:p>
            <a:pPr>
              <a:buFont typeface="Arial"/>
              <a:buChar char="•"/>
            </a:pPr>
            <a:r>
              <a:rPr lang="pl-PL" sz="2000" dirty="0" err="1">
                <a:ea typeface="Calibri" panose="020F0502020204030204"/>
                <a:cs typeface="Calibri" panose="020F0502020204030204"/>
              </a:rPr>
              <a:t>Strain</a:t>
            </a:r>
            <a:r>
              <a:rPr lang="pl-PL" sz="2000" dirty="0">
                <a:ea typeface="Calibri" panose="020F0502020204030204"/>
                <a:cs typeface="Calibri" panose="020F0502020204030204"/>
              </a:rPr>
              <a:t> - nadwyrężenie </a:t>
            </a:r>
          </a:p>
          <a:p>
            <a:pPr>
              <a:buFont typeface="Arial"/>
              <a:buChar char="•"/>
            </a:pPr>
            <a:r>
              <a:rPr lang="pl-PL" sz="2000" dirty="0" err="1">
                <a:ea typeface="Calibri" panose="020F0502020204030204"/>
                <a:cs typeface="Calibri" panose="020F0502020204030204"/>
              </a:rPr>
              <a:t>Osteoporosis</a:t>
            </a:r>
            <a:r>
              <a:rPr lang="pl-PL" sz="2000" dirty="0">
                <a:ea typeface="Calibri" panose="020F0502020204030204"/>
                <a:cs typeface="Calibri" panose="020F0502020204030204"/>
              </a:rPr>
              <a:t> - osteoporoza</a:t>
            </a:r>
            <a:endParaRPr lang="en-US" sz="2000" dirty="0">
              <a:ea typeface="Calibri" panose="020F0502020204030204"/>
              <a:cs typeface="Calibri" panose="020F0502020204030204"/>
            </a:endParaRPr>
          </a:p>
          <a:p>
            <a:pPr>
              <a:buFont typeface="Arial"/>
              <a:buChar char="•"/>
            </a:pPr>
            <a:r>
              <a:rPr lang="pl-PL" sz="2000" dirty="0">
                <a:ea typeface="Calibri" panose="020F0502020204030204"/>
                <a:cs typeface="Calibri" panose="020F0502020204030204"/>
              </a:rPr>
              <a:t>A </a:t>
            </a:r>
            <a:r>
              <a:rPr lang="pl-PL" sz="2000" dirty="0" err="1">
                <a:ea typeface="Calibri" panose="020F0502020204030204"/>
                <a:cs typeface="Calibri" panose="020F0502020204030204"/>
              </a:rPr>
              <a:t>ruptured</a:t>
            </a:r>
            <a:r>
              <a:rPr lang="pl-PL" sz="2000" dirty="0">
                <a:ea typeface="Calibri" panose="020F0502020204030204"/>
                <a:cs typeface="Calibri" panose="020F0502020204030204"/>
              </a:rPr>
              <a:t> </a:t>
            </a:r>
            <a:r>
              <a:rPr lang="pl-PL" sz="2000" dirty="0" err="1">
                <a:ea typeface="Calibri" panose="020F0502020204030204"/>
                <a:cs typeface="Calibri" panose="020F0502020204030204"/>
              </a:rPr>
              <a:t>or</a:t>
            </a:r>
            <a:r>
              <a:rPr lang="pl-PL" sz="2000" dirty="0">
                <a:ea typeface="Calibri" panose="020F0502020204030204"/>
                <a:cs typeface="Calibri" panose="020F0502020204030204"/>
              </a:rPr>
              <a:t> </a:t>
            </a:r>
            <a:r>
              <a:rPr lang="pl-PL" sz="2000" dirty="0" err="1">
                <a:ea typeface="Calibri" panose="020F0502020204030204"/>
                <a:cs typeface="Calibri" panose="020F0502020204030204"/>
              </a:rPr>
              <a:t>herniated</a:t>
            </a:r>
            <a:r>
              <a:rPr lang="pl-PL" sz="2000" dirty="0">
                <a:ea typeface="Calibri" panose="020F0502020204030204"/>
                <a:cs typeface="Calibri" panose="020F0502020204030204"/>
              </a:rPr>
              <a:t> </a:t>
            </a:r>
            <a:r>
              <a:rPr lang="pl-PL" sz="2000" dirty="0" err="1">
                <a:ea typeface="Calibri" panose="020F0502020204030204"/>
                <a:cs typeface="Calibri" panose="020F0502020204030204"/>
              </a:rPr>
              <a:t>disk</a:t>
            </a:r>
            <a:r>
              <a:rPr lang="pl-PL" sz="2000" dirty="0">
                <a:ea typeface="Calibri" panose="020F0502020204030204"/>
                <a:cs typeface="Calibri" panose="020F0502020204030204"/>
              </a:rPr>
              <a:t> – choroba krążka międzykręgowego ,,wypadnięcie dysku''</a:t>
            </a:r>
          </a:p>
          <a:p>
            <a:pPr>
              <a:buFont typeface="Arial"/>
              <a:buChar char="•"/>
            </a:pPr>
            <a:r>
              <a:rPr lang="pl-PL" sz="2000" dirty="0" err="1">
                <a:ea typeface="Calibri" panose="020F0502020204030204"/>
                <a:cs typeface="Calibri" panose="020F0502020204030204"/>
              </a:rPr>
              <a:t>Spinal</a:t>
            </a:r>
            <a:r>
              <a:rPr lang="pl-PL" sz="2000" dirty="0">
                <a:ea typeface="Calibri" panose="020F0502020204030204"/>
                <a:cs typeface="Calibri" panose="020F0502020204030204"/>
              </a:rPr>
              <a:t> </a:t>
            </a:r>
            <a:r>
              <a:rPr lang="pl-PL" sz="2000" dirty="0" err="1">
                <a:ea typeface="Calibri" panose="020F0502020204030204"/>
                <a:cs typeface="Calibri" panose="020F0502020204030204"/>
              </a:rPr>
              <a:t>stenosis</a:t>
            </a:r>
            <a:r>
              <a:rPr lang="pl-PL" sz="2000" dirty="0">
                <a:ea typeface="Calibri" panose="020F0502020204030204"/>
                <a:cs typeface="Calibri" panose="020F0502020204030204"/>
              </a:rPr>
              <a:t> - zwężenie kanału kręgowego </a:t>
            </a:r>
          </a:p>
          <a:p>
            <a:pPr>
              <a:buFont typeface="Arial"/>
              <a:buChar char="•"/>
            </a:pPr>
            <a:r>
              <a:rPr lang="pl-PL" sz="2000" dirty="0" err="1">
                <a:ea typeface="Calibri" panose="020F0502020204030204"/>
                <a:cs typeface="Calibri" panose="020F0502020204030204"/>
              </a:rPr>
              <a:t>Ankylosing</a:t>
            </a:r>
            <a:r>
              <a:rPr lang="pl-PL" sz="2000" dirty="0">
                <a:ea typeface="Calibri" panose="020F0502020204030204"/>
                <a:cs typeface="Calibri" panose="020F0502020204030204"/>
              </a:rPr>
              <a:t> </a:t>
            </a:r>
            <a:r>
              <a:rPr lang="pl-PL" sz="2000" dirty="0" err="1">
                <a:ea typeface="Calibri" panose="020F0502020204030204"/>
                <a:cs typeface="Calibri" panose="020F0502020204030204"/>
              </a:rPr>
              <a:t>spondylitis</a:t>
            </a:r>
            <a:r>
              <a:rPr lang="pl-PL" sz="2000" dirty="0">
                <a:ea typeface="Calibri" panose="020F0502020204030204"/>
                <a:cs typeface="Calibri" panose="020F0502020204030204"/>
              </a:rPr>
              <a:t> - </a:t>
            </a:r>
            <a:r>
              <a:rPr lang="pl-PL" sz="2000" dirty="0" err="1">
                <a:ea typeface="Calibri" panose="020F0502020204030204"/>
                <a:cs typeface="Calibri" panose="020F0502020204030204"/>
              </a:rPr>
              <a:t>zesztywniejące</a:t>
            </a:r>
            <a:r>
              <a:rPr lang="pl-PL" sz="2000" dirty="0">
                <a:ea typeface="Calibri" panose="020F0502020204030204"/>
                <a:cs typeface="Calibri" panose="020F0502020204030204"/>
              </a:rPr>
              <a:t> zapalenie stawów kręgosłupa</a:t>
            </a:r>
            <a:endParaRPr lang="pl-PL" sz="2000" dirty="0">
              <a:cs typeface="Calibri"/>
            </a:endParaRPr>
          </a:p>
          <a:p>
            <a:pPr>
              <a:buFont typeface="Arial"/>
              <a:buChar char="•"/>
            </a:pPr>
            <a:r>
              <a:rPr lang="pl-PL" sz="2000" dirty="0" err="1">
                <a:ea typeface="Calibri Light"/>
                <a:cs typeface="Calibri Light"/>
              </a:rPr>
              <a:t>Sciatica</a:t>
            </a:r>
            <a:r>
              <a:rPr lang="pl-PL" sz="2000" dirty="0">
                <a:ea typeface="Calibri Light"/>
                <a:cs typeface="Calibri Light"/>
              </a:rPr>
              <a:t> – rwa kulszowa </a:t>
            </a:r>
            <a:endParaRPr lang="pl-PL" sz="2000" dirty="0">
              <a:ea typeface="Calibri" panose="020F0502020204030204"/>
              <a:cs typeface="Calibri" panose="020F0502020204030204"/>
            </a:endParaRPr>
          </a:p>
          <a:p>
            <a:pPr>
              <a:buFont typeface="Arial"/>
              <a:buChar char="•"/>
            </a:pPr>
            <a:r>
              <a:rPr lang="pl-PL" sz="2000" dirty="0" err="1">
                <a:latin typeface="Calibri"/>
                <a:ea typeface="Calibri" panose="020F0502020204030204"/>
                <a:cs typeface="Calibri"/>
              </a:rPr>
              <a:t>Urinary</a:t>
            </a:r>
            <a:r>
              <a:rPr lang="pl-PL" sz="2000" dirty="0">
                <a:latin typeface="Calibri"/>
                <a:ea typeface="Calibri" panose="020F0502020204030204"/>
                <a:cs typeface="Calibri"/>
              </a:rPr>
              <a:t> </a:t>
            </a:r>
            <a:r>
              <a:rPr lang="pl-PL" sz="2000" dirty="0" err="1">
                <a:latin typeface="Calibri"/>
                <a:ea typeface="Calibri" panose="020F0502020204030204"/>
                <a:cs typeface="Calibri"/>
              </a:rPr>
              <a:t>incontinence</a:t>
            </a:r>
            <a:r>
              <a:rPr lang="pl-PL" sz="2000" dirty="0">
                <a:latin typeface="Calibri"/>
                <a:ea typeface="Calibri" panose="020F0502020204030204"/>
                <a:cs typeface="Calibri"/>
              </a:rPr>
              <a:t> </a:t>
            </a:r>
            <a:r>
              <a:rPr lang="pl-PL" sz="2000" dirty="0" err="1">
                <a:latin typeface="Calibri"/>
                <a:ea typeface="Calibri" panose="020F0502020204030204"/>
                <a:cs typeface="Calibri"/>
              </a:rPr>
              <a:t>or</a:t>
            </a:r>
            <a:r>
              <a:rPr lang="pl-PL" sz="2000" dirty="0">
                <a:latin typeface="Calibri"/>
                <a:ea typeface="Calibri" panose="020F0502020204030204"/>
                <a:cs typeface="Calibri"/>
              </a:rPr>
              <a:t> </a:t>
            </a:r>
            <a:r>
              <a:rPr lang="pl-PL" sz="2000" dirty="0" err="1">
                <a:latin typeface="Calibri"/>
                <a:ea typeface="Calibri" panose="020F0502020204030204"/>
                <a:cs typeface="Calibri"/>
              </a:rPr>
              <a:t>fecal</a:t>
            </a:r>
            <a:r>
              <a:rPr lang="pl-PL" sz="2000" dirty="0">
                <a:latin typeface="Calibri"/>
                <a:ea typeface="Calibri" panose="020F0502020204030204"/>
                <a:cs typeface="Calibri"/>
              </a:rPr>
              <a:t> </a:t>
            </a:r>
            <a:r>
              <a:rPr lang="pl-PL" sz="2000" dirty="0" err="1">
                <a:latin typeface="Calibri"/>
                <a:ea typeface="Calibri" panose="020F0502020204030204"/>
                <a:cs typeface="Calibri"/>
              </a:rPr>
              <a:t>incontinence</a:t>
            </a:r>
            <a:r>
              <a:rPr lang="pl-PL" sz="2000" dirty="0">
                <a:latin typeface="Calibri"/>
                <a:ea typeface="Calibri" panose="020F0502020204030204"/>
                <a:cs typeface="Calibri"/>
              </a:rPr>
              <a:t> - </a:t>
            </a:r>
            <a:r>
              <a:rPr lang="pl-PL" sz="2000" dirty="0">
                <a:ea typeface="+mn-lt"/>
                <a:cs typeface="+mn-lt"/>
              </a:rPr>
              <a:t>nietrzymanie moczu lub nietrzymanie stolca</a:t>
            </a:r>
          </a:p>
          <a:p>
            <a:r>
              <a:rPr lang="pl-PL" sz="2000" dirty="0" err="1">
                <a:latin typeface="Times New Roman"/>
                <a:ea typeface="+mn-lt"/>
                <a:cs typeface="+mn-lt"/>
              </a:rPr>
              <a:t>Pins</a:t>
            </a:r>
            <a:r>
              <a:rPr lang="pl-PL" sz="2000" dirty="0">
                <a:latin typeface="Times New Roman"/>
                <a:ea typeface="+mn-lt"/>
                <a:cs typeface="+mn-lt"/>
              </a:rPr>
              <a:t> and </a:t>
            </a:r>
            <a:r>
              <a:rPr lang="pl-PL" sz="2000" dirty="0" err="1">
                <a:latin typeface="Times New Roman"/>
                <a:ea typeface="+mn-lt"/>
                <a:cs typeface="+mn-lt"/>
              </a:rPr>
              <a:t>needles</a:t>
            </a:r>
            <a:r>
              <a:rPr lang="pl-PL" sz="2000" dirty="0">
                <a:latin typeface="Times New Roman"/>
                <a:ea typeface="+mn-lt"/>
                <a:cs typeface="+mn-lt"/>
              </a:rPr>
              <a:t>/</a:t>
            </a:r>
            <a:r>
              <a:rPr lang="pl-PL" sz="2000" dirty="0" err="1">
                <a:latin typeface="Times New Roman"/>
                <a:ea typeface="+mn-lt"/>
                <a:cs typeface="+mn-lt"/>
              </a:rPr>
              <a:t>tingling</a:t>
            </a:r>
            <a:r>
              <a:rPr lang="pl-PL" sz="2000" dirty="0">
                <a:latin typeface="Times New Roman"/>
                <a:ea typeface="+mn-lt"/>
                <a:cs typeface="+mn-lt"/>
              </a:rPr>
              <a:t> – mrowienie </a:t>
            </a:r>
          </a:p>
          <a:p>
            <a:r>
              <a:rPr lang="pl-PL" sz="2000" dirty="0" err="1">
                <a:latin typeface="Times New Roman"/>
                <a:ea typeface="+mn-lt"/>
                <a:cs typeface="+mn-lt"/>
              </a:rPr>
              <a:t>Numbness</a:t>
            </a:r>
            <a:r>
              <a:rPr lang="pl-PL" sz="2000" dirty="0">
                <a:latin typeface="Times New Roman"/>
                <a:ea typeface="+mn-lt"/>
                <a:cs typeface="+mn-lt"/>
              </a:rPr>
              <a:t> – brak czucia/</a:t>
            </a:r>
            <a:r>
              <a:rPr lang="pl-PL" sz="2000" dirty="0" err="1">
                <a:latin typeface="Times New Roman"/>
                <a:ea typeface="+mn-lt"/>
                <a:cs typeface="+mn-lt"/>
              </a:rPr>
              <a:t>zrętwienie</a:t>
            </a:r>
            <a:endParaRPr lang="pl-PL" sz="2000" dirty="0">
              <a:latin typeface="Times New Roman"/>
              <a:ea typeface="+mn-lt"/>
              <a:cs typeface="+mn-lt"/>
            </a:endParaRPr>
          </a:p>
          <a:p>
            <a:pPr>
              <a:buFont typeface="Arial"/>
              <a:buChar char="•"/>
            </a:pPr>
            <a:endParaRPr lang="pl-PL" sz="2000" dirty="0">
              <a:latin typeface="Calibri"/>
              <a:ea typeface="Calibri" panose="020F0502020204030204"/>
              <a:cs typeface="Calibri"/>
            </a:endParaRPr>
          </a:p>
          <a:p>
            <a:pPr>
              <a:buFont typeface="Arial"/>
              <a:buChar char="•"/>
            </a:pPr>
            <a:endParaRPr lang="pl-PL" sz="1100" dirty="0">
              <a:latin typeface="Calibri Light"/>
              <a:ea typeface="Calibri" panose="020F0502020204030204"/>
              <a:cs typeface="Calibri Light"/>
            </a:endParaRPr>
          </a:p>
          <a:p>
            <a:pPr marL="0" indent="0">
              <a:buNone/>
            </a:pPr>
            <a:endParaRPr lang="pl-PL" sz="1100" dirty="0">
              <a:ea typeface="Calibri" panose="020F0502020204030204"/>
              <a:cs typeface="Calibri" panose="020F0502020204030204"/>
            </a:endParaRPr>
          </a:p>
        </p:txBody>
      </p:sp>
      <p:pic>
        <p:nvPicPr>
          <p:cNvPr id="5" name="Obraz 4" descr="Useful Vocabulary Lists for EFL Learners">
            <a:extLst>
              <a:ext uri="{FF2B5EF4-FFF2-40B4-BE49-F238E27FC236}">
                <a16:creationId xmlns:a16="http://schemas.microsoft.com/office/drawing/2014/main" id="{55765EA6-D382-A1D6-0E98-12E75A3B027F}"/>
              </a:ext>
            </a:extLst>
          </p:cNvPr>
          <p:cNvPicPr>
            <a:picLocks noChangeAspect="1"/>
          </p:cNvPicPr>
          <p:nvPr/>
        </p:nvPicPr>
        <p:blipFill rotWithShape="1">
          <a:blip r:embed="rId2"/>
          <a:srcRect t="5066"/>
          <a:stretch/>
        </p:blipFill>
        <p:spPr>
          <a:xfrm>
            <a:off x="2418735" y="0"/>
            <a:ext cx="7006896" cy="180967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pole tekstowe 3">
            <a:extLst>
              <a:ext uri="{FF2B5EF4-FFF2-40B4-BE49-F238E27FC236}">
                <a16:creationId xmlns:a16="http://schemas.microsoft.com/office/drawing/2014/main" id="{46FE18BD-7A1C-F1D2-1C44-1A623A914E15}"/>
              </a:ext>
            </a:extLst>
          </p:cNvPr>
          <p:cNvSpPr txBox="1"/>
          <p:nvPr/>
        </p:nvSpPr>
        <p:spPr>
          <a:xfrm>
            <a:off x="5309419" y="6479175"/>
            <a:ext cx="7580671" cy="338554"/>
          </a:xfrm>
          <a:prstGeom prst="rect">
            <a:avLst/>
          </a:prstGeom>
          <a:noFill/>
        </p:spPr>
        <p:txBody>
          <a:bodyPr wrap="square" rtlCol="0">
            <a:spAutoFit/>
          </a:bodyPr>
          <a:lstStyle/>
          <a:p>
            <a:r>
              <a:rPr lang="pl-PL" sz="800" dirty="0"/>
              <a:t>https://www.google.com/search?q=vocabulary&amp;tbm=isch&amp;tbs=rimg:CeDscj1ntC0MYTRI7oveXc-VsgIRCgIIABAAOgQIARAAVTMSFj_1AAgDYAgDgAgA&amp;client=avast-a-1&amp;hl=pl&amp;sa=X&amp;ved=0CBoQuIIBahcKEwj4ld2YtLmCAxUAAAAAHQAAAAAQIA&amp;biw=1519&amp;bih=739#vhid=2FhGe9QEG9lQ_M&amp;vssid=3981:hBZBZNu_TVBSnM</a:t>
            </a:r>
          </a:p>
        </p:txBody>
      </p:sp>
    </p:spTree>
    <p:extLst>
      <p:ext uri="{BB962C8B-B14F-4D97-AF65-F5344CB8AC3E}">
        <p14:creationId xmlns:p14="http://schemas.microsoft.com/office/powerpoint/2010/main" val="300899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10F7B18-2E4F-3290-9037-7300FC7786D8}"/>
              </a:ext>
            </a:extLst>
          </p:cNvPr>
          <p:cNvSpPr>
            <a:spLocks noGrp="1"/>
          </p:cNvSpPr>
          <p:nvPr>
            <p:ph type="title"/>
          </p:nvPr>
        </p:nvSpPr>
        <p:spPr>
          <a:xfrm>
            <a:off x="841248" y="548640"/>
            <a:ext cx="3600860" cy="5431536"/>
          </a:xfrm>
        </p:spPr>
        <p:txBody>
          <a:bodyPr>
            <a:normAutofit/>
          </a:bodyPr>
          <a:lstStyle/>
          <a:p>
            <a:r>
              <a:rPr lang="pl-PL" sz="5400"/>
              <a:t>Q</a:t>
            </a:r>
            <a:r>
              <a:rPr lang="en-US" sz="5400"/>
              <a:t>uestions</a:t>
            </a:r>
            <a:endParaRPr lang="pl-PL" sz="540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906FC77-44D3-4938-60CD-74A9E364B38B}"/>
              </a:ext>
            </a:extLst>
          </p:cNvPr>
          <p:cNvSpPr>
            <a:spLocks noGrp="1"/>
          </p:cNvSpPr>
          <p:nvPr>
            <p:ph idx="1"/>
          </p:nvPr>
        </p:nvSpPr>
        <p:spPr>
          <a:xfrm>
            <a:off x="5126418" y="552091"/>
            <a:ext cx="6792991" cy="5988819"/>
          </a:xfrm>
        </p:spPr>
        <p:txBody>
          <a:bodyPr anchor="ctr">
            <a:normAutofit/>
          </a:bodyPr>
          <a:lstStyle/>
          <a:p>
            <a:pPr marL="342900" indent="-342900">
              <a:buAutoNum type="arabicPeriod"/>
            </a:pPr>
            <a:r>
              <a:rPr lang="pl-PL" sz="1500" dirty="0">
                <a:latin typeface="Google Sans"/>
              </a:rPr>
              <a:t>………………. </a:t>
            </a:r>
            <a:r>
              <a:rPr lang="en-US" sz="1500" b="0" i="0" dirty="0">
                <a:effectLst/>
                <a:latin typeface="Google Sans"/>
              </a:rPr>
              <a:t> is a bone disease that develops when bone mineral density and bone mass decreases, or when the structure and strength of bone changes. This can lead to a decrease in bone strength that can increase the risk of fractures (broken bones</a:t>
            </a:r>
            <a:r>
              <a:rPr lang="pl-PL" sz="1500" b="0" i="0" dirty="0">
                <a:effectLst/>
                <a:latin typeface="Google Sans"/>
              </a:rPr>
              <a:t>).</a:t>
            </a:r>
            <a:endParaRPr lang="pl-PL" sz="1500" dirty="0"/>
          </a:p>
          <a:p>
            <a:pPr marL="342900" indent="-342900">
              <a:buFont typeface="+mj-lt"/>
              <a:buAutoNum type="alphaLcParenR"/>
            </a:pPr>
            <a:r>
              <a:rPr lang="pl-PL" sz="1500" dirty="0" err="1"/>
              <a:t>Scoliosis</a:t>
            </a:r>
            <a:endParaRPr lang="pl-PL" sz="1500" dirty="0"/>
          </a:p>
          <a:p>
            <a:pPr marL="342900" indent="-342900">
              <a:buFont typeface="+mj-lt"/>
              <a:buAutoNum type="alphaLcParenR"/>
            </a:pPr>
            <a:r>
              <a:rPr lang="pl-PL" sz="1500" dirty="0" err="1">
                <a:ea typeface="Calibri" panose="020F0502020204030204"/>
                <a:cs typeface="Calibri" panose="020F0502020204030204"/>
              </a:rPr>
              <a:t>Ankylosing</a:t>
            </a:r>
            <a:r>
              <a:rPr lang="pl-PL" sz="1500" dirty="0">
                <a:ea typeface="Calibri" panose="020F0502020204030204"/>
                <a:cs typeface="Calibri" panose="020F0502020204030204"/>
              </a:rPr>
              <a:t> </a:t>
            </a:r>
            <a:r>
              <a:rPr lang="pl-PL" sz="1500" dirty="0" err="1">
                <a:ea typeface="Calibri" panose="020F0502020204030204"/>
                <a:cs typeface="Calibri" panose="020F0502020204030204"/>
              </a:rPr>
              <a:t>spondylitis</a:t>
            </a:r>
            <a:endParaRPr lang="pl-PL" sz="1500" dirty="0">
              <a:ea typeface="Calibri" panose="020F0502020204030204"/>
              <a:cs typeface="Calibri" panose="020F0502020204030204"/>
            </a:endParaRPr>
          </a:p>
          <a:p>
            <a:pPr marL="342900" indent="-342900">
              <a:buFont typeface="+mj-lt"/>
              <a:buAutoNum type="alphaLcParenR"/>
            </a:pPr>
            <a:r>
              <a:rPr lang="pl-PL" sz="1500" dirty="0" err="1">
                <a:ea typeface="Calibri" panose="020F0502020204030204"/>
                <a:cs typeface="Calibri" panose="020F0502020204030204"/>
              </a:rPr>
              <a:t>Osteoporosis</a:t>
            </a:r>
            <a:endParaRPr lang="pl-PL" sz="1500" dirty="0">
              <a:ea typeface="Calibri" panose="020F0502020204030204"/>
              <a:cs typeface="Calibri" panose="020F0502020204030204"/>
            </a:endParaRPr>
          </a:p>
          <a:p>
            <a:endParaRPr lang="pl-PL" sz="1500" dirty="0">
              <a:ea typeface="Calibri" panose="020F0502020204030204"/>
              <a:cs typeface="Calibri" panose="020F0502020204030204"/>
            </a:endParaRPr>
          </a:p>
          <a:p>
            <a:pPr marL="0" indent="0">
              <a:buNone/>
            </a:pPr>
            <a:r>
              <a:rPr lang="pl-PL" sz="1500" dirty="0">
                <a:ea typeface="Calibri" panose="020F0502020204030204"/>
                <a:cs typeface="Calibri" panose="020F0502020204030204"/>
              </a:rPr>
              <a:t>2. T</a:t>
            </a:r>
            <a:r>
              <a:rPr lang="en-US" sz="1500" dirty="0">
                <a:ea typeface="Calibri" panose="020F0502020204030204"/>
                <a:cs typeface="Calibri" panose="020F0502020204030204"/>
              </a:rPr>
              <a:t>he sciatic nerve innervates</a:t>
            </a:r>
            <a:r>
              <a:rPr lang="pl-PL" sz="1500" dirty="0">
                <a:ea typeface="Calibri" panose="020F0502020204030204"/>
                <a:cs typeface="Calibri" panose="020F0502020204030204"/>
              </a:rPr>
              <a:t>:</a:t>
            </a:r>
          </a:p>
          <a:p>
            <a:pPr marL="342900" indent="-342900">
              <a:buFont typeface="+mj-lt"/>
              <a:buAutoNum type="alphaLcParenR"/>
            </a:pPr>
            <a:r>
              <a:rPr lang="pl-PL" sz="1500" dirty="0">
                <a:ea typeface="Calibri" panose="020F0502020204030204"/>
                <a:cs typeface="Calibri" panose="020F0502020204030204"/>
              </a:rPr>
              <a:t>Upper limb</a:t>
            </a:r>
          </a:p>
          <a:p>
            <a:pPr marL="342900" indent="-342900">
              <a:buFont typeface="+mj-lt"/>
              <a:buAutoNum type="alphaLcParenR"/>
            </a:pPr>
            <a:r>
              <a:rPr lang="pl-PL" sz="1500" dirty="0">
                <a:ea typeface="Calibri" panose="020F0502020204030204"/>
                <a:cs typeface="Calibri" panose="020F0502020204030204"/>
              </a:rPr>
              <a:t>L</a:t>
            </a:r>
            <a:r>
              <a:rPr lang="en-US" sz="1500" dirty="0" err="1">
                <a:ea typeface="Calibri" panose="020F0502020204030204"/>
                <a:cs typeface="Calibri" panose="020F0502020204030204"/>
              </a:rPr>
              <a:t>ower</a:t>
            </a:r>
            <a:r>
              <a:rPr lang="en-US" sz="1500" dirty="0">
                <a:ea typeface="Calibri" panose="020F0502020204030204"/>
                <a:cs typeface="Calibri" panose="020F0502020204030204"/>
              </a:rPr>
              <a:t> li</a:t>
            </a:r>
            <a:r>
              <a:rPr lang="pl-PL" sz="1500" dirty="0" err="1">
                <a:ea typeface="Calibri" panose="020F0502020204030204"/>
                <a:cs typeface="Calibri" panose="020F0502020204030204"/>
              </a:rPr>
              <a:t>mb</a:t>
            </a:r>
            <a:endParaRPr lang="pl-PL" sz="1500" dirty="0">
              <a:ea typeface="Calibri" panose="020F0502020204030204"/>
              <a:cs typeface="Calibri" panose="020F0502020204030204"/>
            </a:endParaRPr>
          </a:p>
          <a:p>
            <a:pPr marL="342900" indent="-342900">
              <a:buFont typeface="+mj-lt"/>
              <a:buAutoNum type="alphaLcParenR"/>
            </a:pPr>
            <a:r>
              <a:rPr lang="pl-PL" sz="1500" dirty="0" err="1">
                <a:ea typeface="Calibri" panose="020F0502020204030204"/>
                <a:cs typeface="Calibri" panose="020F0502020204030204"/>
              </a:rPr>
              <a:t>Torso</a:t>
            </a:r>
            <a:endParaRPr lang="pl-PL" sz="1500" dirty="0">
              <a:ea typeface="Calibri" panose="020F0502020204030204"/>
              <a:cs typeface="Calibri" panose="020F0502020204030204"/>
            </a:endParaRPr>
          </a:p>
          <a:p>
            <a:endParaRPr lang="pl-PL" sz="1500" dirty="0">
              <a:ea typeface="Calibri" panose="020F0502020204030204"/>
              <a:cs typeface="Calibri" panose="020F0502020204030204"/>
            </a:endParaRPr>
          </a:p>
          <a:p>
            <a:pPr marL="0" indent="0">
              <a:buNone/>
            </a:pPr>
            <a:r>
              <a:rPr lang="pl-PL" sz="1500" dirty="0">
                <a:ea typeface="Calibri" panose="020F0502020204030204"/>
                <a:cs typeface="Calibri" panose="020F0502020204030204"/>
              </a:rPr>
              <a:t>3. </a:t>
            </a:r>
            <a:r>
              <a:rPr lang="en-US" sz="1500" dirty="0">
                <a:ea typeface="Calibri" panose="020F0502020204030204"/>
                <a:cs typeface="Calibri" panose="020F0502020204030204"/>
              </a:rPr>
              <a:t>What test do we use to detect sciatica?</a:t>
            </a:r>
            <a:endParaRPr lang="pl-PL" sz="1500" dirty="0">
              <a:ea typeface="Calibri" panose="020F0502020204030204"/>
              <a:cs typeface="Calibri" panose="020F0502020204030204"/>
            </a:endParaRPr>
          </a:p>
          <a:p>
            <a:pPr marL="342900" indent="-342900">
              <a:buFont typeface="+mj-lt"/>
              <a:buAutoNum type="alphaLcParenR"/>
            </a:pPr>
            <a:r>
              <a:rPr lang="pl-PL" sz="1500" dirty="0">
                <a:ea typeface="Calibri" panose="020F0502020204030204"/>
                <a:cs typeface="Calibri" panose="020F0502020204030204"/>
              </a:rPr>
              <a:t>Patrick test  </a:t>
            </a:r>
          </a:p>
          <a:p>
            <a:pPr marL="342900" indent="-342900">
              <a:buFont typeface="+mj-lt"/>
              <a:buAutoNum type="alphaLcParenR"/>
            </a:pPr>
            <a:r>
              <a:rPr lang="pl-PL" sz="1500" dirty="0"/>
              <a:t> SLR test </a:t>
            </a:r>
          </a:p>
          <a:p>
            <a:pPr marL="342900" indent="-342900">
              <a:buFont typeface="+mj-lt"/>
              <a:buAutoNum type="alphaLcParenR"/>
            </a:pPr>
            <a:r>
              <a:rPr lang="pl-PL" sz="1500" dirty="0"/>
              <a:t>Thomas test </a:t>
            </a:r>
          </a:p>
          <a:p>
            <a:pPr marL="342900" indent="-342900">
              <a:buFont typeface="+mj-lt"/>
              <a:buAutoNum type="alphaLcParenR"/>
            </a:pPr>
            <a:endParaRPr lang="pl-PL" sz="1500" dirty="0"/>
          </a:p>
        </p:txBody>
      </p:sp>
    </p:spTree>
    <p:extLst>
      <p:ext uri="{BB962C8B-B14F-4D97-AF65-F5344CB8AC3E}">
        <p14:creationId xmlns:p14="http://schemas.microsoft.com/office/powerpoint/2010/main" val="309112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6F40D587-459A-4F28-2B45-1DD9E7352250}"/>
              </a:ext>
            </a:extLst>
          </p:cNvPr>
          <p:cNvSpPr txBox="1"/>
          <p:nvPr/>
        </p:nvSpPr>
        <p:spPr>
          <a:xfrm>
            <a:off x="5126418" y="552091"/>
            <a:ext cx="6224335" cy="54315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200" dirty="0"/>
              <a:t>Thank you for your attention!</a:t>
            </a:r>
          </a:p>
        </p:txBody>
      </p:sp>
    </p:spTree>
    <p:extLst>
      <p:ext uri="{BB962C8B-B14F-4D97-AF65-F5344CB8AC3E}">
        <p14:creationId xmlns:p14="http://schemas.microsoft.com/office/powerpoint/2010/main" val="191904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E014661-03BC-33A2-4773-E3A5DFBB7982}"/>
              </a:ext>
            </a:extLst>
          </p:cNvPr>
          <p:cNvSpPr>
            <a:spLocks noGrp="1"/>
          </p:cNvSpPr>
          <p:nvPr>
            <p:ph type="title"/>
          </p:nvPr>
        </p:nvSpPr>
        <p:spPr>
          <a:xfrm>
            <a:off x="838200" y="365125"/>
            <a:ext cx="10515600" cy="1325563"/>
          </a:xfrm>
        </p:spPr>
        <p:txBody>
          <a:bodyPr>
            <a:normAutofit/>
          </a:bodyPr>
          <a:lstStyle/>
          <a:p>
            <a:r>
              <a:rPr lang="pl-PL" sz="5400" dirty="0" err="1">
                <a:ea typeface="Calibri Light"/>
                <a:cs typeface="Calibri Light"/>
              </a:rPr>
              <a:t>Bibliography</a:t>
            </a:r>
            <a:endParaRPr lang="pl-PL" sz="5400" dirty="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964CBF9-A5B1-EEF0-C6EE-6B537EEFE7D0}"/>
              </a:ext>
            </a:extLst>
          </p:cNvPr>
          <p:cNvSpPr>
            <a:spLocks noGrp="1"/>
          </p:cNvSpPr>
          <p:nvPr>
            <p:ph idx="1"/>
          </p:nvPr>
        </p:nvSpPr>
        <p:spPr>
          <a:xfrm>
            <a:off x="838200" y="1929384"/>
            <a:ext cx="10515600" cy="4251960"/>
          </a:xfrm>
        </p:spPr>
        <p:txBody>
          <a:bodyPr vert="horz" lIns="91440" tIns="45720" rIns="91440" bIns="45720" rtlCol="0">
            <a:normAutofit/>
          </a:bodyPr>
          <a:lstStyle/>
          <a:p>
            <a:r>
              <a:rPr lang="pl-PL" sz="1200">
                <a:ea typeface="+mn-lt"/>
                <a:cs typeface="+mn-lt"/>
              </a:rPr>
              <a:t>Effects of yoga, strength training and advice on back pain: a randomized controlled trial Elisabeth Björk Brämberg, Gunnar Bergström, Irene Jensen, Jan Hagberg and Lydia Kwak Brämberg et al. BMC Musculoskeletal Disorders (2017) 18:132 DOI 10.1186/s12891-017-1497-1</a:t>
            </a:r>
            <a:endParaRPr lang="pl-PL" sz="1200"/>
          </a:p>
          <a:p>
            <a:r>
              <a:rPr lang="pl-PL" sz="1200">
                <a:ea typeface="+mn-lt"/>
                <a:cs typeface="+mn-lt"/>
              </a:rPr>
              <a:t>Diagnostic accuracy of diagnostic imaging for lumbar disc herniation in adults with low back pain or sciatica is unknown; a systematic review Jung-Ha Kim1,2, Rogier M. van Rijn1,3, Maurits W. van Tulder4,5, Bart W. Koes1 , Michiel R. de Boer4 , Abida Z. Ginai6 , Raymond W. G. J. Ostelo4,5, Danielle A. M. W. van der Windt7 and Arianne P. Verhagen3,8 Kim et al. Chiropractic &amp; Manual Therapies (2018) 26:37 </a:t>
            </a:r>
            <a:r>
              <a:rPr lang="pl-PL" sz="1200">
                <a:ea typeface="+mn-lt"/>
                <a:cs typeface="+mn-lt"/>
                <a:hlinkClick r:id="rId2"/>
              </a:rPr>
              <a:t>https://doi.org/10.1186/s12998-018-0207-x</a:t>
            </a:r>
            <a:endParaRPr lang="pl-PL" sz="1200">
              <a:cs typeface="Calibri" panose="020F0502020204030204"/>
            </a:endParaRPr>
          </a:p>
          <a:p>
            <a:r>
              <a:rPr lang="pl-PL" sz="1200">
                <a:ea typeface="+mn-lt"/>
                <a:cs typeface="+mn-lt"/>
              </a:rPr>
              <a:t>Efects of core stabilization exercise and strengthening exercise on proprioception, balance, muscle thickness and pain related outcomes in patients with subacute nonspecifc low back pain: a randomized controlled trial Su Su Hlaing1,2, Rungthip Puntumetakul2,3*, Ei Ei Khine4 and Rose Boucaut Kim et al. Chiropractic &amp; Manual Therapies (2018) 26:37 </a:t>
            </a:r>
            <a:r>
              <a:rPr lang="pl-PL" sz="1200">
                <a:ea typeface="+mn-lt"/>
                <a:cs typeface="+mn-lt"/>
                <a:hlinkClick r:id="rId2"/>
              </a:rPr>
              <a:t>https://doi.org/10.1186/s12998-018-0207-x</a:t>
            </a:r>
            <a:endParaRPr lang="pl-PL" sz="1200">
              <a:ea typeface="Calibri" panose="020F0502020204030204"/>
              <a:cs typeface="Calibri" panose="020F0502020204030204"/>
            </a:endParaRPr>
          </a:p>
          <a:p>
            <a:r>
              <a:rPr lang="pl-PL" sz="1200">
                <a:ea typeface="+mn-lt"/>
                <a:cs typeface="+mn-lt"/>
              </a:rPr>
              <a:t>Low Back Pain, a Comprehensive Review: Pathophysiology, Diagnosis, and Treatment Ivan Urits1 &amp; Aaron Burshtein2 &amp; Medha Sharma1 &amp; Lauren Testa1 &amp; Peter A. Gold2 &amp; Vwaire Orhurhu1 &amp; Omar Viswanath3,4,5 &amp; Mark R. Jones1 &amp; Moises A. Sidransky6 &amp; Boris Spektor 7 &amp; Alan D. Kaye8 Current Pain and Headache Reports (2019) 23: 23 https://doi.org/10.1007/s11916-019-0757-1</a:t>
            </a:r>
          </a:p>
          <a:p>
            <a:r>
              <a:rPr lang="pl-PL" sz="1200">
                <a:ea typeface="+mn-lt"/>
                <a:cs typeface="+mn-lt"/>
              </a:rPr>
              <a:t> Physiotherapy management of sciatica [Ostelo RWJG (2020) Physiotherapy management of sciatica. Journal of Physiotherapy 66:83–88] </a:t>
            </a:r>
            <a:r>
              <a:rPr lang="pl-PL" sz="1200">
                <a:ea typeface="+mn-lt"/>
                <a:cs typeface="+mn-lt"/>
                <a:hlinkClick r:id="rId3"/>
              </a:rPr>
              <a:t>https://www.mayoclinic.org/healthy-lifestyle/adult-health/in-depth/back-pain/art-20546859</a:t>
            </a:r>
            <a:endParaRPr lang="pl-PL" sz="1200">
              <a:ea typeface="+mn-lt"/>
              <a:cs typeface="+mn-lt"/>
            </a:endParaRPr>
          </a:p>
          <a:p>
            <a:r>
              <a:rPr lang="pl-PL" sz="1200">
                <a:ea typeface="+mn-lt"/>
                <a:cs typeface="+mn-lt"/>
                <a:hlinkClick r:id="rId4"/>
              </a:rPr>
              <a:t>https://www.niams.nih.gov/health-topics/back-pain?fbclid=IwAR3ch3f_kUG5-q1mJE8CS0uf-KO3XLIWbdAcr6pHU08WIm7lylUstjnzaGI</a:t>
            </a:r>
            <a:endParaRPr lang="pl-PL" sz="1200">
              <a:ea typeface="Calibri"/>
              <a:cs typeface="Calibri"/>
            </a:endParaRPr>
          </a:p>
          <a:p>
            <a:r>
              <a:rPr lang="pl-PL" sz="1200">
                <a:ea typeface="+mn-lt"/>
                <a:cs typeface="+mn-lt"/>
                <a:hlinkClick r:id="rId5"/>
              </a:rPr>
              <a:t>https://my.clevelandclinic.org/health/diseases/7936-lower-back-pain?fbclid=IwAR1Zi_38Yvn4cXM3PG2Fdu6a_SWAe_mK_JrXP6UgcKqAoaAIHdVEil5Mzug</a:t>
            </a:r>
            <a:endParaRPr lang="pl-PL" sz="1200">
              <a:ea typeface="Calibri"/>
              <a:cs typeface="Calibri"/>
            </a:endParaRPr>
          </a:p>
          <a:p>
            <a:r>
              <a:rPr lang="pl-PL" sz="1200">
                <a:ea typeface="+mn-lt"/>
                <a:cs typeface="+mn-lt"/>
                <a:hlinkClick r:id="rId6"/>
              </a:rPr>
              <a:t>https://myhealth.alberta.ca/Health/aftercareinformation/pages/conditions.aspx?hwid=ad1482&amp;fbclid=IwAR3t0HY0BjTV8GEuNttvnsrp5Sr_kYqZ78KkN-CrRGKWsKrMTAiaajYt3CE</a:t>
            </a:r>
            <a:endParaRPr lang="pl-PL" sz="1200">
              <a:ea typeface="+mn-lt"/>
              <a:cs typeface="+mn-lt"/>
            </a:endParaRPr>
          </a:p>
          <a:p>
            <a:endParaRPr lang="pl-PL" sz="1200">
              <a:ea typeface="+mn-lt"/>
              <a:cs typeface="+mn-lt"/>
            </a:endParaRPr>
          </a:p>
          <a:p>
            <a:pPr marL="0" indent="0">
              <a:buNone/>
            </a:pPr>
            <a:endParaRPr lang="pl-PL" sz="1200">
              <a:ea typeface="Calibri"/>
              <a:cs typeface="Calibri"/>
            </a:endParaRPr>
          </a:p>
        </p:txBody>
      </p:sp>
    </p:spTree>
    <p:extLst>
      <p:ext uri="{BB962C8B-B14F-4D97-AF65-F5344CB8AC3E}">
        <p14:creationId xmlns:p14="http://schemas.microsoft.com/office/powerpoint/2010/main" val="26462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3BBF63B-F0BD-7A26-25D0-A471DC5F3069}"/>
              </a:ext>
            </a:extLst>
          </p:cNvPr>
          <p:cNvSpPr>
            <a:spLocks noGrp="1"/>
          </p:cNvSpPr>
          <p:nvPr>
            <p:ph type="title"/>
          </p:nvPr>
        </p:nvSpPr>
        <p:spPr>
          <a:xfrm>
            <a:off x="640080" y="325369"/>
            <a:ext cx="4368602" cy="1956841"/>
          </a:xfrm>
        </p:spPr>
        <p:txBody>
          <a:bodyPr anchor="b">
            <a:normAutofit/>
          </a:bodyPr>
          <a:lstStyle/>
          <a:p>
            <a:r>
              <a:rPr lang="pl-PL" sz="5400" b="1" i="0">
                <a:effectLst/>
                <a:latin typeface="Noto Sans" panose="020B0502040504020204" pitchFamily="34" charset="0"/>
              </a:rPr>
              <a:t>Key facts</a:t>
            </a:r>
            <a:endParaRPr lang="pl-PL" sz="5400"/>
          </a:p>
        </p:txBody>
      </p:sp>
      <p:sp>
        <p:nvSpPr>
          <p:cNvPr id="51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6A4BD51-AE2F-1FE0-609A-215315F7633C}"/>
              </a:ext>
            </a:extLst>
          </p:cNvPr>
          <p:cNvSpPr>
            <a:spLocks noGrp="1"/>
          </p:cNvSpPr>
          <p:nvPr>
            <p:ph idx="1"/>
          </p:nvPr>
        </p:nvSpPr>
        <p:spPr>
          <a:xfrm>
            <a:off x="640080" y="2872899"/>
            <a:ext cx="4243589" cy="3320668"/>
          </a:xfrm>
        </p:spPr>
        <p:txBody>
          <a:bodyPr>
            <a:normAutofit/>
          </a:bodyPr>
          <a:lstStyle/>
          <a:p>
            <a:r>
              <a:rPr lang="en-US" sz="1200" b="1" i="0">
                <a:effectLst/>
                <a:latin typeface="Noto Sans" panose="020B0502040204020203" pitchFamily="34" charset="0"/>
              </a:rPr>
              <a:t>In 2020, low back pain (LBP) affected 619 million people globally and it is estimated that the number of cases will increase to 843 million cases by 2050, driven largely by population expansion and ageing.</a:t>
            </a:r>
          </a:p>
          <a:p>
            <a:pPr>
              <a:buFont typeface="Arial" panose="020B0604020202020204" pitchFamily="34" charset="0"/>
              <a:buChar char="•"/>
            </a:pPr>
            <a:r>
              <a:rPr lang="en-US" sz="1200" b="1" i="0">
                <a:effectLst/>
                <a:latin typeface="Noto Sans" panose="020B0502040504020204" pitchFamily="34" charset="0"/>
              </a:rPr>
              <a:t>LBP is the single leading cause of disability worldwide and the condition for which the greatest number of people may benefit from rehabilitation.</a:t>
            </a:r>
          </a:p>
          <a:p>
            <a:pPr>
              <a:buFont typeface="Arial" panose="020B0604020202020204" pitchFamily="34" charset="0"/>
              <a:buChar char="•"/>
            </a:pPr>
            <a:r>
              <a:rPr lang="en-US" sz="1200" b="1" i="0">
                <a:effectLst/>
                <a:latin typeface="Noto Sans" panose="020B0502040504020204" pitchFamily="34" charset="0"/>
              </a:rPr>
              <a:t>LBP can be experienced at any age, and most people experience LBP at least once in their life.</a:t>
            </a:r>
          </a:p>
          <a:p>
            <a:pPr>
              <a:buFont typeface="Arial" panose="020B0604020202020204" pitchFamily="34" charset="0"/>
              <a:buChar char="•"/>
            </a:pPr>
            <a:r>
              <a:rPr lang="en-US" sz="1200" b="1" i="0">
                <a:effectLst/>
                <a:latin typeface="Noto Sans" panose="020B0502040504020204" pitchFamily="34" charset="0"/>
              </a:rPr>
              <a:t>Prevalence increases with age up to 80 years, while the highest number of LBP cases occurs at the age of 50–55 years. LBP is more prevalent in women.</a:t>
            </a:r>
          </a:p>
          <a:p>
            <a:endParaRPr lang="pl-PL" sz="1200"/>
          </a:p>
        </p:txBody>
      </p:sp>
      <p:pic>
        <p:nvPicPr>
          <p:cNvPr id="5122" name="Picture 2" descr="Statistic and Observatories">
            <a:extLst>
              <a:ext uri="{FF2B5EF4-FFF2-40B4-BE49-F238E27FC236}">
                <a16:creationId xmlns:a16="http://schemas.microsoft.com/office/drawing/2014/main" id="{48BC21FF-0AA9-543D-CBD4-709AEAD2D9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67" r="135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67D70CCF-B302-159B-C6E1-34896881BC23}"/>
              </a:ext>
            </a:extLst>
          </p:cNvPr>
          <p:cNvSpPr txBox="1"/>
          <p:nvPr/>
        </p:nvSpPr>
        <p:spPr>
          <a:xfrm>
            <a:off x="5311702" y="6172201"/>
            <a:ext cx="6878775" cy="685799"/>
          </a:xfrm>
          <a:prstGeom prst="rect">
            <a:avLst/>
          </a:prstGeom>
          <a:solidFill>
            <a:srgbClr val="000000">
              <a:alpha val="50000"/>
            </a:srgbClr>
          </a:solidFill>
          <a:ln>
            <a:noFill/>
          </a:ln>
        </p:spPr>
        <p:txBody>
          <a:bodyPr wrap="square" rtlCol="0">
            <a:noAutofit/>
          </a:bodyPr>
          <a:lstStyle/>
          <a:p>
            <a:pPr algn="ctr">
              <a:spcAft>
                <a:spcPts val="600"/>
              </a:spcAft>
            </a:pPr>
            <a:r>
              <a:rPr lang="pl-PL" sz="1300">
                <a:solidFill>
                  <a:srgbClr val="FFFFFF"/>
                </a:solidFill>
                <a:hlinkClick r:id="rId3">
                  <a:extLst>
                    <a:ext uri="{A12FA001-AC4F-418D-AE19-62706E023703}">
                      <ahyp:hlinkClr xmlns:ahyp="http://schemas.microsoft.com/office/drawing/2018/hyperlinkcolor" val="tx"/>
                    </a:ext>
                  </a:extLst>
                </a:hlinkClick>
              </a:rPr>
              <a:t>https://www.gov.pl/web/kppsp-sztum/wybrane-statystyki-za-rok-2022</a:t>
            </a:r>
            <a:endParaRPr lang="pl-PL" sz="1300">
              <a:solidFill>
                <a:srgbClr val="FFFFFF"/>
              </a:solidFill>
            </a:endParaRPr>
          </a:p>
          <a:p>
            <a:pPr algn="ctr">
              <a:spcAft>
                <a:spcPts val="600"/>
              </a:spcAft>
            </a:pPr>
            <a:endParaRPr lang="pl-PL" sz="1300">
              <a:solidFill>
                <a:srgbClr val="FFFFFF"/>
              </a:solidFill>
            </a:endParaRPr>
          </a:p>
        </p:txBody>
      </p:sp>
    </p:spTree>
    <p:extLst>
      <p:ext uri="{BB962C8B-B14F-4D97-AF65-F5344CB8AC3E}">
        <p14:creationId xmlns:p14="http://schemas.microsoft.com/office/powerpoint/2010/main" val="266276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8AA373-45AC-FA7D-48B9-1C9A4EBFA3F5}"/>
              </a:ext>
            </a:extLst>
          </p:cNvPr>
          <p:cNvSpPr>
            <a:spLocks noGrp="1"/>
          </p:cNvSpPr>
          <p:nvPr>
            <p:ph type="title"/>
          </p:nvPr>
        </p:nvSpPr>
        <p:spPr>
          <a:xfrm>
            <a:off x="6567947" y="549249"/>
            <a:ext cx="4785851" cy="1671567"/>
          </a:xfrm>
        </p:spPr>
        <p:txBody>
          <a:bodyPr>
            <a:normAutofit/>
          </a:bodyPr>
          <a:lstStyle/>
          <a:p>
            <a:r>
              <a:rPr lang="en-US" sz="2800" b="0" i="0" dirty="0">
                <a:effectLst/>
                <a:latin typeface="Open Sans" panose="020B0606030504020204" pitchFamily="34" charset="0"/>
              </a:rPr>
              <a:t>Several factors increase your risk of developing back pain and can include: </a:t>
            </a:r>
            <a:endParaRPr lang="pl-PL" sz="2800" dirty="0"/>
          </a:p>
        </p:txBody>
      </p:sp>
      <p:sp>
        <p:nvSpPr>
          <p:cNvPr id="3" name="Symbol zastępczy zawartości 2">
            <a:extLst>
              <a:ext uri="{FF2B5EF4-FFF2-40B4-BE49-F238E27FC236}">
                <a16:creationId xmlns:a16="http://schemas.microsoft.com/office/drawing/2014/main" id="{40D14B85-33AD-D93D-851E-7E30ACD19933}"/>
              </a:ext>
            </a:extLst>
          </p:cNvPr>
          <p:cNvSpPr>
            <a:spLocks noGrp="1"/>
          </p:cNvSpPr>
          <p:nvPr>
            <p:ph idx="1"/>
          </p:nvPr>
        </p:nvSpPr>
        <p:spPr>
          <a:xfrm>
            <a:off x="6567947" y="2400475"/>
            <a:ext cx="4785851" cy="3728611"/>
          </a:xfrm>
        </p:spPr>
        <p:txBody>
          <a:bodyPr>
            <a:normAutofit/>
          </a:bodyPr>
          <a:lstStyle/>
          <a:p>
            <a:r>
              <a:rPr lang="pl-PL" sz="2000" b="1" i="0" dirty="0">
                <a:effectLst/>
                <a:latin typeface="Open Sans" panose="020B0606030504020204" pitchFamily="34" charset="0"/>
              </a:rPr>
              <a:t>Fitness </a:t>
            </a:r>
            <a:r>
              <a:rPr lang="pl-PL" sz="2000" b="1" i="0" dirty="0" err="1">
                <a:effectLst/>
                <a:latin typeface="Open Sans" panose="020B0606030504020204" pitchFamily="34" charset="0"/>
              </a:rPr>
              <a:t>level</a:t>
            </a:r>
            <a:endParaRPr lang="pl-PL" sz="2000" b="1" i="0" dirty="0">
              <a:effectLst/>
              <a:latin typeface="Open Sans" panose="020B0606030504020204" pitchFamily="34" charset="0"/>
            </a:endParaRPr>
          </a:p>
          <a:p>
            <a:r>
              <a:rPr lang="pl-PL" sz="2000" b="1" i="0" dirty="0" err="1">
                <a:effectLst/>
                <a:latin typeface="Open Sans" panose="020B0606030504020204" pitchFamily="34" charset="0"/>
              </a:rPr>
              <a:t>Weight</a:t>
            </a:r>
            <a:r>
              <a:rPr lang="pl-PL" sz="2000" b="1" i="0" dirty="0">
                <a:effectLst/>
                <a:latin typeface="Open Sans" panose="020B0606030504020204" pitchFamily="34" charset="0"/>
              </a:rPr>
              <a:t> </a:t>
            </a:r>
            <a:r>
              <a:rPr lang="pl-PL" sz="2000" b="1" i="0" dirty="0" err="1">
                <a:effectLst/>
                <a:latin typeface="Open Sans" panose="020B0606030504020204" pitchFamily="34" charset="0"/>
              </a:rPr>
              <a:t>gain</a:t>
            </a:r>
            <a:endParaRPr lang="pl-PL" sz="2000" b="1" dirty="0">
              <a:latin typeface="Open Sans" panose="020B0606030504020204" pitchFamily="34" charset="0"/>
            </a:endParaRPr>
          </a:p>
          <a:p>
            <a:r>
              <a:rPr lang="pl-PL" sz="2000" b="1" i="0" dirty="0">
                <a:effectLst/>
                <a:latin typeface="Open Sans" panose="020B0606030504020204" pitchFamily="34" charset="0"/>
              </a:rPr>
              <a:t>Job-</a:t>
            </a:r>
            <a:r>
              <a:rPr lang="pl-PL" sz="2000" b="1" i="0" dirty="0" err="1">
                <a:effectLst/>
                <a:latin typeface="Open Sans" panose="020B0606030504020204" pitchFamily="34" charset="0"/>
              </a:rPr>
              <a:t>related</a:t>
            </a:r>
            <a:r>
              <a:rPr lang="pl-PL" sz="2000" b="1" i="0" dirty="0">
                <a:effectLst/>
                <a:latin typeface="Open Sans" panose="020B0606030504020204" pitchFamily="34" charset="0"/>
              </a:rPr>
              <a:t> </a:t>
            </a:r>
            <a:r>
              <a:rPr lang="pl-PL" sz="2000" b="1" i="0" dirty="0" err="1">
                <a:effectLst/>
                <a:latin typeface="Open Sans" panose="020B0606030504020204" pitchFamily="34" charset="0"/>
              </a:rPr>
              <a:t>risk</a:t>
            </a:r>
            <a:r>
              <a:rPr lang="pl-PL" sz="2000" b="1" i="0" dirty="0">
                <a:effectLst/>
                <a:latin typeface="Open Sans" panose="020B0606030504020204" pitchFamily="34" charset="0"/>
              </a:rPr>
              <a:t> </a:t>
            </a:r>
            <a:r>
              <a:rPr lang="pl-PL" sz="2000" b="1" i="0" dirty="0" err="1">
                <a:effectLst/>
                <a:latin typeface="Open Sans" panose="020B0606030504020204" pitchFamily="34" charset="0"/>
              </a:rPr>
              <a:t>factors</a:t>
            </a:r>
            <a:r>
              <a:rPr lang="pl-PL" sz="2000" b="1" i="0" dirty="0">
                <a:effectLst/>
                <a:latin typeface="Open Sans" panose="020B0606030504020204" pitchFamily="34" charset="0"/>
              </a:rPr>
              <a:t> </a:t>
            </a:r>
          </a:p>
          <a:p>
            <a:r>
              <a:rPr lang="pl-PL" sz="2000" b="1" i="0" dirty="0" err="1">
                <a:effectLst/>
                <a:latin typeface="Open Sans" panose="020B0606030504020204" pitchFamily="34" charset="0"/>
              </a:rPr>
              <a:t>Stress</a:t>
            </a:r>
            <a:r>
              <a:rPr lang="pl-PL" sz="2000" b="1" i="0" dirty="0">
                <a:effectLst/>
                <a:latin typeface="Open Sans" panose="020B0606030504020204" pitchFamily="34" charset="0"/>
              </a:rPr>
              <a:t> </a:t>
            </a:r>
            <a:r>
              <a:rPr lang="pl-PL" sz="2000" b="1" i="0" dirty="0" err="1">
                <a:effectLst/>
                <a:latin typeface="Open Sans" panose="020B0606030504020204" pitchFamily="34" charset="0"/>
              </a:rPr>
              <a:t>level</a:t>
            </a:r>
            <a:endParaRPr lang="pl-PL" sz="2000" b="1" dirty="0">
              <a:latin typeface="Open Sans" panose="020B0606030504020204" pitchFamily="34" charset="0"/>
            </a:endParaRPr>
          </a:p>
          <a:p>
            <a:r>
              <a:rPr lang="pl-PL" sz="2000" b="1" i="0" dirty="0">
                <a:effectLst/>
                <a:latin typeface="Open Sans" panose="020B0606030504020204" pitchFamily="34" charset="0"/>
              </a:rPr>
              <a:t>Age</a:t>
            </a:r>
          </a:p>
          <a:p>
            <a:r>
              <a:rPr lang="pl-PL" sz="2000" b="1" i="0" dirty="0" err="1">
                <a:effectLst/>
                <a:latin typeface="Open Sans" panose="020B0606030504020204" pitchFamily="34" charset="0"/>
              </a:rPr>
              <a:t>Heredity</a:t>
            </a:r>
            <a:r>
              <a:rPr lang="pl-PL" sz="2000" b="0" i="0" dirty="0">
                <a:effectLst/>
                <a:latin typeface="Open Sans" panose="020B0606030504020204" pitchFamily="34" charset="0"/>
              </a:rPr>
              <a:t> </a:t>
            </a:r>
            <a:endParaRPr lang="pl-PL" sz="2000" dirty="0"/>
          </a:p>
        </p:txBody>
      </p:sp>
      <p:pic>
        <p:nvPicPr>
          <p:cNvPr id="5" name="Obraz 4">
            <a:extLst>
              <a:ext uri="{FF2B5EF4-FFF2-40B4-BE49-F238E27FC236}">
                <a16:creationId xmlns:a16="http://schemas.microsoft.com/office/drawing/2014/main" id="{80FAC36A-3CA2-7B5D-2A5A-B2E53676368F}"/>
              </a:ext>
            </a:extLst>
          </p:cNvPr>
          <p:cNvPicPr>
            <a:picLocks noChangeAspect="1"/>
          </p:cNvPicPr>
          <p:nvPr/>
        </p:nvPicPr>
        <p:blipFill rotWithShape="1">
          <a:blip r:embed="rId2"/>
          <a:srcRect t="9655" r="3" b="6249"/>
          <a:stretch/>
        </p:blipFill>
        <p:spPr>
          <a:xfrm>
            <a:off x="-1" y="10"/>
            <a:ext cx="3003123" cy="1679499"/>
          </a:xfrm>
          <a:prstGeom prst="rect">
            <a:avLst/>
          </a:prstGeom>
        </p:spPr>
      </p:pic>
      <p:pic>
        <p:nvPicPr>
          <p:cNvPr id="1028" name="Picture 4" descr="Szkodliwość używek vs ich postrzeganie (zestawienie)">
            <a:extLst>
              <a:ext uri="{FF2B5EF4-FFF2-40B4-BE49-F238E27FC236}">
                <a16:creationId xmlns:a16="http://schemas.microsoft.com/office/drawing/2014/main" id="{8F56A6DA-9533-96BB-1867-F2239179A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5" r="1793" b="-1"/>
          <a:stretch/>
        </p:blipFill>
        <p:spPr bwMode="auto">
          <a:xfrm>
            <a:off x="20" y="1843285"/>
            <a:ext cx="3003103" cy="2064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bre i złe oblicze stresu – Nauka To Lubię">
            <a:extLst>
              <a:ext uri="{FF2B5EF4-FFF2-40B4-BE49-F238E27FC236}">
                <a16:creationId xmlns:a16="http://schemas.microsoft.com/office/drawing/2014/main" id="{A33A4A3E-1875-4AAE-CAEF-6D4A48FDFB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17" r="17784" b="17"/>
          <a:stretch/>
        </p:blipFill>
        <p:spPr bwMode="auto">
          <a:xfrm>
            <a:off x="3180257" y="1"/>
            <a:ext cx="3016307" cy="222333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388DEE90-262E-D981-5315-C1CEE21C6281}"/>
              </a:ext>
            </a:extLst>
          </p:cNvPr>
          <p:cNvPicPr>
            <a:picLocks noChangeAspect="1"/>
          </p:cNvPicPr>
          <p:nvPr/>
        </p:nvPicPr>
        <p:blipFill rotWithShape="1">
          <a:blip r:embed="rId5"/>
          <a:srcRect l="16045" r="11800" b="4"/>
          <a:stretch/>
        </p:blipFill>
        <p:spPr>
          <a:xfrm>
            <a:off x="-1" y="4079988"/>
            <a:ext cx="3003123" cy="2778013"/>
          </a:xfrm>
          <a:prstGeom prst="rect">
            <a:avLst/>
          </a:prstGeom>
        </p:spPr>
      </p:pic>
      <p:pic>
        <p:nvPicPr>
          <p:cNvPr id="1032" name="Picture 8" descr="Ocena obciążenia pracą fizyczną - Envilab Eko">
            <a:extLst>
              <a:ext uri="{FF2B5EF4-FFF2-40B4-BE49-F238E27FC236}">
                <a16:creationId xmlns:a16="http://schemas.microsoft.com/office/drawing/2014/main" id="{D4FA7104-B96E-8D6E-5BD0-D9C07AF145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034" r="5" b="13713"/>
          <a:stretch/>
        </p:blipFill>
        <p:spPr bwMode="auto">
          <a:xfrm>
            <a:off x="3180256" y="2384215"/>
            <a:ext cx="3016307" cy="223418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116EF97D-E4FA-EC22-D00F-1EEEDEB89A0B}"/>
              </a:ext>
            </a:extLst>
          </p:cNvPr>
          <p:cNvPicPr>
            <a:picLocks noChangeAspect="1"/>
          </p:cNvPicPr>
          <p:nvPr/>
        </p:nvPicPr>
        <p:blipFill rotWithShape="1">
          <a:blip r:embed="rId7"/>
          <a:srcRect l="6282" r="-3" b="-3"/>
          <a:stretch/>
        </p:blipFill>
        <p:spPr>
          <a:xfrm>
            <a:off x="3180257" y="4790113"/>
            <a:ext cx="3016307" cy="2067887"/>
          </a:xfrm>
          <a:prstGeom prst="rect">
            <a:avLst/>
          </a:prstGeom>
        </p:spPr>
      </p:pic>
      <p:sp>
        <p:nvSpPr>
          <p:cNvPr id="7" name="pole tekstowe 6">
            <a:extLst>
              <a:ext uri="{FF2B5EF4-FFF2-40B4-BE49-F238E27FC236}">
                <a16:creationId xmlns:a16="http://schemas.microsoft.com/office/drawing/2014/main" id="{82038991-31EF-BEDF-5454-16CA4A46CEA2}"/>
              </a:ext>
            </a:extLst>
          </p:cNvPr>
          <p:cNvSpPr txBox="1"/>
          <p:nvPr/>
        </p:nvSpPr>
        <p:spPr>
          <a:xfrm>
            <a:off x="6247169" y="6150115"/>
            <a:ext cx="5427406" cy="861774"/>
          </a:xfrm>
          <a:prstGeom prst="rect">
            <a:avLst/>
          </a:prstGeom>
          <a:noFill/>
        </p:spPr>
        <p:txBody>
          <a:bodyPr wrap="square" rtlCol="0">
            <a:spAutoFit/>
          </a:bodyPr>
          <a:lstStyle/>
          <a:p>
            <a:r>
              <a:rPr lang="pl-PL" sz="1000" dirty="0"/>
              <a:t>https://www.google.com/search?client=avast-a-1&amp;sca_esv=581186770&amp;sxsrf=AM9HkKmGyCKlk-EAogOQNbc2dnH4oVCItQ:1699617415743&amp;q=niezdrowe+jedzenie&amp;tbm=isch&amp;source=lnms&amp;sa=X&amp;ved=2ahUKEwifz8aisLmCAxWNSPEDHYguArIQ0pQJegQICxAB&amp;biw=1536&amp;bih=739&amp;dpr=1.25#imgrc=BOXttVR1kY4tqM</a:t>
            </a:r>
          </a:p>
          <a:p>
            <a:endParaRPr lang="pl-PL" sz="1000" dirty="0"/>
          </a:p>
        </p:txBody>
      </p:sp>
    </p:spTree>
    <p:extLst>
      <p:ext uri="{BB962C8B-B14F-4D97-AF65-F5344CB8AC3E}">
        <p14:creationId xmlns:p14="http://schemas.microsoft.com/office/powerpoint/2010/main" val="177650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E285D5-8110-4AE6-AF36-F83E457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96FB9E8-10CE-4BD5-D1CE-D9F2A7C366CA}"/>
              </a:ext>
            </a:extLst>
          </p:cNvPr>
          <p:cNvSpPr>
            <a:spLocks noGrp="1"/>
          </p:cNvSpPr>
          <p:nvPr>
            <p:ph type="title"/>
          </p:nvPr>
        </p:nvSpPr>
        <p:spPr>
          <a:xfrm>
            <a:off x="629328" y="464408"/>
            <a:ext cx="4399872" cy="1642533"/>
          </a:xfrm>
        </p:spPr>
        <p:txBody>
          <a:bodyPr anchor="b">
            <a:normAutofit/>
          </a:bodyPr>
          <a:lstStyle/>
          <a:p>
            <a:r>
              <a:rPr lang="pl-PL" sz="3400">
                <a:ea typeface="+mj-lt"/>
                <a:cs typeface="+mj-lt"/>
              </a:rPr>
              <a:t>Symptoms of Back Pain</a:t>
            </a:r>
            <a:endParaRPr lang="pl-PL" sz="3400"/>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5780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0586203-F5E4-D807-077C-8F9CC3743020}"/>
              </a:ext>
            </a:extLst>
          </p:cNvPr>
          <p:cNvSpPr>
            <a:spLocks noGrp="1"/>
          </p:cNvSpPr>
          <p:nvPr>
            <p:ph idx="1"/>
          </p:nvPr>
        </p:nvSpPr>
        <p:spPr>
          <a:xfrm>
            <a:off x="629489" y="2741264"/>
            <a:ext cx="4642874" cy="3716219"/>
          </a:xfrm>
        </p:spPr>
        <p:txBody>
          <a:bodyPr vert="horz" lIns="91440" tIns="45720" rIns="91440" bIns="45720" rtlCol="0" anchor="t">
            <a:normAutofit/>
          </a:bodyPr>
          <a:lstStyle/>
          <a:p>
            <a:pPr>
              <a:buFont typeface="Arial,Sans-Serif" panose="020B0604020202020204" pitchFamily="34" charset="0"/>
            </a:pPr>
            <a:r>
              <a:rPr lang="en-US" sz="1600" dirty="0">
                <a:cs typeface="Calibri"/>
              </a:rPr>
              <a:t>Increasing pain with lifting and bending.</a:t>
            </a:r>
          </a:p>
          <a:p>
            <a:pPr>
              <a:buFont typeface="Arial,Sans-Serif" panose="020B0604020202020204" pitchFamily="34" charset="0"/>
            </a:pPr>
            <a:r>
              <a:rPr lang="en-US" sz="1600" dirty="0">
                <a:cs typeface="Calibri"/>
              </a:rPr>
              <a:t>Worsening pain when resting, sitting, or standing.</a:t>
            </a:r>
          </a:p>
          <a:p>
            <a:pPr>
              <a:buFont typeface="Arial,Sans-Serif" panose="020B0604020202020204" pitchFamily="34" charset="0"/>
            </a:pPr>
            <a:r>
              <a:rPr lang="en-US" sz="1600" dirty="0">
                <a:cs typeface="Calibri"/>
              </a:rPr>
              <a:t>Back pain that comes and goes.</a:t>
            </a:r>
          </a:p>
          <a:p>
            <a:pPr>
              <a:buFont typeface="Arial,Sans-Serif" panose="020B0604020202020204" pitchFamily="34" charset="0"/>
            </a:pPr>
            <a:r>
              <a:rPr lang="en-US" sz="1600" dirty="0">
                <a:cs typeface="Calibri"/>
              </a:rPr>
              <a:t>Stiffness in the morning when a wakening and lessened back pain with activity.</a:t>
            </a:r>
          </a:p>
          <a:p>
            <a:pPr>
              <a:buFont typeface="Arial,Sans-Serif" panose="020B0604020202020204" pitchFamily="34" charset="0"/>
            </a:pPr>
            <a:r>
              <a:rPr lang="en-US" sz="1600" dirty="0">
                <a:cs typeface="Calibri"/>
              </a:rPr>
              <a:t>Pain that radiates away from the back into the buttocks, leg, or hip.</a:t>
            </a:r>
          </a:p>
          <a:p>
            <a:pPr>
              <a:buFont typeface="Arial,Sans-Serif" panose="020B0604020202020204" pitchFamily="34" charset="0"/>
            </a:pPr>
            <a:r>
              <a:rPr lang="en-US" sz="1600" dirty="0">
                <a:cs typeface="Calibri"/>
              </a:rPr>
              <a:t>Numbness or weakness in your legs or feet.</a:t>
            </a:r>
          </a:p>
          <a:p>
            <a:pPr>
              <a:buFont typeface="Arial,Sans-Serif" panose="020B0604020202020204" pitchFamily="34" charset="0"/>
            </a:pPr>
            <a:r>
              <a:rPr lang="pl-PL" sz="1600" err="1">
                <a:cs typeface="Calibri"/>
              </a:rPr>
              <a:t>Tingling</a:t>
            </a:r>
            <a:r>
              <a:rPr lang="pl-PL" sz="1600" dirty="0">
                <a:cs typeface="Calibri"/>
              </a:rPr>
              <a:t>.</a:t>
            </a:r>
            <a:endParaRPr lang="en-US" sz="1600" dirty="0">
              <a:cs typeface="Calibri"/>
            </a:endParaRPr>
          </a:p>
          <a:p>
            <a:pPr>
              <a:buFont typeface="Arial,Sans-Serif" panose="020B0604020202020204" pitchFamily="34" charset="0"/>
            </a:pPr>
            <a:r>
              <a:rPr lang="pl-PL" sz="1600" err="1">
                <a:cs typeface="Calibri"/>
              </a:rPr>
              <a:t>Posture</a:t>
            </a:r>
            <a:r>
              <a:rPr lang="pl-PL" sz="1600" dirty="0">
                <a:cs typeface="Calibri"/>
              </a:rPr>
              <a:t> </a:t>
            </a:r>
            <a:r>
              <a:rPr lang="pl-PL" sz="1600" err="1">
                <a:cs typeface="Calibri"/>
              </a:rPr>
              <a:t>problems</a:t>
            </a:r>
            <a:r>
              <a:rPr lang="pl-PL" sz="1600" dirty="0">
                <a:cs typeface="Calibri"/>
              </a:rPr>
              <a:t>.</a:t>
            </a:r>
            <a:endParaRPr lang="en-US" sz="1600" dirty="0">
              <a:cs typeface="Calibri"/>
            </a:endParaRPr>
          </a:p>
          <a:p>
            <a:pPr>
              <a:buFont typeface="Arial,Sans-Serif" panose="020B0604020202020204" pitchFamily="34" charset="0"/>
            </a:pPr>
            <a:r>
              <a:rPr lang="pl-PL" sz="1600" err="1">
                <a:cs typeface="Calibri"/>
              </a:rPr>
              <a:t>Muscle</a:t>
            </a:r>
            <a:r>
              <a:rPr lang="pl-PL" sz="1600" dirty="0">
                <a:cs typeface="Calibri"/>
              </a:rPr>
              <a:t> </a:t>
            </a:r>
            <a:r>
              <a:rPr lang="pl-PL" sz="1600" err="1">
                <a:cs typeface="Calibri"/>
              </a:rPr>
              <a:t>spasms</a:t>
            </a:r>
            <a:r>
              <a:rPr lang="pl-PL" sz="1200" dirty="0">
                <a:cs typeface="Calibri"/>
              </a:rPr>
              <a:t>.</a:t>
            </a:r>
            <a:br>
              <a:rPr lang="pl-PL" sz="1200" dirty="0">
                <a:cs typeface="Calibri"/>
              </a:rPr>
            </a:br>
            <a:endParaRPr lang="pl-PL" sz="1200">
              <a:cs typeface="Calibri"/>
            </a:endParaRPr>
          </a:p>
        </p:txBody>
      </p:sp>
      <p:pic>
        <p:nvPicPr>
          <p:cNvPr id="9" name="Obraz 8" descr="Obraz zawierający osoba, w pomieszczeniu, łóżko, ściana&#10;&#10;Opis wygenerowany automatycznie">
            <a:extLst>
              <a:ext uri="{FF2B5EF4-FFF2-40B4-BE49-F238E27FC236}">
                <a16:creationId xmlns:a16="http://schemas.microsoft.com/office/drawing/2014/main" id="{15C44F87-0144-F0E6-135C-E9F2DA8BD720}"/>
              </a:ext>
            </a:extLst>
          </p:cNvPr>
          <p:cNvPicPr>
            <a:picLocks noChangeAspect="1"/>
          </p:cNvPicPr>
          <p:nvPr/>
        </p:nvPicPr>
        <p:blipFill rotWithShape="1">
          <a:blip r:embed="rId2"/>
          <a:srcRect l="17652" r="10948" b="-3"/>
          <a:stretch/>
        </p:blipFill>
        <p:spPr>
          <a:xfrm>
            <a:off x="5376648" y="448967"/>
            <a:ext cx="2800021" cy="2607952"/>
          </a:xfrm>
          <a:custGeom>
            <a:avLst/>
            <a:gdLst/>
            <a:ahLst/>
            <a:cxnLst/>
            <a:rect l="l" t="t" r="r" b="b"/>
            <a:pathLst>
              <a:path w="2800021" h="2607952">
                <a:moveTo>
                  <a:pt x="1896921" y="1283"/>
                </a:moveTo>
                <a:cubicBezTo>
                  <a:pt x="1964079" y="3763"/>
                  <a:pt x="2031133" y="9836"/>
                  <a:pt x="2097856" y="19493"/>
                </a:cubicBezTo>
                <a:cubicBezTo>
                  <a:pt x="2197875" y="35580"/>
                  <a:pt x="2298741" y="25628"/>
                  <a:pt x="2399244" y="18812"/>
                </a:cubicBezTo>
                <a:cubicBezTo>
                  <a:pt x="2520913" y="10497"/>
                  <a:pt x="2642460" y="5999"/>
                  <a:pt x="2764369" y="19631"/>
                </a:cubicBezTo>
                <a:lnTo>
                  <a:pt x="2781331" y="20066"/>
                </a:lnTo>
                <a:lnTo>
                  <a:pt x="2771027" y="223244"/>
                </a:lnTo>
                <a:cubicBezTo>
                  <a:pt x="2770027" y="306498"/>
                  <a:pt x="2772785" y="389724"/>
                  <a:pt x="2780906" y="472842"/>
                </a:cubicBezTo>
                <a:cubicBezTo>
                  <a:pt x="2793852" y="625932"/>
                  <a:pt x="2795719" y="779623"/>
                  <a:pt x="2786483" y="932933"/>
                </a:cubicBezTo>
                <a:cubicBezTo>
                  <a:pt x="2780058" y="1071462"/>
                  <a:pt x="2764299" y="1209772"/>
                  <a:pt x="2777754" y="1348629"/>
                </a:cubicBezTo>
                <a:cubicBezTo>
                  <a:pt x="2782361" y="1396405"/>
                  <a:pt x="2793512" y="1443308"/>
                  <a:pt x="2796058" y="1491412"/>
                </a:cubicBezTo>
                <a:cubicBezTo>
                  <a:pt x="2808180" y="1716767"/>
                  <a:pt x="2789997" y="1941359"/>
                  <a:pt x="2775088" y="2165950"/>
                </a:cubicBezTo>
                <a:cubicBezTo>
                  <a:pt x="2769633" y="2247759"/>
                  <a:pt x="2762966" y="2329567"/>
                  <a:pt x="2777876" y="2411376"/>
                </a:cubicBezTo>
                <a:cubicBezTo>
                  <a:pt x="2783785" y="2445894"/>
                  <a:pt x="2787349" y="2480670"/>
                  <a:pt x="2788562" y="2515512"/>
                </a:cubicBezTo>
                <a:lnTo>
                  <a:pt x="2785862" y="2598193"/>
                </a:lnTo>
                <a:lnTo>
                  <a:pt x="2765823" y="2598670"/>
                </a:lnTo>
                <a:cubicBezTo>
                  <a:pt x="2658539" y="2600165"/>
                  <a:pt x="2550823" y="2613972"/>
                  <a:pt x="2444081" y="2598670"/>
                </a:cubicBezTo>
                <a:cubicBezTo>
                  <a:pt x="2255735" y="2573645"/>
                  <a:pt x="2065408" y="2570205"/>
                  <a:pt x="1876379" y="2588429"/>
                </a:cubicBezTo>
                <a:cubicBezTo>
                  <a:pt x="1663187" y="2606148"/>
                  <a:pt x="1449075" y="2607414"/>
                  <a:pt x="1235711" y="2592226"/>
                </a:cubicBezTo>
                <a:cubicBezTo>
                  <a:pt x="1077655" y="2581411"/>
                  <a:pt x="919274" y="2573358"/>
                  <a:pt x="760677" y="2583023"/>
                </a:cubicBezTo>
                <a:cubicBezTo>
                  <a:pt x="699945" y="2586819"/>
                  <a:pt x="640728" y="2603387"/>
                  <a:pt x="580211" y="2605228"/>
                </a:cubicBezTo>
                <a:cubicBezTo>
                  <a:pt x="409739" y="2610520"/>
                  <a:pt x="239309" y="2608104"/>
                  <a:pt x="68912" y="2597979"/>
                </a:cubicBezTo>
                <a:lnTo>
                  <a:pt x="9851" y="2595036"/>
                </a:lnTo>
                <a:lnTo>
                  <a:pt x="14918" y="2533474"/>
                </a:lnTo>
                <a:cubicBezTo>
                  <a:pt x="24226" y="2470964"/>
                  <a:pt x="33057" y="2409078"/>
                  <a:pt x="21123" y="2345943"/>
                </a:cubicBezTo>
                <a:cubicBezTo>
                  <a:pt x="15873" y="2318439"/>
                  <a:pt x="11935" y="2290684"/>
                  <a:pt x="9189" y="2262929"/>
                </a:cubicBezTo>
                <a:cubicBezTo>
                  <a:pt x="3723" y="2192068"/>
                  <a:pt x="5681" y="2120806"/>
                  <a:pt x="15036" y="2050394"/>
                </a:cubicBezTo>
                <a:cubicBezTo>
                  <a:pt x="23988" y="1968631"/>
                  <a:pt x="9428" y="1886367"/>
                  <a:pt x="21362" y="1804853"/>
                </a:cubicBezTo>
                <a:cubicBezTo>
                  <a:pt x="29835" y="1739206"/>
                  <a:pt x="30157" y="1672681"/>
                  <a:pt x="22317" y="1606945"/>
                </a:cubicBezTo>
                <a:cubicBezTo>
                  <a:pt x="8211" y="1482675"/>
                  <a:pt x="9093" y="1357041"/>
                  <a:pt x="24942" y="1233009"/>
                </a:cubicBezTo>
                <a:cubicBezTo>
                  <a:pt x="34728" y="1160621"/>
                  <a:pt x="40337" y="1086110"/>
                  <a:pt x="22794" y="1015097"/>
                </a:cubicBezTo>
                <a:cubicBezTo>
                  <a:pt x="-18498" y="848195"/>
                  <a:pt x="5610" y="681043"/>
                  <a:pt x="22794" y="515015"/>
                </a:cubicBezTo>
                <a:cubicBezTo>
                  <a:pt x="33236" y="425851"/>
                  <a:pt x="33475" y="335698"/>
                  <a:pt x="23510" y="246472"/>
                </a:cubicBezTo>
                <a:cubicBezTo>
                  <a:pt x="14667" y="180579"/>
                  <a:pt x="9392" y="114270"/>
                  <a:pt x="7698" y="47862"/>
                </a:cubicBezTo>
                <a:lnTo>
                  <a:pt x="8577" y="16981"/>
                </a:lnTo>
                <a:lnTo>
                  <a:pt x="105876" y="19483"/>
                </a:lnTo>
                <a:cubicBezTo>
                  <a:pt x="269744" y="18941"/>
                  <a:pt x="433357" y="6953"/>
                  <a:pt x="596356" y="8998"/>
                </a:cubicBezTo>
                <a:cubicBezTo>
                  <a:pt x="687063" y="10088"/>
                  <a:pt x="777528" y="30535"/>
                  <a:pt x="868476" y="26719"/>
                </a:cubicBezTo>
                <a:cubicBezTo>
                  <a:pt x="1144104" y="15541"/>
                  <a:pt x="1419853" y="19221"/>
                  <a:pt x="1695360" y="4635"/>
                </a:cubicBezTo>
                <a:cubicBezTo>
                  <a:pt x="1762501" y="-82"/>
                  <a:pt x="1829763" y="-1196"/>
                  <a:pt x="1896921" y="1283"/>
                </a:cubicBezTo>
                <a:close/>
              </a:path>
            </a:pathLst>
          </a:custGeom>
        </p:spPr>
      </p:pic>
      <p:pic>
        <p:nvPicPr>
          <p:cNvPr id="7" name="Picture 8" descr="Rwący ból nóg - jakie są najczęstsze przyczyny bólu nóg? Przyczyny, objawy  i leczenie bólu nóg">
            <a:extLst>
              <a:ext uri="{FF2B5EF4-FFF2-40B4-BE49-F238E27FC236}">
                <a16:creationId xmlns:a16="http://schemas.microsoft.com/office/drawing/2014/main" id="{69BB0079-C9B4-017D-6C43-BDB2E3630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70" r="40633" b="1"/>
          <a:stretch/>
        </p:blipFill>
        <p:spPr bwMode="auto">
          <a:xfrm>
            <a:off x="8344949" y="453323"/>
            <a:ext cx="3451906" cy="3553662"/>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a:noFill/>
          <a:extLst>
            <a:ext uri="{909E8E84-426E-40DD-AFC4-6F175D3DCCD1}">
              <a14:hiddenFill xmlns:a14="http://schemas.microsoft.com/office/drawing/2010/main">
                <a:solidFill>
                  <a:srgbClr val="FFFFFF"/>
                </a:solidFill>
              </a14:hiddenFill>
            </a:ext>
          </a:extLst>
        </p:spPr>
      </p:pic>
      <p:pic>
        <p:nvPicPr>
          <p:cNvPr id="12" name="Obraz 11" descr="Dyskopatia lędźwiowa, przepuklina – objawy, leczenie, rehabilitacja |  Lekarz od kręgosłupa Warszawa – Andrzej Kroszczyński">
            <a:extLst>
              <a:ext uri="{FF2B5EF4-FFF2-40B4-BE49-F238E27FC236}">
                <a16:creationId xmlns:a16="http://schemas.microsoft.com/office/drawing/2014/main" id="{35354BD7-E97B-7AC0-FB01-8876892F5131}"/>
              </a:ext>
            </a:extLst>
          </p:cNvPr>
          <p:cNvPicPr>
            <a:picLocks noChangeAspect="1"/>
          </p:cNvPicPr>
          <p:nvPr/>
        </p:nvPicPr>
        <p:blipFill>
          <a:blip r:embed="rId4"/>
          <a:stretch>
            <a:fillRect/>
          </a:stretch>
        </p:blipFill>
        <p:spPr>
          <a:xfrm>
            <a:off x="8409296" y="4458604"/>
            <a:ext cx="2743200" cy="1693926"/>
          </a:xfrm>
          <a:prstGeom prst="rect">
            <a:avLst/>
          </a:prstGeom>
        </p:spPr>
      </p:pic>
      <p:pic>
        <p:nvPicPr>
          <p:cNvPr id="14" name="Obraz 13" descr="Przewlekły ból pleców - Co na chroniczny ból? DIP HOT">
            <a:extLst>
              <a:ext uri="{FF2B5EF4-FFF2-40B4-BE49-F238E27FC236}">
                <a16:creationId xmlns:a16="http://schemas.microsoft.com/office/drawing/2014/main" id="{B2765A3E-7E7F-CDBD-CF2D-DE81C1D3CBA9}"/>
              </a:ext>
            </a:extLst>
          </p:cNvPr>
          <p:cNvPicPr>
            <a:picLocks noChangeAspect="1"/>
          </p:cNvPicPr>
          <p:nvPr/>
        </p:nvPicPr>
        <p:blipFill>
          <a:blip r:embed="rId5"/>
          <a:stretch>
            <a:fillRect/>
          </a:stretch>
        </p:blipFill>
        <p:spPr>
          <a:xfrm>
            <a:off x="5395415" y="3170602"/>
            <a:ext cx="2743200" cy="3291840"/>
          </a:xfrm>
          <a:prstGeom prst="rect">
            <a:avLst/>
          </a:prstGeom>
        </p:spPr>
      </p:pic>
      <p:sp>
        <p:nvSpPr>
          <p:cNvPr id="15" name="pole tekstowe 14">
            <a:extLst>
              <a:ext uri="{FF2B5EF4-FFF2-40B4-BE49-F238E27FC236}">
                <a16:creationId xmlns:a16="http://schemas.microsoft.com/office/drawing/2014/main" id="{34C6D5CA-67F7-5354-6F5A-29FCACF3D399}"/>
              </a:ext>
            </a:extLst>
          </p:cNvPr>
          <p:cNvSpPr txBox="1"/>
          <p:nvPr/>
        </p:nvSpPr>
        <p:spPr>
          <a:xfrm>
            <a:off x="1" y="6272283"/>
            <a:ext cx="118650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800" dirty="0">
                <a:cs typeface="Calibri"/>
                <a:hlinkClick r:id="rId6"/>
              </a:rPr>
              <a:t>https://www.google.com/search?client=avast-a-</a:t>
            </a:r>
            <a:r>
              <a:rPr lang="pl-PL" sz="800" dirty="0">
                <a:cs typeface="Calibri"/>
                <a:hlinkClick r:id="rId7"/>
              </a:rPr>
              <a:t>1&amp;sca_esv=581186770&amp;sxsrf=AM9HkKm5NqVkb7MzdjFDQixZTjLmh1_F9g:1699617496805&amp;q=b%C3%B3l+plec%C3%B3w&amp;tbm=isch&amp;source=lnms&amp;sa=X&amp;ved=2ahUKEwi8rJrJsLmCAxVsSvEDHXhzALsQ0pQJegQICRAB&amp;biw=1536&amp;bih=739&amp;dpr=1.25#imgrc=JPT4BckKpiuy0M</a:t>
            </a:r>
            <a:endParaRPr lang="en-US" sz="800">
              <a:cs typeface="Calibri"/>
            </a:endParaRPr>
          </a:p>
          <a:p>
            <a:r>
              <a:rPr lang="pl-PL" sz="800" dirty="0">
                <a:cs typeface="Calibri"/>
                <a:hlinkClick r:id="rId7"/>
              </a:rPr>
              <a:t>https://www.google.com/search?client=avast-a-1&amp;sca_esv=581186770&amp;sxsrf=AM9HkKm5NqVkb7MzdjFDQixZTjLmh1_F9g:1699617496805&amp;q=b%C3%B3l+plec%C3%B3w&amp;tbm=isch&amp;source=lnms&amp;sa=X&amp;ved=2ahUKEwi8rJrJsLmCAxVsSvEDHXhzALsQ0pQJegQICRAB&amp;biw=1536&amp;bih=739&amp;dpr=1.25#imgrc=UNXj4BmUPSWWhM</a:t>
            </a:r>
            <a:endParaRPr lang="en-US" sz="800">
              <a:cs typeface="Calibri"/>
            </a:endParaRPr>
          </a:p>
          <a:p>
            <a:pPr algn="l"/>
            <a:endParaRPr lang="pl-PL" sz="800" dirty="0">
              <a:cs typeface="Calibri"/>
            </a:endParaRPr>
          </a:p>
        </p:txBody>
      </p:sp>
    </p:spTree>
    <p:extLst>
      <p:ext uri="{BB962C8B-B14F-4D97-AF65-F5344CB8AC3E}">
        <p14:creationId xmlns:p14="http://schemas.microsoft.com/office/powerpoint/2010/main" val="6069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orba, akcesoria, osoba&#10;&#10;Opis wygenerowany automatycznie">
            <a:extLst>
              <a:ext uri="{FF2B5EF4-FFF2-40B4-BE49-F238E27FC236}">
                <a16:creationId xmlns:a16="http://schemas.microsoft.com/office/drawing/2014/main" id="{08F31709-F98C-F23C-A8ED-EBDBCDCD15A9}"/>
              </a:ext>
            </a:extLst>
          </p:cNvPr>
          <p:cNvPicPr>
            <a:picLocks noChangeAspect="1"/>
          </p:cNvPicPr>
          <p:nvPr/>
        </p:nvPicPr>
        <p:blipFill>
          <a:blip r:embed="rId3"/>
          <a:stretch>
            <a:fillRect/>
          </a:stretch>
        </p:blipFill>
        <p:spPr>
          <a:xfrm>
            <a:off x="2623386" y="1020030"/>
            <a:ext cx="3905687" cy="2471994"/>
          </a:xfrm>
          <a:prstGeom prst="rect">
            <a:avLst/>
          </a:prstGeom>
        </p:spPr>
      </p:pic>
      <p:sp>
        <p:nvSpPr>
          <p:cNvPr id="2" name="Tytuł 1">
            <a:extLst>
              <a:ext uri="{FF2B5EF4-FFF2-40B4-BE49-F238E27FC236}">
                <a16:creationId xmlns:a16="http://schemas.microsoft.com/office/drawing/2014/main" id="{ADD6EEA2-AF5A-7427-A075-125A2A75BC17}"/>
              </a:ext>
            </a:extLst>
          </p:cNvPr>
          <p:cNvSpPr>
            <a:spLocks noGrp="1"/>
          </p:cNvSpPr>
          <p:nvPr>
            <p:ph type="title"/>
          </p:nvPr>
        </p:nvSpPr>
        <p:spPr>
          <a:xfrm>
            <a:off x="1262743" y="0"/>
            <a:ext cx="10515600" cy="1325563"/>
          </a:xfrm>
        </p:spPr>
        <p:txBody>
          <a:bodyPr/>
          <a:lstStyle/>
          <a:p>
            <a:r>
              <a:rPr lang="pl-PL" b="1" i="0" dirty="0" err="1">
                <a:solidFill>
                  <a:srgbClr val="666666"/>
                </a:solidFill>
                <a:effectLst/>
                <a:latin typeface="Open Sans" panose="020B0606030504020204" pitchFamily="34" charset="0"/>
              </a:rPr>
              <a:t>Mechanical</a:t>
            </a:r>
            <a:r>
              <a:rPr lang="pl-PL" b="1" i="0" dirty="0">
                <a:solidFill>
                  <a:srgbClr val="666666"/>
                </a:solidFill>
                <a:effectLst/>
                <a:latin typeface="Open Sans" panose="020B0606030504020204" pitchFamily="34" charset="0"/>
              </a:rPr>
              <a:t>/</a:t>
            </a:r>
            <a:r>
              <a:rPr lang="pl-PL" b="1" i="0" dirty="0" err="1">
                <a:solidFill>
                  <a:srgbClr val="666666"/>
                </a:solidFill>
                <a:effectLst/>
                <a:latin typeface="Open Sans" panose="020B0606030504020204" pitchFamily="34" charset="0"/>
              </a:rPr>
              <a:t>Structural</a:t>
            </a:r>
            <a:r>
              <a:rPr lang="pl-PL" b="1" i="0" dirty="0">
                <a:solidFill>
                  <a:srgbClr val="666666"/>
                </a:solidFill>
                <a:effectLst/>
                <a:latin typeface="Open Sans" panose="020B0606030504020204" pitchFamily="34" charset="0"/>
              </a:rPr>
              <a:t> </a:t>
            </a:r>
            <a:r>
              <a:rPr lang="pl-PL" b="1" i="0" dirty="0" err="1">
                <a:solidFill>
                  <a:srgbClr val="666666"/>
                </a:solidFill>
                <a:effectLst/>
                <a:latin typeface="Open Sans" panose="020B0606030504020204" pitchFamily="34" charset="0"/>
              </a:rPr>
              <a:t>Problems</a:t>
            </a:r>
            <a:br>
              <a:rPr lang="pl-PL" b="1" i="0" dirty="0">
                <a:solidFill>
                  <a:srgbClr val="666666"/>
                </a:solidFill>
                <a:effectLst/>
                <a:latin typeface="Open Sans" panose="020B0606030504020204" pitchFamily="34" charset="0"/>
              </a:rPr>
            </a:br>
            <a:endParaRPr lang="pl-PL" dirty="0"/>
          </a:p>
        </p:txBody>
      </p:sp>
      <p:sp>
        <p:nvSpPr>
          <p:cNvPr id="3" name="Symbol zastępczy zawartości 2">
            <a:extLst>
              <a:ext uri="{FF2B5EF4-FFF2-40B4-BE49-F238E27FC236}">
                <a16:creationId xmlns:a16="http://schemas.microsoft.com/office/drawing/2014/main" id="{00BAACEB-9A16-D3D0-9A3D-55A5E3F17666}"/>
              </a:ext>
            </a:extLst>
          </p:cNvPr>
          <p:cNvSpPr>
            <a:spLocks noGrp="1"/>
          </p:cNvSpPr>
          <p:nvPr>
            <p:ph idx="1"/>
          </p:nvPr>
        </p:nvSpPr>
        <p:spPr>
          <a:xfrm>
            <a:off x="513920" y="798939"/>
            <a:ext cx="11264523" cy="5378024"/>
          </a:xfrm>
        </p:spPr>
        <p:txBody>
          <a:bodyPr vert="horz" lIns="91440" tIns="45720" rIns="91440" bIns="45720" numCol="2" spcCol="1440000" rtlCol="0" anchor="t">
            <a:normAutofit/>
          </a:bodyPr>
          <a:lstStyle/>
          <a:p>
            <a:pPr marL="0" indent="0">
              <a:buNone/>
            </a:pPr>
            <a:endParaRPr lang="pl-PL" b="0" i="0" dirty="0">
              <a:solidFill>
                <a:srgbClr val="414841"/>
              </a:solidFill>
              <a:effectLst/>
              <a:latin typeface="Open Sans" panose="020B0606030504020204" pitchFamily="34" charset="0"/>
            </a:endParaRPr>
          </a:p>
          <a:p>
            <a:r>
              <a:rPr lang="pl-PL" dirty="0" err="1">
                <a:solidFill>
                  <a:srgbClr val="414841"/>
                </a:solidFill>
                <a:latin typeface="Open Sans" panose="020B0606030504020204" pitchFamily="34" charset="0"/>
              </a:rPr>
              <a:t>Sprain</a:t>
            </a:r>
            <a:endParaRPr lang="pl-PL" b="0" i="0" dirty="0">
              <a:solidFill>
                <a:srgbClr val="414841"/>
              </a:solidFill>
              <a:effectLst/>
              <a:latin typeface="Open Sans" panose="020B0606030504020204" pitchFamily="34" charset="0"/>
            </a:endParaRPr>
          </a:p>
          <a:p>
            <a:r>
              <a:rPr lang="pl-PL" dirty="0" err="1">
                <a:solidFill>
                  <a:srgbClr val="414841"/>
                </a:solidFill>
                <a:latin typeface="Open Sans" panose="020B0606030504020204" pitchFamily="34" charset="0"/>
              </a:rPr>
              <a:t>Strain</a:t>
            </a:r>
            <a:r>
              <a:rPr lang="pl-PL" dirty="0">
                <a:solidFill>
                  <a:srgbClr val="414841"/>
                </a:solidFill>
                <a:latin typeface="Open Sans" panose="020B0606030504020204" pitchFamily="34" charset="0"/>
              </a:rPr>
              <a:t> </a:t>
            </a:r>
          </a:p>
          <a:p>
            <a:endParaRPr lang="pl-PL" b="0" i="0" dirty="0">
              <a:solidFill>
                <a:srgbClr val="414841"/>
              </a:solidFill>
              <a:effectLst/>
              <a:latin typeface="Open Sans" panose="020B0606030504020204" pitchFamily="34" charset="0"/>
            </a:endParaRPr>
          </a:p>
          <a:p>
            <a:pPr marL="0" indent="0">
              <a:buNone/>
            </a:pPr>
            <a:endParaRPr lang="pl-PL" dirty="0">
              <a:solidFill>
                <a:srgbClr val="414841"/>
              </a:solidFill>
              <a:latin typeface="Open Sans" panose="020B0606030504020204" pitchFamily="34" charset="0"/>
            </a:endParaRPr>
          </a:p>
          <a:p>
            <a:endParaRPr lang="pl-PL" b="0" i="0" dirty="0">
              <a:solidFill>
                <a:srgbClr val="414841"/>
              </a:solidFill>
              <a:effectLst/>
              <a:latin typeface="Open Sans" panose="020B0606030504020204" pitchFamily="34" charset="0"/>
            </a:endParaRPr>
          </a:p>
          <a:p>
            <a:r>
              <a:rPr lang="pl-PL" b="0" i="0" dirty="0" err="1">
                <a:solidFill>
                  <a:srgbClr val="414841"/>
                </a:solidFill>
                <a:effectLst/>
                <a:latin typeface="Open Sans" panose="020B0606030504020204" pitchFamily="34" charset="0"/>
              </a:rPr>
              <a:t>Herniated</a:t>
            </a:r>
            <a:r>
              <a:rPr lang="pl-PL" b="0" i="0" dirty="0">
                <a:solidFill>
                  <a:srgbClr val="414841"/>
                </a:solidFill>
                <a:effectLst/>
                <a:latin typeface="Open Sans" panose="020B0606030504020204" pitchFamily="34" charset="0"/>
              </a:rPr>
              <a:t> </a:t>
            </a:r>
            <a:r>
              <a:rPr lang="pl-PL" b="0" i="0" dirty="0" err="1">
                <a:solidFill>
                  <a:srgbClr val="414841"/>
                </a:solidFill>
                <a:effectLst/>
                <a:latin typeface="Open Sans" panose="020B0606030504020204" pitchFamily="34" charset="0"/>
              </a:rPr>
              <a:t>or</a:t>
            </a:r>
            <a:r>
              <a:rPr lang="pl-PL" b="0" i="0" dirty="0">
                <a:solidFill>
                  <a:srgbClr val="414841"/>
                </a:solidFill>
                <a:effectLst/>
                <a:latin typeface="Open Sans" panose="020B0606030504020204" pitchFamily="34" charset="0"/>
              </a:rPr>
              <a:t> </a:t>
            </a:r>
            <a:r>
              <a:rPr lang="pl-PL" b="0" i="0" dirty="0" err="1">
                <a:solidFill>
                  <a:srgbClr val="414841"/>
                </a:solidFill>
                <a:effectLst/>
                <a:latin typeface="Open Sans" panose="020B0606030504020204" pitchFamily="34" charset="0"/>
              </a:rPr>
              <a:t>ruptured</a:t>
            </a:r>
            <a:r>
              <a:rPr lang="pl-PL" b="0" i="0" dirty="0">
                <a:solidFill>
                  <a:srgbClr val="414841"/>
                </a:solidFill>
                <a:effectLst/>
                <a:latin typeface="Open Sans" panose="020B0606030504020204" pitchFamily="34" charset="0"/>
              </a:rPr>
              <a:t> </a:t>
            </a:r>
            <a:r>
              <a:rPr lang="pl-PL" b="0" i="0" dirty="0" err="1">
                <a:solidFill>
                  <a:srgbClr val="414841"/>
                </a:solidFill>
                <a:effectLst/>
                <a:latin typeface="Open Sans" panose="020B0606030504020204" pitchFamily="34" charset="0"/>
              </a:rPr>
              <a:t>disk</a:t>
            </a:r>
            <a:endParaRPr lang="pl-PL" b="0" i="0" dirty="0">
              <a:solidFill>
                <a:srgbClr val="414841"/>
              </a:solidFill>
              <a:effectLst/>
              <a:latin typeface="Open Sans" panose="020B0606030504020204" pitchFamily="34" charset="0"/>
            </a:endParaRPr>
          </a:p>
          <a:p>
            <a:pPr marL="0" indent="0">
              <a:buNone/>
            </a:pPr>
            <a:r>
              <a:rPr lang="pl-PL" b="0" i="0" dirty="0">
                <a:solidFill>
                  <a:srgbClr val="414841"/>
                </a:solidFill>
                <a:effectLst/>
                <a:latin typeface="Open Sans" panose="020B0606030504020204" pitchFamily="34" charset="0"/>
              </a:rPr>
              <a:t> </a:t>
            </a:r>
          </a:p>
          <a:p>
            <a:pPr marL="0" indent="0">
              <a:buNone/>
            </a:pPr>
            <a:endParaRPr lang="pl-PL" dirty="0">
              <a:solidFill>
                <a:srgbClr val="414841"/>
              </a:solidFill>
              <a:latin typeface="Open Sans"/>
            </a:endParaRPr>
          </a:p>
          <a:p>
            <a:pPr marL="0" indent="0">
              <a:buNone/>
            </a:pPr>
            <a:endParaRPr lang="pl-PL" dirty="0">
              <a:solidFill>
                <a:srgbClr val="414841"/>
              </a:solidFill>
              <a:latin typeface="Open Sans"/>
              <a:ea typeface="Open Sans"/>
              <a:cs typeface="Open Sans"/>
            </a:endParaRPr>
          </a:p>
          <a:p>
            <a:pPr marL="0" indent="0">
              <a:buNone/>
            </a:pPr>
            <a:endParaRPr lang="pl-PL" dirty="0">
              <a:solidFill>
                <a:srgbClr val="414841"/>
              </a:solidFill>
              <a:latin typeface="Open Sans"/>
              <a:ea typeface="Open Sans"/>
              <a:cs typeface="Open Sans"/>
            </a:endParaRPr>
          </a:p>
          <a:p>
            <a:r>
              <a:rPr lang="pl-PL" dirty="0">
                <a:solidFill>
                  <a:srgbClr val="414841"/>
                </a:solidFill>
                <a:latin typeface="Open Sans" panose="020B0606030504020204" pitchFamily="34" charset="0"/>
              </a:rPr>
              <a:t> </a:t>
            </a:r>
            <a:r>
              <a:rPr lang="pl-PL" dirty="0" err="1">
                <a:solidFill>
                  <a:srgbClr val="414841"/>
                </a:solidFill>
                <a:latin typeface="Open Sans" panose="020B0606030504020204" pitchFamily="34" charset="0"/>
              </a:rPr>
              <a:t>Osteoporosis</a:t>
            </a:r>
            <a:endParaRPr lang="pl-PL" dirty="0">
              <a:solidFill>
                <a:srgbClr val="414841"/>
              </a:solidFill>
              <a:latin typeface="Open Sans" panose="020B0606030504020204" pitchFamily="34" charset="0"/>
            </a:endParaRPr>
          </a:p>
          <a:p>
            <a:endParaRPr lang="pl-PL" dirty="0"/>
          </a:p>
        </p:txBody>
      </p:sp>
      <p:pic>
        <p:nvPicPr>
          <p:cNvPr id="5" name="Obraz 4">
            <a:extLst>
              <a:ext uri="{FF2B5EF4-FFF2-40B4-BE49-F238E27FC236}">
                <a16:creationId xmlns:a16="http://schemas.microsoft.com/office/drawing/2014/main" id="{0902B57B-1604-83D5-B921-B847639B2002}"/>
              </a:ext>
            </a:extLst>
          </p:cNvPr>
          <p:cNvPicPr>
            <a:picLocks noChangeAspect="1"/>
          </p:cNvPicPr>
          <p:nvPr/>
        </p:nvPicPr>
        <p:blipFill>
          <a:blip r:embed="rId4"/>
          <a:stretch>
            <a:fillRect/>
          </a:stretch>
        </p:blipFill>
        <p:spPr>
          <a:xfrm>
            <a:off x="1412459" y="4347977"/>
            <a:ext cx="3511321" cy="2290651"/>
          </a:xfrm>
          <a:prstGeom prst="rect">
            <a:avLst/>
          </a:prstGeom>
        </p:spPr>
      </p:pic>
      <p:pic>
        <p:nvPicPr>
          <p:cNvPr id="6" name="Obraz 5" descr="A healthy spine vs a spine with low bone density and compression fractures.">
            <a:extLst>
              <a:ext uri="{FF2B5EF4-FFF2-40B4-BE49-F238E27FC236}">
                <a16:creationId xmlns:a16="http://schemas.microsoft.com/office/drawing/2014/main" id="{F0477526-E2B6-9DAA-01C0-8E1787A2B132}"/>
              </a:ext>
            </a:extLst>
          </p:cNvPr>
          <p:cNvPicPr>
            <a:picLocks noChangeAspect="1"/>
          </p:cNvPicPr>
          <p:nvPr/>
        </p:nvPicPr>
        <p:blipFill rotWithShape="1">
          <a:blip r:embed="rId5"/>
          <a:srcRect t="3233" b="7259"/>
          <a:stretch/>
        </p:blipFill>
        <p:spPr>
          <a:xfrm>
            <a:off x="7070628" y="1850770"/>
            <a:ext cx="3135821" cy="4326193"/>
          </a:xfrm>
          <a:prstGeom prst="rect">
            <a:avLst/>
          </a:prstGeom>
        </p:spPr>
      </p:pic>
      <p:sp>
        <p:nvSpPr>
          <p:cNvPr id="7" name="pole tekstowe 6">
            <a:extLst>
              <a:ext uri="{FF2B5EF4-FFF2-40B4-BE49-F238E27FC236}">
                <a16:creationId xmlns:a16="http://schemas.microsoft.com/office/drawing/2014/main" id="{4A3C4A30-8F3A-86F3-BE2E-21B5C761A832}"/>
              </a:ext>
            </a:extLst>
          </p:cNvPr>
          <p:cNvSpPr txBox="1"/>
          <p:nvPr/>
        </p:nvSpPr>
        <p:spPr>
          <a:xfrm>
            <a:off x="413657" y="3283974"/>
            <a:ext cx="6036304" cy="584775"/>
          </a:xfrm>
          <a:prstGeom prst="rect">
            <a:avLst/>
          </a:prstGeom>
          <a:noFill/>
        </p:spPr>
        <p:txBody>
          <a:bodyPr wrap="square" rtlCol="0">
            <a:spAutoFit/>
          </a:bodyPr>
          <a:lstStyle/>
          <a:p>
            <a:r>
              <a:rPr lang="pl-PL" sz="800" dirty="0"/>
              <a:t>https://www.google.com/search?q=sprain+and+strain+in+spine&amp;tbm=isch&amp;ved=2ahUKEwi965z4sbmCAxXGh_0HHWdfAgkQ2-cCegQIABAA&amp;oq=sprain+and+strain+in+spine&amp;gs_lcp=CgNpbWcQAzoECCMQJzoHCAAQExCABDoICAAQCBAeEBM6BggAEAgQHlDNHliHLGDOLWgAcAB4AIABoAGIAeQJkgEDMS45mAEAoAEBqgELZ3dzLXdpei1pbWfAAQE&amp;sclient=img&amp;ei=RxxOZf2rM8aP9u8P576JSA&amp;bih=739&amp;biw=1536&amp;client=avast-a-1#imgrc=RXCg8-YthJ-GMM</a:t>
            </a:r>
          </a:p>
        </p:txBody>
      </p:sp>
      <p:sp>
        <p:nvSpPr>
          <p:cNvPr id="8" name="pole tekstowe 7">
            <a:extLst>
              <a:ext uri="{FF2B5EF4-FFF2-40B4-BE49-F238E27FC236}">
                <a16:creationId xmlns:a16="http://schemas.microsoft.com/office/drawing/2014/main" id="{3A64E053-8173-4B09-DE59-92247C850A66}"/>
              </a:ext>
            </a:extLst>
          </p:cNvPr>
          <p:cNvSpPr txBox="1"/>
          <p:nvPr/>
        </p:nvSpPr>
        <p:spPr>
          <a:xfrm>
            <a:off x="43543" y="6425358"/>
            <a:ext cx="6263148" cy="461665"/>
          </a:xfrm>
          <a:prstGeom prst="rect">
            <a:avLst/>
          </a:prstGeom>
          <a:noFill/>
        </p:spPr>
        <p:txBody>
          <a:bodyPr wrap="square" rtlCol="0">
            <a:spAutoFit/>
          </a:bodyPr>
          <a:lstStyle/>
          <a:p>
            <a:r>
              <a:rPr lang="pl-PL" sz="800" dirty="0"/>
              <a:t>https://www.google.com/search?client=avast-a-1&amp;sca_esv=581186770&amp;sxsrf=AM9HkKkqZRXGe_G7sdb033cCTg_qvjw0dw:1699617930771&amp;q=Herniated+or+ruptured+disk&amp;tbm=isch&amp;source=lnms&amp;sa=X&amp;ved=2ahUKEwjxwZGYsrmCAxURRvEDHQtxA1QQ0pQJegQIChAB&amp;biw=1536&amp;bih=739&amp;dpr=1.25#imgrc=BtpKs4XncsC6TM</a:t>
            </a:r>
          </a:p>
        </p:txBody>
      </p:sp>
      <p:sp>
        <p:nvSpPr>
          <p:cNvPr id="9" name="pole tekstowe 8">
            <a:extLst>
              <a:ext uri="{FF2B5EF4-FFF2-40B4-BE49-F238E27FC236}">
                <a16:creationId xmlns:a16="http://schemas.microsoft.com/office/drawing/2014/main" id="{77AFE491-2475-38F5-8691-F024EDF045C1}"/>
              </a:ext>
            </a:extLst>
          </p:cNvPr>
          <p:cNvSpPr txBox="1"/>
          <p:nvPr/>
        </p:nvSpPr>
        <p:spPr>
          <a:xfrm>
            <a:off x="6754762" y="6302248"/>
            <a:ext cx="5102942" cy="584775"/>
          </a:xfrm>
          <a:prstGeom prst="rect">
            <a:avLst/>
          </a:prstGeom>
          <a:noFill/>
        </p:spPr>
        <p:txBody>
          <a:bodyPr wrap="square" rtlCol="0">
            <a:spAutoFit/>
          </a:bodyPr>
          <a:lstStyle/>
          <a:p>
            <a:r>
              <a:rPr lang="pl-PL" sz="800" dirty="0"/>
              <a:t>https://www.google.com/search?client=avast-a-1&amp;sca_esv=581186770&amp;sxsrf=AM9HkKk0AMBTGK4_v8juoOyjEEzfVQe2OQ:1699618021301&amp;q=osteoporosis&amp;tbm=isch&amp;source=lnms&amp;sa=X&amp;ved=2ahUKEwiNiKfDsrmCAxX1Q_EDHXH7A_YQ0pQJegQIDBAB&amp;biw=1536&amp;bih=739&amp;dpr=1.25#imgrc=sSYbR1zdmGBv3M</a:t>
            </a:r>
          </a:p>
        </p:txBody>
      </p:sp>
    </p:spTree>
    <p:extLst>
      <p:ext uri="{BB962C8B-B14F-4D97-AF65-F5344CB8AC3E}">
        <p14:creationId xmlns:p14="http://schemas.microsoft.com/office/powerpoint/2010/main" val="403112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503B2F-3403-A7ED-8A8A-07F26C424CFA}"/>
              </a:ext>
            </a:extLst>
          </p:cNvPr>
          <p:cNvSpPr>
            <a:spLocks noGrp="1"/>
          </p:cNvSpPr>
          <p:nvPr>
            <p:ph type="title"/>
          </p:nvPr>
        </p:nvSpPr>
        <p:spPr>
          <a:xfrm>
            <a:off x="838200" y="-323702"/>
            <a:ext cx="5170714" cy="356359"/>
          </a:xfrm>
        </p:spPr>
        <p:txBody>
          <a:bodyPr>
            <a:normAutofit fontScale="90000"/>
          </a:bodyPr>
          <a:lstStyle/>
          <a:p>
            <a:endParaRPr lang="pl-PL"/>
          </a:p>
        </p:txBody>
      </p:sp>
      <p:sp>
        <p:nvSpPr>
          <p:cNvPr id="3" name="Symbol zastępczy zawartości 2">
            <a:extLst>
              <a:ext uri="{FF2B5EF4-FFF2-40B4-BE49-F238E27FC236}">
                <a16:creationId xmlns:a16="http://schemas.microsoft.com/office/drawing/2014/main" id="{701ED48D-F4D0-8EAE-1461-214548396DFB}"/>
              </a:ext>
            </a:extLst>
          </p:cNvPr>
          <p:cNvSpPr>
            <a:spLocks noGrp="1"/>
          </p:cNvSpPr>
          <p:nvPr>
            <p:ph idx="1"/>
          </p:nvPr>
        </p:nvSpPr>
        <p:spPr>
          <a:xfrm>
            <a:off x="337458" y="326490"/>
            <a:ext cx="11114314" cy="6176963"/>
          </a:xfrm>
        </p:spPr>
        <p:txBody>
          <a:bodyPr vert="horz" lIns="91440" tIns="45720" rIns="91440" bIns="45720" numCol="2" spcCol="1440000" rtlCol="0" anchor="t">
            <a:normAutofit/>
          </a:bodyPr>
          <a:lstStyle/>
          <a:p>
            <a:r>
              <a:rPr lang="pl-PL" b="0" i="0" dirty="0" err="1">
                <a:solidFill>
                  <a:srgbClr val="414841"/>
                </a:solidFill>
                <a:effectLst/>
                <a:latin typeface="Open Sans" panose="020B0606030504020204" pitchFamily="34" charset="0"/>
              </a:rPr>
              <a:t>Spinal</a:t>
            </a:r>
            <a:r>
              <a:rPr lang="pl-PL" b="0" i="0" dirty="0">
                <a:solidFill>
                  <a:srgbClr val="414841"/>
                </a:solidFill>
                <a:effectLst/>
                <a:latin typeface="Open Sans" panose="020B0606030504020204" pitchFamily="34" charset="0"/>
              </a:rPr>
              <a:t> </a:t>
            </a:r>
            <a:r>
              <a:rPr lang="pl-PL" b="0" i="0" dirty="0" err="1">
                <a:solidFill>
                  <a:srgbClr val="414841"/>
                </a:solidFill>
                <a:effectLst/>
                <a:latin typeface="Open Sans" panose="020B0606030504020204" pitchFamily="34" charset="0"/>
              </a:rPr>
              <a:t>stenosis</a:t>
            </a:r>
            <a:endParaRPr lang="pl-PL" b="0" i="0" dirty="0">
              <a:solidFill>
                <a:srgbClr val="414841"/>
              </a:solidFill>
              <a:effectLst/>
              <a:latin typeface="Open Sans" panose="020B0606030504020204" pitchFamily="34" charset="0"/>
            </a:endParaRPr>
          </a:p>
          <a:p>
            <a:endParaRPr lang="pl-PL" b="0" i="0" dirty="0">
              <a:solidFill>
                <a:srgbClr val="414841"/>
              </a:solidFill>
              <a:effectLst/>
              <a:latin typeface="Open Sans" panose="020B0606030504020204" pitchFamily="34" charset="0"/>
            </a:endParaRPr>
          </a:p>
          <a:p>
            <a:endParaRPr lang="pl-PL" dirty="0">
              <a:solidFill>
                <a:srgbClr val="414841"/>
              </a:solidFill>
              <a:latin typeface="Open Sans" panose="020B0606030504020204" pitchFamily="34" charset="0"/>
            </a:endParaRPr>
          </a:p>
          <a:p>
            <a:endParaRPr lang="pl-PL" dirty="0">
              <a:solidFill>
                <a:srgbClr val="414841"/>
              </a:solidFill>
              <a:latin typeface="Open Sans" panose="020B0606030504020204" pitchFamily="34" charset="0"/>
            </a:endParaRPr>
          </a:p>
          <a:p>
            <a:pPr lvl="3"/>
            <a:endParaRPr lang="pl-PL" dirty="0">
              <a:solidFill>
                <a:srgbClr val="414841"/>
              </a:solidFill>
              <a:latin typeface="Open Sans" panose="020B0606030504020204" pitchFamily="34" charset="0"/>
            </a:endParaRPr>
          </a:p>
          <a:p>
            <a:pPr marL="0" indent="0">
              <a:buNone/>
            </a:pPr>
            <a:r>
              <a:rPr lang="pl-PL" sz="800" dirty="0">
                <a:solidFill>
                  <a:srgbClr val="414841"/>
                </a:solidFill>
                <a:latin typeface="Open Sans" panose="020B0606030504020204" pitchFamily="34" charset="0"/>
              </a:rPr>
              <a:t>https://www.google.com/search?client=avast-a-1&amp;sca_esv=581186770&amp;sxsrf=AM9HkKm5mJ8Tcnlxrb437LkHwG0jNkAn6g:1699618100249&amp;q=Spinal+stenosis&amp;tbm=isch&amp;source=lnms&amp;sa=X&amp;ved=2ahUKEwjMyPnosrmCAxXdRvEDHULNAlwQ0pQJegQICRAB&amp;biw=1536&amp;bih=739&amp;dpr=1.25#imgrc=ABZogcao6tFF7M</a:t>
            </a:r>
          </a:p>
          <a:p>
            <a:endParaRPr lang="pl-PL" b="0" i="0" dirty="0">
              <a:solidFill>
                <a:srgbClr val="414841"/>
              </a:solidFill>
              <a:effectLst/>
              <a:latin typeface="Open Sans" panose="020B0606030504020204" pitchFamily="34" charset="0"/>
            </a:endParaRPr>
          </a:p>
          <a:p>
            <a:r>
              <a:rPr lang="pl-PL" b="0" i="0" dirty="0" err="1">
                <a:solidFill>
                  <a:srgbClr val="414841"/>
                </a:solidFill>
                <a:effectLst/>
                <a:latin typeface="Open Sans"/>
                <a:ea typeface="Open Sans"/>
                <a:cs typeface="Open Sans"/>
              </a:rPr>
              <a:t>Scoliosis</a:t>
            </a:r>
            <a:r>
              <a:rPr lang="pl-PL" dirty="0">
                <a:solidFill>
                  <a:srgbClr val="414841"/>
                </a:solidFill>
                <a:latin typeface="Open Sans"/>
                <a:ea typeface="Open Sans"/>
                <a:cs typeface="Open Sans"/>
              </a:rPr>
              <a:t> </a:t>
            </a:r>
            <a:endParaRPr lang="pl-PL" dirty="0">
              <a:solidFill>
                <a:srgbClr val="414841"/>
              </a:solidFill>
              <a:latin typeface="Open Sans" panose="020B0606030504020204" pitchFamily="34" charset="0"/>
              <a:ea typeface="Open Sans" panose="020B0606030504020204" pitchFamily="34" charset="0"/>
              <a:cs typeface="Open Sans" panose="020B0606030504020204" pitchFamily="34" charset="0"/>
            </a:endParaRPr>
          </a:p>
          <a:p>
            <a:endParaRPr lang="pl-PL" dirty="0">
              <a:solidFill>
                <a:srgbClr val="414841"/>
              </a:solidFill>
              <a:latin typeface="Open Sans"/>
              <a:ea typeface="Open Sans"/>
              <a:cs typeface="Open Sans"/>
            </a:endParaRPr>
          </a:p>
          <a:p>
            <a:endParaRPr lang="pl-PL" dirty="0">
              <a:solidFill>
                <a:srgbClr val="414841"/>
              </a:solidFill>
              <a:latin typeface="Open Sans"/>
              <a:ea typeface="Open Sans"/>
              <a:cs typeface="Open Sans"/>
            </a:endParaRPr>
          </a:p>
          <a:p>
            <a:endParaRPr lang="pl-PL" dirty="0">
              <a:solidFill>
                <a:srgbClr val="414841"/>
              </a:solidFill>
              <a:latin typeface="Open Sans"/>
              <a:ea typeface="Open Sans"/>
              <a:cs typeface="Open Sans"/>
            </a:endParaRPr>
          </a:p>
          <a:p>
            <a:endParaRPr lang="pl-PL" dirty="0">
              <a:solidFill>
                <a:srgbClr val="414841"/>
              </a:solidFill>
              <a:latin typeface="Open Sans"/>
              <a:ea typeface="Open Sans"/>
              <a:cs typeface="Open Sans"/>
            </a:endParaRPr>
          </a:p>
        </p:txBody>
      </p:sp>
      <p:pic>
        <p:nvPicPr>
          <p:cNvPr id="4" name="Obraz 3" descr="Obraz zawierający tekst, kreskówka, szkielet&#10;&#10;Opis wygenerowany automatycznie">
            <a:extLst>
              <a:ext uri="{FF2B5EF4-FFF2-40B4-BE49-F238E27FC236}">
                <a16:creationId xmlns:a16="http://schemas.microsoft.com/office/drawing/2014/main" id="{4DFF562E-D322-AAE3-4292-20C92E3F8731}"/>
              </a:ext>
            </a:extLst>
          </p:cNvPr>
          <p:cNvPicPr>
            <a:picLocks noChangeAspect="1"/>
          </p:cNvPicPr>
          <p:nvPr/>
        </p:nvPicPr>
        <p:blipFill>
          <a:blip r:embed="rId2"/>
          <a:stretch>
            <a:fillRect/>
          </a:stretch>
        </p:blipFill>
        <p:spPr>
          <a:xfrm>
            <a:off x="7044311" y="2282218"/>
            <a:ext cx="4895908" cy="3129815"/>
          </a:xfrm>
          <a:prstGeom prst="rect">
            <a:avLst/>
          </a:prstGeom>
        </p:spPr>
      </p:pic>
      <p:pic>
        <p:nvPicPr>
          <p:cNvPr id="5" name="Obraz 4" descr="Obraz zawierający kreskówka&#10;&#10;Opis wygenerowany automatycznie">
            <a:extLst>
              <a:ext uri="{FF2B5EF4-FFF2-40B4-BE49-F238E27FC236}">
                <a16:creationId xmlns:a16="http://schemas.microsoft.com/office/drawing/2014/main" id="{9472A08D-6279-81B2-BDBF-B8B3E0D2A23A}"/>
              </a:ext>
            </a:extLst>
          </p:cNvPr>
          <p:cNvPicPr>
            <a:picLocks noChangeAspect="1"/>
          </p:cNvPicPr>
          <p:nvPr/>
        </p:nvPicPr>
        <p:blipFill>
          <a:blip r:embed="rId3"/>
          <a:stretch>
            <a:fillRect/>
          </a:stretch>
        </p:blipFill>
        <p:spPr>
          <a:xfrm>
            <a:off x="3241381" y="815452"/>
            <a:ext cx="3489100" cy="3312437"/>
          </a:xfrm>
          <a:prstGeom prst="rect">
            <a:avLst/>
          </a:prstGeom>
        </p:spPr>
      </p:pic>
      <p:pic>
        <p:nvPicPr>
          <p:cNvPr id="3076" name="Picture 4" descr="Skolioza - co należy wiedzieć? - Testosterone Wiedza">
            <a:extLst>
              <a:ext uri="{FF2B5EF4-FFF2-40B4-BE49-F238E27FC236}">
                <a16:creationId xmlns:a16="http://schemas.microsoft.com/office/drawing/2014/main" id="{C7215FB5-9D1E-3ED2-C49A-80F36F86A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7" y="4421722"/>
            <a:ext cx="3489100" cy="210978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6DF9CA67-CAF9-809A-AD83-8885D61CAAC4}"/>
              </a:ext>
            </a:extLst>
          </p:cNvPr>
          <p:cNvSpPr txBox="1"/>
          <p:nvPr/>
        </p:nvSpPr>
        <p:spPr>
          <a:xfrm>
            <a:off x="8058651" y="1717006"/>
            <a:ext cx="32836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a:cs typeface="Calibri"/>
            </a:endParaRPr>
          </a:p>
        </p:txBody>
      </p:sp>
      <p:sp>
        <p:nvSpPr>
          <p:cNvPr id="7" name="pole tekstowe 6">
            <a:extLst>
              <a:ext uri="{FF2B5EF4-FFF2-40B4-BE49-F238E27FC236}">
                <a16:creationId xmlns:a16="http://schemas.microsoft.com/office/drawing/2014/main" id="{C66DD3D9-ED8B-D375-3917-5E6DBE39E657}"/>
              </a:ext>
            </a:extLst>
          </p:cNvPr>
          <p:cNvSpPr txBox="1"/>
          <p:nvPr/>
        </p:nvSpPr>
        <p:spPr>
          <a:xfrm>
            <a:off x="7939367" y="1501589"/>
            <a:ext cx="39920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pl-PL" sz="2800" dirty="0" err="1">
                <a:cs typeface="Calibri"/>
              </a:rPr>
              <a:t>Ankylosing</a:t>
            </a:r>
            <a:r>
              <a:rPr lang="pl-PL" sz="2800" dirty="0">
                <a:cs typeface="Calibri"/>
              </a:rPr>
              <a:t> </a:t>
            </a:r>
            <a:r>
              <a:rPr lang="pl-PL" sz="2800" dirty="0" err="1">
                <a:cs typeface="Calibri"/>
              </a:rPr>
              <a:t>spondylitis</a:t>
            </a:r>
            <a:endParaRPr lang="pl-PL" sz="2800" dirty="0">
              <a:cs typeface="Calibri"/>
            </a:endParaRPr>
          </a:p>
        </p:txBody>
      </p:sp>
      <p:sp>
        <p:nvSpPr>
          <p:cNvPr id="10" name="pole tekstowe 9">
            <a:extLst>
              <a:ext uri="{FF2B5EF4-FFF2-40B4-BE49-F238E27FC236}">
                <a16:creationId xmlns:a16="http://schemas.microsoft.com/office/drawing/2014/main" id="{82A0CD26-DDB4-F25B-8201-D538BC0AFF67}"/>
              </a:ext>
            </a:extLst>
          </p:cNvPr>
          <p:cNvSpPr txBox="1"/>
          <p:nvPr/>
        </p:nvSpPr>
        <p:spPr>
          <a:xfrm>
            <a:off x="4188222" y="6279947"/>
            <a:ext cx="4895908" cy="461665"/>
          </a:xfrm>
          <a:prstGeom prst="rect">
            <a:avLst/>
          </a:prstGeom>
          <a:noFill/>
        </p:spPr>
        <p:txBody>
          <a:bodyPr wrap="square" rtlCol="0">
            <a:spAutoFit/>
          </a:bodyPr>
          <a:lstStyle/>
          <a:p>
            <a:r>
              <a:rPr lang="pl-PL" sz="800" dirty="0"/>
              <a:t>https://www.google.com/search?client=avast-a-1&amp;sca_esv=581186770&amp;sxsrf=AM9HkKnC15sqSJJH9rDx-PxtH4BT0Vyc8w:1699618190385&amp;q=scoliosis&amp;tbm=isch&amp;source=lnms&amp;sa=X&amp;ved=2ahUKEwjlhveTs7mCAxXKRfEDHa_DE5IQ0pQJegQIDRAB&amp;biw=1536&amp;bih=739&amp;dpr=1.25#imgrc=X31swP5MWBCU4M</a:t>
            </a:r>
          </a:p>
        </p:txBody>
      </p:sp>
      <p:sp>
        <p:nvSpPr>
          <p:cNvPr id="11" name="pole tekstowe 10">
            <a:extLst>
              <a:ext uri="{FF2B5EF4-FFF2-40B4-BE49-F238E27FC236}">
                <a16:creationId xmlns:a16="http://schemas.microsoft.com/office/drawing/2014/main" id="{F3F27822-BFFE-EA23-8BDD-CCCC2304489B}"/>
              </a:ext>
            </a:extLst>
          </p:cNvPr>
          <p:cNvSpPr txBox="1"/>
          <p:nvPr/>
        </p:nvSpPr>
        <p:spPr>
          <a:xfrm>
            <a:off x="7165007" y="5372967"/>
            <a:ext cx="4654516" cy="584775"/>
          </a:xfrm>
          <a:prstGeom prst="rect">
            <a:avLst/>
          </a:prstGeom>
          <a:noFill/>
        </p:spPr>
        <p:txBody>
          <a:bodyPr wrap="square" rtlCol="0">
            <a:spAutoFit/>
          </a:bodyPr>
          <a:lstStyle/>
          <a:p>
            <a:r>
              <a:rPr lang="pl-PL" sz="800" dirty="0"/>
              <a:t>https://www.google.com/search?client=avast-a-1&amp;sca_esv=581186770&amp;sxsrf=AM9HkKnHx_Rbmf9eh9faPTb87dQCWNy-0g:1699618303902&amp;q=Ankylosing+spondylitis&amp;tbm=isch&amp;source=lnms&amp;sa=X&amp;ved=2ahUKEwiexIfKs7mCAxUcRvEDHcSHBjwQ0pQJegQICxAB&amp;biw=1536&amp;bih=739&amp;dpr=1.25#imgrc=Y0VOcFOgSrw1KM</a:t>
            </a:r>
          </a:p>
        </p:txBody>
      </p:sp>
    </p:spTree>
    <p:extLst>
      <p:ext uri="{BB962C8B-B14F-4D97-AF65-F5344CB8AC3E}">
        <p14:creationId xmlns:p14="http://schemas.microsoft.com/office/powerpoint/2010/main" val="280004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4ADCD96-6DFD-378F-77FF-0EE45332D58E}"/>
              </a:ext>
            </a:extLst>
          </p:cNvPr>
          <p:cNvSpPr>
            <a:spLocks noGrp="1"/>
          </p:cNvSpPr>
          <p:nvPr>
            <p:ph type="title"/>
          </p:nvPr>
        </p:nvSpPr>
        <p:spPr>
          <a:xfrm>
            <a:off x="640080" y="325369"/>
            <a:ext cx="4368602" cy="1956841"/>
          </a:xfrm>
        </p:spPr>
        <p:txBody>
          <a:bodyPr anchor="b">
            <a:normAutofit/>
          </a:bodyPr>
          <a:lstStyle/>
          <a:p>
            <a:r>
              <a:rPr lang="en-US" sz="4200" dirty="0">
                <a:ea typeface="Verdana" panose="020B0604030504040204" pitchFamily="34" charset="0"/>
              </a:rPr>
              <a:t>How is lower back pain diagnosed?</a:t>
            </a:r>
            <a:endParaRPr lang="pl-PL" sz="4200" dirty="0">
              <a:ea typeface="Verdana" panose="020B0604030504040204" pitchFamily="34" charset="0"/>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B4A5235-9E56-AEE3-1B49-00C54F8EC53B}"/>
              </a:ext>
            </a:extLst>
          </p:cNvPr>
          <p:cNvSpPr>
            <a:spLocks noGrp="1"/>
          </p:cNvSpPr>
          <p:nvPr>
            <p:ph idx="1"/>
          </p:nvPr>
        </p:nvSpPr>
        <p:spPr>
          <a:xfrm>
            <a:off x="640080" y="2872899"/>
            <a:ext cx="4243589" cy="3320668"/>
          </a:xfrm>
        </p:spPr>
        <p:txBody>
          <a:bodyPr>
            <a:normAutofit/>
          </a:bodyPr>
          <a:lstStyle/>
          <a:p>
            <a:pPr marL="0" indent="0">
              <a:buNone/>
            </a:pPr>
            <a:endParaRPr lang="pl-PL" sz="2200" b="1" i="0" dirty="0">
              <a:effectLst/>
              <a:latin typeface="__Roboto_2d2bf0"/>
            </a:endParaRPr>
          </a:p>
          <a:p>
            <a:r>
              <a:rPr lang="pl-PL" sz="2200" b="1" dirty="0" err="1">
                <a:latin typeface="+mj-lt"/>
              </a:rPr>
              <a:t>Spine</a:t>
            </a:r>
            <a:r>
              <a:rPr lang="pl-PL" sz="2200" b="1" dirty="0">
                <a:latin typeface="+mj-lt"/>
              </a:rPr>
              <a:t> X-</a:t>
            </a:r>
            <a:r>
              <a:rPr lang="pl-PL" sz="2200" b="1" dirty="0" err="1">
                <a:latin typeface="+mj-lt"/>
              </a:rPr>
              <a:t>ray</a:t>
            </a:r>
            <a:endParaRPr lang="pl-PL" sz="2200" b="1" i="0" dirty="0">
              <a:effectLst/>
              <a:latin typeface="+mj-lt"/>
            </a:endParaRPr>
          </a:p>
          <a:p>
            <a:r>
              <a:rPr lang="pl-PL" sz="2200" b="1" dirty="0">
                <a:latin typeface="+mj-lt"/>
              </a:rPr>
              <a:t>MRI</a:t>
            </a:r>
          </a:p>
          <a:p>
            <a:r>
              <a:rPr lang="pl-PL" sz="2200" b="1" dirty="0">
                <a:latin typeface="+mj-lt"/>
              </a:rPr>
              <a:t>CT </a:t>
            </a:r>
            <a:r>
              <a:rPr lang="pl-PL" sz="2200" b="1" dirty="0" err="1">
                <a:latin typeface="+mj-lt"/>
              </a:rPr>
              <a:t>scan</a:t>
            </a:r>
            <a:endParaRPr lang="pl-PL" sz="2200" b="1" dirty="0">
              <a:latin typeface="+mj-lt"/>
            </a:endParaRPr>
          </a:p>
          <a:p>
            <a:r>
              <a:rPr lang="pl-PL" sz="2200" b="1" dirty="0" err="1">
                <a:latin typeface="+mj-lt"/>
              </a:rPr>
              <a:t>Electromyography</a:t>
            </a:r>
            <a:r>
              <a:rPr lang="pl-PL" sz="2200" b="1" dirty="0">
                <a:latin typeface="+mj-lt"/>
              </a:rPr>
              <a:t> (EMG)</a:t>
            </a:r>
          </a:p>
          <a:p>
            <a:endParaRPr lang="pl-PL" sz="2200" dirty="0"/>
          </a:p>
        </p:txBody>
      </p:sp>
      <p:pic>
        <p:nvPicPr>
          <p:cNvPr id="5" name="Picture 4" descr="The radiologic figure of a skeleton">
            <a:extLst>
              <a:ext uri="{FF2B5EF4-FFF2-40B4-BE49-F238E27FC236}">
                <a16:creationId xmlns:a16="http://schemas.microsoft.com/office/drawing/2014/main" id="{4B4BAB32-D059-84B8-E127-A787D74EA95B}"/>
              </a:ext>
            </a:extLst>
          </p:cNvPr>
          <p:cNvPicPr>
            <a:picLocks noChangeAspect="1"/>
          </p:cNvPicPr>
          <p:nvPr/>
        </p:nvPicPr>
        <p:blipFill rotWithShape="1">
          <a:blip r:embed="rId2"/>
          <a:srcRect l="33549"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274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D8A6BE1-5F33-6F9A-8D4E-AD82B1962374}"/>
              </a:ext>
            </a:extLst>
          </p:cNvPr>
          <p:cNvSpPr>
            <a:spLocks noGrp="1"/>
          </p:cNvSpPr>
          <p:nvPr>
            <p:ph type="title"/>
          </p:nvPr>
        </p:nvSpPr>
        <p:spPr>
          <a:xfrm>
            <a:off x="642309" y="640080"/>
            <a:ext cx="5080470" cy="1481328"/>
          </a:xfrm>
        </p:spPr>
        <p:txBody>
          <a:bodyPr anchor="b">
            <a:normAutofit/>
          </a:bodyPr>
          <a:lstStyle/>
          <a:p>
            <a:r>
              <a:rPr lang="pl-PL" sz="5000">
                <a:cs typeface="Calibri Light"/>
              </a:rPr>
              <a:t>Sciatica - definition </a:t>
            </a:r>
            <a:endParaRPr lang="pl-PL" sz="5000"/>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7BFAF72-E4F9-D90D-3E69-B3D1517C9BB5}"/>
              </a:ext>
            </a:extLst>
          </p:cNvPr>
          <p:cNvSpPr>
            <a:spLocks noGrp="1"/>
          </p:cNvSpPr>
          <p:nvPr>
            <p:ph idx="1"/>
          </p:nvPr>
        </p:nvSpPr>
        <p:spPr>
          <a:xfrm>
            <a:off x="630935" y="2660904"/>
            <a:ext cx="5091843" cy="3547872"/>
          </a:xfrm>
        </p:spPr>
        <p:txBody>
          <a:bodyPr vert="horz" lIns="91440" tIns="45720" rIns="91440" bIns="45720" rtlCol="0" anchor="t">
            <a:normAutofit/>
          </a:bodyPr>
          <a:lstStyle/>
          <a:p>
            <a:r>
              <a:rPr lang="pl-PL" sz="2000" b="1" dirty="0" err="1">
                <a:cs typeface="Calibri"/>
              </a:rPr>
              <a:t>What</a:t>
            </a:r>
            <a:r>
              <a:rPr lang="pl-PL" sz="2000" b="1" dirty="0">
                <a:cs typeface="Calibri"/>
              </a:rPr>
              <a:t> </a:t>
            </a:r>
            <a:r>
              <a:rPr lang="pl-PL" sz="2000" b="1" dirty="0" err="1">
                <a:cs typeface="Calibri"/>
              </a:rPr>
              <a:t>is</a:t>
            </a:r>
            <a:r>
              <a:rPr lang="pl-PL" sz="2000" b="1" dirty="0">
                <a:cs typeface="Calibri"/>
              </a:rPr>
              <a:t> </a:t>
            </a:r>
            <a:r>
              <a:rPr lang="pl-PL" sz="2000" b="1" dirty="0" err="1">
                <a:cs typeface="Calibri"/>
              </a:rPr>
              <a:t>sciatica</a:t>
            </a:r>
            <a:r>
              <a:rPr lang="pl-PL" sz="2000" b="1" dirty="0">
                <a:cs typeface="Calibri"/>
              </a:rPr>
              <a:t>?</a:t>
            </a:r>
            <a:endParaRPr lang="pl-PL" sz="2000" dirty="0">
              <a:cs typeface="Calibri"/>
            </a:endParaRPr>
          </a:p>
          <a:p>
            <a:r>
              <a:rPr lang="pl-PL" sz="2000" b="1" dirty="0" err="1">
                <a:cs typeface="Calibri"/>
              </a:rPr>
              <a:t>What</a:t>
            </a:r>
            <a:r>
              <a:rPr lang="pl-PL" sz="2000" b="1" dirty="0">
                <a:cs typeface="Calibri"/>
              </a:rPr>
              <a:t> </a:t>
            </a:r>
            <a:r>
              <a:rPr lang="pl-PL" sz="2000" b="1" dirty="0" err="1">
                <a:cs typeface="Calibri"/>
              </a:rPr>
              <a:t>are</a:t>
            </a:r>
            <a:r>
              <a:rPr lang="pl-PL" sz="2000" b="1" dirty="0">
                <a:cs typeface="Calibri"/>
              </a:rPr>
              <a:t> the </a:t>
            </a:r>
            <a:r>
              <a:rPr lang="pl-PL" sz="2000" b="1" dirty="0" err="1">
                <a:cs typeface="Calibri"/>
              </a:rPr>
              <a:t>symptoms</a:t>
            </a:r>
            <a:r>
              <a:rPr lang="pl-PL" sz="2000" b="1" dirty="0">
                <a:cs typeface="Calibri"/>
              </a:rPr>
              <a:t> of </a:t>
            </a:r>
            <a:r>
              <a:rPr lang="pl-PL" sz="2000" b="1" dirty="0" err="1">
                <a:cs typeface="Calibri"/>
              </a:rPr>
              <a:t>sciatica</a:t>
            </a:r>
            <a:r>
              <a:rPr lang="pl-PL" sz="2000" b="1" dirty="0">
                <a:cs typeface="Calibri"/>
              </a:rPr>
              <a:t>?</a:t>
            </a:r>
            <a:endParaRPr lang="pl-PL" sz="2000" dirty="0">
              <a:cs typeface="Calibri"/>
            </a:endParaRPr>
          </a:p>
          <a:p>
            <a:r>
              <a:rPr lang="pl-PL" sz="2000" dirty="0" err="1">
                <a:latin typeface="Times New Roman"/>
                <a:cs typeface="Times New Roman"/>
              </a:rPr>
              <a:t>Sciatica</a:t>
            </a:r>
            <a:r>
              <a:rPr lang="pl-PL" sz="2000" dirty="0">
                <a:latin typeface="Times New Roman"/>
                <a:cs typeface="Times New Roman"/>
              </a:rPr>
              <a:t> </a:t>
            </a:r>
            <a:r>
              <a:rPr lang="pl-PL" sz="2000" dirty="0" err="1">
                <a:latin typeface="Times New Roman"/>
                <a:cs typeface="Times New Roman"/>
              </a:rPr>
              <a:t>symptoms</a:t>
            </a:r>
            <a:r>
              <a:rPr lang="pl-PL" sz="2000" dirty="0">
                <a:latin typeface="Times New Roman"/>
                <a:cs typeface="Times New Roman"/>
              </a:rPr>
              <a:t> </a:t>
            </a:r>
            <a:r>
              <a:rPr lang="pl-PL" sz="2000" dirty="0" err="1">
                <a:latin typeface="Times New Roman"/>
                <a:cs typeface="Times New Roman"/>
              </a:rPr>
              <a:t>can</a:t>
            </a:r>
            <a:r>
              <a:rPr lang="pl-PL" sz="2000" dirty="0">
                <a:latin typeface="Times New Roman"/>
                <a:cs typeface="Times New Roman"/>
              </a:rPr>
              <a:t> </a:t>
            </a:r>
            <a:r>
              <a:rPr lang="pl-PL" sz="2000" dirty="0" err="1">
                <a:latin typeface="Times New Roman"/>
                <a:cs typeface="Times New Roman"/>
              </a:rPr>
              <a:t>include</a:t>
            </a:r>
            <a:r>
              <a:rPr lang="pl-PL" sz="2000" dirty="0">
                <a:latin typeface="Times New Roman"/>
                <a:cs typeface="Times New Roman"/>
              </a:rPr>
              <a:t>:</a:t>
            </a:r>
          </a:p>
          <a:p>
            <a:r>
              <a:rPr lang="pl-PL" sz="2000" dirty="0" err="1">
                <a:latin typeface="Times New Roman"/>
                <a:cs typeface="Times New Roman"/>
              </a:rPr>
              <a:t>Pain</a:t>
            </a:r>
            <a:endParaRPr lang="pl-PL" sz="2000" dirty="0">
              <a:latin typeface="Times New Roman"/>
              <a:cs typeface="Times New Roman"/>
            </a:endParaRPr>
          </a:p>
          <a:p>
            <a:r>
              <a:rPr lang="pl-PL" sz="2000" dirty="0" err="1">
                <a:latin typeface="Times New Roman"/>
                <a:cs typeface="Times New Roman"/>
              </a:rPr>
              <a:t>Tingling</a:t>
            </a:r>
            <a:r>
              <a:rPr lang="pl-PL" sz="2000" dirty="0">
                <a:latin typeface="Times New Roman"/>
                <a:cs typeface="Times New Roman"/>
              </a:rPr>
              <a:t> </a:t>
            </a:r>
            <a:r>
              <a:rPr lang="pl-PL" sz="2000" dirty="0" err="1">
                <a:latin typeface="Times New Roman"/>
                <a:cs typeface="Times New Roman"/>
              </a:rPr>
              <a:t>or</a:t>
            </a:r>
            <a:r>
              <a:rPr lang="pl-PL" sz="2000" dirty="0">
                <a:latin typeface="Times New Roman"/>
                <a:cs typeface="Times New Roman"/>
              </a:rPr>
              <a:t> “</a:t>
            </a:r>
            <a:r>
              <a:rPr lang="pl-PL" sz="2000" dirty="0" err="1">
                <a:latin typeface="Times New Roman"/>
                <a:cs typeface="Times New Roman"/>
              </a:rPr>
              <a:t>pins</a:t>
            </a:r>
            <a:r>
              <a:rPr lang="pl-PL" sz="2000" dirty="0">
                <a:latin typeface="Times New Roman"/>
                <a:cs typeface="Times New Roman"/>
              </a:rPr>
              <a:t> and </a:t>
            </a:r>
            <a:r>
              <a:rPr lang="pl-PL" sz="2000" dirty="0" err="1">
                <a:latin typeface="Times New Roman"/>
                <a:cs typeface="Times New Roman"/>
              </a:rPr>
              <a:t>needles</a:t>
            </a:r>
            <a:r>
              <a:rPr lang="pl-PL" sz="2000" dirty="0">
                <a:latin typeface="Times New Roman"/>
                <a:cs typeface="Times New Roman"/>
              </a:rPr>
              <a:t>” (</a:t>
            </a:r>
            <a:r>
              <a:rPr lang="pl-PL" sz="2000" dirty="0" err="1">
                <a:latin typeface="Times New Roman"/>
                <a:cs typeface="Times New Roman"/>
              </a:rPr>
              <a:t>paresthesia</a:t>
            </a:r>
            <a:r>
              <a:rPr lang="pl-PL" sz="2000" dirty="0">
                <a:latin typeface="Times New Roman"/>
                <a:cs typeface="Times New Roman"/>
              </a:rPr>
              <a:t>)</a:t>
            </a:r>
            <a:endParaRPr lang="en-US" sz="2000" dirty="0">
              <a:latin typeface="Times New Roman"/>
              <a:cs typeface="Times New Roman"/>
            </a:endParaRPr>
          </a:p>
          <a:p>
            <a:r>
              <a:rPr lang="pl-PL" sz="2000" dirty="0" err="1">
                <a:latin typeface="Times New Roman"/>
                <a:cs typeface="Times New Roman"/>
              </a:rPr>
              <a:t>Numbness</a:t>
            </a:r>
            <a:endParaRPr lang="pl-PL" sz="2000" dirty="0">
              <a:latin typeface="Times New Roman"/>
              <a:cs typeface="Times New Roman"/>
            </a:endParaRPr>
          </a:p>
          <a:p>
            <a:r>
              <a:rPr lang="pl-PL" sz="2000" dirty="0" err="1">
                <a:latin typeface="Times New Roman"/>
                <a:cs typeface="Times New Roman"/>
              </a:rPr>
              <a:t>Muscle</a:t>
            </a:r>
            <a:r>
              <a:rPr lang="pl-PL" sz="2000" dirty="0">
                <a:latin typeface="Times New Roman"/>
                <a:cs typeface="Times New Roman"/>
              </a:rPr>
              <a:t> </a:t>
            </a:r>
            <a:r>
              <a:rPr lang="pl-PL" sz="2000" dirty="0" err="1">
                <a:latin typeface="Times New Roman"/>
                <a:cs typeface="Times New Roman"/>
              </a:rPr>
              <a:t>weakness</a:t>
            </a:r>
            <a:r>
              <a:rPr lang="pl-PL" sz="2000" dirty="0">
                <a:latin typeface="Times New Roman"/>
                <a:cs typeface="Times New Roman"/>
              </a:rPr>
              <a:t>. </a:t>
            </a:r>
          </a:p>
          <a:p>
            <a:r>
              <a:rPr lang="pl-PL" sz="2000" dirty="0" err="1">
                <a:cs typeface="Calibri"/>
              </a:rPr>
              <a:t>Urinary</a:t>
            </a:r>
            <a:r>
              <a:rPr lang="pl-PL" sz="2000" dirty="0">
                <a:cs typeface="Calibri"/>
              </a:rPr>
              <a:t> </a:t>
            </a:r>
            <a:r>
              <a:rPr lang="pl-PL" sz="2000" dirty="0" err="1">
                <a:cs typeface="Calibri"/>
              </a:rPr>
              <a:t>incontinence</a:t>
            </a:r>
            <a:r>
              <a:rPr lang="pl-PL" sz="2000" dirty="0">
                <a:cs typeface="Calibri"/>
              </a:rPr>
              <a:t> </a:t>
            </a:r>
            <a:r>
              <a:rPr lang="pl-PL" sz="2000" dirty="0" err="1">
                <a:cs typeface="Calibri"/>
              </a:rPr>
              <a:t>or</a:t>
            </a:r>
            <a:r>
              <a:rPr lang="pl-PL" sz="2000" dirty="0">
                <a:cs typeface="Calibri"/>
              </a:rPr>
              <a:t> </a:t>
            </a:r>
            <a:r>
              <a:rPr lang="pl-PL" sz="2000" dirty="0" err="1">
                <a:cs typeface="Calibri"/>
              </a:rPr>
              <a:t>fecal</a:t>
            </a:r>
            <a:r>
              <a:rPr lang="pl-PL" sz="2000" dirty="0">
                <a:cs typeface="Calibri"/>
              </a:rPr>
              <a:t> </a:t>
            </a:r>
            <a:r>
              <a:rPr lang="pl-PL" sz="2000" dirty="0" err="1">
                <a:cs typeface="Calibri"/>
              </a:rPr>
              <a:t>incontinence</a:t>
            </a:r>
            <a:endParaRPr lang="pl-PL" sz="2000" dirty="0">
              <a:cs typeface="Calibri"/>
            </a:endParaRPr>
          </a:p>
          <a:p>
            <a:endParaRPr lang="pl-PL" sz="2000" dirty="0">
              <a:cs typeface="Calibri"/>
            </a:endParaRPr>
          </a:p>
        </p:txBody>
      </p:sp>
      <p:pic>
        <p:nvPicPr>
          <p:cNvPr id="5" name="Obraz 4" descr="Sciatica – Symptoms and Causes | Penn Medicine">
            <a:extLst>
              <a:ext uri="{FF2B5EF4-FFF2-40B4-BE49-F238E27FC236}">
                <a16:creationId xmlns:a16="http://schemas.microsoft.com/office/drawing/2014/main" id="{D9139593-31AE-4E61-205A-850C2C7836B3}"/>
              </a:ext>
            </a:extLst>
          </p:cNvPr>
          <p:cNvPicPr>
            <a:picLocks noChangeAspect="1"/>
          </p:cNvPicPr>
          <p:nvPr/>
        </p:nvPicPr>
        <p:blipFill>
          <a:blip r:embed="rId2"/>
          <a:stretch>
            <a:fillRect/>
          </a:stretch>
        </p:blipFill>
        <p:spPr>
          <a:xfrm>
            <a:off x="6099048" y="1245413"/>
            <a:ext cx="5458968" cy="4367174"/>
          </a:xfrm>
          <a:prstGeom prst="rect">
            <a:avLst/>
          </a:prstGeom>
        </p:spPr>
      </p:pic>
      <p:sp>
        <p:nvSpPr>
          <p:cNvPr id="6" name="pole tekstowe 5">
            <a:extLst>
              <a:ext uri="{FF2B5EF4-FFF2-40B4-BE49-F238E27FC236}">
                <a16:creationId xmlns:a16="http://schemas.microsoft.com/office/drawing/2014/main" id="{E93D0762-CC60-8B0D-040B-303D175BA0C5}"/>
              </a:ext>
            </a:extLst>
          </p:cNvPr>
          <p:cNvSpPr txBox="1"/>
          <p:nvPr/>
        </p:nvSpPr>
        <p:spPr>
          <a:xfrm>
            <a:off x="7392537" y="5734903"/>
            <a:ext cx="42933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800" dirty="0">
                <a:cs typeface="Calibri"/>
              </a:rPr>
              <a:t>https://www.google.com/search?client=avast-a-1&amp;sca_esv=581186770&amp;sxsrf=AM9HkKkaKoOxFK1iWcIxAZCHrahk229CzQ:1699618371675&amp;q=Sciatica&amp;tbm=isch&amp;source=lnms&amp;sa=X&amp;ved=2ahUKEwjOi7Dqs7mCAxWpS_EDHcXwCjUQ0pQJegQICRAB&amp;biw=1536&amp;bih=739&amp;dpr=1.25#imgrc=JyB7y6MtJVTbkM</a:t>
            </a:r>
            <a:endParaRPr lang="pl-PL" dirty="0"/>
          </a:p>
        </p:txBody>
      </p:sp>
    </p:spTree>
    <p:extLst>
      <p:ext uri="{BB962C8B-B14F-4D97-AF65-F5344CB8AC3E}">
        <p14:creationId xmlns:p14="http://schemas.microsoft.com/office/powerpoint/2010/main" val="148591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EDEC6B3-ED93-6C6F-BF5B-D1CF15AAA9F0}"/>
              </a:ext>
            </a:extLst>
          </p:cNvPr>
          <p:cNvSpPr>
            <a:spLocks noGrp="1"/>
          </p:cNvSpPr>
          <p:nvPr>
            <p:ph type="title"/>
          </p:nvPr>
        </p:nvSpPr>
        <p:spPr>
          <a:xfrm>
            <a:off x="630936" y="640080"/>
            <a:ext cx="4818888" cy="1481328"/>
          </a:xfrm>
        </p:spPr>
        <p:txBody>
          <a:bodyPr anchor="b">
            <a:normAutofit/>
          </a:bodyPr>
          <a:lstStyle/>
          <a:p>
            <a:r>
              <a:rPr lang="pl-PL" sz="5000"/>
              <a:t>How is sciatica diagnosed?</a:t>
            </a:r>
          </a:p>
        </p:txBody>
      </p:sp>
      <p:sp>
        <p:nvSpPr>
          <p:cNvPr id="410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249B5FF-B585-4B50-6125-64408649A8AD}"/>
              </a:ext>
            </a:extLst>
          </p:cNvPr>
          <p:cNvSpPr>
            <a:spLocks noGrp="1"/>
          </p:cNvSpPr>
          <p:nvPr>
            <p:ph idx="1"/>
          </p:nvPr>
        </p:nvSpPr>
        <p:spPr>
          <a:xfrm>
            <a:off x="630936" y="2660904"/>
            <a:ext cx="4818888" cy="3547872"/>
          </a:xfrm>
        </p:spPr>
        <p:txBody>
          <a:bodyPr anchor="t">
            <a:normAutofit/>
          </a:bodyPr>
          <a:lstStyle/>
          <a:p>
            <a:r>
              <a:rPr lang="en-US" sz="2200" b="1" i="0" dirty="0">
                <a:effectLst/>
                <a:latin typeface="__Roboto_2d2bf0"/>
              </a:rPr>
              <a:t>Straight leg raise test</a:t>
            </a:r>
            <a:r>
              <a:rPr lang="en-US" sz="2200" b="1" dirty="0">
                <a:latin typeface="__Roboto_2d2bf0"/>
              </a:rPr>
              <a:t> (SLR test).</a:t>
            </a:r>
            <a:r>
              <a:rPr lang="en-US" sz="2200" dirty="0">
                <a:latin typeface="__Roboto_2d2bf0"/>
              </a:rPr>
              <a:t> </a:t>
            </a:r>
            <a:r>
              <a:rPr lang="en-US" sz="2200" b="0" i="0" dirty="0">
                <a:effectLst/>
                <a:latin typeface="__Roboto_2d2bf0"/>
              </a:rPr>
              <a:t>This involves having you lie on an exam table with your legs straight out. They’ll slowly raise your legs one at a time toward the ceiling and ask when you start to feel pain or other symptoms. These can help pinpoint the cause of sciatica and how to manage it.</a:t>
            </a:r>
          </a:p>
          <a:p>
            <a:endParaRPr lang="pl-PL" sz="2200"/>
          </a:p>
        </p:txBody>
      </p:sp>
      <p:pic>
        <p:nvPicPr>
          <p:cNvPr id="4100" name="Picture 4" descr="The straight-leg test is common for diagnosing back problems. The point where pain starts is what providers look for.">
            <a:extLst>
              <a:ext uri="{FF2B5EF4-FFF2-40B4-BE49-F238E27FC236}">
                <a16:creationId xmlns:a16="http://schemas.microsoft.com/office/drawing/2014/main" id="{2777652D-0A26-B45C-8D5A-84A6B1EB4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6" r="7827" b="-2"/>
          <a:stretch/>
        </p:blipFill>
        <p:spPr bwMode="auto">
          <a:xfrm>
            <a:off x="6099048" y="783118"/>
            <a:ext cx="5458968" cy="5291763"/>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0CC8327F-DE28-392D-32F3-13881E655F70}"/>
              </a:ext>
            </a:extLst>
          </p:cNvPr>
          <p:cNvSpPr txBox="1"/>
          <p:nvPr/>
        </p:nvSpPr>
        <p:spPr>
          <a:xfrm>
            <a:off x="4305688" y="6380876"/>
            <a:ext cx="7772105" cy="461665"/>
          </a:xfrm>
          <a:prstGeom prst="rect">
            <a:avLst/>
          </a:prstGeom>
          <a:noFill/>
        </p:spPr>
        <p:txBody>
          <a:bodyPr wrap="square" rtlCol="0">
            <a:spAutoFit/>
          </a:bodyPr>
          <a:lstStyle/>
          <a:p>
            <a:pPr>
              <a:spcAft>
                <a:spcPts val="600"/>
              </a:spcAft>
            </a:pPr>
            <a:r>
              <a:rPr lang="pl-PL" sz="800" dirty="0"/>
              <a:t>https://www.google.com/search?client=avast-a-1&amp;sca_esv=581186770&amp;sxsrf=AM9HkKkaKoOxFK1iWcIxAZCHrahk229CzQ:1699618371675&amp;q=Sciatica&amp;tbm=isch&amp;source=lnms&amp;sa=X&amp;ved=2ahUKEwjOi7Dqs7mCAxWpS_EDHcXwCjUQ0pQJegQICRAB&amp;biw=1536&amp;bih=739&amp;dpr=1.25#imgrc=UhBUnXHgugHMbM</a:t>
            </a:r>
            <a:endParaRPr lang="pl-PL" sz="800"/>
          </a:p>
        </p:txBody>
      </p:sp>
    </p:spTree>
    <p:extLst>
      <p:ext uri="{BB962C8B-B14F-4D97-AF65-F5344CB8AC3E}">
        <p14:creationId xmlns:p14="http://schemas.microsoft.com/office/powerpoint/2010/main" val="1149280442"/>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1228</TotalTime>
  <Words>2728</Words>
  <Application>Microsoft Office PowerPoint</Application>
  <PresentationFormat>Panoramiczny</PresentationFormat>
  <Paragraphs>168</Paragraphs>
  <Slides>19</Slides>
  <Notes>2</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Back pain </vt:lpstr>
      <vt:lpstr>Key facts</vt:lpstr>
      <vt:lpstr>Several factors increase your risk of developing back pain and can include: </vt:lpstr>
      <vt:lpstr>Symptoms of Back Pain</vt:lpstr>
      <vt:lpstr>Mechanical/Structural Problems </vt:lpstr>
      <vt:lpstr>Prezentacja programu PowerPoint</vt:lpstr>
      <vt:lpstr>How is lower back pain diagnosed?</vt:lpstr>
      <vt:lpstr>Sciatica - definition </vt:lpstr>
      <vt:lpstr>How is sciatica diagnosed?</vt:lpstr>
      <vt:lpstr>How to Prevent Back Pain? </vt:lpstr>
      <vt:lpstr>The exercises should help prevent low back pain.</vt:lpstr>
      <vt:lpstr>Hip raises</vt:lpstr>
      <vt:lpstr>Partial crunches  </vt:lpstr>
      <vt:lpstr>Knee to chest</vt:lpstr>
      <vt:lpstr>Cat-camel</vt:lpstr>
      <vt:lpstr>Prezentacja programu PowerPoint</vt:lpstr>
      <vt:lpstr>Questions</vt:lpstr>
      <vt:lpstr>Prezentacja programu PowerPoint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Biernat</dc:creator>
  <cp:lastModifiedBy>Marek Biernat</cp:lastModifiedBy>
  <cp:revision>177</cp:revision>
  <dcterms:created xsi:type="dcterms:W3CDTF">2023-10-02T15:04:53Z</dcterms:created>
  <dcterms:modified xsi:type="dcterms:W3CDTF">2024-01-10T08:03:43Z</dcterms:modified>
</cp:coreProperties>
</file>