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58" r:id="rId14"/>
    <p:sldId id="264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A8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E87F0-7E9D-4100-B478-0FB87B97773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B0604-E067-4471-9113-996FFAE7CD87}">
      <dgm:prSet/>
      <dgm:spPr/>
      <dgm:t>
        <a:bodyPr/>
        <a:lstStyle/>
        <a:p>
          <a:r>
            <a:rPr lang="pl-PL"/>
            <a:t>Smoking</a:t>
          </a:r>
          <a:endParaRPr lang="en-US"/>
        </a:p>
      </dgm:t>
    </dgm:pt>
    <dgm:pt modelId="{48811184-4659-4E39-B3A5-F701D7454A51}" type="parTrans" cxnId="{C1BD3278-D02C-419A-8304-3CAFDE09FC43}">
      <dgm:prSet/>
      <dgm:spPr/>
      <dgm:t>
        <a:bodyPr/>
        <a:lstStyle/>
        <a:p>
          <a:endParaRPr lang="en-US"/>
        </a:p>
      </dgm:t>
    </dgm:pt>
    <dgm:pt modelId="{D40D07BD-BBBD-4DF0-A436-76ED1B43FBBD}" type="sibTrans" cxnId="{C1BD3278-D02C-419A-8304-3CAFDE09FC43}">
      <dgm:prSet/>
      <dgm:spPr/>
      <dgm:t>
        <a:bodyPr/>
        <a:lstStyle/>
        <a:p>
          <a:endParaRPr lang="en-US"/>
        </a:p>
      </dgm:t>
    </dgm:pt>
    <dgm:pt modelId="{871A6A7E-896E-4F8A-8CFA-BF797296577F}">
      <dgm:prSet/>
      <dgm:spPr/>
      <dgm:t>
        <a:bodyPr/>
        <a:lstStyle/>
        <a:p>
          <a:r>
            <a:rPr lang="pl-PL"/>
            <a:t>Diet</a:t>
          </a:r>
          <a:endParaRPr lang="en-US"/>
        </a:p>
      </dgm:t>
    </dgm:pt>
    <dgm:pt modelId="{1A4A5AC7-A63D-4CFE-AD3D-128F7B364243}" type="parTrans" cxnId="{5D3F012A-24EC-4B86-A246-F81D9C0FAF16}">
      <dgm:prSet/>
      <dgm:spPr/>
      <dgm:t>
        <a:bodyPr/>
        <a:lstStyle/>
        <a:p>
          <a:endParaRPr lang="en-US"/>
        </a:p>
      </dgm:t>
    </dgm:pt>
    <dgm:pt modelId="{059282BC-57D8-4AB5-83AE-4652165EE339}" type="sibTrans" cxnId="{5D3F012A-24EC-4B86-A246-F81D9C0FAF16}">
      <dgm:prSet/>
      <dgm:spPr/>
      <dgm:t>
        <a:bodyPr/>
        <a:lstStyle/>
        <a:p>
          <a:endParaRPr lang="en-US"/>
        </a:p>
      </dgm:t>
    </dgm:pt>
    <dgm:pt modelId="{409B991E-9838-4ACD-A772-6F215B5935B6}">
      <dgm:prSet/>
      <dgm:spPr/>
      <dgm:t>
        <a:bodyPr/>
        <a:lstStyle/>
        <a:p>
          <a:r>
            <a:rPr lang="pl-PL"/>
            <a:t>Physical activity</a:t>
          </a:r>
          <a:endParaRPr lang="en-US"/>
        </a:p>
      </dgm:t>
    </dgm:pt>
    <dgm:pt modelId="{3ADB96CC-B001-4079-AFC1-C74331EA715F}" type="parTrans" cxnId="{DADDF338-D227-4B97-9A41-B82D46CA6C33}">
      <dgm:prSet/>
      <dgm:spPr/>
      <dgm:t>
        <a:bodyPr/>
        <a:lstStyle/>
        <a:p>
          <a:endParaRPr lang="en-US"/>
        </a:p>
      </dgm:t>
    </dgm:pt>
    <dgm:pt modelId="{B7E81935-6DB5-481C-BBCA-0EAF66BDEDCF}" type="sibTrans" cxnId="{DADDF338-D227-4B97-9A41-B82D46CA6C33}">
      <dgm:prSet/>
      <dgm:spPr/>
      <dgm:t>
        <a:bodyPr/>
        <a:lstStyle/>
        <a:p>
          <a:endParaRPr lang="en-US"/>
        </a:p>
      </dgm:t>
    </dgm:pt>
    <dgm:pt modelId="{DCB9B667-700D-46F2-8772-9349CB789452}">
      <dgm:prSet/>
      <dgm:spPr/>
      <dgm:t>
        <a:bodyPr/>
        <a:lstStyle/>
        <a:p>
          <a:r>
            <a:rPr lang="pl-PL"/>
            <a:t>Sleep</a:t>
          </a:r>
          <a:endParaRPr lang="en-US"/>
        </a:p>
      </dgm:t>
    </dgm:pt>
    <dgm:pt modelId="{9F98900B-FF02-40FB-AB1B-6CD7E67221FD}" type="parTrans" cxnId="{D15F3D65-21F2-472E-97EC-8FB1E63F4ACC}">
      <dgm:prSet/>
      <dgm:spPr/>
      <dgm:t>
        <a:bodyPr/>
        <a:lstStyle/>
        <a:p>
          <a:endParaRPr lang="en-US"/>
        </a:p>
      </dgm:t>
    </dgm:pt>
    <dgm:pt modelId="{5AC6D27B-55EF-4294-B60B-729F97AF2B33}" type="sibTrans" cxnId="{D15F3D65-21F2-472E-97EC-8FB1E63F4ACC}">
      <dgm:prSet/>
      <dgm:spPr/>
      <dgm:t>
        <a:bodyPr/>
        <a:lstStyle/>
        <a:p>
          <a:endParaRPr lang="en-US"/>
        </a:p>
      </dgm:t>
    </dgm:pt>
    <dgm:pt modelId="{B90D27A5-6223-41A4-9E13-E251D3590F67}" type="pres">
      <dgm:prSet presAssocID="{FA5E87F0-7E9D-4100-B478-0FB87B97773B}" presName="diagram" presStyleCnt="0">
        <dgm:presLayoutVars>
          <dgm:dir/>
          <dgm:resizeHandles val="exact"/>
        </dgm:presLayoutVars>
      </dgm:prSet>
      <dgm:spPr/>
    </dgm:pt>
    <dgm:pt modelId="{0FE8D7E1-5C8D-44F1-8C73-FFE4E46E2C96}" type="pres">
      <dgm:prSet presAssocID="{F1EB0604-E067-4471-9113-996FFAE7CD87}" presName="node" presStyleLbl="node1" presStyleIdx="0" presStyleCnt="4">
        <dgm:presLayoutVars>
          <dgm:bulletEnabled val="1"/>
        </dgm:presLayoutVars>
      </dgm:prSet>
      <dgm:spPr/>
    </dgm:pt>
    <dgm:pt modelId="{B8984815-9A07-4F9B-B1F3-4AC5F1930A62}" type="pres">
      <dgm:prSet presAssocID="{D40D07BD-BBBD-4DF0-A436-76ED1B43FBBD}" presName="sibTrans" presStyleCnt="0"/>
      <dgm:spPr/>
    </dgm:pt>
    <dgm:pt modelId="{F7ADEFCB-7B35-48AD-B07D-09BAB0367513}" type="pres">
      <dgm:prSet presAssocID="{871A6A7E-896E-4F8A-8CFA-BF797296577F}" presName="node" presStyleLbl="node1" presStyleIdx="1" presStyleCnt="4">
        <dgm:presLayoutVars>
          <dgm:bulletEnabled val="1"/>
        </dgm:presLayoutVars>
      </dgm:prSet>
      <dgm:spPr/>
    </dgm:pt>
    <dgm:pt modelId="{1C59C06A-5CCE-4527-99AB-3397E9AC933C}" type="pres">
      <dgm:prSet presAssocID="{059282BC-57D8-4AB5-83AE-4652165EE339}" presName="sibTrans" presStyleCnt="0"/>
      <dgm:spPr/>
    </dgm:pt>
    <dgm:pt modelId="{022C97AD-E467-495F-8705-BDED976E3DE2}" type="pres">
      <dgm:prSet presAssocID="{409B991E-9838-4ACD-A772-6F215B5935B6}" presName="node" presStyleLbl="node1" presStyleIdx="2" presStyleCnt="4">
        <dgm:presLayoutVars>
          <dgm:bulletEnabled val="1"/>
        </dgm:presLayoutVars>
      </dgm:prSet>
      <dgm:spPr/>
    </dgm:pt>
    <dgm:pt modelId="{D000BD47-76F1-4BD3-A33A-E481C91EAB1A}" type="pres">
      <dgm:prSet presAssocID="{B7E81935-6DB5-481C-BBCA-0EAF66BDEDCF}" presName="sibTrans" presStyleCnt="0"/>
      <dgm:spPr/>
    </dgm:pt>
    <dgm:pt modelId="{A34206B9-C7E6-436A-8DF7-DF860C0E88BA}" type="pres">
      <dgm:prSet presAssocID="{DCB9B667-700D-46F2-8772-9349CB789452}" presName="node" presStyleLbl="node1" presStyleIdx="3" presStyleCnt="4">
        <dgm:presLayoutVars>
          <dgm:bulletEnabled val="1"/>
        </dgm:presLayoutVars>
      </dgm:prSet>
      <dgm:spPr/>
    </dgm:pt>
  </dgm:ptLst>
  <dgm:cxnLst>
    <dgm:cxn modelId="{444F8206-0A29-47DC-B193-0FEB37D43E63}" type="presOf" srcId="{F1EB0604-E067-4471-9113-996FFAE7CD87}" destId="{0FE8D7E1-5C8D-44F1-8C73-FFE4E46E2C96}" srcOrd="0" destOrd="0" presId="urn:microsoft.com/office/officeart/2005/8/layout/default"/>
    <dgm:cxn modelId="{5D3F012A-24EC-4B86-A246-F81D9C0FAF16}" srcId="{FA5E87F0-7E9D-4100-B478-0FB87B97773B}" destId="{871A6A7E-896E-4F8A-8CFA-BF797296577F}" srcOrd="1" destOrd="0" parTransId="{1A4A5AC7-A63D-4CFE-AD3D-128F7B364243}" sibTransId="{059282BC-57D8-4AB5-83AE-4652165EE339}"/>
    <dgm:cxn modelId="{DADDF338-D227-4B97-9A41-B82D46CA6C33}" srcId="{FA5E87F0-7E9D-4100-B478-0FB87B97773B}" destId="{409B991E-9838-4ACD-A772-6F215B5935B6}" srcOrd="2" destOrd="0" parTransId="{3ADB96CC-B001-4079-AFC1-C74331EA715F}" sibTransId="{B7E81935-6DB5-481C-BBCA-0EAF66BDEDCF}"/>
    <dgm:cxn modelId="{A9314A3D-4B27-4252-8D8B-DA527570F225}" type="presOf" srcId="{FA5E87F0-7E9D-4100-B478-0FB87B97773B}" destId="{B90D27A5-6223-41A4-9E13-E251D3590F67}" srcOrd="0" destOrd="0" presId="urn:microsoft.com/office/officeart/2005/8/layout/default"/>
    <dgm:cxn modelId="{D15F3D65-21F2-472E-97EC-8FB1E63F4ACC}" srcId="{FA5E87F0-7E9D-4100-B478-0FB87B97773B}" destId="{DCB9B667-700D-46F2-8772-9349CB789452}" srcOrd="3" destOrd="0" parTransId="{9F98900B-FF02-40FB-AB1B-6CD7E67221FD}" sibTransId="{5AC6D27B-55EF-4294-B60B-729F97AF2B33}"/>
    <dgm:cxn modelId="{C1BD3278-D02C-419A-8304-3CAFDE09FC43}" srcId="{FA5E87F0-7E9D-4100-B478-0FB87B97773B}" destId="{F1EB0604-E067-4471-9113-996FFAE7CD87}" srcOrd="0" destOrd="0" parTransId="{48811184-4659-4E39-B3A5-F701D7454A51}" sibTransId="{D40D07BD-BBBD-4DF0-A436-76ED1B43FBBD}"/>
    <dgm:cxn modelId="{57519394-89AC-4A43-BCA0-F1A32D82F05D}" type="presOf" srcId="{409B991E-9838-4ACD-A772-6F215B5935B6}" destId="{022C97AD-E467-495F-8705-BDED976E3DE2}" srcOrd="0" destOrd="0" presId="urn:microsoft.com/office/officeart/2005/8/layout/default"/>
    <dgm:cxn modelId="{17EDE095-6415-45AD-B97B-C46D9D2C97FD}" type="presOf" srcId="{DCB9B667-700D-46F2-8772-9349CB789452}" destId="{A34206B9-C7E6-436A-8DF7-DF860C0E88BA}" srcOrd="0" destOrd="0" presId="urn:microsoft.com/office/officeart/2005/8/layout/default"/>
    <dgm:cxn modelId="{D3A2D2ED-4354-476C-B895-659CC6FBB524}" type="presOf" srcId="{871A6A7E-896E-4F8A-8CFA-BF797296577F}" destId="{F7ADEFCB-7B35-48AD-B07D-09BAB0367513}" srcOrd="0" destOrd="0" presId="urn:microsoft.com/office/officeart/2005/8/layout/default"/>
    <dgm:cxn modelId="{870D87D4-6FB5-4C5D-AD0D-6C9AB77C143A}" type="presParOf" srcId="{B90D27A5-6223-41A4-9E13-E251D3590F67}" destId="{0FE8D7E1-5C8D-44F1-8C73-FFE4E46E2C96}" srcOrd="0" destOrd="0" presId="urn:microsoft.com/office/officeart/2005/8/layout/default"/>
    <dgm:cxn modelId="{472D6E3D-17C3-4973-A895-5F4F39F296DF}" type="presParOf" srcId="{B90D27A5-6223-41A4-9E13-E251D3590F67}" destId="{B8984815-9A07-4F9B-B1F3-4AC5F1930A62}" srcOrd="1" destOrd="0" presId="urn:microsoft.com/office/officeart/2005/8/layout/default"/>
    <dgm:cxn modelId="{C946529B-BEB3-4511-827C-8ACA911F2990}" type="presParOf" srcId="{B90D27A5-6223-41A4-9E13-E251D3590F67}" destId="{F7ADEFCB-7B35-48AD-B07D-09BAB0367513}" srcOrd="2" destOrd="0" presId="urn:microsoft.com/office/officeart/2005/8/layout/default"/>
    <dgm:cxn modelId="{09E195E0-A25C-466E-A269-F4680D987484}" type="presParOf" srcId="{B90D27A5-6223-41A4-9E13-E251D3590F67}" destId="{1C59C06A-5CCE-4527-99AB-3397E9AC933C}" srcOrd="3" destOrd="0" presId="urn:microsoft.com/office/officeart/2005/8/layout/default"/>
    <dgm:cxn modelId="{2F967AB2-F233-44FC-81EA-2696CE27EF9B}" type="presParOf" srcId="{B90D27A5-6223-41A4-9E13-E251D3590F67}" destId="{022C97AD-E467-495F-8705-BDED976E3DE2}" srcOrd="4" destOrd="0" presId="urn:microsoft.com/office/officeart/2005/8/layout/default"/>
    <dgm:cxn modelId="{10231DA3-76B5-4F39-A649-B245649D97AF}" type="presParOf" srcId="{B90D27A5-6223-41A4-9E13-E251D3590F67}" destId="{D000BD47-76F1-4BD3-A33A-E481C91EAB1A}" srcOrd="5" destOrd="0" presId="urn:microsoft.com/office/officeart/2005/8/layout/default"/>
    <dgm:cxn modelId="{CE31F015-669E-4818-B70D-3D4DFB42D9FE}" type="presParOf" srcId="{B90D27A5-6223-41A4-9E13-E251D3590F67}" destId="{A34206B9-C7E6-436A-8DF7-DF860C0E88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BB0FF-55C7-47A0-9488-143986951A2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F82EF3-0D9B-4769-9403-730BBBF73EBB}">
      <dgm:prSet/>
      <dgm:spPr/>
      <dgm:t>
        <a:bodyPr/>
        <a:lstStyle/>
        <a:p>
          <a:r>
            <a:rPr lang="en-US" dirty="0"/>
            <a:t>Chest pain</a:t>
          </a:r>
        </a:p>
      </dgm:t>
    </dgm:pt>
    <dgm:pt modelId="{1B7C2B46-60ED-4B37-8AFC-013171B7A552}" type="parTrans" cxnId="{175D35DA-3C62-4F67-9AF6-E8F73E358892}">
      <dgm:prSet/>
      <dgm:spPr/>
      <dgm:t>
        <a:bodyPr/>
        <a:lstStyle/>
        <a:p>
          <a:endParaRPr lang="en-US"/>
        </a:p>
      </dgm:t>
    </dgm:pt>
    <dgm:pt modelId="{50136AC4-5F0C-4D7C-98FF-B4096146782B}" type="sibTrans" cxnId="{175D35DA-3C62-4F67-9AF6-E8F73E358892}">
      <dgm:prSet/>
      <dgm:spPr/>
      <dgm:t>
        <a:bodyPr/>
        <a:lstStyle/>
        <a:p>
          <a:endParaRPr lang="en-US"/>
        </a:p>
      </dgm:t>
    </dgm:pt>
    <dgm:pt modelId="{EE66E1F7-A553-4C6A-B8D7-1A873567622C}">
      <dgm:prSet/>
      <dgm:spPr/>
      <dgm:t>
        <a:bodyPr/>
        <a:lstStyle/>
        <a:p>
          <a:r>
            <a:rPr lang="en-US"/>
            <a:t>Shortness of breath</a:t>
          </a:r>
        </a:p>
      </dgm:t>
    </dgm:pt>
    <dgm:pt modelId="{89749E6B-F14F-4E35-A591-B14CDE87DBF3}" type="parTrans" cxnId="{56260536-468F-42FB-A5B9-537FDB88C85D}">
      <dgm:prSet/>
      <dgm:spPr/>
      <dgm:t>
        <a:bodyPr/>
        <a:lstStyle/>
        <a:p>
          <a:endParaRPr lang="en-US"/>
        </a:p>
      </dgm:t>
    </dgm:pt>
    <dgm:pt modelId="{7534689B-BD64-4B28-B62A-95F11E122FCF}" type="sibTrans" cxnId="{56260536-468F-42FB-A5B9-537FDB88C85D}">
      <dgm:prSet/>
      <dgm:spPr/>
      <dgm:t>
        <a:bodyPr/>
        <a:lstStyle/>
        <a:p>
          <a:endParaRPr lang="en-US"/>
        </a:p>
      </dgm:t>
    </dgm:pt>
    <dgm:pt modelId="{88570D5B-6791-4469-811D-1FDA215086EC}">
      <dgm:prSet/>
      <dgm:spPr/>
      <dgm:t>
        <a:bodyPr/>
        <a:lstStyle/>
        <a:p>
          <a:r>
            <a:rPr lang="en-US"/>
            <a:t>Heart rate increase of more than 20 beats per minute</a:t>
          </a:r>
        </a:p>
      </dgm:t>
    </dgm:pt>
    <dgm:pt modelId="{454036A3-DA6A-4727-B955-60A8584B457F}" type="parTrans" cxnId="{B03A27B4-94F9-4951-BEBE-875F3BC2B7F3}">
      <dgm:prSet/>
      <dgm:spPr/>
      <dgm:t>
        <a:bodyPr/>
        <a:lstStyle/>
        <a:p>
          <a:endParaRPr lang="en-US"/>
        </a:p>
      </dgm:t>
    </dgm:pt>
    <dgm:pt modelId="{D13EDEBF-16BA-4F67-8415-6995DB325DA0}" type="sibTrans" cxnId="{B03A27B4-94F9-4951-BEBE-875F3BC2B7F3}">
      <dgm:prSet/>
      <dgm:spPr/>
      <dgm:t>
        <a:bodyPr/>
        <a:lstStyle/>
        <a:p>
          <a:endParaRPr lang="en-US"/>
        </a:p>
      </dgm:t>
    </dgm:pt>
    <dgm:pt modelId="{A3CC115E-7A65-4CCD-9FFC-26EC10F2FCE7}">
      <dgm:prSet/>
      <dgm:spPr/>
      <dgm:t>
        <a:bodyPr/>
        <a:lstStyle/>
        <a:p>
          <a:r>
            <a:rPr lang="en-US"/>
            <a:t>Heart rate decrease of more than 10 beats per minute</a:t>
          </a:r>
        </a:p>
      </dgm:t>
    </dgm:pt>
    <dgm:pt modelId="{CA46DA0F-8E77-4CA4-82C5-81CDF6026A2F}" type="parTrans" cxnId="{986B432F-E84D-4340-B211-56A57195D96B}">
      <dgm:prSet/>
      <dgm:spPr/>
      <dgm:t>
        <a:bodyPr/>
        <a:lstStyle/>
        <a:p>
          <a:endParaRPr lang="en-US"/>
        </a:p>
      </dgm:t>
    </dgm:pt>
    <dgm:pt modelId="{257779C1-C228-4F90-A3FB-7709B895B361}" type="sibTrans" cxnId="{986B432F-E84D-4340-B211-56A57195D96B}">
      <dgm:prSet/>
      <dgm:spPr/>
      <dgm:t>
        <a:bodyPr/>
        <a:lstStyle/>
        <a:p>
          <a:endParaRPr lang="en-US"/>
        </a:p>
      </dgm:t>
    </dgm:pt>
    <dgm:pt modelId="{7D3AD7AC-8016-45AC-8177-32BEA4BC5FC1}">
      <dgm:prSet/>
      <dgm:spPr/>
      <dgm:t>
        <a:bodyPr/>
        <a:lstStyle/>
        <a:p>
          <a:r>
            <a:rPr lang="en-US"/>
            <a:t>Dangerous, exercise-induced arrhythmias</a:t>
          </a:r>
        </a:p>
      </dgm:t>
    </dgm:pt>
    <dgm:pt modelId="{2854A515-D500-49A1-81AC-8B927E1E97C0}" type="parTrans" cxnId="{5804016B-927A-42FC-8B25-75E82E2ED6D0}">
      <dgm:prSet/>
      <dgm:spPr/>
      <dgm:t>
        <a:bodyPr/>
        <a:lstStyle/>
        <a:p>
          <a:endParaRPr lang="en-US"/>
        </a:p>
      </dgm:t>
    </dgm:pt>
    <dgm:pt modelId="{6B8DD149-81DA-4C5D-978F-202791FEA9E2}" type="sibTrans" cxnId="{5804016B-927A-42FC-8B25-75E82E2ED6D0}">
      <dgm:prSet/>
      <dgm:spPr/>
      <dgm:t>
        <a:bodyPr/>
        <a:lstStyle/>
        <a:p>
          <a:endParaRPr lang="en-US"/>
        </a:p>
      </dgm:t>
    </dgm:pt>
    <dgm:pt modelId="{2EBD7585-95FA-492D-B506-8D4538CE2FB8}">
      <dgm:prSet/>
      <dgm:spPr/>
      <dgm:t>
        <a:bodyPr/>
        <a:lstStyle/>
        <a:p>
          <a:r>
            <a:rPr lang="en-US"/>
            <a:t>A decrease in arterial blood pressure of more than 10-15 mm Hg or an increase in systolic blood pressure of more than 40 mm Hg and/or diastolic blood pressure of more than 20 mm Hg compared to the baseline</a:t>
          </a:r>
        </a:p>
      </dgm:t>
    </dgm:pt>
    <dgm:pt modelId="{87C312C0-038B-4D68-9FD7-C97C8CA50649}" type="parTrans" cxnId="{4A60E6D9-3275-4916-B13A-6559E04C02BE}">
      <dgm:prSet/>
      <dgm:spPr/>
      <dgm:t>
        <a:bodyPr/>
        <a:lstStyle/>
        <a:p>
          <a:endParaRPr lang="en-US"/>
        </a:p>
      </dgm:t>
    </dgm:pt>
    <dgm:pt modelId="{197683F9-9D07-47F4-9035-AC9EB2FA6CBF}" type="sibTrans" cxnId="{4A60E6D9-3275-4916-B13A-6559E04C02BE}">
      <dgm:prSet/>
      <dgm:spPr/>
      <dgm:t>
        <a:bodyPr/>
        <a:lstStyle/>
        <a:p>
          <a:endParaRPr lang="en-US"/>
        </a:p>
      </dgm:t>
    </dgm:pt>
    <dgm:pt modelId="{7ED670E2-1071-4517-BA0E-96FE007ED258}" type="pres">
      <dgm:prSet presAssocID="{BA7BB0FF-55C7-47A0-9488-143986951A2F}" presName="Name0" presStyleCnt="0">
        <dgm:presLayoutVars>
          <dgm:dir/>
          <dgm:resizeHandles val="exact"/>
        </dgm:presLayoutVars>
      </dgm:prSet>
      <dgm:spPr/>
    </dgm:pt>
    <dgm:pt modelId="{ED1152E3-B879-4088-B66F-CB9AAE2F910E}" type="pres">
      <dgm:prSet presAssocID="{0CF82EF3-0D9B-4769-9403-730BBBF73EBB}" presName="node" presStyleLbl="node1" presStyleIdx="0" presStyleCnt="6">
        <dgm:presLayoutVars>
          <dgm:bulletEnabled val="1"/>
        </dgm:presLayoutVars>
      </dgm:prSet>
      <dgm:spPr/>
    </dgm:pt>
    <dgm:pt modelId="{982F7938-18EC-4406-ABCF-469E6E937744}" type="pres">
      <dgm:prSet presAssocID="{50136AC4-5F0C-4D7C-98FF-B4096146782B}" presName="sibTrans" presStyleLbl="sibTrans1D1" presStyleIdx="0" presStyleCnt="5"/>
      <dgm:spPr/>
    </dgm:pt>
    <dgm:pt modelId="{0ABA8AF4-496B-470E-938B-5F54B3A777F1}" type="pres">
      <dgm:prSet presAssocID="{50136AC4-5F0C-4D7C-98FF-B4096146782B}" presName="connectorText" presStyleLbl="sibTrans1D1" presStyleIdx="0" presStyleCnt="5"/>
      <dgm:spPr/>
    </dgm:pt>
    <dgm:pt modelId="{CD7531A0-630D-436C-A3B6-4C076913E796}" type="pres">
      <dgm:prSet presAssocID="{EE66E1F7-A553-4C6A-B8D7-1A873567622C}" presName="node" presStyleLbl="node1" presStyleIdx="1" presStyleCnt="6">
        <dgm:presLayoutVars>
          <dgm:bulletEnabled val="1"/>
        </dgm:presLayoutVars>
      </dgm:prSet>
      <dgm:spPr/>
    </dgm:pt>
    <dgm:pt modelId="{D4D887BC-AE24-4DEF-821F-C77D14F8F2F8}" type="pres">
      <dgm:prSet presAssocID="{7534689B-BD64-4B28-B62A-95F11E122FCF}" presName="sibTrans" presStyleLbl="sibTrans1D1" presStyleIdx="1" presStyleCnt="5"/>
      <dgm:spPr/>
    </dgm:pt>
    <dgm:pt modelId="{B8730AF4-4A6F-4B3C-A769-22DD24E7394B}" type="pres">
      <dgm:prSet presAssocID="{7534689B-BD64-4B28-B62A-95F11E122FCF}" presName="connectorText" presStyleLbl="sibTrans1D1" presStyleIdx="1" presStyleCnt="5"/>
      <dgm:spPr/>
    </dgm:pt>
    <dgm:pt modelId="{3294D3C5-C6CD-492F-9ACD-379AF2F78FB8}" type="pres">
      <dgm:prSet presAssocID="{88570D5B-6791-4469-811D-1FDA215086EC}" presName="node" presStyleLbl="node1" presStyleIdx="2" presStyleCnt="6">
        <dgm:presLayoutVars>
          <dgm:bulletEnabled val="1"/>
        </dgm:presLayoutVars>
      </dgm:prSet>
      <dgm:spPr/>
    </dgm:pt>
    <dgm:pt modelId="{E3E29BF8-6CF7-4C9D-8D20-9A4102C0A10D}" type="pres">
      <dgm:prSet presAssocID="{D13EDEBF-16BA-4F67-8415-6995DB325DA0}" presName="sibTrans" presStyleLbl="sibTrans1D1" presStyleIdx="2" presStyleCnt="5"/>
      <dgm:spPr/>
    </dgm:pt>
    <dgm:pt modelId="{AE3B93D9-EA3B-4B5C-B54A-9A0DB053976F}" type="pres">
      <dgm:prSet presAssocID="{D13EDEBF-16BA-4F67-8415-6995DB325DA0}" presName="connectorText" presStyleLbl="sibTrans1D1" presStyleIdx="2" presStyleCnt="5"/>
      <dgm:spPr/>
    </dgm:pt>
    <dgm:pt modelId="{668C31F6-916F-48D3-8E81-1DDD194DE6EC}" type="pres">
      <dgm:prSet presAssocID="{A3CC115E-7A65-4CCD-9FFC-26EC10F2FCE7}" presName="node" presStyleLbl="node1" presStyleIdx="3" presStyleCnt="6">
        <dgm:presLayoutVars>
          <dgm:bulletEnabled val="1"/>
        </dgm:presLayoutVars>
      </dgm:prSet>
      <dgm:spPr/>
    </dgm:pt>
    <dgm:pt modelId="{12DC00A2-9D15-444D-8DAD-BF1FCD8ECFC1}" type="pres">
      <dgm:prSet presAssocID="{257779C1-C228-4F90-A3FB-7709B895B361}" presName="sibTrans" presStyleLbl="sibTrans1D1" presStyleIdx="3" presStyleCnt="5"/>
      <dgm:spPr/>
    </dgm:pt>
    <dgm:pt modelId="{4DE3DA27-CD96-4F98-88E9-E1331ABF0EEF}" type="pres">
      <dgm:prSet presAssocID="{257779C1-C228-4F90-A3FB-7709B895B361}" presName="connectorText" presStyleLbl="sibTrans1D1" presStyleIdx="3" presStyleCnt="5"/>
      <dgm:spPr/>
    </dgm:pt>
    <dgm:pt modelId="{8799FD33-7138-4401-9497-6D7C243B6D01}" type="pres">
      <dgm:prSet presAssocID="{7D3AD7AC-8016-45AC-8177-32BEA4BC5FC1}" presName="node" presStyleLbl="node1" presStyleIdx="4" presStyleCnt="6">
        <dgm:presLayoutVars>
          <dgm:bulletEnabled val="1"/>
        </dgm:presLayoutVars>
      </dgm:prSet>
      <dgm:spPr/>
    </dgm:pt>
    <dgm:pt modelId="{DED8C75A-A934-4C8E-B344-EFE2591CED46}" type="pres">
      <dgm:prSet presAssocID="{6B8DD149-81DA-4C5D-978F-202791FEA9E2}" presName="sibTrans" presStyleLbl="sibTrans1D1" presStyleIdx="4" presStyleCnt="5"/>
      <dgm:spPr/>
    </dgm:pt>
    <dgm:pt modelId="{23D8AF55-E5D3-4C59-82AE-FCD3E9478904}" type="pres">
      <dgm:prSet presAssocID="{6B8DD149-81DA-4C5D-978F-202791FEA9E2}" presName="connectorText" presStyleLbl="sibTrans1D1" presStyleIdx="4" presStyleCnt="5"/>
      <dgm:spPr/>
    </dgm:pt>
    <dgm:pt modelId="{3D856DDA-44DE-47FF-B70A-B9A8CDE440B6}" type="pres">
      <dgm:prSet presAssocID="{2EBD7585-95FA-492D-B506-8D4538CE2FB8}" presName="node" presStyleLbl="node1" presStyleIdx="5" presStyleCnt="6">
        <dgm:presLayoutVars>
          <dgm:bulletEnabled val="1"/>
        </dgm:presLayoutVars>
      </dgm:prSet>
      <dgm:spPr/>
    </dgm:pt>
  </dgm:ptLst>
  <dgm:cxnLst>
    <dgm:cxn modelId="{47EC590A-9303-4F85-8D59-1CA0A453D943}" type="presOf" srcId="{7D3AD7AC-8016-45AC-8177-32BEA4BC5FC1}" destId="{8799FD33-7138-4401-9497-6D7C243B6D01}" srcOrd="0" destOrd="0" presId="urn:microsoft.com/office/officeart/2016/7/layout/RepeatingBendingProcessNew"/>
    <dgm:cxn modelId="{06C6660E-493C-463A-AD17-A3DFF3446E5D}" type="presOf" srcId="{50136AC4-5F0C-4D7C-98FF-B4096146782B}" destId="{0ABA8AF4-496B-470E-938B-5F54B3A777F1}" srcOrd="1" destOrd="0" presId="urn:microsoft.com/office/officeart/2016/7/layout/RepeatingBendingProcessNew"/>
    <dgm:cxn modelId="{DE88521F-D939-403A-8A79-919C8AFF4D9D}" type="presOf" srcId="{D13EDEBF-16BA-4F67-8415-6995DB325DA0}" destId="{E3E29BF8-6CF7-4C9D-8D20-9A4102C0A10D}" srcOrd="0" destOrd="0" presId="urn:microsoft.com/office/officeart/2016/7/layout/RepeatingBendingProcessNew"/>
    <dgm:cxn modelId="{CB22C521-B668-4E31-9933-5983A6242967}" type="presOf" srcId="{6B8DD149-81DA-4C5D-978F-202791FEA9E2}" destId="{23D8AF55-E5D3-4C59-82AE-FCD3E9478904}" srcOrd="1" destOrd="0" presId="urn:microsoft.com/office/officeart/2016/7/layout/RepeatingBendingProcessNew"/>
    <dgm:cxn modelId="{986B432F-E84D-4340-B211-56A57195D96B}" srcId="{BA7BB0FF-55C7-47A0-9488-143986951A2F}" destId="{A3CC115E-7A65-4CCD-9FFC-26EC10F2FCE7}" srcOrd="3" destOrd="0" parTransId="{CA46DA0F-8E77-4CA4-82C5-81CDF6026A2F}" sibTransId="{257779C1-C228-4F90-A3FB-7709B895B361}"/>
    <dgm:cxn modelId="{56260536-468F-42FB-A5B9-537FDB88C85D}" srcId="{BA7BB0FF-55C7-47A0-9488-143986951A2F}" destId="{EE66E1F7-A553-4C6A-B8D7-1A873567622C}" srcOrd="1" destOrd="0" parTransId="{89749E6B-F14F-4E35-A591-B14CDE87DBF3}" sibTransId="{7534689B-BD64-4B28-B62A-95F11E122FCF}"/>
    <dgm:cxn modelId="{A3D7BC3D-E276-48EB-AE3A-EC1EB2A281BD}" type="presOf" srcId="{BA7BB0FF-55C7-47A0-9488-143986951A2F}" destId="{7ED670E2-1071-4517-BA0E-96FE007ED258}" srcOrd="0" destOrd="0" presId="urn:microsoft.com/office/officeart/2016/7/layout/RepeatingBendingProcessNew"/>
    <dgm:cxn modelId="{43C3F15F-24A3-4CE0-B894-8A546B9B88A0}" type="presOf" srcId="{EE66E1F7-A553-4C6A-B8D7-1A873567622C}" destId="{CD7531A0-630D-436C-A3B6-4C076913E796}" srcOrd="0" destOrd="0" presId="urn:microsoft.com/office/officeart/2016/7/layout/RepeatingBendingProcessNew"/>
    <dgm:cxn modelId="{778C8163-EF2B-4ABF-9CF9-30AFE3A4B803}" type="presOf" srcId="{50136AC4-5F0C-4D7C-98FF-B4096146782B}" destId="{982F7938-18EC-4406-ABCF-469E6E937744}" srcOrd="0" destOrd="0" presId="urn:microsoft.com/office/officeart/2016/7/layout/RepeatingBendingProcessNew"/>
    <dgm:cxn modelId="{5804016B-927A-42FC-8B25-75E82E2ED6D0}" srcId="{BA7BB0FF-55C7-47A0-9488-143986951A2F}" destId="{7D3AD7AC-8016-45AC-8177-32BEA4BC5FC1}" srcOrd="4" destOrd="0" parTransId="{2854A515-D500-49A1-81AC-8B927E1E97C0}" sibTransId="{6B8DD149-81DA-4C5D-978F-202791FEA9E2}"/>
    <dgm:cxn modelId="{1BBCF351-D012-4F8A-AA6E-B8EAC512E73B}" type="presOf" srcId="{257779C1-C228-4F90-A3FB-7709B895B361}" destId="{12DC00A2-9D15-444D-8DAD-BF1FCD8ECFC1}" srcOrd="0" destOrd="0" presId="urn:microsoft.com/office/officeart/2016/7/layout/RepeatingBendingProcessNew"/>
    <dgm:cxn modelId="{398FF07B-C2BC-4F1F-9C6C-2794DB703928}" type="presOf" srcId="{257779C1-C228-4F90-A3FB-7709B895B361}" destId="{4DE3DA27-CD96-4F98-88E9-E1331ABF0EEF}" srcOrd="1" destOrd="0" presId="urn:microsoft.com/office/officeart/2016/7/layout/RepeatingBendingProcessNew"/>
    <dgm:cxn modelId="{F2DA92A6-A662-4015-A2B9-666D0DE2D3C9}" type="presOf" srcId="{7534689B-BD64-4B28-B62A-95F11E122FCF}" destId="{B8730AF4-4A6F-4B3C-A769-22DD24E7394B}" srcOrd="1" destOrd="0" presId="urn:microsoft.com/office/officeart/2016/7/layout/RepeatingBendingProcessNew"/>
    <dgm:cxn modelId="{B03A27B4-94F9-4951-BEBE-875F3BC2B7F3}" srcId="{BA7BB0FF-55C7-47A0-9488-143986951A2F}" destId="{88570D5B-6791-4469-811D-1FDA215086EC}" srcOrd="2" destOrd="0" parTransId="{454036A3-DA6A-4727-B955-60A8584B457F}" sibTransId="{D13EDEBF-16BA-4F67-8415-6995DB325DA0}"/>
    <dgm:cxn modelId="{6C9742B6-E3DF-4B08-BA09-CCA3FB80699A}" type="presOf" srcId="{A3CC115E-7A65-4CCD-9FFC-26EC10F2FCE7}" destId="{668C31F6-916F-48D3-8E81-1DDD194DE6EC}" srcOrd="0" destOrd="0" presId="urn:microsoft.com/office/officeart/2016/7/layout/RepeatingBendingProcessNew"/>
    <dgm:cxn modelId="{CCEF80B7-9CD5-4E15-8F08-C768388C2666}" type="presOf" srcId="{2EBD7585-95FA-492D-B506-8D4538CE2FB8}" destId="{3D856DDA-44DE-47FF-B70A-B9A8CDE440B6}" srcOrd="0" destOrd="0" presId="urn:microsoft.com/office/officeart/2016/7/layout/RepeatingBendingProcessNew"/>
    <dgm:cxn modelId="{F1B97EBE-5F09-4BEE-9E8C-C70AAB79A256}" type="presOf" srcId="{D13EDEBF-16BA-4F67-8415-6995DB325DA0}" destId="{AE3B93D9-EA3B-4B5C-B54A-9A0DB053976F}" srcOrd="1" destOrd="0" presId="urn:microsoft.com/office/officeart/2016/7/layout/RepeatingBendingProcessNew"/>
    <dgm:cxn modelId="{57F5ACC3-2D25-4A31-92D1-C3ECBA30DB32}" type="presOf" srcId="{6B8DD149-81DA-4C5D-978F-202791FEA9E2}" destId="{DED8C75A-A934-4C8E-B344-EFE2591CED46}" srcOrd="0" destOrd="0" presId="urn:microsoft.com/office/officeart/2016/7/layout/RepeatingBendingProcessNew"/>
    <dgm:cxn modelId="{79F341CF-718F-492D-8B8E-932DA6785F23}" type="presOf" srcId="{88570D5B-6791-4469-811D-1FDA215086EC}" destId="{3294D3C5-C6CD-492F-9ACD-379AF2F78FB8}" srcOrd="0" destOrd="0" presId="urn:microsoft.com/office/officeart/2016/7/layout/RepeatingBendingProcessNew"/>
    <dgm:cxn modelId="{4A60E6D9-3275-4916-B13A-6559E04C02BE}" srcId="{BA7BB0FF-55C7-47A0-9488-143986951A2F}" destId="{2EBD7585-95FA-492D-B506-8D4538CE2FB8}" srcOrd="5" destOrd="0" parTransId="{87C312C0-038B-4D68-9FD7-C97C8CA50649}" sibTransId="{197683F9-9D07-47F4-9035-AC9EB2FA6CBF}"/>
    <dgm:cxn modelId="{175D35DA-3C62-4F67-9AF6-E8F73E358892}" srcId="{BA7BB0FF-55C7-47A0-9488-143986951A2F}" destId="{0CF82EF3-0D9B-4769-9403-730BBBF73EBB}" srcOrd="0" destOrd="0" parTransId="{1B7C2B46-60ED-4B37-8AFC-013171B7A552}" sibTransId="{50136AC4-5F0C-4D7C-98FF-B4096146782B}"/>
    <dgm:cxn modelId="{38E3BEE5-E965-4DE4-A14C-9F69FB1E63E3}" type="presOf" srcId="{7534689B-BD64-4B28-B62A-95F11E122FCF}" destId="{D4D887BC-AE24-4DEF-821F-C77D14F8F2F8}" srcOrd="0" destOrd="0" presId="urn:microsoft.com/office/officeart/2016/7/layout/RepeatingBendingProcessNew"/>
    <dgm:cxn modelId="{0D02CEF1-EA47-4F7D-A72C-8255C5B0D70F}" type="presOf" srcId="{0CF82EF3-0D9B-4769-9403-730BBBF73EBB}" destId="{ED1152E3-B879-4088-B66F-CB9AAE2F910E}" srcOrd="0" destOrd="0" presId="urn:microsoft.com/office/officeart/2016/7/layout/RepeatingBendingProcessNew"/>
    <dgm:cxn modelId="{A2382628-25C8-4C91-8F1D-8EB572EBB2B3}" type="presParOf" srcId="{7ED670E2-1071-4517-BA0E-96FE007ED258}" destId="{ED1152E3-B879-4088-B66F-CB9AAE2F910E}" srcOrd="0" destOrd="0" presId="urn:microsoft.com/office/officeart/2016/7/layout/RepeatingBendingProcessNew"/>
    <dgm:cxn modelId="{AF494BB3-2FB7-4B37-A4A2-656296E8481E}" type="presParOf" srcId="{7ED670E2-1071-4517-BA0E-96FE007ED258}" destId="{982F7938-18EC-4406-ABCF-469E6E937744}" srcOrd="1" destOrd="0" presId="urn:microsoft.com/office/officeart/2016/7/layout/RepeatingBendingProcessNew"/>
    <dgm:cxn modelId="{D8A2FF5B-70EF-4D4D-87B9-62A6E7BB9DF7}" type="presParOf" srcId="{982F7938-18EC-4406-ABCF-469E6E937744}" destId="{0ABA8AF4-496B-470E-938B-5F54B3A777F1}" srcOrd="0" destOrd="0" presId="urn:microsoft.com/office/officeart/2016/7/layout/RepeatingBendingProcessNew"/>
    <dgm:cxn modelId="{1ABE36B5-AD6C-463B-BF62-3E8BD1727226}" type="presParOf" srcId="{7ED670E2-1071-4517-BA0E-96FE007ED258}" destId="{CD7531A0-630D-436C-A3B6-4C076913E796}" srcOrd="2" destOrd="0" presId="urn:microsoft.com/office/officeart/2016/7/layout/RepeatingBendingProcessNew"/>
    <dgm:cxn modelId="{790F9110-5C21-4A04-9C74-BB784EF0439C}" type="presParOf" srcId="{7ED670E2-1071-4517-BA0E-96FE007ED258}" destId="{D4D887BC-AE24-4DEF-821F-C77D14F8F2F8}" srcOrd="3" destOrd="0" presId="urn:microsoft.com/office/officeart/2016/7/layout/RepeatingBendingProcessNew"/>
    <dgm:cxn modelId="{37489EED-3503-4515-B2C4-A00589EB1E87}" type="presParOf" srcId="{D4D887BC-AE24-4DEF-821F-C77D14F8F2F8}" destId="{B8730AF4-4A6F-4B3C-A769-22DD24E7394B}" srcOrd="0" destOrd="0" presId="urn:microsoft.com/office/officeart/2016/7/layout/RepeatingBendingProcessNew"/>
    <dgm:cxn modelId="{DC2B6131-DFEE-4625-9A41-41468876247C}" type="presParOf" srcId="{7ED670E2-1071-4517-BA0E-96FE007ED258}" destId="{3294D3C5-C6CD-492F-9ACD-379AF2F78FB8}" srcOrd="4" destOrd="0" presId="urn:microsoft.com/office/officeart/2016/7/layout/RepeatingBendingProcessNew"/>
    <dgm:cxn modelId="{F460FF32-4825-4003-92E2-0228AAB3B677}" type="presParOf" srcId="{7ED670E2-1071-4517-BA0E-96FE007ED258}" destId="{E3E29BF8-6CF7-4C9D-8D20-9A4102C0A10D}" srcOrd="5" destOrd="0" presId="urn:microsoft.com/office/officeart/2016/7/layout/RepeatingBendingProcessNew"/>
    <dgm:cxn modelId="{468815DD-882D-4AB0-B184-D3D65BF84406}" type="presParOf" srcId="{E3E29BF8-6CF7-4C9D-8D20-9A4102C0A10D}" destId="{AE3B93D9-EA3B-4B5C-B54A-9A0DB053976F}" srcOrd="0" destOrd="0" presId="urn:microsoft.com/office/officeart/2016/7/layout/RepeatingBendingProcessNew"/>
    <dgm:cxn modelId="{B7F637D1-D7A0-4618-B25C-351A2B0B1022}" type="presParOf" srcId="{7ED670E2-1071-4517-BA0E-96FE007ED258}" destId="{668C31F6-916F-48D3-8E81-1DDD194DE6EC}" srcOrd="6" destOrd="0" presId="urn:microsoft.com/office/officeart/2016/7/layout/RepeatingBendingProcessNew"/>
    <dgm:cxn modelId="{8292BE0B-495A-43AC-A9D7-FA5CD556FBDF}" type="presParOf" srcId="{7ED670E2-1071-4517-BA0E-96FE007ED258}" destId="{12DC00A2-9D15-444D-8DAD-BF1FCD8ECFC1}" srcOrd="7" destOrd="0" presId="urn:microsoft.com/office/officeart/2016/7/layout/RepeatingBendingProcessNew"/>
    <dgm:cxn modelId="{D9AB9CDB-2557-45A8-AC58-2B71752BD75D}" type="presParOf" srcId="{12DC00A2-9D15-444D-8DAD-BF1FCD8ECFC1}" destId="{4DE3DA27-CD96-4F98-88E9-E1331ABF0EEF}" srcOrd="0" destOrd="0" presId="urn:microsoft.com/office/officeart/2016/7/layout/RepeatingBendingProcessNew"/>
    <dgm:cxn modelId="{C1110FE3-E8B3-4C9F-BAC9-BB086EB8594D}" type="presParOf" srcId="{7ED670E2-1071-4517-BA0E-96FE007ED258}" destId="{8799FD33-7138-4401-9497-6D7C243B6D01}" srcOrd="8" destOrd="0" presId="urn:microsoft.com/office/officeart/2016/7/layout/RepeatingBendingProcessNew"/>
    <dgm:cxn modelId="{F8E04E9D-2BEF-4DB6-8DD0-85D7E557DD44}" type="presParOf" srcId="{7ED670E2-1071-4517-BA0E-96FE007ED258}" destId="{DED8C75A-A934-4C8E-B344-EFE2591CED46}" srcOrd="9" destOrd="0" presId="urn:microsoft.com/office/officeart/2016/7/layout/RepeatingBendingProcessNew"/>
    <dgm:cxn modelId="{7F28A701-DC2A-44F9-BA05-EF906FEE8F0B}" type="presParOf" srcId="{DED8C75A-A934-4C8E-B344-EFE2591CED46}" destId="{23D8AF55-E5D3-4C59-82AE-FCD3E9478904}" srcOrd="0" destOrd="0" presId="urn:microsoft.com/office/officeart/2016/7/layout/RepeatingBendingProcessNew"/>
    <dgm:cxn modelId="{898920F0-8F95-47AC-AB1B-F876A54F9315}" type="presParOf" srcId="{7ED670E2-1071-4517-BA0E-96FE007ED258}" destId="{3D856DDA-44DE-47FF-B70A-B9A8CDE440B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D7E1-5C8D-44F1-8C73-FFE4E46E2C96}">
      <dsp:nvSpPr>
        <dsp:cNvPr id="0" name=""/>
        <dsp:cNvSpPr/>
      </dsp:nvSpPr>
      <dsp:spPr>
        <a:xfrm>
          <a:off x="361652" y="2856"/>
          <a:ext cx="2988654" cy="17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/>
            <a:t>Smoking</a:t>
          </a:r>
          <a:endParaRPr lang="en-US" sz="5100" kern="1200"/>
        </a:p>
      </dsp:txBody>
      <dsp:txXfrm>
        <a:off x="361652" y="2856"/>
        <a:ext cx="2988654" cy="1793192"/>
      </dsp:txXfrm>
    </dsp:sp>
    <dsp:sp modelId="{F7ADEFCB-7B35-48AD-B07D-09BAB0367513}">
      <dsp:nvSpPr>
        <dsp:cNvPr id="0" name=""/>
        <dsp:cNvSpPr/>
      </dsp:nvSpPr>
      <dsp:spPr>
        <a:xfrm>
          <a:off x="3649172" y="2856"/>
          <a:ext cx="2988654" cy="17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/>
            <a:t>Diet</a:t>
          </a:r>
          <a:endParaRPr lang="en-US" sz="5100" kern="1200"/>
        </a:p>
      </dsp:txBody>
      <dsp:txXfrm>
        <a:off x="3649172" y="2856"/>
        <a:ext cx="2988654" cy="1793192"/>
      </dsp:txXfrm>
    </dsp:sp>
    <dsp:sp modelId="{022C97AD-E467-495F-8705-BDED976E3DE2}">
      <dsp:nvSpPr>
        <dsp:cNvPr id="0" name=""/>
        <dsp:cNvSpPr/>
      </dsp:nvSpPr>
      <dsp:spPr>
        <a:xfrm>
          <a:off x="6936692" y="2856"/>
          <a:ext cx="2988654" cy="17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/>
            <a:t>Physical activity</a:t>
          </a:r>
          <a:endParaRPr lang="en-US" sz="5100" kern="1200"/>
        </a:p>
      </dsp:txBody>
      <dsp:txXfrm>
        <a:off x="6936692" y="2856"/>
        <a:ext cx="2988654" cy="1793192"/>
      </dsp:txXfrm>
    </dsp:sp>
    <dsp:sp modelId="{A34206B9-C7E6-436A-8DF7-DF860C0E88BA}">
      <dsp:nvSpPr>
        <dsp:cNvPr id="0" name=""/>
        <dsp:cNvSpPr/>
      </dsp:nvSpPr>
      <dsp:spPr>
        <a:xfrm>
          <a:off x="3649172" y="2094915"/>
          <a:ext cx="2988654" cy="1793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/>
            <a:t>Sleep</a:t>
          </a:r>
          <a:endParaRPr lang="en-US" sz="5100" kern="1200"/>
        </a:p>
      </dsp:txBody>
      <dsp:txXfrm>
        <a:off x="3649172" y="2094915"/>
        <a:ext cx="2988654" cy="1793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F7938-18EC-4406-ABCF-469E6E937744}">
      <dsp:nvSpPr>
        <dsp:cNvPr id="0" name=""/>
        <dsp:cNvSpPr/>
      </dsp:nvSpPr>
      <dsp:spPr>
        <a:xfrm>
          <a:off x="3157986" y="772035"/>
          <a:ext cx="594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40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9564" y="814630"/>
        <a:ext cx="31250" cy="6250"/>
      </dsp:txXfrm>
    </dsp:sp>
    <dsp:sp modelId="{ED1152E3-B879-4088-B66F-CB9AAE2F910E}">
      <dsp:nvSpPr>
        <dsp:cNvPr id="0" name=""/>
        <dsp:cNvSpPr/>
      </dsp:nvSpPr>
      <dsp:spPr>
        <a:xfrm>
          <a:off x="442371" y="2530"/>
          <a:ext cx="2717415" cy="1630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56" tIns="139770" rIns="133156" bIns="1397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Chest pain</a:t>
          </a:r>
        </a:p>
      </dsp:txBody>
      <dsp:txXfrm>
        <a:off x="442371" y="2530"/>
        <a:ext cx="2717415" cy="1630449"/>
      </dsp:txXfrm>
    </dsp:sp>
    <dsp:sp modelId="{D4D887BC-AE24-4DEF-821F-C77D14F8F2F8}">
      <dsp:nvSpPr>
        <dsp:cNvPr id="0" name=""/>
        <dsp:cNvSpPr/>
      </dsp:nvSpPr>
      <dsp:spPr>
        <a:xfrm>
          <a:off x="6500407" y="772035"/>
          <a:ext cx="594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40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1985" y="814630"/>
        <a:ext cx="31250" cy="6250"/>
      </dsp:txXfrm>
    </dsp:sp>
    <dsp:sp modelId="{CD7531A0-630D-436C-A3B6-4C076913E796}">
      <dsp:nvSpPr>
        <dsp:cNvPr id="0" name=""/>
        <dsp:cNvSpPr/>
      </dsp:nvSpPr>
      <dsp:spPr>
        <a:xfrm>
          <a:off x="3784792" y="2530"/>
          <a:ext cx="2717415" cy="1630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56" tIns="139770" rIns="133156" bIns="1397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Shortness of breath</a:t>
          </a:r>
        </a:p>
      </dsp:txBody>
      <dsp:txXfrm>
        <a:off x="3784792" y="2530"/>
        <a:ext cx="2717415" cy="1630449"/>
      </dsp:txXfrm>
    </dsp:sp>
    <dsp:sp modelId="{E3E29BF8-6CF7-4C9D-8D20-9A4102C0A10D}">
      <dsp:nvSpPr>
        <dsp:cNvPr id="0" name=""/>
        <dsp:cNvSpPr/>
      </dsp:nvSpPr>
      <dsp:spPr>
        <a:xfrm>
          <a:off x="1801078" y="1631179"/>
          <a:ext cx="6684842" cy="594405"/>
        </a:xfrm>
        <a:custGeom>
          <a:avLst/>
          <a:gdLst/>
          <a:ahLst/>
          <a:cxnLst/>
          <a:rect l="0" t="0" r="0" b="0"/>
          <a:pathLst>
            <a:path>
              <a:moveTo>
                <a:pt x="6684842" y="0"/>
              </a:moveTo>
              <a:lnTo>
                <a:pt x="6684842" y="314302"/>
              </a:lnTo>
              <a:lnTo>
                <a:pt x="0" y="314302"/>
              </a:lnTo>
              <a:lnTo>
                <a:pt x="0" y="59440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5650" y="1925257"/>
        <a:ext cx="335699" cy="6250"/>
      </dsp:txXfrm>
    </dsp:sp>
    <dsp:sp modelId="{3294D3C5-C6CD-492F-9ACD-379AF2F78FB8}">
      <dsp:nvSpPr>
        <dsp:cNvPr id="0" name=""/>
        <dsp:cNvSpPr/>
      </dsp:nvSpPr>
      <dsp:spPr>
        <a:xfrm>
          <a:off x="7127213" y="2530"/>
          <a:ext cx="2717415" cy="1630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56" tIns="139770" rIns="133156" bIns="1397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Heart rate increase of more than 20 beats per minute</a:t>
          </a:r>
        </a:p>
      </dsp:txBody>
      <dsp:txXfrm>
        <a:off x="7127213" y="2530"/>
        <a:ext cx="2717415" cy="1630449"/>
      </dsp:txXfrm>
    </dsp:sp>
    <dsp:sp modelId="{12DC00A2-9D15-444D-8DAD-BF1FCD8ECFC1}">
      <dsp:nvSpPr>
        <dsp:cNvPr id="0" name=""/>
        <dsp:cNvSpPr/>
      </dsp:nvSpPr>
      <dsp:spPr>
        <a:xfrm>
          <a:off x="3157986" y="3027489"/>
          <a:ext cx="594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40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9564" y="3070084"/>
        <a:ext cx="31250" cy="6250"/>
      </dsp:txXfrm>
    </dsp:sp>
    <dsp:sp modelId="{668C31F6-916F-48D3-8E81-1DDD194DE6EC}">
      <dsp:nvSpPr>
        <dsp:cNvPr id="0" name=""/>
        <dsp:cNvSpPr/>
      </dsp:nvSpPr>
      <dsp:spPr>
        <a:xfrm>
          <a:off x="442371" y="2257985"/>
          <a:ext cx="2717415" cy="1630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56" tIns="139770" rIns="133156" bIns="1397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Heart rate decrease of more than 10 beats per minute</a:t>
          </a:r>
        </a:p>
      </dsp:txBody>
      <dsp:txXfrm>
        <a:off x="442371" y="2257985"/>
        <a:ext cx="2717415" cy="1630449"/>
      </dsp:txXfrm>
    </dsp:sp>
    <dsp:sp modelId="{DED8C75A-A934-4C8E-B344-EFE2591CED46}">
      <dsp:nvSpPr>
        <dsp:cNvPr id="0" name=""/>
        <dsp:cNvSpPr/>
      </dsp:nvSpPr>
      <dsp:spPr>
        <a:xfrm>
          <a:off x="6500407" y="3027489"/>
          <a:ext cx="594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40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1985" y="3070084"/>
        <a:ext cx="31250" cy="6250"/>
      </dsp:txXfrm>
    </dsp:sp>
    <dsp:sp modelId="{8799FD33-7138-4401-9497-6D7C243B6D01}">
      <dsp:nvSpPr>
        <dsp:cNvPr id="0" name=""/>
        <dsp:cNvSpPr/>
      </dsp:nvSpPr>
      <dsp:spPr>
        <a:xfrm>
          <a:off x="3784792" y="2257985"/>
          <a:ext cx="2717415" cy="1630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56" tIns="139770" rIns="133156" bIns="1397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Dangerous, exercise-induced arrhythmias</a:t>
          </a:r>
        </a:p>
      </dsp:txBody>
      <dsp:txXfrm>
        <a:off x="3784792" y="2257985"/>
        <a:ext cx="2717415" cy="1630449"/>
      </dsp:txXfrm>
    </dsp:sp>
    <dsp:sp modelId="{3D856DDA-44DE-47FF-B70A-B9A8CDE440B6}">
      <dsp:nvSpPr>
        <dsp:cNvPr id="0" name=""/>
        <dsp:cNvSpPr/>
      </dsp:nvSpPr>
      <dsp:spPr>
        <a:xfrm>
          <a:off x="7127213" y="2257985"/>
          <a:ext cx="2717415" cy="1630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56" tIns="139770" rIns="133156" bIns="1397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decrease in arterial blood pressure of more than 10-15 mm Hg or an increase in systolic blood pressure of more than 40 mm Hg and/or diastolic blood pressure of more than 20 mm Hg compared to the baseline</a:t>
          </a:r>
        </a:p>
      </dsp:txBody>
      <dsp:txXfrm>
        <a:off x="7127213" y="2257985"/>
        <a:ext cx="2717415" cy="1630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8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3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8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8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BA543-B1B4-092B-D22A-463DA9ED2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786" b="13977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0A0432-F95F-6441-CC5D-B6BB755F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42985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A6F36F-6025-32EA-D7BF-498CFA63E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146965"/>
            <a:ext cx="3119120" cy="877585"/>
          </a:xfrm>
        </p:spPr>
        <p:txBody>
          <a:bodyPr>
            <a:noAutofit/>
          </a:bodyPr>
          <a:lstStyle/>
          <a:p>
            <a:pPr algn="ctr"/>
            <a:r>
              <a:rPr lang="pl-PL" sz="2100" dirty="0"/>
              <a:t>Krzysztof Brzyski </a:t>
            </a:r>
            <a:br>
              <a:rPr lang="pl-PL" sz="2100" dirty="0"/>
            </a:br>
            <a:r>
              <a:rPr lang="pl-PL" sz="2100" dirty="0"/>
              <a:t>3rd </a:t>
            </a:r>
            <a:r>
              <a:rPr lang="pl-PL" sz="2100" dirty="0" err="1"/>
              <a:t>year</a:t>
            </a:r>
            <a:r>
              <a:rPr lang="pl-PL" sz="2100" dirty="0"/>
              <a:t> of </a:t>
            </a:r>
            <a:r>
              <a:rPr lang="pl-PL" sz="2100" dirty="0" err="1"/>
              <a:t>Physiotherapy</a:t>
            </a:r>
            <a:br>
              <a:rPr lang="pl-PL" sz="2100" dirty="0"/>
            </a:br>
            <a:r>
              <a:rPr lang="pl-PL" sz="2100" dirty="0"/>
              <a:t>2023/24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567B8DA7-B7D3-1A74-FC02-F87FEC19B0BC}"/>
              </a:ext>
            </a:extLst>
          </p:cNvPr>
          <p:cNvSpPr/>
          <p:nvPr/>
        </p:nvSpPr>
        <p:spPr>
          <a:xfrm>
            <a:off x="467360" y="158660"/>
            <a:ext cx="3241041" cy="126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1197386B-3B06-DFBF-BADE-7CB37482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38" t="24545" r="25716" b="27148"/>
          <a:stretch/>
        </p:blipFill>
        <p:spPr>
          <a:xfrm>
            <a:off x="-1" y="158660"/>
            <a:ext cx="1219200" cy="126799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4A720D2-360B-B3FA-CDB0-5B71B7237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4960" y="2130879"/>
            <a:ext cx="4013200" cy="1425728"/>
          </a:xfrm>
        </p:spPr>
        <p:txBody>
          <a:bodyPr anchor="b">
            <a:noAutofit/>
          </a:bodyPr>
          <a:lstStyle/>
          <a:p>
            <a:pPr algn="ctr"/>
            <a:r>
              <a:rPr lang="pl-PL" sz="3500" dirty="0" err="1"/>
              <a:t>Cardiac</a:t>
            </a:r>
            <a:r>
              <a:rPr lang="pl-PL" sz="3500" dirty="0"/>
              <a:t> </a:t>
            </a:r>
            <a:r>
              <a:rPr lang="pl-PL" sz="3500" dirty="0" err="1"/>
              <a:t>rehabilitation</a:t>
            </a:r>
            <a:endParaRPr lang="pl-PL" sz="35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BC450F7-88C9-BDAB-7C4A-AF0D0C4437E4}"/>
              </a:ext>
            </a:extLst>
          </p:cNvPr>
          <p:cNvSpPr txBox="1"/>
          <p:nvPr/>
        </p:nvSpPr>
        <p:spPr>
          <a:xfrm>
            <a:off x="1362917" y="284826"/>
            <a:ext cx="2201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Uniwersytet Rzeszowski</a:t>
            </a:r>
            <a:br>
              <a:rPr lang="pl-PL" sz="1500" b="1" dirty="0"/>
            </a:br>
            <a:r>
              <a:rPr lang="pl-PL" sz="1500" b="1" dirty="0"/>
              <a:t>Kolegium Nauk Medycznych</a:t>
            </a:r>
            <a:br>
              <a:rPr lang="pl-PL" sz="1500" b="1" dirty="0"/>
            </a:br>
            <a:r>
              <a:rPr lang="pl-PL" sz="1500" b="1" dirty="0"/>
              <a:t>Instytut Nauk o Zdrowiu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9ECC3A0-6237-54EA-0840-D834CCCB8D5C}"/>
              </a:ext>
            </a:extLst>
          </p:cNvPr>
          <p:cNvSpPr/>
          <p:nvPr/>
        </p:nvSpPr>
        <p:spPr>
          <a:xfrm>
            <a:off x="9662160" y="158660"/>
            <a:ext cx="2673558" cy="389980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621473-7786-FDF4-18F6-42768076494F}"/>
              </a:ext>
            </a:extLst>
          </p:cNvPr>
          <p:cNvSpPr txBox="1"/>
          <p:nvPr/>
        </p:nvSpPr>
        <p:spPr>
          <a:xfrm>
            <a:off x="9662160" y="159958"/>
            <a:ext cx="2773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/>
              <a:t>23rd </a:t>
            </a:r>
            <a:r>
              <a:rPr lang="pl-PL" sz="2100" dirty="0" err="1"/>
              <a:t>November</a:t>
            </a:r>
            <a:r>
              <a:rPr lang="pl-PL" sz="2100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25265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BC158-C5C2-15ED-7DC2-927075C8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48586"/>
            <a:ext cx="10287000" cy="6184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coronary</a:t>
            </a:r>
            <a:r>
              <a:rPr lang="pl-PL" dirty="0"/>
              <a:t>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  <a:r>
              <a:rPr lang="pl-PL" dirty="0" err="1"/>
              <a:t>rehabilitation</a:t>
            </a:r>
            <a:r>
              <a:rPr lang="pl-PL" dirty="0"/>
              <a:t> plan</a:t>
            </a:r>
            <a:br>
              <a:rPr lang="pl-PL" dirty="0"/>
            </a:br>
            <a:r>
              <a:rPr lang="pl-PL" dirty="0"/>
              <a:t>(model a)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77C4DBA7-E62B-C5F6-4055-B5C9D41F1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63861"/>
              </p:ext>
            </p:extLst>
          </p:nvPr>
        </p:nvGraphicFramePr>
        <p:xfrm>
          <a:off x="221511" y="1460915"/>
          <a:ext cx="11748978" cy="51844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16326">
                  <a:extLst>
                    <a:ext uri="{9D8B030D-6E8A-4147-A177-3AD203B41FA5}">
                      <a16:colId xmlns:a16="http://schemas.microsoft.com/office/drawing/2014/main" val="3145298097"/>
                    </a:ext>
                  </a:extLst>
                </a:gridCol>
                <a:gridCol w="3916326">
                  <a:extLst>
                    <a:ext uri="{9D8B030D-6E8A-4147-A177-3AD203B41FA5}">
                      <a16:colId xmlns:a16="http://schemas.microsoft.com/office/drawing/2014/main" val="11733814"/>
                    </a:ext>
                  </a:extLst>
                </a:gridCol>
                <a:gridCol w="3916326">
                  <a:extLst>
                    <a:ext uri="{9D8B030D-6E8A-4147-A177-3AD203B41FA5}">
                      <a16:colId xmlns:a16="http://schemas.microsoft.com/office/drawing/2014/main" val="1068520218"/>
                    </a:ext>
                  </a:extLst>
                </a:gridCol>
              </a:tblGrid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Period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Period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Period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0254288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 </a:t>
                      </a:r>
                      <a:r>
                        <a:rPr lang="pl-PL" sz="1200" dirty="0" err="1"/>
                        <a:t>day</a:t>
                      </a:r>
                      <a:endParaRPr lang="pl-P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 </a:t>
                      </a:r>
                      <a:r>
                        <a:rPr lang="pl-PL" sz="1200" dirty="0" err="1"/>
                        <a:t>days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3-5 </a:t>
                      </a:r>
                      <a:r>
                        <a:rPr lang="pl-PL" sz="1200" dirty="0" err="1"/>
                        <a:t>days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5447996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5-10 min.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10-15 min.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15-20 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4608506"/>
                  </a:ext>
                </a:extLst>
              </a:tr>
              <a:tr h="287456"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 err="1"/>
                        <a:t>Position</a:t>
                      </a:r>
                      <a:r>
                        <a:rPr lang="pl-PL" sz="1200" b="1" dirty="0"/>
                        <a:t> for </a:t>
                      </a:r>
                      <a:r>
                        <a:rPr lang="pl-PL" sz="1200" b="1" dirty="0" err="1"/>
                        <a:t>exercises</a:t>
                      </a:r>
                      <a:endParaRPr lang="pl-PL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036188"/>
                  </a:ext>
                </a:extLst>
              </a:tr>
              <a:tr h="670731">
                <a:tc>
                  <a:txBody>
                    <a:bodyPr/>
                    <a:lstStyle/>
                    <a:p>
                      <a:r>
                        <a:rPr lang="pl-PL" sz="1200" dirty="0"/>
                        <a:t>- </a:t>
                      </a:r>
                      <a:r>
                        <a:rPr lang="pl-PL" sz="1200" dirty="0" err="1"/>
                        <a:t>Lying</a:t>
                      </a:r>
                      <a:r>
                        <a:rPr lang="pl-PL" sz="1200" dirty="0"/>
                        <a:t> </a:t>
                      </a:r>
                      <a:r>
                        <a:rPr lang="pl-PL" sz="1200" dirty="0" err="1"/>
                        <a:t>position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- </a:t>
                      </a:r>
                      <a:r>
                        <a:rPr lang="pl-PL" sz="1200" dirty="0" err="1"/>
                        <a:t>Semi-sitting</a:t>
                      </a:r>
                      <a:r>
                        <a:rPr lang="pl-PL" sz="1200" dirty="0"/>
                        <a:t> </a:t>
                      </a:r>
                      <a:r>
                        <a:rPr lang="pl-PL" sz="1200" dirty="0" err="1"/>
                        <a:t>position</a:t>
                      </a:r>
                      <a:endParaRPr lang="pl-PL" sz="1200" dirty="0"/>
                    </a:p>
                    <a:p>
                      <a:r>
                        <a:rPr lang="pl-PL" sz="1200" dirty="0"/>
                        <a:t>- </a:t>
                      </a:r>
                      <a:r>
                        <a:rPr lang="pl-PL" sz="1200" dirty="0" err="1"/>
                        <a:t>Sitting</a:t>
                      </a:r>
                      <a:r>
                        <a:rPr lang="pl-PL" sz="1200" dirty="0"/>
                        <a:t> </a:t>
                      </a:r>
                      <a:r>
                        <a:rPr lang="pl-PL" sz="1200" dirty="0" err="1"/>
                        <a:t>position</a:t>
                      </a:r>
                      <a:endParaRPr lang="pl-P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- </a:t>
                      </a:r>
                      <a:r>
                        <a:rPr lang="pl-PL" sz="1200" dirty="0" err="1"/>
                        <a:t>Sitting</a:t>
                      </a:r>
                      <a:r>
                        <a:rPr lang="pl-PL" sz="1200" dirty="0"/>
                        <a:t> </a:t>
                      </a:r>
                      <a:r>
                        <a:rPr lang="pl-PL" sz="1200" dirty="0" err="1"/>
                        <a:t>position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- </a:t>
                      </a:r>
                      <a:r>
                        <a:rPr lang="pl-PL" sz="1200" dirty="0" err="1"/>
                        <a:t>Sitting</a:t>
                      </a:r>
                      <a:r>
                        <a:rPr lang="pl-PL" sz="1200" dirty="0"/>
                        <a:t> </a:t>
                      </a:r>
                      <a:r>
                        <a:rPr lang="pl-PL" sz="1200" dirty="0" err="1"/>
                        <a:t>position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- Standing </a:t>
                      </a:r>
                      <a:r>
                        <a:rPr lang="pl-PL" sz="1200" dirty="0" err="1"/>
                        <a:t>position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- </a:t>
                      </a:r>
                      <a:r>
                        <a:rPr lang="pl-PL" sz="1200" dirty="0" err="1"/>
                        <a:t>Walking</a:t>
                      </a:r>
                      <a:r>
                        <a:rPr lang="pl-PL" sz="1200" dirty="0"/>
                        <a:t> </a:t>
                      </a:r>
                      <a:r>
                        <a:rPr lang="pl-PL" sz="1200" dirty="0" err="1"/>
                        <a:t>position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9960962"/>
                  </a:ext>
                </a:extLst>
              </a:tr>
              <a:tr h="287456"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 err="1"/>
                        <a:t>Rehabilitation</a:t>
                      </a:r>
                      <a:r>
                        <a:rPr lang="pl-PL" sz="1200" b="1" dirty="0"/>
                        <a:t> 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84622"/>
                  </a:ext>
                </a:extLst>
              </a:tr>
              <a:tr h="1896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1.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Breathing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exercises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2. A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ctive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 dynamic exercises from small to larger muscle groups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isometric contractions of small muscle groups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3.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Relaxing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exercises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4. P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assive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uprighting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 or with assistance</a:t>
                      </a:r>
                      <a:endParaRPr lang="pl-PL" sz="1200" dirty="0"/>
                    </a:p>
                    <a:p>
                      <a:endParaRPr lang="pl-P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1.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Exercises from period I with an increase in physical exercise load</a:t>
                      </a:r>
                    </a:p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Increase in the number of exercise repetitions</a:t>
                      </a:r>
                    </a:p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Increase in the pace of exercises</a:t>
                      </a:r>
                    </a:p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Increase in the number of exercise sets</a:t>
                      </a:r>
                    </a:p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2.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Elements of coordination and balance exercises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3.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Uprighting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4.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Moving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within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 the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patients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1.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Exercises from period II with further increase in physical exercise load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2.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Exercises of large muscle groups with a general rehabilitative character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3.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Locomotion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: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Walking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training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Climbing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stairs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3122253"/>
                  </a:ext>
                </a:extLst>
              </a:tr>
              <a:tr h="287456"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 err="1"/>
                        <a:t>Functional</a:t>
                      </a:r>
                      <a:r>
                        <a:rPr lang="pl-PL" sz="1200" b="1" dirty="0"/>
                        <a:t> </a:t>
                      </a:r>
                      <a:r>
                        <a:rPr lang="pl-PL" sz="1200" b="1" dirty="0" err="1"/>
                        <a:t>range</a:t>
                      </a:r>
                      <a:endParaRPr lang="pl-PL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90685"/>
                  </a:ext>
                </a:extLst>
              </a:tr>
              <a:tr h="892469"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Independent position changes in bed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Bathing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shaving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 in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bed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Using the bedpan or transporting to the toilet </a:t>
                      </a: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in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 a wheelchair</a:t>
                      </a:r>
                      <a:endParaRPr lang="pl-P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Active sitting with legs down and standing up</a:t>
                      </a:r>
                      <a:endParaRPr lang="pl-PL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Independent </a:t>
                      </a:r>
                      <a:r>
                        <a:rPr lang="pl-PL" sz="1200" b="0" kern="1200" dirty="0" err="1">
                          <a:solidFill>
                            <a:schemeClr val="dk1"/>
                          </a:solidFill>
                          <a:effectLst/>
                        </a:rPr>
                        <a:t>toileting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Self-care regarding meals and toileting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Full mobilization of the patient</a:t>
                      </a:r>
                      <a:b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</a:rPr>
                        <a:t>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Free movement with the ward</a:t>
                      </a:r>
                      <a:endParaRPr lang="pl-P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199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62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8FD75-3732-C209-B17C-EAD4F9CD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/>
              <a:t>Red </a:t>
            </a:r>
            <a:r>
              <a:rPr lang="pl-PL" dirty="0" err="1"/>
              <a:t>flags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C077AD3-C13E-5C02-D2EB-836FCA23EF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500" y="2285997"/>
          <a:ext cx="10287000" cy="389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286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3E372-AAE1-7E3A-D35A-832630F6D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7686A3-B0CC-15C0-4CE7-874ED453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771" y="1757896"/>
            <a:ext cx="4009639" cy="252776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Quiz</a:t>
            </a:r>
          </a:p>
        </p:txBody>
      </p:sp>
      <p:pic>
        <p:nvPicPr>
          <p:cNvPr id="7" name="Graphic 6" descr="Serce">
            <a:extLst>
              <a:ext uri="{FF2B5EF4-FFF2-40B4-BE49-F238E27FC236}">
                <a16:creationId xmlns:a16="http://schemas.microsoft.com/office/drawing/2014/main" id="{01113BA7-072C-9E6D-0065-4DF83409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3312" y="4438996"/>
            <a:ext cx="1604556" cy="16045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F3AB66-42CF-94B3-7050-9DDAFC451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6F40E322-047E-1FCA-75D7-FF1635D2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80" y="487680"/>
            <a:ext cx="5143500" cy="662431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800" b="1" dirty="0"/>
              <a:t>1. </a:t>
            </a:r>
            <a:r>
              <a:rPr lang="en-US" sz="1800" b="1" dirty="0"/>
              <a:t>How is the heart structured?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a) right ventricle, left ventricle, left atrium, right atrium,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b) left atrium, right ventricle, left ventricle, posterior atrium,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c) right atrium, left atrium, right ventricle, middle ventricle.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b="1" dirty="0"/>
              <a:t>2. </a:t>
            </a:r>
            <a:r>
              <a:rPr lang="en-US" sz="1800" b="1" dirty="0"/>
              <a:t>What is the main cause of coronary </a:t>
            </a:r>
            <a:r>
              <a:rPr lang="pl-PL" sz="1800" b="1"/>
              <a:t>heart</a:t>
            </a:r>
            <a:r>
              <a:rPr lang="en-US" sz="1800" b="1"/>
              <a:t> </a:t>
            </a:r>
            <a:r>
              <a:rPr lang="en-US" sz="1800" b="1" dirty="0"/>
              <a:t>disease?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a) feeling unwell,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b) atherosclerosis,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c) intense physical effort.</a:t>
            </a:r>
            <a:endParaRPr lang="pl-PL" sz="18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800" b="1" dirty="0"/>
              <a:t>3. </a:t>
            </a:r>
            <a:r>
              <a:rPr lang="en-US" sz="1800" b="1" dirty="0"/>
              <a:t>During the third phase of cardiac rehabilitation, the time a patient should allocate to physical activity falls within the range: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a) 5-10 minutes,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b) 10-15 minutes,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c) 15-20 minutes.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b="1" dirty="0"/>
              <a:t>4. </a:t>
            </a:r>
            <a:r>
              <a:rPr lang="en-US" sz="1800" b="1" dirty="0"/>
              <a:t>Red flags in coronary artery disease include: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a) chest pain, shortness of breath,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b) bad mood,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c) blood pressure 120/80 mmHg.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54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B5801BA3-00EF-90B2-6A66-CA3CD6F64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45"/>
          <a:stretch/>
        </p:blipFill>
        <p:spPr>
          <a:xfrm>
            <a:off x="1" y="2520"/>
            <a:ext cx="6096000" cy="685548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51ADB7-9C8F-9DB1-6888-686E18BE3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343" y="125160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B8AB29-2A28-A6B8-8315-EBC63A38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42" y="2288754"/>
            <a:ext cx="4357316" cy="2283013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dirty="0" err="1"/>
              <a:t>Bibliography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9F4A78-96F9-237C-DE67-885B5DC4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0" y="264160"/>
            <a:ext cx="5760719" cy="652272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400" dirty="0"/>
              <a:t>1. D. Hansen, P. </a:t>
            </a:r>
            <a:r>
              <a:rPr lang="pl-PL" sz="1400" dirty="0" err="1"/>
              <a:t>Dendale</a:t>
            </a:r>
            <a:r>
              <a:rPr lang="pl-PL" sz="1400" dirty="0"/>
              <a:t>, K. </a:t>
            </a:r>
            <a:r>
              <a:rPr lang="pl-PL" sz="1400" dirty="0" err="1"/>
              <a:t>Coninx</a:t>
            </a:r>
            <a:r>
              <a:rPr lang="pl-PL" sz="1400" dirty="0"/>
              <a:t>, L. </a:t>
            </a:r>
            <a:r>
              <a:rPr lang="pl-PL" sz="1400" dirty="0" err="1"/>
              <a:t>Vanhees</a:t>
            </a:r>
            <a:r>
              <a:rPr lang="pl-PL" sz="1400" dirty="0"/>
              <a:t>, M. F. </a:t>
            </a:r>
            <a:r>
              <a:rPr lang="pl-PL" sz="1400" dirty="0" err="1"/>
              <a:t>Piepoli</a:t>
            </a:r>
            <a:r>
              <a:rPr lang="pl-PL" sz="1400" dirty="0"/>
              <a:t>, J. </a:t>
            </a:r>
            <a:r>
              <a:rPr lang="pl-PL" sz="1400" dirty="0" err="1"/>
              <a:t>Niebauer</a:t>
            </a:r>
            <a:r>
              <a:rPr lang="pl-PL" sz="1400" dirty="0"/>
              <a:t>, V. </a:t>
            </a:r>
            <a:r>
              <a:rPr lang="pl-PL" sz="1400" dirty="0" err="1"/>
              <a:t>Cornelissen</a:t>
            </a:r>
            <a:r>
              <a:rPr lang="pl-PL" sz="1400" dirty="0"/>
              <a:t>, R. </a:t>
            </a:r>
            <a:r>
              <a:rPr lang="pl-PL" sz="1400" dirty="0" err="1"/>
              <a:t>Pedretti</a:t>
            </a:r>
            <a:r>
              <a:rPr lang="pl-PL" sz="1400" dirty="0"/>
              <a:t>, E. </a:t>
            </a:r>
            <a:r>
              <a:rPr lang="pl-PL" sz="1400" dirty="0" err="1"/>
              <a:t>Geurts</a:t>
            </a:r>
            <a:r>
              <a:rPr lang="pl-PL" sz="1400" dirty="0"/>
              <a:t>, G. R. Ruiz, U. </a:t>
            </a:r>
            <a:r>
              <a:rPr lang="pl-PL" sz="1400" dirty="0" err="1"/>
              <a:t>Corra</a:t>
            </a:r>
            <a:r>
              <a:rPr lang="pl-PL" sz="1400" dirty="0"/>
              <a:t>`, J-P. Schmid, E. Greco, C. H. Davos, F. </a:t>
            </a:r>
            <a:r>
              <a:rPr lang="pl-PL" sz="1400" dirty="0" err="1"/>
              <a:t>Edelmann</a:t>
            </a:r>
            <a:r>
              <a:rPr lang="pl-PL" sz="1400" dirty="0"/>
              <a:t>, A. </a:t>
            </a:r>
            <a:r>
              <a:rPr lang="pl-PL" sz="1400" dirty="0" err="1"/>
              <a:t>Abreu</a:t>
            </a:r>
            <a:r>
              <a:rPr lang="pl-PL" sz="1400" dirty="0"/>
              <a:t>, B. </a:t>
            </a:r>
            <a:r>
              <a:rPr lang="pl-PL" sz="1400" dirty="0" err="1"/>
              <a:t>Rauch</a:t>
            </a:r>
            <a:r>
              <a:rPr lang="pl-PL" sz="1400" dirty="0"/>
              <a:t>, M. </a:t>
            </a:r>
            <a:r>
              <a:rPr lang="pl-PL" sz="1400" dirty="0" err="1"/>
              <a:t>Ambrosetti</a:t>
            </a:r>
            <a:r>
              <a:rPr lang="pl-PL" sz="1400" dirty="0"/>
              <a:t>, S. S. Braga, O. </a:t>
            </a:r>
            <a:r>
              <a:rPr lang="pl-PL" sz="1400" dirty="0" err="1"/>
              <a:t>Barna</a:t>
            </a:r>
            <a:r>
              <a:rPr lang="pl-PL" sz="1400" dirty="0"/>
              <a:t>, P. </a:t>
            </a:r>
            <a:r>
              <a:rPr lang="pl-PL" sz="1400" dirty="0" err="1"/>
              <a:t>Beckers</a:t>
            </a:r>
            <a:r>
              <a:rPr lang="pl-PL" sz="1400" dirty="0"/>
              <a:t>, M. </a:t>
            </a:r>
            <a:r>
              <a:rPr lang="pl-PL" sz="1400" dirty="0" err="1"/>
              <a:t>Bussotti</a:t>
            </a:r>
            <a:r>
              <a:rPr lang="pl-PL" sz="1400" dirty="0"/>
              <a:t>, R. </a:t>
            </a:r>
            <a:r>
              <a:rPr lang="pl-PL" sz="1400" dirty="0" err="1"/>
              <a:t>Fagard</a:t>
            </a:r>
            <a:r>
              <a:rPr lang="pl-PL" sz="1400" dirty="0"/>
              <a:t>, P. </a:t>
            </a:r>
            <a:r>
              <a:rPr lang="pl-PL" sz="1400" dirty="0" err="1"/>
              <a:t>Faggiano</a:t>
            </a:r>
            <a:r>
              <a:rPr lang="pl-PL" sz="1400" dirty="0"/>
              <a:t>, E. Garcia-</a:t>
            </a:r>
            <a:r>
              <a:rPr lang="pl-PL" sz="1400" dirty="0" err="1"/>
              <a:t>Porrero</a:t>
            </a:r>
            <a:r>
              <a:rPr lang="pl-PL" sz="1400" dirty="0"/>
              <a:t>, E. </a:t>
            </a:r>
            <a:r>
              <a:rPr lang="pl-PL" sz="1400" dirty="0" err="1"/>
              <a:t>Kouidi</a:t>
            </a:r>
            <a:r>
              <a:rPr lang="pl-PL" sz="1400" dirty="0"/>
              <a:t>, M. </a:t>
            </a:r>
            <a:r>
              <a:rPr lang="pl-PL" sz="1400" dirty="0" err="1"/>
              <a:t>Lamotte</a:t>
            </a:r>
            <a:r>
              <a:rPr lang="pl-PL" sz="1400" dirty="0"/>
              <a:t>, D. </a:t>
            </a:r>
            <a:r>
              <a:rPr lang="pl-PL" sz="1400" dirty="0" err="1"/>
              <a:t>Neunh</a:t>
            </a:r>
            <a:r>
              <a:rPr lang="pl-PL" sz="1400" dirty="0"/>
              <a:t>, R. </a:t>
            </a:r>
            <a:r>
              <a:rPr lang="pl-PL" sz="1400" dirty="0" err="1"/>
              <a:t>Reibis</a:t>
            </a:r>
            <a:r>
              <a:rPr lang="pl-PL" sz="1400" dirty="0"/>
              <a:t>, M. A. </a:t>
            </a:r>
            <a:r>
              <a:rPr lang="pl-PL" sz="1400" dirty="0" err="1"/>
              <a:t>Spruit</a:t>
            </a:r>
            <a:r>
              <a:rPr lang="pl-PL" sz="1400" dirty="0"/>
              <a:t>, Ch. </a:t>
            </a:r>
            <a:r>
              <a:rPr lang="pl-PL" sz="1400" dirty="0" err="1"/>
              <a:t>Stettler</a:t>
            </a:r>
            <a:r>
              <a:rPr lang="pl-PL" sz="1400" dirty="0"/>
              <a:t>, T. </a:t>
            </a:r>
            <a:r>
              <a:rPr lang="pl-PL" sz="1400" dirty="0" err="1"/>
              <a:t>Takken</a:t>
            </a:r>
            <a:r>
              <a:rPr lang="pl-PL" sz="1400" dirty="0"/>
              <a:t>, C. </a:t>
            </a:r>
            <a:r>
              <a:rPr lang="pl-PL" sz="1400" dirty="0" err="1"/>
              <a:t>Tonoli</a:t>
            </a:r>
            <a:r>
              <a:rPr lang="pl-PL" sz="1400" dirty="0"/>
              <a:t>, C. </a:t>
            </a:r>
            <a:r>
              <a:rPr lang="pl-PL" sz="1400" dirty="0" err="1"/>
              <a:t>Vigorito</a:t>
            </a:r>
            <a:r>
              <a:rPr lang="pl-PL" sz="1400" dirty="0"/>
              <a:t>, H. </a:t>
            </a:r>
            <a:r>
              <a:rPr lang="pl-PL" sz="1400" dirty="0" err="1"/>
              <a:t>Voller</a:t>
            </a:r>
            <a:r>
              <a:rPr lang="pl-PL" sz="1400" dirty="0"/>
              <a:t>, P. </a:t>
            </a:r>
            <a:r>
              <a:rPr lang="pl-PL" sz="1400" dirty="0" err="1"/>
              <a:t>Doherty</a:t>
            </a:r>
            <a:r>
              <a:rPr lang="pl-PL" sz="1400" dirty="0"/>
              <a:t>, </a:t>
            </a:r>
            <a:r>
              <a:rPr lang="pl-PL" sz="1400" b="1" i="1" dirty="0"/>
              <a:t>The </a:t>
            </a:r>
            <a:r>
              <a:rPr lang="pl-PL" sz="1400" b="1" i="1" dirty="0" err="1"/>
              <a:t>European</a:t>
            </a:r>
            <a:r>
              <a:rPr lang="pl-PL" sz="1400" b="1" i="1" dirty="0"/>
              <a:t> </a:t>
            </a:r>
            <a:r>
              <a:rPr lang="pl-PL" sz="1400" b="1" i="1" dirty="0" err="1"/>
              <a:t>Association</a:t>
            </a:r>
            <a:r>
              <a:rPr lang="pl-PL" sz="1400" b="1" i="1" dirty="0"/>
              <a:t> of </a:t>
            </a:r>
            <a:r>
              <a:rPr lang="pl-PL" sz="1400" b="1" i="1" dirty="0" err="1"/>
              <a:t>Preventive</a:t>
            </a:r>
            <a:r>
              <a:rPr lang="pl-PL" sz="1400" b="1" i="1" dirty="0"/>
              <a:t> </a:t>
            </a:r>
            <a:r>
              <a:rPr lang="pl-PL" sz="1400" b="1" i="1" dirty="0" err="1"/>
              <a:t>Cardiology</a:t>
            </a:r>
            <a:r>
              <a:rPr lang="pl-PL" sz="1400" b="1" i="1" dirty="0"/>
              <a:t> </a:t>
            </a:r>
            <a:r>
              <a:rPr lang="pl-PL" sz="1400" b="1" i="1" dirty="0" err="1"/>
              <a:t>Exercise</a:t>
            </a:r>
            <a:r>
              <a:rPr lang="pl-PL" sz="1400" b="1" i="1" dirty="0"/>
              <a:t> </a:t>
            </a:r>
            <a:r>
              <a:rPr lang="pl-PL" sz="1400" b="1" i="1" dirty="0" err="1"/>
              <a:t>Prescription</a:t>
            </a:r>
            <a:r>
              <a:rPr lang="pl-PL" sz="1400" b="1" i="1" dirty="0"/>
              <a:t> in </a:t>
            </a:r>
            <a:r>
              <a:rPr lang="pl-PL" sz="1400" b="1" i="1" dirty="0" err="1"/>
              <a:t>Everyday</a:t>
            </a:r>
            <a:r>
              <a:rPr lang="pl-PL" sz="1400" b="1" i="1" dirty="0"/>
              <a:t> </a:t>
            </a:r>
            <a:r>
              <a:rPr lang="pl-PL" sz="1400" b="1" i="1" dirty="0" err="1"/>
              <a:t>Practice</a:t>
            </a:r>
            <a:r>
              <a:rPr lang="pl-PL" sz="1400" b="1" i="1" dirty="0"/>
              <a:t> and </a:t>
            </a:r>
            <a:r>
              <a:rPr lang="pl-PL" sz="1400" b="1" i="1" dirty="0" err="1"/>
              <a:t>Rehabilitative</a:t>
            </a:r>
            <a:r>
              <a:rPr lang="pl-PL" sz="1400" b="1" i="1" dirty="0"/>
              <a:t> Training (EXPERT) </a:t>
            </a:r>
            <a:r>
              <a:rPr lang="pl-PL" sz="1400" b="1" i="1" dirty="0" err="1"/>
              <a:t>tool</a:t>
            </a:r>
            <a:r>
              <a:rPr lang="pl-PL" sz="1400" b="1" i="1" dirty="0"/>
              <a:t>: A </a:t>
            </a:r>
            <a:r>
              <a:rPr lang="pl-PL" sz="1400" b="1" i="1" dirty="0" err="1"/>
              <a:t>digital</a:t>
            </a:r>
            <a:r>
              <a:rPr lang="pl-PL" sz="1400" b="1" i="1" dirty="0"/>
              <a:t> </a:t>
            </a:r>
            <a:r>
              <a:rPr lang="pl-PL" sz="1400" b="1" i="1" dirty="0" err="1"/>
              <a:t>training</a:t>
            </a:r>
            <a:r>
              <a:rPr lang="pl-PL" sz="1400" b="1" i="1" dirty="0"/>
              <a:t> and </a:t>
            </a:r>
            <a:r>
              <a:rPr lang="pl-PL" sz="1400" b="1" i="1" dirty="0" err="1"/>
              <a:t>decision</a:t>
            </a:r>
            <a:r>
              <a:rPr lang="pl-PL" sz="1400" b="1" i="1" dirty="0"/>
              <a:t> </a:t>
            </a:r>
            <a:r>
              <a:rPr lang="pl-PL" sz="1400" b="1" i="1" dirty="0" err="1"/>
              <a:t>support</a:t>
            </a:r>
            <a:r>
              <a:rPr lang="pl-PL" sz="1400" b="1" i="1" dirty="0"/>
              <a:t> system for </a:t>
            </a:r>
            <a:r>
              <a:rPr lang="pl-PL" sz="1400" b="1" i="1" dirty="0" err="1"/>
              <a:t>optimized</a:t>
            </a:r>
            <a:r>
              <a:rPr lang="pl-PL" sz="1400" b="1" i="1" dirty="0"/>
              <a:t> </a:t>
            </a:r>
            <a:r>
              <a:rPr lang="pl-PL" sz="1400" b="1" i="1" dirty="0" err="1"/>
              <a:t>exercise</a:t>
            </a:r>
            <a:r>
              <a:rPr lang="pl-PL" sz="1400" b="1" i="1" dirty="0"/>
              <a:t> </a:t>
            </a:r>
            <a:r>
              <a:rPr lang="pl-PL" sz="1400" b="1" i="1" dirty="0" err="1"/>
              <a:t>prescription</a:t>
            </a:r>
            <a:r>
              <a:rPr lang="pl-PL" sz="1400" b="1" i="1" dirty="0"/>
              <a:t> in </a:t>
            </a:r>
            <a:r>
              <a:rPr lang="pl-PL" sz="1400" b="1" i="1" dirty="0" err="1"/>
              <a:t>cardiovascular</a:t>
            </a:r>
            <a:r>
              <a:rPr lang="pl-PL" sz="1400" b="1" i="1" dirty="0"/>
              <a:t> </a:t>
            </a:r>
            <a:r>
              <a:rPr lang="pl-PL" sz="1400" b="1" i="1" dirty="0" err="1"/>
              <a:t>disease</a:t>
            </a:r>
            <a:r>
              <a:rPr lang="pl-PL" sz="1400" b="1" i="1" dirty="0"/>
              <a:t>. </a:t>
            </a:r>
            <a:r>
              <a:rPr lang="pl-PL" sz="1400" b="1" i="1" dirty="0" err="1"/>
              <a:t>Concept</a:t>
            </a:r>
            <a:r>
              <a:rPr lang="pl-PL" sz="1400" b="1" i="1" dirty="0"/>
              <a:t>, </a:t>
            </a:r>
            <a:r>
              <a:rPr lang="pl-PL" sz="1400" b="1" i="1" dirty="0" err="1"/>
              <a:t>definitions</a:t>
            </a:r>
            <a:r>
              <a:rPr lang="pl-PL" sz="1400" b="1" i="1" dirty="0"/>
              <a:t> and </a:t>
            </a:r>
            <a:r>
              <a:rPr lang="pl-PL" sz="1400" b="1" i="1" dirty="0" err="1"/>
              <a:t>construction</a:t>
            </a:r>
            <a:r>
              <a:rPr lang="pl-PL" sz="1400" b="1" i="1" dirty="0"/>
              <a:t> </a:t>
            </a:r>
            <a:r>
              <a:rPr lang="pl-PL" sz="1400" b="1" i="1" dirty="0" err="1"/>
              <a:t>methodology</a:t>
            </a:r>
            <a:r>
              <a:rPr lang="pl-PL" sz="1400" dirty="0"/>
              <a:t>, </a:t>
            </a:r>
            <a:r>
              <a:rPr lang="pl-PL" sz="1400" dirty="0" err="1"/>
              <a:t>European</a:t>
            </a:r>
            <a:r>
              <a:rPr lang="pl-PL" sz="1400" dirty="0"/>
              <a:t> </a:t>
            </a:r>
            <a:r>
              <a:rPr lang="pl-PL" sz="1400" dirty="0" err="1"/>
              <a:t>Journal</a:t>
            </a:r>
            <a:r>
              <a:rPr lang="pl-PL" sz="1400" dirty="0"/>
              <a:t> of </a:t>
            </a:r>
            <a:r>
              <a:rPr lang="pl-PL" sz="1400" dirty="0" err="1"/>
              <a:t>Preventive</a:t>
            </a:r>
            <a:r>
              <a:rPr lang="pl-PL" sz="1400" dirty="0"/>
              <a:t> </a:t>
            </a:r>
            <a:r>
              <a:rPr lang="pl-PL" sz="1400" dirty="0" err="1"/>
              <a:t>Cardiology</a:t>
            </a:r>
            <a:r>
              <a:rPr lang="pl-PL" sz="1400" dirty="0"/>
              <a:t>, 2017, Vol. 24(10) 1017–1031, doi: 10.1177/2047487317702042, [30.10.2023r.],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/>
              <a:t>2. S. Mori, D. E. </a:t>
            </a:r>
            <a:r>
              <a:rPr lang="pl-PL" sz="1400" dirty="0" err="1"/>
              <a:t>Spicer</a:t>
            </a:r>
            <a:r>
              <a:rPr lang="pl-PL" sz="1400" dirty="0"/>
              <a:t>,  R. H. Anderson</a:t>
            </a:r>
            <a:r>
              <a:rPr lang="pl-PL" sz="1400" b="1" i="1" dirty="0"/>
              <a:t>, </a:t>
            </a:r>
            <a:r>
              <a:rPr lang="pl-PL" sz="1400" b="1" i="1" dirty="0" err="1"/>
              <a:t>Revisiting</a:t>
            </a:r>
            <a:r>
              <a:rPr lang="pl-PL" sz="1400" b="1" i="1" dirty="0"/>
              <a:t> the </a:t>
            </a:r>
            <a:r>
              <a:rPr lang="pl-PL" sz="1400" b="1" i="1" dirty="0" err="1"/>
              <a:t>Anatomy</a:t>
            </a:r>
            <a:r>
              <a:rPr lang="pl-PL" sz="1400" b="1" i="1" dirty="0"/>
              <a:t> of the </a:t>
            </a:r>
            <a:r>
              <a:rPr lang="pl-PL" sz="1400" b="1" i="1" dirty="0" err="1"/>
              <a:t>Living</a:t>
            </a:r>
            <a:r>
              <a:rPr lang="pl-PL" sz="1400" b="1" i="1" dirty="0"/>
              <a:t> </a:t>
            </a:r>
            <a:r>
              <a:rPr lang="pl-PL" sz="1400" b="1" i="1" dirty="0" err="1"/>
              <a:t>Heart</a:t>
            </a:r>
            <a:r>
              <a:rPr lang="pl-PL" sz="1400" dirty="0"/>
              <a:t>, </a:t>
            </a:r>
            <a:r>
              <a:rPr lang="pl-PL" sz="1400" dirty="0" err="1"/>
              <a:t>Circulation</a:t>
            </a:r>
            <a:r>
              <a:rPr lang="pl-PL" sz="1400" dirty="0"/>
              <a:t> </a:t>
            </a:r>
            <a:r>
              <a:rPr lang="pl-PL" sz="1400" dirty="0" err="1"/>
              <a:t>Journal</a:t>
            </a:r>
            <a:r>
              <a:rPr lang="pl-PL" sz="1400" dirty="0"/>
              <a:t> </a:t>
            </a:r>
            <a:r>
              <a:rPr lang="pl-PL" sz="1400" dirty="0" err="1"/>
              <a:t>Official</a:t>
            </a:r>
            <a:r>
              <a:rPr lang="pl-PL" sz="1400" dirty="0"/>
              <a:t> </a:t>
            </a:r>
            <a:r>
              <a:rPr lang="pl-PL" sz="1400" dirty="0" err="1"/>
              <a:t>Journal</a:t>
            </a:r>
            <a:r>
              <a:rPr lang="pl-PL" sz="1400" dirty="0"/>
              <a:t> of the </a:t>
            </a:r>
            <a:r>
              <a:rPr lang="pl-PL" sz="1400" dirty="0" err="1"/>
              <a:t>Japanese</a:t>
            </a:r>
            <a:r>
              <a:rPr lang="pl-PL" sz="1400" dirty="0"/>
              <a:t> </a:t>
            </a:r>
            <a:r>
              <a:rPr lang="pl-PL" sz="1400" dirty="0" err="1"/>
              <a:t>Circulation</a:t>
            </a:r>
            <a:r>
              <a:rPr lang="pl-PL" sz="1400" dirty="0"/>
              <a:t> </a:t>
            </a:r>
            <a:r>
              <a:rPr lang="pl-PL" sz="1400" dirty="0" err="1"/>
              <a:t>Society</a:t>
            </a:r>
            <a:r>
              <a:rPr lang="pl-PL" sz="1400" dirty="0"/>
              <a:t>, 2016, PMID: 26673171 DOI: 10.1253/circj.CJ-15-1147, [30.10.2023r.],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/>
              <a:t>3. J. Ciecierska, </a:t>
            </a:r>
            <a:r>
              <a:rPr lang="pl-PL" sz="1400" b="1" i="1" dirty="0"/>
              <a:t>English for </a:t>
            </a:r>
            <a:r>
              <a:rPr lang="pl-PL" sz="1400" b="1" i="1" dirty="0" err="1"/>
              <a:t>Physiotherapy</a:t>
            </a:r>
            <a:r>
              <a:rPr lang="pl-PL" sz="1400" dirty="0"/>
              <a:t>, Wydawnictwo Lekarskie PZWL, Warszawa, 2011,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/>
              <a:t>4. P. Friedrich, J. </a:t>
            </a:r>
            <a:r>
              <a:rPr lang="pl-PL" sz="1400" dirty="0" err="1"/>
              <a:t>Waschke</a:t>
            </a:r>
            <a:r>
              <a:rPr lang="pl-PL" sz="1400" dirty="0"/>
              <a:t>, </a:t>
            </a:r>
            <a:r>
              <a:rPr lang="pl-PL" sz="1400" b="1" i="1" dirty="0" err="1"/>
              <a:t>Sobotta</a:t>
            </a:r>
            <a:r>
              <a:rPr lang="pl-PL" sz="1400" b="1" i="1" dirty="0"/>
              <a:t> Atlas of </a:t>
            </a:r>
            <a:r>
              <a:rPr lang="pl-PL" sz="1400" b="1" i="1" dirty="0" err="1"/>
              <a:t>Anatomy</a:t>
            </a:r>
            <a:r>
              <a:rPr lang="pl-PL" sz="1400" dirty="0"/>
              <a:t>, Vol. 2, pub. </a:t>
            </a:r>
            <a:r>
              <a:rPr lang="pl-PL" sz="1400" dirty="0" err="1"/>
              <a:t>Ubran&amp;Fischer</a:t>
            </a:r>
            <a:r>
              <a:rPr lang="pl-PL" sz="1400" dirty="0"/>
              <a:t>, 2020.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/>
              <a:t>5. World </a:t>
            </a:r>
            <a:r>
              <a:rPr lang="pl-PL" sz="1400" dirty="0" err="1"/>
              <a:t>Health</a:t>
            </a:r>
            <a:r>
              <a:rPr lang="pl-PL" sz="1400" dirty="0"/>
              <a:t> Organization, </a:t>
            </a:r>
            <a:r>
              <a:rPr lang="pl-PL" sz="1400" b="1" i="1" dirty="0" err="1"/>
              <a:t>Who</a:t>
            </a:r>
            <a:r>
              <a:rPr lang="pl-PL" sz="1400" b="1" i="1" dirty="0"/>
              <a:t> </a:t>
            </a:r>
            <a:r>
              <a:rPr lang="pl-PL" sz="1400" b="1" i="1" dirty="0" err="1"/>
              <a:t>guidelines</a:t>
            </a:r>
            <a:r>
              <a:rPr lang="pl-PL" sz="1400" b="1" i="1" dirty="0"/>
              <a:t> on </a:t>
            </a:r>
            <a:r>
              <a:rPr lang="pl-PL" sz="1400" b="1" i="1" dirty="0" err="1"/>
              <a:t>physical</a:t>
            </a:r>
            <a:r>
              <a:rPr lang="pl-PL" sz="1400" b="1" i="1" dirty="0"/>
              <a:t> </a:t>
            </a:r>
            <a:r>
              <a:rPr lang="pl-PL" sz="1400" b="1" i="1" dirty="0" err="1"/>
              <a:t>activity</a:t>
            </a:r>
            <a:r>
              <a:rPr lang="pl-PL" sz="1400" b="1" i="1" dirty="0"/>
              <a:t> and </a:t>
            </a:r>
            <a:r>
              <a:rPr lang="pl-PL" sz="1400" b="1" i="1" dirty="0" err="1"/>
              <a:t>sedentary</a:t>
            </a:r>
            <a:r>
              <a:rPr lang="pl-PL" sz="1400" b="1" i="1" dirty="0"/>
              <a:t> </a:t>
            </a:r>
            <a:r>
              <a:rPr lang="pl-PL" sz="1400" b="1" i="1" dirty="0" err="1"/>
              <a:t>lifestyle</a:t>
            </a:r>
            <a:r>
              <a:rPr lang="pl-PL" sz="1400" dirty="0"/>
              <a:t>, 2021 [30.10.2023r.]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/>
              <a:t>https://apps.who.int/iris/bitstream/handle/10665/341120/WHO-EURO-2021-1204-40953-58211-pol.pdf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/>
              <a:t>6. R. Piotrowicz, A. Jegier, D. Szalewska, J. </a:t>
            </a:r>
            <a:r>
              <a:rPr lang="pl-PL" sz="1400" dirty="0" err="1"/>
              <a:t>Wolszakiewice</a:t>
            </a:r>
            <a:r>
              <a:rPr lang="pl-PL" sz="1400" dirty="0"/>
              <a:t>, E. Piotrowicz, E. </a:t>
            </a:r>
            <a:r>
              <a:rPr lang="pl-PL" sz="1400" dirty="0" err="1"/>
              <a:t>Smolis</a:t>
            </a:r>
            <a:r>
              <a:rPr lang="pl-PL" sz="1400" dirty="0"/>
              <a:t>-Bąk, Z. Eysymontt, M. </a:t>
            </a:r>
            <a:r>
              <a:rPr lang="pl-PL" sz="1400" dirty="0" err="1"/>
              <a:t>Gałaszek</a:t>
            </a:r>
            <a:r>
              <a:rPr lang="pl-PL" sz="1400" dirty="0"/>
              <a:t>, M. </a:t>
            </a:r>
            <a:r>
              <a:rPr lang="pl-PL" sz="1400" dirty="0" err="1"/>
              <a:t>Łazorczyk</a:t>
            </a:r>
            <a:r>
              <a:rPr lang="pl-PL" sz="1400" dirty="0"/>
              <a:t>, I. </a:t>
            </a:r>
            <a:r>
              <a:rPr lang="pl-PL" sz="1400" dirty="0" err="1"/>
              <a:t>Przywarska</a:t>
            </a:r>
            <a:r>
              <a:rPr lang="pl-PL" sz="1400" dirty="0"/>
              <a:t>, J. </a:t>
            </a:r>
            <a:r>
              <a:rPr lang="pl-PL" sz="1400" dirty="0" err="1"/>
              <a:t>Rybick</a:t>
            </a:r>
            <a:r>
              <a:rPr lang="pl-PL" sz="1400" dirty="0"/>
              <a:t>, E. Straburzyńska-Migaj, J. Tylka, K. Węgrzynowska-Teodorczyk, A. Wilczek-</a:t>
            </a:r>
            <a:r>
              <a:rPr lang="pl-PL" sz="1400" dirty="0" err="1"/>
              <a:t>Banc</a:t>
            </a:r>
            <a:r>
              <a:rPr lang="pl-PL" sz="1400" dirty="0"/>
              <a:t>, </a:t>
            </a:r>
            <a:r>
              <a:rPr lang="pl-PL" sz="1400" b="1" i="1" dirty="0"/>
              <a:t>Rekomendacje w zakresie kompleksowej rehabilitacji kardiologicznej</a:t>
            </a:r>
            <a:r>
              <a:rPr lang="pl-PL" sz="1400" dirty="0"/>
              <a:t>, pub. </a:t>
            </a:r>
            <a:r>
              <a:rPr lang="pl-PL" sz="1400" dirty="0" err="1"/>
              <a:t>AsteriaMed</a:t>
            </a:r>
            <a:r>
              <a:rPr lang="pl-PL" sz="1400" dirty="0"/>
              <a:t>, Gdańsk, 2017 </a:t>
            </a:r>
          </a:p>
          <a:p>
            <a:pPr marL="0" indent="0">
              <a:lnSpc>
                <a:spcPct val="110000"/>
              </a:lnSpc>
              <a:buNone/>
            </a:pPr>
            <a:endParaRPr lang="pl-PL" sz="9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0C59B2-302F-8F10-1A13-76BA9D9EE574}"/>
              </a:ext>
            </a:extLst>
          </p:cNvPr>
          <p:cNvSpPr txBox="1"/>
          <p:nvPr/>
        </p:nvSpPr>
        <p:spPr>
          <a:xfrm>
            <a:off x="-1" y="6591745"/>
            <a:ext cx="504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image generated by the PowerPoint program</a:t>
            </a:r>
            <a:endParaRPr lang="pl-PL" sz="1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26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awierający Wielobarwność, zrzut ekranu, woda, Grafika wektorowa&#10;&#10;Opis wygenerowany automatycznie">
            <a:extLst>
              <a:ext uri="{FF2B5EF4-FFF2-40B4-BE49-F238E27FC236}">
                <a16:creationId xmlns:a16="http://schemas.microsoft.com/office/drawing/2014/main" id="{35724E74-261E-E374-32BC-B186D5340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825" b="13938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33" name="Freeform: Shape 25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6248AA-A031-9452-5579-CCF9134D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61" y="2211978"/>
            <a:ext cx="3535679" cy="1425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/>
              <a:t>Thank you for your at</a:t>
            </a:r>
            <a:r>
              <a:rPr lang="pl-PL" dirty="0"/>
              <a:t>t</a:t>
            </a:r>
            <a:r>
              <a:rPr lang="en-US" dirty="0" err="1"/>
              <a:t>ention</a:t>
            </a:r>
            <a:endParaRPr lang="en-US" dirty="0"/>
          </a:p>
        </p:txBody>
      </p:sp>
      <p:cxnSp>
        <p:nvCxnSpPr>
          <p:cNvPr id="34" name="Straight Connector 27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5468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8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DA4980-851C-819F-00A2-F757E73B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663" y="304801"/>
            <a:ext cx="4231343" cy="1141004"/>
          </a:xfrm>
        </p:spPr>
        <p:txBody>
          <a:bodyPr>
            <a:normAutofit/>
          </a:bodyPr>
          <a:lstStyle/>
          <a:p>
            <a:pPr algn="ctr"/>
            <a:r>
              <a:rPr lang="pl-PL" sz="5000" dirty="0"/>
              <a:t>Agenda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3DE4F2-E127-9EB5-D502-A101EED1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3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4D081D-BEB0-F616-C78E-B76F0370B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" y="125160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rt Organ">
            <a:extLst>
              <a:ext uri="{FF2B5EF4-FFF2-40B4-BE49-F238E27FC236}">
                <a16:creationId xmlns:a16="http://schemas.microsoft.com/office/drawing/2014/main" id="{D19D3EC2-E526-B871-2C18-44C51861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7699" y="2083552"/>
            <a:ext cx="2690895" cy="269089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E21C91-0342-D78B-4098-B9BD1C2B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431" y="1750606"/>
            <a:ext cx="6093347" cy="412195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1. </a:t>
            </a:r>
            <a:r>
              <a:rPr lang="pl-PL" sz="2200" dirty="0" err="1"/>
              <a:t>Glossary</a:t>
            </a:r>
            <a:br>
              <a:rPr lang="pl-PL" sz="2200" dirty="0"/>
            </a:br>
            <a:r>
              <a:rPr lang="pl-PL" sz="2200" dirty="0"/>
              <a:t>2. </a:t>
            </a:r>
            <a:r>
              <a:rPr lang="en-US" sz="2200" dirty="0"/>
              <a:t>General structure of the circulatory system</a:t>
            </a:r>
            <a:r>
              <a:rPr lang="pl-PL" sz="2200" dirty="0"/>
              <a:t> -</a:t>
            </a:r>
            <a:r>
              <a:rPr lang="en-US" sz="2200" dirty="0"/>
              <a:t> Structure of the heart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3. </a:t>
            </a:r>
            <a:r>
              <a:rPr lang="en-US" sz="2200" dirty="0"/>
              <a:t>General structure of the circulatory system</a:t>
            </a:r>
            <a:r>
              <a:rPr lang="pl-PL" sz="2200" dirty="0"/>
              <a:t> -</a:t>
            </a:r>
            <a:r>
              <a:rPr lang="en-US" sz="2200" dirty="0"/>
              <a:t> Structure of arteries and veins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4. </a:t>
            </a:r>
            <a:r>
              <a:rPr lang="en-US" sz="2200" dirty="0"/>
              <a:t>Blood circulation in the human body</a:t>
            </a:r>
            <a:r>
              <a:rPr lang="pl-PL" sz="2200" dirty="0"/>
              <a:t> - S</a:t>
            </a:r>
            <a:r>
              <a:rPr lang="en-US" sz="2200" dirty="0"/>
              <a:t>mall and large circulation</a:t>
            </a:r>
            <a:endParaRPr lang="pl-PL" sz="22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5. </a:t>
            </a:r>
            <a:r>
              <a:rPr lang="en-US" sz="2200" dirty="0"/>
              <a:t>Risk factors for cardiovascular diseases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6. </a:t>
            </a:r>
            <a:r>
              <a:rPr lang="en-US" sz="2200" dirty="0"/>
              <a:t>Physiotherapeutic approach in a selected disease entity</a:t>
            </a:r>
            <a:endParaRPr lang="pl-PL" sz="22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7. Quiz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8. </a:t>
            </a:r>
            <a:r>
              <a:rPr lang="en-US" sz="2200" dirty="0"/>
              <a:t>Bibliography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436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77653-0A80-F357-F790-A6DE740F3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002118"/>
            <a:ext cx="6095999" cy="4855882"/>
          </a:xfrm>
          <a:prstGeom prst="rect">
            <a:avLst/>
          </a:prstGeom>
          <a:gradFill>
            <a:gsLst>
              <a:gs pos="67860">
                <a:schemeClr val="accent1">
                  <a:lumMod val="60000"/>
                  <a:lumOff val="40000"/>
                  <a:alpha val="91000"/>
                </a:schemeClr>
              </a:gs>
              <a:gs pos="0">
                <a:schemeClr val="accent1">
                  <a:lumMod val="60000"/>
                  <a:lumOff val="40000"/>
                  <a:alpha val="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E308AD-7B8B-8D93-C9DA-94DBAA92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9" y="1692835"/>
            <a:ext cx="4327248" cy="3472331"/>
          </a:xfrm>
        </p:spPr>
        <p:txBody>
          <a:bodyPr anchor="ctr">
            <a:normAutofit/>
          </a:bodyPr>
          <a:lstStyle/>
          <a:p>
            <a:pPr algn="ctr"/>
            <a:r>
              <a:rPr lang="pl-PL" sz="7000" dirty="0" err="1"/>
              <a:t>Glossary</a:t>
            </a:r>
            <a:endParaRPr lang="pl-PL" sz="7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3BA18-1038-B1DD-9C04-03C9E6E9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E3A802-56D7-BE0A-65CB-1573A678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"/>
            <a:ext cx="6096000" cy="6858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1. </a:t>
            </a:r>
            <a:r>
              <a:rPr lang="pl-PL" dirty="0" err="1"/>
              <a:t>Artery</a:t>
            </a:r>
            <a:r>
              <a:rPr lang="pl-PL" dirty="0"/>
              <a:t> – Tętnica</a:t>
            </a:r>
            <a:br>
              <a:rPr lang="pl-PL" dirty="0"/>
            </a:br>
            <a:r>
              <a:rPr lang="pl-PL" dirty="0"/>
              <a:t>2. Aorta – Aorta</a:t>
            </a:r>
            <a:br>
              <a:rPr lang="pl-PL" dirty="0"/>
            </a:br>
            <a:r>
              <a:rPr lang="pl-PL" dirty="0"/>
              <a:t>3. Superior/</a:t>
            </a:r>
            <a:r>
              <a:rPr lang="pl-PL" dirty="0" err="1"/>
              <a:t>inferior</a:t>
            </a:r>
            <a:r>
              <a:rPr lang="pl-PL" dirty="0"/>
              <a:t> </a:t>
            </a:r>
            <a:r>
              <a:rPr lang="pl-PL" dirty="0" err="1"/>
              <a:t>vena</a:t>
            </a:r>
            <a:r>
              <a:rPr lang="pl-PL" dirty="0"/>
              <a:t> </a:t>
            </a:r>
            <a:r>
              <a:rPr lang="pl-PL" dirty="0" err="1"/>
              <a:t>cava</a:t>
            </a:r>
            <a:r>
              <a:rPr lang="pl-PL" dirty="0"/>
              <a:t> - Żyła główna górna/dolna</a:t>
            </a:r>
            <a:br>
              <a:rPr lang="pl-PL" dirty="0"/>
            </a:br>
            <a:r>
              <a:rPr lang="pl-PL" dirty="0"/>
              <a:t>4. </a:t>
            </a:r>
            <a:r>
              <a:rPr lang="pl-PL" dirty="0" err="1"/>
              <a:t>Bicuspid</a:t>
            </a:r>
            <a:r>
              <a:rPr lang="pl-PL" dirty="0"/>
              <a:t> </a:t>
            </a:r>
            <a:r>
              <a:rPr lang="pl-PL" dirty="0" err="1"/>
              <a:t>valve</a:t>
            </a:r>
            <a:r>
              <a:rPr lang="pl-PL" dirty="0"/>
              <a:t> (</a:t>
            </a:r>
            <a:r>
              <a:rPr lang="pl-PL" dirty="0" err="1"/>
              <a:t>Mitral</a:t>
            </a:r>
            <a:r>
              <a:rPr lang="pl-PL" dirty="0"/>
              <a:t> </a:t>
            </a:r>
            <a:r>
              <a:rPr lang="pl-PL" dirty="0" err="1"/>
              <a:t>valve</a:t>
            </a:r>
            <a:r>
              <a:rPr lang="pl-PL" dirty="0"/>
              <a:t>) - Zastawka dwudzielna (Zastawka mitralna)</a:t>
            </a:r>
            <a:br>
              <a:rPr lang="pl-PL" dirty="0"/>
            </a:br>
            <a:r>
              <a:rPr lang="pl-PL" dirty="0"/>
              <a:t>5. </a:t>
            </a:r>
            <a:r>
              <a:rPr lang="pl-PL" dirty="0" err="1"/>
              <a:t>Tricuspid</a:t>
            </a:r>
            <a:r>
              <a:rPr lang="pl-PL" dirty="0"/>
              <a:t> </a:t>
            </a:r>
            <a:r>
              <a:rPr lang="pl-PL" dirty="0" err="1"/>
              <a:t>valve</a:t>
            </a:r>
            <a:r>
              <a:rPr lang="pl-PL" dirty="0"/>
              <a:t> - Zastawka trójdzielna</a:t>
            </a:r>
            <a:br>
              <a:rPr lang="pl-PL" dirty="0"/>
            </a:br>
            <a:r>
              <a:rPr lang="pl-PL" dirty="0"/>
              <a:t>6. Right atrium - Prawy przedsionek</a:t>
            </a:r>
            <a:br>
              <a:rPr lang="pl-PL" dirty="0"/>
            </a:br>
            <a:r>
              <a:rPr lang="pl-PL" dirty="0"/>
              <a:t>7. Right </a:t>
            </a:r>
            <a:r>
              <a:rPr lang="pl-PL" dirty="0" err="1"/>
              <a:t>ventricle</a:t>
            </a:r>
            <a:r>
              <a:rPr lang="pl-PL" dirty="0"/>
              <a:t> - Prawa komora</a:t>
            </a:r>
            <a:br>
              <a:rPr lang="pl-PL" dirty="0"/>
            </a:br>
            <a:r>
              <a:rPr lang="pl-PL" dirty="0"/>
              <a:t>8. </a:t>
            </a:r>
            <a:r>
              <a:rPr lang="pl-PL" dirty="0" err="1"/>
              <a:t>Coronary</a:t>
            </a:r>
            <a:r>
              <a:rPr lang="pl-PL" dirty="0"/>
              <a:t>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- Choroba wieńcowa</a:t>
            </a:r>
            <a:br>
              <a:rPr lang="pl-PL" dirty="0"/>
            </a:br>
            <a:r>
              <a:rPr lang="pl-PL" dirty="0"/>
              <a:t>9. </a:t>
            </a:r>
            <a:r>
              <a:rPr lang="pl-PL" dirty="0" err="1"/>
              <a:t>Atherosclerosis</a:t>
            </a:r>
            <a:r>
              <a:rPr lang="pl-PL" dirty="0"/>
              <a:t> – Miażdżyca</a:t>
            </a:r>
            <a:br>
              <a:rPr lang="pl-PL" dirty="0"/>
            </a:br>
            <a:r>
              <a:rPr lang="pl-PL" dirty="0"/>
              <a:t>10. </a:t>
            </a:r>
            <a:r>
              <a:rPr lang="pl-PL" dirty="0" err="1"/>
              <a:t>Chest</a:t>
            </a:r>
            <a:r>
              <a:rPr lang="pl-PL" dirty="0"/>
              <a:t> </a:t>
            </a:r>
            <a:r>
              <a:rPr lang="pl-PL" dirty="0" err="1"/>
              <a:t>pain</a:t>
            </a:r>
            <a:r>
              <a:rPr lang="pl-PL" dirty="0"/>
              <a:t> - Ból w klatce piersiowej</a:t>
            </a:r>
            <a:br>
              <a:rPr lang="pl-PL" dirty="0"/>
            </a:br>
            <a:r>
              <a:rPr lang="pl-PL" dirty="0"/>
              <a:t>11. </a:t>
            </a:r>
            <a:r>
              <a:rPr lang="pl-PL" dirty="0" err="1"/>
              <a:t>Shortness</a:t>
            </a:r>
            <a:r>
              <a:rPr lang="pl-PL" dirty="0"/>
              <a:t> of </a:t>
            </a:r>
            <a:r>
              <a:rPr lang="pl-PL" dirty="0" err="1"/>
              <a:t>breath</a:t>
            </a:r>
            <a:r>
              <a:rPr lang="pl-PL" dirty="0"/>
              <a:t> – Duszność</a:t>
            </a:r>
            <a:br>
              <a:rPr lang="pl-PL" dirty="0"/>
            </a:br>
            <a:r>
              <a:rPr lang="pl-PL" dirty="0"/>
              <a:t>12. </a:t>
            </a:r>
            <a:r>
              <a:rPr lang="pl-PL" dirty="0" err="1"/>
              <a:t>Cardiac</a:t>
            </a:r>
            <a:r>
              <a:rPr lang="pl-PL" dirty="0"/>
              <a:t> </a:t>
            </a:r>
            <a:r>
              <a:rPr lang="pl-PL" dirty="0" err="1"/>
              <a:t>arrhythmias</a:t>
            </a:r>
            <a:r>
              <a:rPr lang="pl-PL" dirty="0"/>
              <a:t> - Zaburzenia rytmu serca</a:t>
            </a:r>
            <a:br>
              <a:rPr lang="pl-PL" dirty="0"/>
            </a:br>
            <a:r>
              <a:rPr lang="pl-PL" dirty="0"/>
              <a:t>13. </a:t>
            </a:r>
            <a:r>
              <a:rPr lang="pl-PL" dirty="0" err="1"/>
              <a:t>Systemic</a:t>
            </a:r>
            <a:r>
              <a:rPr lang="pl-PL" dirty="0"/>
              <a:t> </a:t>
            </a:r>
            <a:r>
              <a:rPr lang="pl-PL" dirty="0" err="1"/>
              <a:t>circulation</a:t>
            </a:r>
            <a:r>
              <a:rPr lang="pl-PL" dirty="0"/>
              <a:t> - Obieg krwi duży (układ krążenia ogólnoustrojowego)</a:t>
            </a:r>
            <a:br>
              <a:rPr lang="pl-PL" dirty="0"/>
            </a:br>
            <a:r>
              <a:rPr lang="pl-PL" dirty="0"/>
              <a:t>14. </a:t>
            </a:r>
            <a:r>
              <a:rPr lang="pl-PL" dirty="0" err="1"/>
              <a:t>Pulmonary</a:t>
            </a:r>
            <a:r>
              <a:rPr lang="pl-PL" dirty="0"/>
              <a:t> </a:t>
            </a:r>
            <a:r>
              <a:rPr lang="pl-PL" dirty="0" err="1"/>
              <a:t>circulation</a:t>
            </a:r>
            <a:r>
              <a:rPr lang="pl-PL" dirty="0"/>
              <a:t> - Obieg krwi mały (układ krążenia płucnego)</a:t>
            </a:r>
            <a:br>
              <a:rPr lang="pl-PL" dirty="0"/>
            </a:br>
            <a:r>
              <a:rPr lang="pl-PL" dirty="0"/>
              <a:t>15. </a:t>
            </a:r>
            <a:r>
              <a:rPr lang="pl-PL" dirty="0" err="1"/>
              <a:t>Arrhythmia</a:t>
            </a:r>
            <a:r>
              <a:rPr lang="pl-PL" dirty="0"/>
              <a:t> – Arytmia</a:t>
            </a:r>
            <a:br>
              <a:rPr lang="pl-PL" dirty="0"/>
            </a:br>
            <a:r>
              <a:rPr lang="pl-PL" dirty="0"/>
              <a:t>16.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rate</a:t>
            </a:r>
            <a:r>
              <a:rPr lang="pl-PL" dirty="0"/>
              <a:t> - Tętno (częstość rytmu serca)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3411064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795212-63D0-B511-B568-B56B7D0B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82" y="646288"/>
            <a:ext cx="10287000" cy="1147762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General structure of the circulatory system</a:t>
            </a:r>
            <a:r>
              <a:rPr lang="pl-PL" sz="3000" dirty="0"/>
              <a:t> -</a:t>
            </a:r>
            <a:r>
              <a:rPr lang="en-US" sz="3000" dirty="0"/>
              <a:t> Structure of the heart</a:t>
            </a:r>
            <a:br>
              <a:rPr lang="en-US" sz="3000" dirty="0"/>
            </a:br>
            <a:endParaRPr lang="pl-PL" sz="3000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6A8ACC0A-ABE8-4B37-72A1-06D9AD60FE8D}"/>
              </a:ext>
            </a:extLst>
          </p:cNvPr>
          <p:cNvSpPr/>
          <p:nvPr/>
        </p:nvSpPr>
        <p:spPr>
          <a:xfrm>
            <a:off x="3606498" y="1841960"/>
            <a:ext cx="4907280" cy="4876800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7" descr="Obraz zawierający kreskówka, clipart, rysowanie, ilustracja&#10;&#10;Opis wygenerowany automatycznie">
            <a:extLst>
              <a:ext uri="{FF2B5EF4-FFF2-40B4-BE49-F238E27FC236}">
                <a16:creationId xmlns:a16="http://schemas.microsoft.com/office/drawing/2014/main" id="{BD0135D0-0B41-DA2B-2BB9-69D3E4FA5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98" y="2679564"/>
            <a:ext cx="3709368" cy="307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3C9B24E-BB6C-C0E5-1A65-E5731767D873}"/>
              </a:ext>
            </a:extLst>
          </p:cNvPr>
          <p:cNvSpPr txBox="1"/>
          <p:nvPr/>
        </p:nvSpPr>
        <p:spPr>
          <a:xfrm>
            <a:off x="1679544" y="26742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Right atrium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993295F-091F-AD0E-BB2A-BF2B7D214F48}"/>
              </a:ext>
            </a:extLst>
          </p:cNvPr>
          <p:cNvSpPr txBox="1"/>
          <p:nvPr/>
        </p:nvSpPr>
        <p:spPr>
          <a:xfrm>
            <a:off x="9048146" y="315200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r>
              <a:rPr lang="pl-PL" dirty="0"/>
              <a:t> atrium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433B6BA-C41C-687B-6C11-8B6F150684AA}"/>
              </a:ext>
            </a:extLst>
          </p:cNvPr>
          <p:cNvSpPr txBox="1"/>
          <p:nvPr/>
        </p:nvSpPr>
        <p:spPr>
          <a:xfrm>
            <a:off x="1526327" y="5162065"/>
            <a:ext cx="179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Right </a:t>
            </a:r>
            <a:r>
              <a:rPr lang="pl-PL" dirty="0" err="1"/>
              <a:t>ventricle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9373D5D-D442-7C76-097A-31FDFCE0EB19}"/>
              </a:ext>
            </a:extLst>
          </p:cNvPr>
          <p:cNvSpPr txBox="1"/>
          <p:nvPr/>
        </p:nvSpPr>
        <p:spPr>
          <a:xfrm>
            <a:off x="8024495" y="5753235"/>
            <a:ext cx="16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r>
              <a:rPr lang="pl-PL" dirty="0"/>
              <a:t> </a:t>
            </a:r>
            <a:r>
              <a:rPr lang="pl-PL" dirty="0" err="1"/>
              <a:t>ventricle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E687164-4804-95BB-794B-D2EA937E2F59}"/>
              </a:ext>
            </a:extLst>
          </p:cNvPr>
          <p:cNvSpPr txBox="1"/>
          <p:nvPr/>
        </p:nvSpPr>
        <p:spPr>
          <a:xfrm>
            <a:off x="2466309" y="3916895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Tricuspid</a:t>
            </a:r>
            <a:r>
              <a:rPr lang="pl-PL" dirty="0"/>
              <a:t> </a:t>
            </a:r>
            <a:r>
              <a:rPr lang="pl-PL" dirty="0" err="1"/>
              <a:t>valve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D0A052B-8A64-0112-BFA1-C5947FA375FB}"/>
              </a:ext>
            </a:extLst>
          </p:cNvPr>
          <p:cNvSpPr txBox="1"/>
          <p:nvPr/>
        </p:nvSpPr>
        <p:spPr>
          <a:xfrm>
            <a:off x="7968766" y="4243108"/>
            <a:ext cx="170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Bicuspid</a:t>
            </a:r>
            <a:r>
              <a:rPr lang="pl-PL" dirty="0"/>
              <a:t> </a:t>
            </a:r>
            <a:r>
              <a:rPr lang="pl-PL" dirty="0" err="1"/>
              <a:t>valve</a:t>
            </a:r>
            <a:r>
              <a:rPr lang="pl-PL" dirty="0"/>
              <a:t> (</a:t>
            </a:r>
            <a:r>
              <a:rPr lang="pl-PL" dirty="0" err="1"/>
              <a:t>Mitral</a:t>
            </a:r>
            <a:r>
              <a:rPr lang="pl-PL" dirty="0"/>
              <a:t> </a:t>
            </a:r>
            <a:r>
              <a:rPr lang="pl-PL" dirty="0" err="1"/>
              <a:t>valve</a:t>
            </a:r>
            <a:r>
              <a:rPr lang="pl-PL" dirty="0"/>
              <a:t>)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1BD727C-AA06-CCAC-2B4A-0D65788A59C8}"/>
              </a:ext>
            </a:extLst>
          </p:cNvPr>
          <p:cNvSpPr txBox="1"/>
          <p:nvPr/>
        </p:nvSpPr>
        <p:spPr>
          <a:xfrm>
            <a:off x="8091987" y="2246270"/>
            <a:ext cx="95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Aorta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1B2C721-6866-7FCF-4A33-122F4D65A924}"/>
              </a:ext>
            </a:extLst>
          </p:cNvPr>
          <p:cNvSpPr txBox="1"/>
          <p:nvPr/>
        </p:nvSpPr>
        <p:spPr>
          <a:xfrm>
            <a:off x="2842261" y="1620380"/>
            <a:ext cx="20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superior </a:t>
            </a:r>
            <a:r>
              <a:rPr lang="pl-PL" dirty="0" err="1"/>
              <a:t>vena</a:t>
            </a:r>
            <a:r>
              <a:rPr lang="pl-PL" dirty="0"/>
              <a:t> </a:t>
            </a:r>
            <a:r>
              <a:rPr lang="pl-PL" dirty="0" err="1"/>
              <a:t>cava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CB183D8-18BD-05F8-AED8-4DDC2E5E11C2}"/>
              </a:ext>
            </a:extLst>
          </p:cNvPr>
          <p:cNvSpPr txBox="1"/>
          <p:nvPr/>
        </p:nvSpPr>
        <p:spPr>
          <a:xfrm>
            <a:off x="3141949" y="6308649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inferior</a:t>
            </a:r>
            <a:r>
              <a:rPr lang="pl-PL" dirty="0"/>
              <a:t> </a:t>
            </a:r>
            <a:r>
              <a:rPr lang="pl-PL" dirty="0" err="1"/>
              <a:t>vena</a:t>
            </a:r>
            <a:r>
              <a:rPr lang="pl-PL" dirty="0"/>
              <a:t> </a:t>
            </a:r>
            <a:r>
              <a:rPr lang="pl-PL" dirty="0" err="1"/>
              <a:t>cava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D1E4D15-2D1B-7032-A0EA-350F2DC217F6}"/>
              </a:ext>
            </a:extLst>
          </p:cNvPr>
          <p:cNvSpPr txBox="1"/>
          <p:nvPr/>
        </p:nvSpPr>
        <p:spPr>
          <a:xfrm>
            <a:off x="5207968" y="2125566"/>
            <a:ext cx="185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Pulmonary</a:t>
            </a:r>
            <a:r>
              <a:rPr lang="pl-PL" dirty="0"/>
              <a:t> </a:t>
            </a:r>
            <a:r>
              <a:rPr lang="pl-PL" dirty="0" err="1"/>
              <a:t>veins</a:t>
            </a:r>
            <a:endParaRPr lang="pl-PL" dirty="0"/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B9616F0D-6998-4E12-D61F-2C7A77640AC0}"/>
              </a:ext>
            </a:extLst>
          </p:cNvPr>
          <p:cNvCxnSpPr>
            <a:endCxn id="22" idx="0"/>
          </p:cNvCxnSpPr>
          <p:nvPr/>
        </p:nvCxnSpPr>
        <p:spPr>
          <a:xfrm flipH="1">
            <a:off x="4203669" y="5753235"/>
            <a:ext cx="439451" cy="55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0E8DBC8D-6F43-8C39-0490-AAF2779D1985}"/>
              </a:ext>
            </a:extLst>
          </p:cNvPr>
          <p:cNvCxnSpPr/>
          <p:nvPr/>
        </p:nvCxnSpPr>
        <p:spPr>
          <a:xfrm>
            <a:off x="4094480" y="2054298"/>
            <a:ext cx="579120" cy="616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545D177F-1EB2-CD5D-67F6-E1941A88B20C}"/>
              </a:ext>
            </a:extLst>
          </p:cNvPr>
          <p:cNvCxnSpPr/>
          <p:nvPr/>
        </p:nvCxnSpPr>
        <p:spPr>
          <a:xfrm>
            <a:off x="3072130" y="3041057"/>
            <a:ext cx="1786891" cy="866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456E4F7C-B165-B983-6759-D58CE0CE1512}"/>
              </a:ext>
            </a:extLst>
          </p:cNvPr>
          <p:cNvCxnSpPr>
            <a:cxnSpLocks/>
          </p:cNvCxnSpPr>
          <p:nvPr/>
        </p:nvCxnSpPr>
        <p:spPr>
          <a:xfrm flipV="1">
            <a:off x="3203544" y="5118365"/>
            <a:ext cx="2061845" cy="2283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318A0FA1-6EBC-C665-F08B-D017B3E94D50}"/>
              </a:ext>
            </a:extLst>
          </p:cNvPr>
          <p:cNvCxnSpPr/>
          <p:nvPr/>
        </p:nvCxnSpPr>
        <p:spPr>
          <a:xfrm>
            <a:off x="4094480" y="4182343"/>
            <a:ext cx="1310640" cy="2454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285A3CB-5A5D-5264-C1C0-2FB957EE0708}"/>
              </a:ext>
            </a:extLst>
          </p:cNvPr>
          <p:cNvCxnSpPr/>
          <p:nvPr/>
        </p:nvCxnSpPr>
        <p:spPr>
          <a:xfrm flipH="1">
            <a:off x="6187440" y="2552351"/>
            <a:ext cx="1781326" cy="36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57953394-4CD0-C9ED-0F82-A5335EBDFA33}"/>
              </a:ext>
            </a:extLst>
          </p:cNvPr>
          <p:cNvCxnSpPr/>
          <p:nvPr/>
        </p:nvCxnSpPr>
        <p:spPr>
          <a:xfrm flipH="1">
            <a:off x="7078103" y="3393201"/>
            <a:ext cx="1753206" cy="3964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D949C34A-D0A0-494C-DF88-7C8A8D3B31B1}"/>
              </a:ext>
            </a:extLst>
          </p:cNvPr>
          <p:cNvCxnSpPr/>
          <p:nvPr/>
        </p:nvCxnSpPr>
        <p:spPr>
          <a:xfrm flipH="1" flipV="1">
            <a:off x="7569200" y="5302292"/>
            <a:ext cx="399566" cy="530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D980F5DC-9974-7050-7FB1-775398BE4FF1}"/>
              </a:ext>
            </a:extLst>
          </p:cNvPr>
          <p:cNvCxnSpPr/>
          <p:nvPr/>
        </p:nvCxnSpPr>
        <p:spPr>
          <a:xfrm flipH="1" flipV="1">
            <a:off x="6942606" y="4243108"/>
            <a:ext cx="854242" cy="26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7F8ACA78-5667-272C-D986-3F25FEAA13C2}"/>
              </a:ext>
            </a:extLst>
          </p:cNvPr>
          <p:cNvCxnSpPr/>
          <p:nvPr/>
        </p:nvCxnSpPr>
        <p:spPr>
          <a:xfrm flipH="1">
            <a:off x="4749800" y="2552351"/>
            <a:ext cx="801437" cy="8766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E1ADF8D8-5FF3-A6F0-6B58-D247DF6C1874}"/>
              </a:ext>
            </a:extLst>
          </p:cNvPr>
          <p:cNvCxnSpPr/>
          <p:nvPr/>
        </p:nvCxnSpPr>
        <p:spPr>
          <a:xfrm flipH="1">
            <a:off x="4846120" y="2548755"/>
            <a:ext cx="858143" cy="1124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31216BF-0BB1-1C05-BC3A-EB1EC2310CA5}"/>
              </a:ext>
            </a:extLst>
          </p:cNvPr>
          <p:cNvCxnSpPr>
            <a:cxnSpLocks/>
          </p:cNvCxnSpPr>
          <p:nvPr/>
        </p:nvCxnSpPr>
        <p:spPr>
          <a:xfrm>
            <a:off x="6447555" y="2514388"/>
            <a:ext cx="507327" cy="10770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FCBD76E7-7545-8FCA-383E-7226990F9437}"/>
              </a:ext>
            </a:extLst>
          </p:cNvPr>
          <p:cNvCxnSpPr>
            <a:cxnSpLocks/>
          </p:cNvCxnSpPr>
          <p:nvPr/>
        </p:nvCxnSpPr>
        <p:spPr>
          <a:xfrm>
            <a:off x="6632976" y="2514388"/>
            <a:ext cx="613769" cy="12211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173387-BD9C-FB42-EA32-8ABF5BE6349D}"/>
              </a:ext>
            </a:extLst>
          </p:cNvPr>
          <p:cNvSpPr txBox="1"/>
          <p:nvPr/>
        </p:nvSpPr>
        <p:spPr>
          <a:xfrm>
            <a:off x="9653967" y="6611779"/>
            <a:ext cx="462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https://pl.wikipedia.org/wiki/Zastawki_serca</a:t>
            </a:r>
          </a:p>
        </p:txBody>
      </p:sp>
    </p:spTree>
    <p:extLst>
      <p:ext uri="{BB962C8B-B14F-4D97-AF65-F5344CB8AC3E}">
        <p14:creationId xmlns:p14="http://schemas.microsoft.com/office/powerpoint/2010/main" val="168155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9995FB-469D-2E41-1BFB-41F15A2FF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09BB8A-CAAE-B4D5-DC2A-203636A7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30" y="2194559"/>
            <a:ext cx="4169713" cy="25663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kern="1200" cap="all" spc="600" baseline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General structure of the circulatory system</a:t>
            </a:r>
            <a:r>
              <a:rPr lang="pl-PL" sz="3000" b="1" kern="1200" cap="all" spc="600" baseline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-</a:t>
            </a:r>
            <a:r>
              <a:rPr lang="en-US" sz="3000" b="1" kern="1200" cap="all" spc="600" baseline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Structure of arteries and veins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ABBDE01-D4DF-1C28-8F92-1B2EC15F0D32}"/>
              </a:ext>
            </a:extLst>
          </p:cNvPr>
          <p:cNvSpPr txBox="1"/>
          <p:nvPr/>
        </p:nvSpPr>
        <p:spPr>
          <a:xfrm>
            <a:off x="7380890" y="4389119"/>
            <a:ext cx="2656878" cy="190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1. Outer membrane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2. Middle membrane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3. Inner membrane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9174BF-CEA3-DCD2-A6EE-9B5110B6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72" y="911994"/>
            <a:ext cx="5139514" cy="2565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CF6F97A-E92F-BCC4-B671-4D9C03D57FCE}"/>
              </a:ext>
            </a:extLst>
          </p:cNvPr>
          <p:cNvSpPr txBox="1"/>
          <p:nvPr/>
        </p:nvSpPr>
        <p:spPr>
          <a:xfrm>
            <a:off x="9813261" y="3667176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Vein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C5930F3-1A2E-ED6E-2469-90BAB567C423}"/>
              </a:ext>
            </a:extLst>
          </p:cNvPr>
          <p:cNvSpPr txBox="1"/>
          <p:nvPr/>
        </p:nvSpPr>
        <p:spPr>
          <a:xfrm>
            <a:off x="6965344" y="3667176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Artery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F4EF5F9-C91D-1DD3-0679-BD754E6727F1}"/>
              </a:ext>
            </a:extLst>
          </p:cNvPr>
          <p:cNvSpPr txBox="1"/>
          <p:nvPr/>
        </p:nvSpPr>
        <p:spPr>
          <a:xfrm>
            <a:off x="10129520" y="6614878"/>
            <a:ext cx="412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https://zpe.gov.pl/pdf/PHaLJW4WW</a:t>
            </a:r>
          </a:p>
        </p:txBody>
      </p:sp>
    </p:spTree>
    <p:extLst>
      <p:ext uri="{BB962C8B-B14F-4D97-AF65-F5344CB8AC3E}">
        <p14:creationId xmlns:p14="http://schemas.microsoft.com/office/powerpoint/2010/main" val="74713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D56FE-4584-ECB5-9053-5FF056C9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95" y="3309034"/>
            <a:ext cx="4777327" cy="2089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/>
              <a:t>Blood circulation in the human body</a:t>
            </a:r>
            <a:r>
              <a:rPr lang="pl-PL" sz="3900" dirty="0"/>
              <a:t> - S</a:t>
            </a:r>
            <a:r>
              <a:rPr lang="en-US" sz="3900" dirty="0"/>
              <a:t>mall and large circulation</a:t>
            </a:r>
            <a:br>
              <a:rPr lang="en-US" dirty="0"/>
            </a:br>
            <a:endParaRPr lang="pl-PL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3589E687-B8DD-B3F4-B0F5-43E860E47E42}"/>
              </a:ext>
            </a:extLst>
          </p:cNvPr>
          <p:cNvSpPr/>
          <p:nvPr/>
        </p:nvSpPr>
        <p:spPr>
          <a:xfrm>
            <a:off x="5593080" y="672068"/>
            <a:ext cx="6299200" cy="610616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58848D-EB93-1773-922A-BF69A35B7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4" r="37742"/>
          <a:stretch/>
        </p:blipFill>
        <p:spPr>
          <a:xfrm>
            <a:off x="7600950" y="1281430"/>
            <a:ext cx="2397760" cy="47625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05FF707-ABDA-696E-7DA1-1BF934BDE774}"/>
              </a:ext>
            </a:extLst>
          </p:cNvPr>
          <p:cNvSpPr txBox="1"/>
          <p:nvPr/>
        </p:nvSpPr>
        <p:spPr>
          <a:xfrm>
            <a:off x="9785985" y="2381934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Pulmonary</a:t>
            </a:r>
            <a:r>
              <a:rPr lang="pl-PL" dirty="0"/>
              <a:t> </a:t>
            </a:r>
            <a:r>
              <a:rPr lang="pl-PL" dirty="0" err="1"/>
              <a:t>circulation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B9BBE9B-C74D-8324-38C7-44EF99DBBC4C}"/>
              </a:ext>
            </a:extLst>
          </p:cNvPr>
          <p:cNvSpPr txBox="1"/>
          <p:nvPr/>
        </p:nvSpPr>
        <p:spPr>
          <a:xfrm>
            <a:off x="5636895" y="3309034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Systematic</a:t>
            </a:r>
            <a:r>
              <a:rPr lang="pl-PL" dirty="0"/>
              <a:t> </a:t>
            </a:r>
            <a:r>
              <a:rPr lang="pl-PL" dirty="0" err="1"/>
              <a:t>circulation</a:t>
            </a:r>
            <a:endParaRPr lang="pl-PL" dirty="0"/>
          </a:p>
        </p:txBody>
      </p:sp>
      <p:sp>
        <p:nvSpPr>
          <p:cNvPr id="9" name="Nawias klamrowy otwierający 8">
            <a:extLst>
              <a:ext uri="{FF2B5EF4-FFF2-40B4-BE49-F238E27FC236}">
                <a16:creationId xmlns:a16="http://schemas.microsoft.com/office/drawing/2014/main" id="{D2D4B055-0BD3-AFEC-B027-ECE0D9228283}"/>
              </a:ext>
            </a:extLst>
          </p:cNvPr>
          <p:cNvSpPr/>
          <p:nvPr/>
        </p:nvSpPr>
        <p:spPr>
          <a:xfrm>
            <a:off x="7416800" y="1381760"/>
            <a:ext cx="589280" cy="450088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738970DE-AD0D-C2B7-4940-4382A4C70453}"/>
              </a:ext>
            </a:extLst>
          </p:cNvPr>
          <p:cNvSpPr/>
          <p:nvPr/>
        </p:nvSpPr>
        <p:spPr>
          <a:xfrm>
            <a:off x="9540240" y="1981200"/>
            <a:ext cx="344170" cy="1447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657DD2-CA9B-9400-16B9-CBF2CB323EE2}"/>
              </a:ext>
            </a:extLst>
          </p:cNvPr>
          <p:cNvSpPr txBox="1"/>
          <p:nvPr/>
        </p:nvSpPr>
        <p:spPr>
          <a:xfrm>
            <a:off x="8950960" y="0"/>
            <a:ext cx="5882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https://fizjoterapeuty.pl/uklad-krwionosny/krwiobieg.html</a:t>
            </a:r>
          </a:p>
        </p:txBody>
      </p:sp>
    </p:spTree>
    <p:extLst>
      <p:ext uri="{BB962C8B-B14F-4D97-AF65-F5344CB8AC3E}">
        <p14:creationId xmlns:p14="http://schemas.microsoft.com/office/powerpoint/2010/main" val="502351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23DC77-4EB6-0873-4403-5B9B3951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93" y="1138235"/>
            <a:ext cx="10287000" cy="1147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/>
              <a:t>Risk factors for cardiovascular diseases</a:t>
            </a:r>
            <a:br>
              <a:rPr lang="en-US" dirty="0"/>
            </a:b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6C9BE6D-77AE-4760-0F70-6C5A8FB9F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20002"/>
              </p:ext>
            </p:extLst>
          </p:nvPr>
        </p:nvGraphicFramePr>
        <p:xfrm>
          <a:off x="952500" y="2285997"/>
          <a:ext cx="10287000" cy="389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776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DB645-4A83-B6D5-43E7-8EED5425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20" y="238901"/>
            <a:ext cx="10287000" cy="1147762"/>
          </a:xfrm>
        </p:spPr>
        <p:txBody>
          <a:bodyPr>
            <a:noAutofit/>
          </a:bodyPr>
          <a:lstStyle/>
          <a:p>
            <a:pPr algn="ctr"/>
            <a:r>
              <a:rPr lang="en-US" sz="3500" dirty="0"/>
              <a:t>Physiotherapeutic approach in a selected disease entity</a:t>
            </a:r>
            <a:endParaRPr lang="pl-PL" sz="35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F0FEEB6-1CB5-E072-6CD1-EE1ED280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2598719"/>
            <a:ext cx="1866900" cy="1809750"/>
          </a:xfrm>
          <a:prstGeom prst="flowChartConnector">
            <a:avLst/>
          </a:prstGeom>
          <a:ln>
            <a:solidFill>
              <a:srgbClr val="EA8F94"/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AE475AD-AD59-FB11-E946-847DBCC0F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112" y="2598719"/>
            <a:ext cx="1866900" cy="1771650"/>
          </a:xfrm>
          <a:prstGeom prst="flowChartConnector">
            <a:avLst/>
          </a:prstGeom>
          <a:ln>
            <a:solidFill>
              <a:srgbClr val="EA8F94"/>
            </a:solidFill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7F1AEFC-10FD-A6D3-5F33-D304E4C366CD}"/>
              </a:ext>
            </a:extLst>
          </p:cNvPr>
          <p:cNvSpPr txBox="1"/>
          <p:nvPr/>
        </p:nvSpPr>
        <p:spPr>
          <a:xfrm>
            <a:off x="5389821" y="4527477"/>
            <a:ext cx="165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Healthy</a:t>
            </a:r>
            <a:r>
              <a:rPr lang="pl-PL" dirty="0"/>
              <a:t> </a:t>
            </a:r>
            <a:r>
              <a:rPr lang="pl-PL" dirty="0" err="1"/>
              <a:t>artery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CBFF3CC-AEA2-ADCC-953C-68FC6BB4D473}"/>
              </a:ext>
            </a:extLst>
          </p:cNvPr>
          <p:cNvSpPr txBox="1"/>
          <p:nvPr/>
        </p:nvSpPr>
        <p:spPr>
          <a:xfrm>
            <a:off x="8817492" y="4527477"/>
            <a:ext cx="265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Artery with accumulated atherosclerotic plaque</a:t>
            </a:r>
            <a:endParaRPr lang="pl-PL" dirty="0"/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F40ADD75-3D88-B922-9A73-D3A7C39778A3}"/>
              </a:ext>
            </a:extLst>
          </p:cNvPr>
          <p:cNvSpPr/>
          <p:nvPr/>
        </p:nvSpPr>
        <p:spPr>
          <a:xfrm>
            <a:off x="867217" y="3837939"/>
            <a:ext cx="2317898" cy="240295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A8F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8DA2480-9759-059F-CA47-76E52AD21304}"/>
              </a:ext>
            </a:extLst>
          </p:cNvPr>
          <p:cNvSpPr txBox="1"/>
          <p:nvPr/>
        </p:nvSpPr>
        <p:spPr>
          <a:xfrm>
            <a:off x="1148980" y="5039418"/>
            <a:ext cx="17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atherosclerosis</a:t>
            </a:r>
            <a:endParaRPr lang="pl-PL" sz="2000" dirty="0"/>
          </a:p>
        </p:txBody>
      </p:sp>
      <p:sp>
        <p:nvSpPr>
          <p:cNvPr id="17" name="Schemat blokowy: łącznik 16">
            <a:extLst>
              <a:ext uri="{FF2B5EF4-FFF2-40B4-BE49-F238E27FC236}">
                <a16:creationId xmlns:a16="http://schemas.microsoft.com/office/drawing/2014/main" id="{F3A618D6-E6E0-7D7A-42D8-54296ABFB197}"/>
              </a:ext>
            </a:extLst>
          </p:cNvPr>
          <p:cNvSpPr/>
          <p:nvPr/>
        </p:nvSpPr>
        <p:spPr>
          <a:xfrm>
            <a:off x="431505" y="1448351"/>
            <a:ext cx="3189324" cy="329377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A8F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41ACD-2AA8-62CC-117B-67D5EA57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3" y="2472233"/>
            <a:ext cx="3066607" cy="1031361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500" b="1" dirty="0" err="1">
                <a:latin typeface="+mj-lt"/>
              </a:rPr>
              <a:t>Coronary</a:t>
            </a:r>
            <a:r>
              <a:rPr lang="pl-PL" sz="2500" b="1" dirty="0">
                <a:latin typeface="+mj-lt"/>
              </a:rPr>
              <a:t> </a:t>
            </a:r>
            <a:r>
              <a:rPr lang="pl-PL" sz="2500" b="1" dirty="0" err="1">
                <a:latin typeface="+mj-lt"/>
              </a:rPr>
              <a:t>heart</a:t>
            </a:r>
            <a:r>
              <a:rPr lang="pl-PL" sz="2500" b="1" dirty="0">
                <a:latin typeface="+mj-lt"/>
              </a:rPr>
              <a:t> </a:t>
            </a:r>
            <a:r>
              <a:rPr lang="pl-PL" sz="2500" b="1" dirty="0" err="1">
                <a:latin typeface="+mj-lt"/>
              </a:rPr>
              <a:t>disease</a:t>
            </a:r>
            <a:r>
              <a:rPr lang="pl-PL" sz="2500" b="1" dirty="0">
                <a:latin typeface="+mj-lt"/>
              </a:rPr>
              <a:t> (</a:t>
            </a:r>
            <a:r>
              <a:rPr lang="pl-PL" sz="2500" b="1" dirty="0" err="1">
                <a:latin typeface="+mj-lt"/>
              </a:rPr>
              <a:t>ischemic</a:t>
            </a:r>
            <a:r>
              <a:rPr lang="pl-PL" sz="2500" b="1" dirty="0">
                <a:latin typeface="+mj-lt"/>
              </a:rPr>
              <a:t> </a:t>
            </a:r>
            <a:r>
              <a:rPr lang="pl-PL" sz="2500" b="1" dirty="0" err="1">
                <a:latin typeface="+mj-lt"/>
              </a:rPr>
              <a:t>heart</a:t>
            </a:r>
            <a:r>
              <a:rPr lang="pl-PL" sz="2500" b="1" dirty="0">
                <a:latin typeface="+mj-lt"/>
              </a:rPr>
              <a:t> </a:t>
            </a:r>
            <a:r>
              <a:rPr lang="pl-PL" sz="2500" b="1" dirty="0" err="1">
                <a:latin typeface="+mj-lt"/>
              </a:rPr>
              <a:t>disease</a:t>
            </a:r>
            <a:r>
              <a:rPr lang="pl-PL" sz="2500" b="1" dirty="0">
                <a:latin typeface="+mj-lt"/>
              </a:rPr>
              <a:t>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127E01-4F4A-CF00-DED6-AF68DF0332E2}"/>
              </a:ext>
            </a:extLst>
          </p:cNvPr>
          <p:cNvSpPr txBox="1"/>
          <p:nvPr/>
        </p:nvSpPr>
        <p:spPr>
          <a:xfrm>
            <a:off x="9855200" y="6611779"/>
            <a:ext cx="4204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https://upacjenta.pl/poradnik/miazdzyca</a:t>
            </a:r>
          </a:p>
        </p:txBody>
      </p:sp>
    </p:spTree>
    <p:extLst>
      <p:ext uri="{BB962C8B-B14F-4D97-AF65-F5344CB8AC3E}">
        <p14:creationId xmlns:p14="http://schemas.microsoft.com/office/powerpoint/2010/main" val="1011715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11C3C3-7681-0581-A3F7-44FE378C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64771"/>
            <a:ext cx="4274158" cy="1140229"/>
          </a:xfrm>
        </p:spPr>
        <p:txBody>
          <a:bodyPr>
            <a:noAutofit/>
          </a:bodyPr>
          <a:lstStyle/>
          <a:p>
            <a:pPr algn="ctr"/>
            <a:r>
              <a:rPr lang="pl-PL" sz="3500" dirty="0" err="1"/>
              <a:t>coronary</a:t>
            </a:r>
            <a:r>
              <a:rPr lang="pl-PL" sz="3500" dirty="0"/>
              <a:t> </a:t>
            </a:r>
            <a:r>
              <a:rPr lang="pl-PL" sz="3500" dirty="0" err="1"/>
              <a:t>heart</a:t>
            </a:r>
            <a:r>
              <a:rPr lang="pl-PL" sz="3500" dirty="0"/>
              <a:t> </a:t>
            </a:r>
            <a:r>
              <a:rPr lang="pl-PL" sz="3500" dirty="0" err="1"/>
              <a:t>disease</a:t>
            </a:r>
            <a:endParaRPr lang="pl-PL" sz="3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B522D8-A3ED-383A-C93D-DAEBF8B0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2285997"/>
            <a:ext cx="5851450" cy="3890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hysiotherapeutic</a:t>
            </a:r>
            <a:r>
              <a:rPr lang="en-US" dirty="0"/>
              <a:t> goals in the treatment of coronary heart disease</a:t>
            </a:r>
            <a:r>
              <a:rPr lang="pl-PL" dirty="0"/>
              <a:t>: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1. </a:t>
            </a:r>
            <a:r>
              <a:rPr lang="en-US" dirty="0"/>
              <a:t>Improving the heart's function by reducing peripheral resistance,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2. S</a:t>
            </a:r>
            <a:r>
              <a:rPr lang="en-US" dirty="0"/>
              <a:t>lowing down heart activity,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 </a:t>
            </a:r>
            <a:r>
              <a:rPr lang="en-US" dirty="0"/>
              <a:t> </a:t>
            </a:r>
            <a:r>
              <a:rPr lang="pl-PL" dirty="0"/>
              <a:t>E</a:t>
            </a:r>
            <a:r>
              <a:rPr lang="en-US" dirty="0" err="1"/>
              <a:t>nhancing</a:t>
            </a:r>
            <a:r>
              <a:rPr lang="en-US" dirty="0"/>
              <a:t> its blood supply</a:t>
            </a:r>
            <a:r>
              <a:rPr lang="pl-PL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3DE4F2-E127-9EB5-D502-A101EED1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846EAC-5575-E5C8-46C9-DF671D58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5341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uls">
            <a:extLst>
              <a:ext uri="{FF2B5EF4-FFF2-40B4-BE49-F238E27FC236}">
                <a16:creationId xmlns:a16="http://schemas.microsoft.com/office/drawing/2014/main" id="{BD8ECC81-A9E3-407E-9655-4436998D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5883" y="2040884"/>
            <a:ext cx="2776232" cy="27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62630"/>
      </a:accent1>
      <a:accent2>
        <a:srgbClr val="D83884"/>
      </a:accent2>
      <a:accent3>
        <a:srgbClr val="D87138"/>
      </a:accent3>
      <a:accent4>
        <a:srgbClr val="23B89A"/>
      </a:accent4>
      <a:accent5>
        <a:srgbClr val="37B0D2"/>
      </a:accent5>
      <a:accent6>
        <a:srgbClr val="2661C6"/>
      </a:accent6>
      <a:hlink>
        <a:srgbClr val="30928C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1362</Words>
  <Application>Microsoft Office PowerPoint</Application>
  <PresentationFormat>Panoramiczny</PresentationFormat>
  <Paragraphs>118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AfterglowVTI</vt:lpstr>
      <vt:lpstr>Cardiac rehabilitation</vt:lpstr>
      <vt:lpstr>Agenda</vt:lpstr>
      <vt:lpstr>Glossary</vt:lpstr>
      <vt:lpstr>General structure of the circulatory system - Structure of the heart </vt:lpstr>
      <vt:lpstr>General structure of the circulatory system - Structure of arteries and veins</vt:lpstr>
      <vt:lpstr>Blood circulation in the human body - Small and large circulation </vt:lpstr>
      <vt:lpstr>Risk factors for cardiovascular diseases </vt:lpstr>
      <vt:lpstr>Physiotherapeutic approach in a selected disease entity</vt:lpstr>
      <vt:lpstr>coronary heart disease</vt:lpstr>
      <vt:lpstr>coronary heart disease rehabilitation plan (model a)</vt:lpstr>
      <vt:lpstr>Red flags</vt:lpstr>
      <vt:lpstr>Quiz</vt:lpstr>
      <vt:lpstr>Bibliography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rehabilitation</dc:title>
  <dc:creator>Krzysztof Brzyski</dc:creator>
  <cp:lastModifiedBy>Krzysztof Brzyski</cp:lastModifiedBy>
  <cp:revision>6</cp:revision>
  <dcterms:created xsi:type="dcterms:W3CDTF">2023-11-04T14:01:58Z</dcterms:created>
  <dcterms:modified xsi:type="dcterms:W3CDTF">2024-01-10T08:04:09Z</dcterms:modified>
</cp:coreProperties>
</file>