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9" r:id="rId7"/>
    <p:sldId id="261" r:id="rId8"/>
    <p:sldId id="274" r:id="rId9"/>
    <p:sldId id="273" r:id="rId10"/>
    <p:sldId id="270" r:id="rId11"/>
    <p:sldId id="271" r:id="rId12"/>
    <p:sldId id="265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8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6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6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0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2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2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8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4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7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0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43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oklinik.pl/en/uslugi/rehabilitation/electrotherapy/" TargetMode="External"/><Relationship Id="rId2" Type="http://schemas.openxmlformats.org/officeDocument/2006/relationships/hyperlink" Target="http://www.ckphysio.co.uk/blog/key-benefits-electrotherapy-physiotherapy-treatmen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A44F2-1C1F-2761-48EB-5A534580F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00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E698B96-C345-4CAB-9657-02BD17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8FB78D-D2E6-B00D-1DE6-3F1F98966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031764" cy="3048000"/>
          </a:xfrm>
        </p:spPr>
        <p:txBody>
          <a:bodyPr>
            <a:normAutofit/>
          </a:bodyPr>
          <a:lstStyle/>
          <a:p>
            <a:pPr algn="l"/>
            <a:r>
              <a:rPr lang="pl-PL" sz="8000" dirty="0" err="1"/>
              <a:t>Electrotherapy</a:t>
            </a:r>
            <a:endParaRPr lang="pl-PL" sz="8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2F7D70-B5CB-7D0B-8E32-160C2E973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083733"/>
            <a:ext cx="3810000" cy="15240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l-PL" dirty="0" err="1"/>
              <a:t>Prepared</a:t>
            </a:r>
            <a:r>
              <a:rPr lang="pl-PL" dirty="0"/>
              <a:t> by: </a:t>
            </a:r>
          </a:p>
          <a:p>
            <a:pPr algn="l"/>
            <a:r>
              <a:rPr lang="pl-PL" dirty="0"/>
              <a:t>Bartosz Kalita</a:t>
            </a:r>
          </a:p>
          <a:p>
            <a:pPr algn="l"/>
            <a:r>
              <a:rPr lang="pl-PL" dirty="0"/>
              <a:t>3rd </a:t>
            </a:r>
            <a:r>
              <a:rPr lang="pl-PL" dirty="0" err="1"/>
              <a:t>year</a:t>
            </a:r>
            <a:r>
              <a:rPr lang="pl-PL" dirty="0"/>
              <a:t> of </a:t>
            </a:r>
            <a:r>
              <a:rPr lang="pl-PL" dirty="0" err="1"/>
              <a:t>Physiotherapy</a:t>
            </a:r>
            <a:endParaRPr lang="pl-PL" dirty="0"/>
          </a:p>
          <a:p>
            <a:pPr algn="l"/>
            <a:r>
              <a:rPr lang="pl-PL" dirty="0"/>
              <a:t>2023/2024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1BCA7F8-200E-36BA-870F-25E93F74E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655" y="0"/>
            <a:ext cx="3467747" cy="3048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6FECE3F-911A-3D49-03AD-FC66524369FC}"/>
              </a:ext>
            </a:extLst>
          </p:cNvPr>
          <p:cNvSpPr txBox="1"/>
          <p:nvPr/>
        </p:nvSpPr>
        <p:spPr>
          <a:xfrm>
            <a:off x="5363181" y="107123"/>
            <a:ext cx="3184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University of Rzeszów</a:t>
            </a:r>
          </a:p>
          <a:p>
            <a:r>
              <a:rPr lang="pl-PL" sz="2400" dirty="0" err="1">
                <a:solidFill>
                  <a:schemeClr val="bg1"/>
                </a:solidFill>
              </a:rPr>
              <a:t>Faculty</a:t>
            </a:r>
            <a:r>
              <a:rPr lang="pl-PL" sz="2400" dirty="0">
                <a:solidFill>
                  <a:schemeClr val="bg1"/>
                </a:solidFill>
              </a:rPr>
              <a:t> of </a:t>
            </a:r>
            <a:r>
              <a:rPr lang="pl-PL" sz="2400" dirty="0" err="1">
                <a:solidFill>
                  <a:schemeClr val="bg1"/>
                </a:solidFill>
              </a:rPr>
              <a:t>Medicine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9B9563-A3F2-DD47-6B71-68E21401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Contraindications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A8BD28-3813-989E-2D29-3311E4DB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err="1"/>
              <a:t>Pregnancy</a:t>
            </a:r>
            <a:r>
              <a:rPr lang="pl-PL" dirty="0"/>
              <a:t> - </a:t>
            </a:r>
            <a:r>
              <a:rPr lang="pl-PL" dirty="0" err="1"/>
              <a:t>except</a:t>
            </a:r>
            <a:r>
              <a:rPr lang="pl-PL" dirty="0"/>
              <a:t> </a:t>
            </a:r>
            <a:r>
              <a:rPr lang="pl-PL" dirty="0" err="1"/>
              <a:t>during</a:t>
            </a:r>
            <a:r>
              <a:rPr lang="pl-PL" dirty="0"/>
              <a:t> </a:t>
            </a:r>
            <a:r>
              <a:rPr lang="pl-PL" dirty="0" err="1"/>
              <a:t>labor</a:t>
            </a:r>
            <a:r>
              <a:rPr lang="pl-PL" dirty="0"/>
              <a:t> for </a:t>
            </a:r>
            <a:r>
              <a:rPr lang="pl-PL" dirty="0" err="1"/>
              <a:t>pain</a:t>
            </a:r>
            <a:r>
              <a:rPr lang="pl-PL" dirty="0"/>
              <a:t> </a:t>
            </a:r>
            <a:r>
              <a:rPr lang="pl-PL" dirty="0" err="1"/>
              <a:t>control</a:t>
            </a:r>
            <a:endParaRPr lang="pl-PL" dirty="0"/>
          </a:p>
          <a:p>
            <a:r>
              <a:rPr lang="pl-PL" dirty="0" err="1"/>
              <a:t>Pacemaker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cardiac</a:t>
            </a:r>
            <a:r>
              <a:rPr lang="pl-PL" dirty="0"/>
              <a:t> </a:t>
            </a:r>
            <a:r>
              <a:rPr lang="pl-PL" dirty="0" err="1"/>
              <a:t>implants</a:t>
            </a:r>
            <a:r>
              <a:rPr lang="pl-PL" dirty="0"/>
              <a:t> for </a:t>
            </a:r>
            <a:r>
              <a:rPr lang="pl-PL" dirty="0" err="1"/>
              <a:t>interference</a:t>
            </a:r>
            <a:endParaRPr lang="pl-PL" dirty="0"/>
          </a:p>
          <a:p>
            <a:r>
              <a:rPr lang="pl-PL" dirty="0" err="1"/>
              <a:t>Cancer</a:t>
            </a:r>
            <a:r>
              <a:rPr lang="pl-PL" dirty="0"/>
              <a:t> </a:t>
            </a:r>
          </a:p>
          <a:p>
            <a:r>
              <a:rPr lang="pl-PL" dirty="0" err="1"/>
              <a:t>Location</a:t>
            </a:r>
            <a:r>
              <a:rPr lang="pl-PL" dirty="0"/>
              <a:t> of </a:t>
            </a:r>
            <a:r>
              <a:rPr lang="pl-PL" dirty="0" err="1"/>
              <a:t>thrombophlebitis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phlebothrombosis</a:t>
            </a:r>
            <a:r>
              <a:rPr lang="pl-PL" dirty="0"/>
              <a:t> for </a:t>
            </a:r>
            <a:r>
              <a:rPr lang="pl-PL" dirty="0" err="1"/>
              <a:t>risk</a:t>
            </a:r>
            <a:r>
              <a:rPr lang="pl-PL" dirty="0"/>
              <a:t> of </a:t>
            </a:r>
            <a:r>
              <a:rPr lang="pl-PL" dirty="0" err="1"/>
              <a:t>embolism</a:t>
            </a:r>
            <a:endParaRPr lang="pl-PL" dirty="0"/>
          </a:p>
          <a:p>
            <a:r>
              <a:rPr lang="pl-PL" dirty="0"/>
              <a:t>Active </a:t>
            </a:r>
            <a:r>
              <a:rPr lang="pl-PL" dirty="0" err="1"/>
              <a:t>Tuberculosis</a:t>
            </a:r>
            <a:endParaRPr lang="pl-PL" dirty="0"/>
          </a:p>
          <a:p>
            <a:r>
              <a:rPr lang="pl-PL" dirty="0" err="1"/>
              <a:t>Overcarotid</a:t>
            </a:r>
            <a:r>
              <a:rPr lang="pl-PL" dirty="0"/>
              <a:t> sinus</a:t>
            </a:r>
          </a:p>
          <a:p>
            <a:r>
              <a:rPr lang="pl-PL" dirty="0" err="1"/>
              <a:t>Area</a:t>
            </a:r>
            <a:r>
              <a:rPr lang="pl-PL" dirty="0"/>
              <a:t> of </a:t>
            </a:r>
            <a:r>
              <a:rPr lang="pl-PL" dirty="0" err="1"/>
              <a:t>active</a:t>
            </a:r>
            <a:r>
              <a:rPr lang="pl-PL" dirty="0"/>
              <a:t> </a:t>
            </a:r>
            <a:r>
              <a:rPr lang="pl-PL" dirty="0" err="1"/>
              <a:t>hemorrhage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150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BFB869-BB83-3A74-7202-7195BC4C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Precautions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6F2195-0F6C-A59B-370E-3F66A628C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err="1"/>
              <a:t>Obesity</a:t>
            </a:r>
            <a:r>
              <a:rPr lang="pl-PL" dirty="0"/>
              <a:t> (</a:t>
            </a:r>
            <a:r>
              <a:rPr lang="pl-PL" dirty="0" err="1"/>
              <a:t>Insulator</a:t>
            </a:r>
            <a:r>
              <a:rPr lang="pl-PL" dirty="0"/>
              <a:t>)</a:t>
            </a:r>
          </a:p>
          <a:p>
            <a:r>
              <a:rPr lang="pl-PL" dirty="0" err="1"/>
              <a:t>Absent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diminished</a:t>
            </a:r>
            <a:r>
              <a:rPr lang="pl-PL" dirty="0"/>
              <a:t> </a:t>
            </a:r>
            <a:r>
              <a:rPr lang="pl-PL" dirty="0" err="1"/>
              <a:t>sensation</a:t>
            </a:r>
            <a:endParaRPr lang="pl-PL" dirty="0"/>
          </a:p>
          <a:p>
            <a:r>
              <a:rPr lang="pl-PL" dirty="0"/>
              <a:t>Skin </a:t>
            </a:r>
            <a:r>
              <a:rPr lang="pl-PL" dirty="0" err="1"/>
              <a:t>conditions</a:t>
            </a:r>
            <a:r>
              <a:rPr lang="pl-PL" dirty="0"/>
              <a:t> - </a:t>
            </a:r>
            <a:r>
              <a:rPr lang="pl-PL" dirty="0" err="1"/>
              <a:t>eczema</a:t>
            </a:r>
            <a:r>
              <a:rPr lang="pl-PL" dirty="0"/>
              <a:t>, </a:t>
            </a:r>
            <a:r>
              <a:rPr lang="pl-PL" dirty="0" err="1"/>
              <a:t>psoriasis</a:t>
            </a:r>
            <a:r>
              <a:rPr lang="pl-PL" dirty="0"/>
              <a:t>, </a:t>
            </a:r>
            <a:r>
              <a:rPr lang="pl-PL" dirty="0" err="1"/>
              <a:t>acne</a:t>
            </a:r>
            <a:r>
              <a:rPr lang="pl-PL" dirty="0"/>
              <a:t>, </a:t>
            </a:r>
            <a:r>
              <a:rPr lang="pl-PL" dirty="0" err="1"/>
              <a:t>dermatitis</a:t>
            </a:r>
            <a:r>
              <a:rPr lang="pl-PL" dirty="0"/>
              <a:t>, </a:t>
            </a:r>
            <a:r>
              <a:rPr lang="pl-PL" dirty="0" err="1"/>
              <a:t>infection</a:t>
            </a:r>
            <a:endParaRPr lang="pl-PL" dirty="0"/>
          </a:p>
          <a:p>
            <a:r>
              <a:rPr lang="pl-PL" dirty="0" err="1"/>
              <a:t>Diabetes</a:t>
            </a:r>
            <a:r>
              <a:rPr lang="pl-PL" dirty="0"/>
              <a:t> - </a:t>
            </a:r>
            <a:r>
              <a:rPr lang="pl-PL" dirty="0" err="1"/>
              <a:t>fragile</a:t>
            </a:r>
            <a:r>
              <a:rPr lang="pl-PL" dirty="0"/>
              <a:t> </a:t>
            </a:r>
            <a:r>
              <a:rPr lang="pl-PL" dirty="0" err="1"/>
              <a:t>thin</a:t>
            </a:r>
            <a:r>
              <a:rPr lang="pl-PL" dirty="0"/>
              <a:t> skin</a:t>
            </a:r>
          </a:p>
          <a:p>
            <a:r>
              <a:rPr lang="pl-PL" dirty="0" err="1"/>
              <a:t>Peripheral</a:t>
            </a:r>
            <a:r>
              <a:rPr lang="pl-PL" dirty="0"/>
              <a:t> </a:t>
            </a:r>
            <a:r>
              <a:rPr lang="pl-PL" dirty="0" err="1"/>
              <a:t>neuropathies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areas</a:t>
            </a:r>
            <a:r>
              <a:rPr lang="pl-PL" dirty="0"/>
              <a:t> of </a:t>
            </a:r>
            <a:r>
              <a:rPr lang="pl-PL" dirty="0" err="1"/>
              <a:t>denervation</a:t>
            </a:r>
            <a:endParaRPr lang="pl-PL" dirty="0"/>
          </a:p>
          <a:p>
            <a:r>
              <a:rPr lang="pl-PL" dirty="0"/>
              <a:t>Metal - </a:t>
            </a:r>
            <a:r>
              <a:rPr lang="pl-PL" dirty="0" err="1"/>
              <a:t>internal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external</a:t>
            </a:r>
            <a:endParaRPr lang="pl-PL" dirty="0"/>
          </a:p>
          <a:p>
            <a:r>
              <a:rPr lang="pl-PL" dirty="0" err="1"/>
              <a:t>Range</a:t>
            </a:r>
            <a:r>
              <a:rPr lang="pl-PL" dirty="0"/>
              <a:t> of Motion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exercise</a:t>
            </a:r>
            <a:r>
              <a:rPr lang="pl-PL" dirty="0"/>
              <a:t> </a:t>
            </a:r>
            <a:r>
              <a:rPr lang="pl-PL" dirty="0" err="1"/>
              <a:t>limitations</a:t>
            </a:r>
            <a:endParaRPr lang="pl-PL" dirty="0"/>
          </a:p>
          <a:p>
            <a:r>
              <a:rPr lang="pl-PL" dirty="0" err="1"/>
              <a:t>Cognitive</a:t>
            </a:r>
            <a:r>
              <a:rPr lang="pl-PL" dirty="0"/>
              <a:t> </a:t>
            </a:r>
            <a:r>
              <a:rPr lang="pl-PL" dirty="0" err="1"/>
              <a:t>Impairments</a:t>
            </a:r>
            <a:r>
              <a:rPr lang="pl-PL" dirty="0"/>
              <a:t> - </a:t>
            </a:r>
            <a:r>
              <a:rPr lang="pl-PL" dirty="0" err="1"/>
              <a:t>unable</a:t>
            </a:r>
            <a:r>
              <a:rPr lang="pl-PL" dirty="0"/>
              <a:t> to </a:t>
            </a:r>
            <a:r>
              <a:rPr lang="pl-PL" dirty="0" err="1"/>
              <a:t>follow</a:t>
            </a:r>
            <a:r>
              <a:rPr lang="pl-PL" dirty="0"/>
              <a:t> </a:t>
            </a:r>
            <a:r>
              <a:rPr lang="pl-PL" dirty="0" err="1"/>
              <a:t>directions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provide</a:t>
            </a:r>
            <a:r>
              <a:rPr lang="pl-PL" dirty="0"/>
              <a:t> feedback</a:t>
            </a:r>
          </a:p>
          <a:p>
            <a:r>
              <a:rPr lang="pl-PL" dirty="0" err="1"/>
              <a:t>Spinal</a:t>
            </a:r>
            <a:r>
              <a:rPr lang="pl-PL" dirty="0"/>
              <a:t> </a:t>
            </a:r>
            <a:r>
              <a:rPr lang="pl-PL" dirty="0" err="1"/>
              <a:t>Cord</a:t>
            </a:r>
            <a:r>
              <a:rPr lang="pl-PL" dirty="0"/>
              <a:t> </a:t>
            </a:r>
            <a:r>
              <a:rPr lang="pl-PL" dirty="0" err="1"/>
              <a:t>Injury</a:t>
            </a:r>
            <a:r>
              <a:rPr lang="pl-PL" dirty="0"/>
              <a:t> - </a:t>
            </a:r>
            <a:r>
              <a:rPr lang="pl-PL" dirty="0" err="1"/>
              <a:t>dysreflexia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928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FE2EF1-7302-D7E0-40AA-530D3A11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DA82A1-5EBB-1663-0354-D3DEE850E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"Electrotherapy</a:t>
            </a:r>
            <a:r>
              <a:rPr lang="pl-PL" dirty="0"/>
              <a:t>”</a:t>
            </a:r>
            <a:r>
              <a:rPr lang="en-US" dirty="0"/>
              <a:t>: yesterday, today and tomorrow" R. TIKTINSKY, L. CHEN, P. NARAYAN</a:t>
            </a:r>
            <a:r>
              <a:rPr lang="pl-PL" dirty="0"/>
              <a:t> </a:t>
            </a:r>
            <a:r>
              <a:rPr lang="pl-PL" sz="1000" dirty="0" err="1"/>
              <a:t>Haemophilia</a:t>
            </a:r>
            <a:r>
              <a:rPr lang="pl-PL" sz="1000" dirty="0"/>
              <a:t>(2010),16(</a:t>
            </a:r>
            <a:r>
              <a:rPr lang="pl-PL" sz="1000" dirty="0" err="1"/>
              <a:t>Suppl</a:t>
            </a:r>
            <a:r>
              <a:rPr lang="pl-PL" sz="1000" dirty="0"/>
              <a:t>. 5), 126–131</a:t>
            </a:r>
          </a:p>
          <a:p>
            <a:r>
              <a:rPr lang="pl-PL" dirty="0"/>
              <a:t>„</a:t>
            </a:r>
            <a:r>
              <a:rPr lang="pl-PL" dirty="0" err="1"/>
              <a:t>Electrotherapy</a:t>
            </a:r>
            <a:r>
              <a:rPr lang="pl-PL" dirty="0"/>
              <a:t>” - Tim Watson </a:t>
            </a:r>
            <a:r>
              <a:rPr lang="pl-PL" sz="1000" dirty="0" err="1"/>
              <a:t>Tidy's</a:t>
            </a:r>
            <a:r>
              <a:rPr lang="pl-PL" sz="1000" dirty="0"/>
              <a:t> </a:t>
            </a:r>
            <a:r>
              <a:rPr lang="pl-PL" sz="1000" dirty="0" err="1"/>
              <a:t>Physiotherapy</a:t>
            </a:r>
            <a:r>
              <a:rPr lang="pl-PL" sz="1000" dirty="0"/>
              <a:t> 2013, </a:t>
            </a:r>
            <a:r>
              <a:rPr lang="pl-PL" sz="1000" dirty="0" err="1"/>
              <a:t>Pages</a:t>
            </a:r>
            <a:r>
              <a:rPr lang="pl-PL" sz="1000" dirty="0"/>
              <a:t> 417-455</a:t>
            </a:r>
          </a:p>
          <a:p>
            <a:r>
              <a:rPr lang="pl-PL" dirty="0">
                <a:hlinkClick r:id="rId2"/>
              </a:rPr>
              <a:t>http://www.ckphysio.co.uk/blog/key-benefits-electrotherapy-physiotherapy-treatments/</a:t>
            </a:r>
            <a:endParaRPr lang="pl-PL" dirty="0"/>
          </a:p>
          <a:p>
            <a:r>
              <a:rPr lang="pl-PL" dirty="0">
                <a:hlinkClick r:id="rId3"/>
              </a:rPr>
              <a:t>https://sportoklinik.pl/en/uslugi/rehabilitation/electrotherapy/</a:t>
            </a:r>
            <a:endParaRPr lang="pl-PL" dirty="0"/>
          </a:p>
          <a:p>
            <a:r>
              <a:rPr lang="pl-PL" dirty="0"/>
              <a:t>„</a:t>
            </a:r>
            <a:r>
              <a:rPr lang="pl-PL" dirty="0" err="1"/>
              <a:t>Electrotherapy</a:t>
            </a:r>
            <a:r>
              <a:rPr lang="pl-PL" dirty="0"/>
              <a:t> for the </a:t>
            </a:r>
            <a:r>
              <a:rPr lang="pl-PL" dirty="0" err="1"/>
              <a:t>treatment</a:t>
            </a:r>
            <a:r>
              <a:rPr lang="pl-PL" dirty="0"/>
              <a:t> of </a:t>
            </a:r>
            <a:r>
              <a:rPr lang="pl-PL" dirty="0" err="1"/>
              <a:t>painful</a:t>
            </a:r>
            <a:r>
              <a:rPr lang="pl-PL" dirty="0"/>
              <a:t> </a:t>
            </a:r>
            <a:r>
              <a:rPr lang="pl-PL" dirty="0" err="1"/>
              <a:t>diabetic</a:t>
            </a:r>
            <a:r>
              <a:rPr lang="pl-PL" dirty="0"/>
              <a:t> </a:t>
            </a:r>
            <a:r>
              <a:rPr lang="pl-PL" dirty="0" err="1"/>
              <a:t>peripheral</a:t>
            </a:r>
            <a:r>
              <a:rPr lang="pl-PL" dirty="0"/>
              <a:t> </a:t>
            </a:r>
            <a:r>
              <a:rPr lang="pl-PL" dirty="0" err="1"/>
              <a:t>neuropathy</a:t>
            </a:r>
            <a:r>
              <a:rPr lang="pl-PL" dirty="0"/>
              <a:t>: a </a:t>
            </a:r>
            <a:r>
              <a:rPr lang="pl-PL" dirty="0" err="1"/>
              <a:t>review</a:t>
            </a:r>
            <a:r>
              <a:rPr lang="pl-PL" dirty="0"/>
              <a:t>” Karin </a:t>
            </a:r>
            <a:r>
              <a:rPr lang="pl-PL" dirty="0" err="1"/>
              <a:t>Pieber</a:t>
            </a:r>
            <a:r>
              <a:rPr lang="pl-PL" dirty="0"/>
              <a:t>, MD, </a:t>
            </a:r>
            <a:r>
              <a:rPr lang="pl-PL" dirty="0" err="1"/>
              <a:t>Malvina</a:t>
            </a:r>
            <a:r>
              <a:rPr lang="pl-PL" dirty="0"/>
              <a:t> </a:t>
            </a:r>
            <a:r>
              <a:rPr lang="pl-PL" dirty="0" err="1"/>
              <a:t>Herceg</a:t>
            </a:r>
            <a:r>
              <a:rPr lang="pl-PL" dirty="0"/>
              <a:t>, MD and </a:t>
            </a:r>
            <a:r>
              <a:rPr lang="pl-PL" dirty="0" err="1"/>
              <a:t>Tatjana</a:t>
            </a:r>
            <a:r>
              <a:rPr lang="pl-PL" dirty="0"/>
              <a:t> </a:t>
            </a:r>
            <a:r>
              <a:rPr lang="pl-PL" dirty="0" err="1"/>
              <a:t>Paternostro-Sluga</a:t>
            </a:r>
            <a:r>
              <a:rPr lang="pl-PL" dirty="0"/>
              <a:t> </a:t>
            </a:r>
            <a:r>
              <a:rPr lang="pl-PL" sz="1300" b="0" i="0" dirty="0">
                <a:effectLst/>
                <a:latin typeface="Times New Roman" panose="02020603050405020304" pitchFamily="18" charset="0"/>
              </a:rPr>
              <a:t>J </a:t>
            </a:r>
            <a:r>
              <a:rPr lang="pl-PL" sz="1300" b="0" i="0" dirty="0" err="1">
                <a:effectLst/>
                <a:latin typeface="Times New Roman" panose="02020603050405020304" pitchFamily="18" charset="0"/>
              </a:rPr>
              <a:t>Rehabil</a:t>
            </a:r>
            <a:r>
              <a:rPr lang="pl-PL" sz="13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pl-PL" sz="1300" b="0" i="0" dirty="0" err="1">
                <a:effectLst/>
                <a:latin typeface="Times New Roman" panose="02020603050405020304" pitchFamily="18" charset="0"/>
              </a:rPr>
              <a:t>Med</a:t>
            </a:r>
            <a:r>
              <a:rPr lang="pl-PL" sz="1300" b="0" i="0" dirty="0">
                <a:effectLst/>
                <a:latin typeface="Times New Roman" panose="02020603050405020304" pitchFamily="18" charset="0"/>
              </a:rPr>
              <a:t> 2010; 42; 289–295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084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91F89F-998E-82B9-2D23-D5D24761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28" y="-8083"/>
            <a:ext cx="10668000" cy="1524000"/>
          </a:xfrm>
        </p:spPr>
        <p:txBody>
          <a:bodyPr/>
          <a:lstStyle/>
          <a:p>
            <a:r>
              <a:rPr lang="pl-PL" dirty="0" err="1"/>
              <a:t>Vocabulary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3A8FAC-38F2-F355-BD1F-5DFB25241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96" y="1294688"/>
            <a:ext cx="9886060" cy="3818083"/>
          </a:xfrm>
        </p:spPr>
        <p:txBody>
          <a:bodyPr>
            <a:normAutofit fontScale="25000" lnSpcReduction="20000"/>
          </a:bodyPr>
          <a:lstStyle/>
          <a:p>
            <a:r>
              <a:rPr lang="pl-PL" sz="8000" dirty="0" err="1"/>
              <a:t>Frequency</a:t>
            </a:r>
            <a:r>
              <a:rPr lang="pl-PL" sz="8000" dirty="0"/>
              <a:t> – częstotliwość</a:t>
            </a:r>
          </a:p>
          <a:p>
            <a:r>
              <a:rPr lang="pl-PL" sz="8000" dirty="0" err="1"/>
              <a:t>Capacitance</a:t>
            </a:r>
            <a:r>
              <a:rPr lang="pl-PL" sz="8000" dirty="0"/>
              <a:t> - pojemność </a:t>
            </a:r>
          </a:p>
          <a:p>
            <a:r>
              <a:rPr lang="pl-PL" sz="8000" dirty="0" err="1"/>
              <a:t>Overlap</a:t>
            </a:r>
            <a:r>
              <a:rPr lang="pl-PL" sz="8000" dirty="0"/>
              <a:t> – nachodzić na siebie (zachodzić)</a:t>
            </a:r>
          </a:p>
          <a:p>
            <a:r>
              <a:rPr lang="pl-PL" sz="8000" dirty="0" err="1"/>
              <a:t>Contraction</a:t>
            </a:r>
            <a:r>
              <a:rPr lang="pl-PL" sz="8000" dirty="0"/>
              <a:t> – skurcz</a:t>
            </a:r>
          </a:p>
          <a:p>
            <a:r>
              <a:rPr lang="pl-PL" sz="8000" dirty="0" err="1"/>
              <a:t>Peripheral</a:t>
            </a:r>
            <a:r>
              <a:rPr lang="pl-PL" sz="8000" dirty="0"/>
              <a:t> </a:t>
            </a:r>
            <a:r>
              <a:rPr lang="pl-PL" sz="8000" dirty="0" err="1"/>
              <a:t>neuropathies</a:t>
            </a:r>
            <a:r>
              <a:rPr lang="pl-PL" sz="8000" dirty="0"/>
              <a:t> – neuropatie obwodowe</a:t>
            </a:r>
          </a:p>
          <a:p>
            <a:r>
              <a:rPr lang="pl-PL" sz="8000" dirty="0" err="1"/>
              <a:t>Fragile</a:t>
            </a:r>
            <a:r>
              <a:rPr lang="pl-PL" sz="8000" dirty="0"/>
              <a:t> – kruchy</a:t>
            </a:r>
          </a:p>
          <a:p>
            <a:r>
              <a:rPr lang="pl-PL" sz="8000" dirty="0" err="1"/>
              <a:t>Threshold</a:t>
            </a:r>
            <a:r>
              <a:rPr lang="pl-PL" sz="8000" dirty="0"/>
              <a:t> - próg</a:t>
            </a:r>
          </a:p>
          <a:p>
            <a:r>
              <a:rPr lang="pl-PL" sz="8000" dirty="0" err="1"/>
              <a:t>Tuberoculosis</a:t>
            </a:r>
            <a:r>
              <a:rPr lang="pl-PL" sz="8000" dirty="0"/>
              <a:t> - Gruźlica</a:t>
            </a:r>
          </a:p>
          <a:p>
            <a:r>
              <a:rPr lang="pl-PL" sz="8000" dirty="0" err="1"/>
              <a:t>Current</a:t>
            </a:r>
            <a:r>
              <a:rPr lang="pl-PL" sz="8000" dirty="0"/>
              <a:t> – prąd</a:t>
            </a:r>
          </a:p>
          <a:p>
            <a:r>
              <a:rPr lang="pl-PL" sz="8000" dirty="0" err="1"/>
              <a:t>Voltage</a:t>
            </a:r>
            <a:r>
              <a:rPr lang="pl-PL" sz="8000" dirty="0"/>
              <a:t> – napięcie</a:t>
            </a:r>
          </a:p>
          <a:p>
            <a:r>
              <a:rPr lang="pl-PL" sz="8000" dirty="0" err="1"/>
              <a:t>Amplitude</a:t>
            </a:r>
            <a:r>
              <a:rPr lang="pl-PL" sz="8000" dirty="0"/>
              <a:t> - amplituda</a:t>
            </a:r>
          </a:p>
          <a:p>
            <a:r>
              <a:rPr lang="pl-PL" sz="8000" dirty="0" err="1"/>
              <a:t>Diminished</a:t>
            </a:r>
            <a:r>
              <a:rPr lang="pl-PL" sz="8000" dirty="0"/>
              <a:t> - zmniejszone</a:t>
            </a:r>
            <a:endParaRPr lang="pl-PL" sz="4000" dirty="0"/>
          </a:p>
          <a:p>
            <a:pPr marL="0" indent="0">
              <a:buNone/>
            </a:pPr>
            <a:endParaRPr lang="pl-PL" sz="3500" b="1" dirty="0"/>
          </a:p>
        </p:txBody>
      </p:sp>
    </p:spTree>
    <p:extLst>
      <p:ext uri="{BB962C8B-B14F-4D97-AF65-F5344CB8AC3E}">
        <p14:creationId xmlns:p14="http://schemas.microsoft.com/office/powerpoint/2010/main" val="98868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51AE076-7865-49BB-81C0-8C9E7E994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802" y="832508"/>
            <a:ext cx="4448352" cy="6025492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48352" h="6025492">
                <a:moveTo>
                  <a:pt x="3173139" y="74"/>
                </a:moveTo>
                <a:cubicBezTo>
                  <a:pt x="3404376" y="2427"/>
                  <a:pt x="3621703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3" y="1868133"/>
                  <a:pt x="3812207" y="2268177"/>
                </a:cubicBezTo>
                <a:cubicBezTo>
                  <a:pt x="3397090" y="2966250"/>
                  <a:pt x="2981970" y="3664324"/>
                  <a:pt x="2566852" y="4362395"/>
                </a:cubicBezTo>
                <a:cubicBezTo>
                  <a:pt x="2261941" y="4875091"/>
                  <a:pt x="1813643" y="5542665"/>
                  <a:pt x="1381603" y="6002073"/>
                </a:cubicBezTo>
                <a:lnTo>
                  <a:pt x="1358105" y="6025492"/>
                </a:lnTo>
                <a:lnTo>
                  <a:pt x="147593" y="6025492"/>
                </a:ln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424ECFA8-BE37-446C-B1BD-88D2981B6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197" y="533400"/>
            <a:ext cx="5085498" cy="6329048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  <a:gd name="connsiteX0" fmla="*/ 147593 w 4448352"/>
              <a:gd name="connsiteY0" fmla="*/ 6025492 h 6112608"/>
              <a:gd name="connsiteX1" fmla="*/ 135095 w 4448352"/>
              <a:gd name="connsiteY1" fmla="*/ 5970139 h 6112608"/>
              <a:gd name="connsiteX2" fmla="*/ 989 w 4448352"/>
              <a:gd name="connsiteY2" fmla="*/ 3558990 h 6112608"/>
              <a:gd name="connsiteX3" fmla="*/ 134613 w 4448352"/>
              <a:gd name="connsiteY3" fmla="*/ 2769335 h 6112608"/>
              <a:gd name="connsiteX4" fmla="*/ 812398 w 4448352"/>
              <a:gd name="connsiteY4" fmla="*/ 1669996 h 6112608"/>
              <a:gd name="connsiteX5" fmla="*/ 1830565 w 4448352"/>
              <a:gd name="connsiteY5" fmla="*/ 638164 h 6112608"/>
              <a:gd name="connsiteX6" fmla="*/ 3173139 w 4448352"/>
              <a:gd name="connsiteY6" fmla="*/ 74 h 6112608"/>
              <a:gd name="connsiteX7" fmla="*/ 3840337 w 4448352"/>
              <a:gd name="connsiteY7" fmla="*/ 136997 h 6112608"/>
              <a:gd name="connsiteX8" fmla="*/ 4400480 w 4448352"/>
              <a:gd name="connsiteY8" fmla="*/ 1061406 h 6112608"/>
              <a:gd name="connsiteX9" fmla="*/ 3812207 w 4448352"/>
              <a:gd name="connsiteY9" fmla="*/ 2268177 h 6112608"/>
              <a:gd name="connsiteX10" fmla="*/ 2566852 w 4448352"/>
              <a:gd name="connsiteY10" fmla="*/ 4362395 h 6112608"/>
              <a:gd name="connsiteX11" fmla="*/ 1381603 w 4448352"/>
              <a:gd name="connsiteY11" fmla="*/ 6002073 h 6112608"/>
              <a:gd name="connsiteX12" fmla="*/ 1457187 w 4448352"/>
              <a:gd name="connsiteY12" fmla="*/ 6112608 h 6112608"/>
              <a:gd name="connsiteX0" fmla="*/ 147593 w 4448352"/>
              <a:gd name="connsiteY0" fmla="*/ 6025492 h 6025492"/>
              <a:gd name="connsiteX1" fmla="*/ 135095 w 4448352"/>
              <a:gd name="connsiteY1" fmla="*/ 5970139 h 6025492"/>
              <a:gd name="connsiteX2" fmla="*/ 989 w 4448352"/>
              <a:gd name="connsiteY2" fmla="*/ 3558990 h 6025492"/>
              <a:gd name="connsiteX3" fmla="*/ 134613 w 4448352"/>
              <a:gd name="connsiteY3" fmla="*/ 2769335 h 6025492"/>
              <a:gd name="connsiteX4" fmla="*/ 812398 w 4448352"/>
              <a:gd name="connsiteY4" fmla="*/ 1669996 h 6025492"/>
              <a:gd name="connsiteX5" fmla="*/ 1830565 w 4448352"/>
              <a:gd name="connsiteY5" fmla="*/ 638164 h 6025492"/>
              <a:gd name="connsiteX6" fmla="*/ 3173139 w 4448352"/>
              <a:gd name="connsiteY6" fmla="*/ 74 h 6025492"/>
              <a:gd name="connsiteX7" fmla="*/ 3840337 w 4448352"/>
              <a:gd name="connsiteY7" fmla="*/ 136997 h 6025492"/>
              <a:gd name="connsiteX8" fmla="*/ 4400480 w 4448352"/>
              <a:gd name="connsiteY8" fmla="*/ 1061406 h 6025492"/>
              <a:gd name="connsiteX9" fmla="*/ 3812207 w 4448352"/>
              <a:gd name="connsiteY9" fmla="*/ 2268177 h 6025492"/>
              <a:gd name="connsiteX10" fmla="*/ 2566852 w 4448352"/>
              <a:gd name="connsiteY10" fmla="*/ 4362395 h 6025492"/>
              <a:gd name="connsiteX11" fmla="*/ 1381603 w 4448352"/>
              <a:gd name="connsiteY11" fmla="*/ 6002073 h 6025492"/>
              <a:gd name="connsiteX0" fmla="*/ 147593 w 4448352"/>
              <a:gd name="connsiteY0" fmla="*/ 6025492 h 6029730"/>
              <a:gd name="connsiteX1" fmla="*/ 135095 w 4448352"/>
              <a:gd name="connsiteY1" fmla="*/ 5970139 h 6029730"/>
              <a:gd name="connsiteX2" fmla="*/ 989 w 4448352"/>
              <a:gd name="connsiteY2" fmla="*/ 3558990 h 6029730"/>
              <a:gd name="connsiteX3" fmla="*/ 134613 w 4448352"/>
              <a:gd name="connsiteY3" fmla="*/ 2769335 h 6029730"/>
              <a:gd name="connsiteX4" fmla="*/ 812398 w 4448352"/>
              <a:gd name="connsiteY4" fmla="*/ 1669996 h 6029730"/>
              <a:gd name="connsiteX5" fmla="*/ 1830565 w 4448352"/>
              <a:gd name="connsiteY5" fmla="*/ 638164 h 6029730"/>
              <a:gd name="connsiteX6" fmla="*/ 3173139 w 4448352"/>
              <a:gd name="connsiteY6" fmla="*/ 74 h 6029730"/>
              <a:gd name="connsiteX7" fmla="*/ 3840337 w 4448352"/>
              <a:gd name="connsiteY7" fmla="*/ 136997 h 6029730"/>
              <a:gd name="connsiteX8" fmla="*/ 4400480 w 4448352"/>
              <a:gd name="connsiteY8" fmla="*/ 1061406 h 6029730"/>
              <a:gd name="connsiteX9" fmla="*/ 3812207 w 4448352"/>
              <a:gd name="connsiteY9" fmla="*/ 2268177 h 6029730"/>
              <a:gd name="connsiteX10" fmla="*/ 2566852 w 4448352"/>
              <a:gd name="connsiteY10" fmla="*/ 4362395 h 6029730"/>
              <a:gd name="connsiteX11" fmla="*/ 1397330 w 4448352"/>
              <a:gd name="connsiteY11" fmla="*/ 6029730 h 602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8352" h="6029730">
                <a:moveTo>
                  <a:pt x="147593" y="6025492"/>
                </a:move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ubicBezTo>
                  <a:pt x="3404376" y="2427"/>
                  <a:pt x="3621702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2" y="1868133"/>
                  <a:pt x="3812207" y="2268177"/>
                </a:cubicBezTo>
                <a:cubicBezTo>
                  <a:pt x="3397089" y="2966250"/>
                  <a:pt x="2969331" y="3735470"/>
                  <a:pt x="2566852" y="4362395"/>
                </a:cubicBezTo>
                <a:cubicBezTo>
                  <a:pt x="2164373" y="4989320"/>
                  <a:pt x="1829370" y="5570322"/>
                  <a:pt x="1397330" y="602973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" name="Obraz 4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05D2EA2A-1049-2828-74C0-79C5BD166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2194381"/>
            <a:ext cx="4572001" cy="323123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570797-8F1C-8B91-4A0B-81A28404F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3048000"/>
            <a:ext cx="5334000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It </a:t>
            </a:r>
            <a:r>
              <a:rPr lang="pl-PL" sz="2400" dirty="0" err="1"/>
              <a:t>is</a:t>
            </a:r>
            <a:r>
              <a:rPr lang="pl-PL" sz="2400" dirty="0"/>
              <a:t> a </a:t>
            </a:r>
            <a:r>
              <a:rPr lang="pl-PL" sz="2400" dirty="0" err="1"/>
              <a:t>type</a:t>
            </a:r>
            <a:r>
              <a:rPr lang="pl-PL" sz="2400" dirty="0"/>
              <a:t> of </a:t>
            </a:r>
            <a:r>
              <a:rPr lang="pl-PL" sz="2400" dirty="0" err="1"/>
              <a:t>treatment</a:t>
            </a:r>
            <a:r>
              <a:rPr lang="pl-PL" sz="2400" dirty="0"/>
              <a:t>, </a:t>
            </a:r>
            <a:r>
              <a:rPr lang="pl-PL" sz="2400" dirty="0" err="1"/>
              <a:t>focused</a:t>
            </a:r>
            <a:r>
              <a:rPr lang="pl-PL" sz="2400" dirty="0"/>
              <a:t> on </a:t>
            </a:r>
            <a:r>
              <a:rPr lang="pl-PL" sz="2400" dirty="0" err="1"/>
              <a:t>applying</a:t>
            </a:r>
            <a:r>
              <a:rPr lang="pl-PL" sz="2400" dirty="0"/>
              <a:t> </a:t>
            </a:r>
            <a:r>
              <a:rPr lang="pl-PL" sz="2400" dirty="0" err="1"/>
              <a:t>external</a:t>
            </a:r>
            <a:r>
              <a:rPr lang="pl-PL" sz="2400" dirty="0"/>
              <a:t> </a:t>
            </a:r>
            <a:r>
              <a:rPr lang="pl-PL" sz="2400" dirty="0" err="1"/>
              <a:t>forms</a:t>
            </a:r>
            <a:r>
              <a:rPr lang="pl-PL" sz="2400" dirty="0"/>
              <a:t> of Energy (</a:t>
            </a:r>
            <a:r>
              <a:rPr lang="pl-PL" sz="2400" dirty="0" err="1"/>
              <a:t>electricity</a:t>
            </a:r>
            <a:r>
              <a:rPr lang="pl-PL" sz="2400" dirty="0"/>
              <a:t>); </a:t>
            </a:r>
            <a:r>
              <a:rPr lang="pl-PL" sz="2400" dirty="0" err="1"/>
              <a:t>Treatment</a:t>
            </a:r>
            <a:r>
              <a:rPr lang="pl-PL" sz="2400" dirty="0"/>
              <a:t> </a:t>
            </a:r>
            <a:r>
              <a:rPr lang="pl-PL" sz="2400" dirty="0" err="1"/>
              <a:t>involves</a:t>
            </a:r>
            <a:r>
              <a:rPr lang="pl-PL" sz="2400" dirty="0"/>
              <a:t> </a:t>
            </a:r>
            <a:r>
              <a:rPr lang="pl-PL" sz="2400" dirty="0" err="1"/>
              <a:t>direct</a:t>
            </a:r>
            <a:r>
              <a:rPr lang="pl-PL" sz="2400" dirty="0"/>
              <a:t> </a:t>
            </a:r>
            <a:r>
              <a:rPr lang="pl-PL" sz="2400" dirty="0" err="1"/>
              <a:t>current</a:t>
            </a:r>
            <a:r>
              <a:rPr lang="pl-PL" sz="2400" dirty="0"/>
              <a:t>, </a:t>
            </a:r>
            <a:r>
              <a:rPr lang="pl-PL" sz="2400" dirty="0" err="1"/>
              <a:t>low</a:t>
            </a:r>
            <a:r>
              <a:rPr lang="pl-PL" sz="2400" dirty="0"/>
              <a:t> and medium </a:t>
            </a:r>
            <a:r>
              <a:rPr lang="pl-PL" sz="2400" dirty="0" err="1"/>
              <a:t>frequency</a:t>
            </a:r>
            <a:r>
              <a:rPr lang="pl-PL" sz="2400" dirty="0"/>
              <a:t> </a:t>
            </a:r>
            <a:r>
              <a:rPr lang="pl-PL" sz="2400" dirty="0" err="1"/>
              <a:t>impulse</a:t>
            </a:r>
            <a:r>
              <a:rPr lang="pl-PL" sz="2400" dirty="0"/>
              <a:t>. 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54DFB1-EE44-1DF7-E973-36215DEC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3990"/>
            <a:ext cx="5334000" cy="1524010"/>
          </a:xfrm>
        </p:spPr>
        <p:txBody>
          <a:bodyPr anchor="t">
            <a:normAutofit/>
          </a:bodyPr>
          <a:lstStyle/>
          <a:p>
            <a:r>
              <a:rPr lang="pl-PL" sz="3200"/>
              <a:t>What is electrotherapy?</a:t>
            </a:r>
          </a:p>
        </p:txBody>
      </p:sp>
    </p:spTree>
    <p:extLst>
      <p:ext uri="{BB962C8B-B14F-4D97-AF65-F5344CB8AC3E}">
        <p14:creationId xmlns:p14="http://schemas.microsoft.com/office/powerpoint/2010/main" val="199736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60F2A0-926F-C50F-CD2B-06B5675C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How </a:t>
            </a:r>
            <a:r>
              <a:rPr lang="pl-PL" dirty="0" err="1"/>
              <a:t>does</a:t>
            </a:r>
            <a:r>
              <a:rPr lang="pl-PL" dirty="0"/>
              <a:t> </a:t>
            </a:r>
            <a:r>
              <a:rPr lang="pl-PL" dirty="0" err="1"/>
              <a:t>electrotherapy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399DD9-9B43-7647-AAD5-3E93E84ED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things</a:t>
            </a:r>
            <a:r>
              <a:rPr lang="pl-PL" dirty="0"/>
              <a:t>:                           </a:t>
            </a:r>
          </a:p>
          <a:p>
            <a:r>
              <a:rPr lang="en-US" sz="1200" dirty="0"/>
              <a:t>Charge = Strength</a:t>
            </a:r>
            <a:endParaRPr lang="pl-PL" sz="1200" dirty="0"/>
          </a:p>
          <a:p>
            <a:r>
              <a:rPr lang="en-US" sz="1200" dirty="0"/>
              <a:t>Current = Rate of Flow</a:t>
            </a:r>
          </a:p>
          <a:p>
            <a:r>
              <a:rPr lang="en-US" sz="1200" dirty="0"/>
              <a:t>Voltage = Driving Force</a:t>
            </a:r>
          </a:p>
          <a:p>
            <a:r>
              <a:rPr lang="en-US" sz="1200" dirty="0"/>
              <a:t>Resistance or Impendence = opposition</a:t>
            </a:r>
            <a:r>
              <a:rPr lang="pl-PL" sz="1200" dirty="0"/>
              <a:t>;</a:t>
            </a:r>
          </a:p>
          <a:p>
            <a:r>
              <a:rPr lang="pl-PL" sz="3200" dirty="0" err="1"/>
              <a:t>Current</a:t>
            </a:r>
            <a:r>
              <a:rPr lang="pl-PL" sz="3200" dirty="0"/>
              <a:t> </a:t>
            </a:r>
            <a:r>
              <a:rPr lang="pl-PL" sz="3200" dirty="0" err="1"/>
              <a:t>will</a:t>
            </a:r>
            <a:r>
              <a:rPr lang="pl-PL" sz="3200" dirty="0"/>
              <a:t> </a:t>
            </a:r>
            <a:r>
              <a:rPr lang="pl-PL" sz="3200" dirty="0" err="1"/>
              <a:t>flow</a:t>
            </a:r>
            <a:r>
              <a:rPr lang="pl-PL" sz="3200" dirty="0"/>
              <a:t> </a:t>
            </a:r>
            <a:r>
              <a:rPr lang="pl-PL" sz="3200" dirty="0" err="1"/>
              <a:t>when</a:t>
            </a:r>
            <a:r>
              <a:rPr lang="pl-PL" sz="3200" dirty="0"/>
              <a:t>:</a:t>
            </a:r>
          </a:p>
          <a:p>
            <a:r>
              <a:rPr lang="en-US" sz="1400" dirty="0"/>
              <a:t>There is an energy source creating a difference in electrical potential</a:t>
            </a:r>
          </a:p>
          <a:p>
            <a:r>
              <a:rPr lang="en-US" sz="1400" dirty="0"/>
              <a:t>There is a conducting pathway between the two potentials</a:t>
            </a:r>
            <a:endParaRPr lang="pl-PL" sz="14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ADAA571-F8E3-F364-500F-48C91989D3FB}"/>
              </a:ext>
            </a:extLst>
          </p:cNvPr>
          <p:cNvSpPr txBox="1"/>
          <p:nvPr/>
        </p:nvSpPr>
        <p:spPr>
          <a:xfrm>
            <a:off x="5469308" y="1997839"/>
            <a:ext cx="49908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Biological tissues such as nerve and muscle membrane have the ability to simultaneously store and electric charge and oppose change in current flow</a:t>
            </a:r>
            <a:r>
              <a:rPr lang="pl-PL" dirty="0"/>
              <a:t> (</a:t>
            </a:r>
            <a:r>
              <a:rPr lang="en-US" dirty="0"/>
              <a:t>capacitance</a:t>
            </a:r>
            <a:r>
              <a:rPr lang="pl-PL" dirty="0"/>
              <a:t>)</a:t>
            </a:r>
            <a:r>
              <a:rPr lang="en-US" dirty="0"/>
              <a:t>. Skin and adipose act as resistors or oppose current slow. Current always takes the "path of least resistance" when faced with multiple resistors.</a:t>
            </a:r>
          </a:p>
        </p:txBody>
      </p:sp>
    </p:spTree>
    <p:extLst>
      <p:ext uri="{BB962C8B-B14F-4D97-AF65-F5344CB8AC3E}">
        <p14:creationId xmlns:p14="http://schemas.microsoft.com/office/powerpoint/2010/main" val="47424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CE7DB8-85BB-2438-FAB4-38139AB7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electrotherapy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E1BF08-97F6-C71C-0E59-2CAA4F0A4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err="1"/>
              <a:t>Galvanic</a:t>
            </a:r>
            <a:r>
              <a:rPr lang="pl-PL" dirty="0"/>
              <a:t> </a:t>
            </a:r>
            <a:r>
              <a:rPr lang="pl-PL" dirty="0" err="1"/>
              <a:t>current</a:t>
            </a:r>
            <a:r>
              <a:rPr lang="pl-PL" dirty="0"/>
              <a:t> – </a:t>
            </a:r>
            <a:r>
              <a:rPr lang="pl-PL" dirty="0" err="1"/>
              <a:t>constant</a:t>
            </a:r>
            <a:r>
              <a:rPr lang="pl-PL" dirty="0"/>
              <a:t> </a:t>
            </a:r>
            <a:r>
              <a:rPr lang="pl-PL" dirty="0" err="1"/>
              <a:t>current</a:t>
            </a:r>
            <a:endParaRPr lang="pl-PL" dirty="0"/>
          </a:p>
          <a:p>
            <a:r>
              <a:rPr lang="pl-PL" dirty="0" err="1"/>
              <a:t>Iontophoresis</a:t>
            </a:r>
            <a:r>
              <a:rPr lang="pl-PL" dirty="0"/>
              <a:t> – </a:t>
            </a:r>
            <a:r>
              <a:rPr lang="pl-PL" dirty="0" err="1"/>
              <a:t>Inducing</a:t>
            </a:r>
            <a:r>
              <a:rPr lang="pl-PL" dirty="0"/>
              <a:t> </a:t>
            </a:r>
            <a:r>
              <a:rPr lang="pl-PL" dirty="0" err="1"/>
              <a:t>medication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tissues</a:t>
            </a:r>
            <a:endParaRPr lang="pl-PL" dirty="0"/>
          </a:p>
          <a:p>
            <a:r>
              <a:rPr lang="pl-PL" dirty="0"/>
              <a:t>TENS – medium and high </a:t>
            </a:r>
            <a:r>
              <a:rPr lang="pl-PL" dirty="0" err="1"/>
              <a:t>frequency</a:t>
            </a:r>
            <a:r>
              <a:rPr lang="pl-PL" dirty="0"/>
              <a:t> </a:t>
            </a:r>
            <a:r>
              <a:rPr lang="pl-PL" dirty="0" err="1"/>
              <a:t>currents</a:t>
            </a:r>
            <a:r>
              <a:rPr lang="pl-PL" dirty="0"/>
              <a:t>.</a:t>
            </a:r>
          </a:p>
          <a:p>
            <a:r>
              <a:rPr lang="pl-PL" dirty="0" err="1"/>
              <a:t>Diadynamic</a:t>
            </a:r>
            <a:r>
              <a:rPr lang="pl-PL" dirty="0"/>
              <a:t> </a:t>
            </a:r>
            <a:r>
              <a:rPr lang="pl-PL" dirty="0" err="1"/>
              <a:t>currents</a:t>
            </a:r>
            <a:r>
              <a:rPr lang="pl-PL" dirty="0"/>
              <a:t> – </a:t>
            </a:r>
            <a:r>
              <a:rPr lang="pl-PL" dirty="0" err="1"/>
              <a:t>long</a:t>
            </a:r>
            <a:r>
              <a:rPr lang="pl-PL" dirty="0"/>
              <a:t>-term </a:t>
            </a:r>
            <a:r>
              <a:rPr lang="pl-PL" dirty="0" err="1"/>
              <a:t>increase</a:t>
            </a:r>
            <a:r>
              <a:rPr lang="pl-PL" dirty="0"/>
              <a:t> in </a:t>
            </a:r>
            <a:r>
              <a:rPr lang="pl-PL" dirty="0" err="1"/>
              <a:t>pain</a:t>
            </a:r>
            <a:r>
              <a:rPr lang="pl-PL" dirty="0"/>
              <a:t> </a:t>
            </a:r>
            <a:r>
              <a:rPr lang="pl-PL" dirty="0" err="1"/>
              <a:t>threshold</a:t>
            </a:r>
            <a:r>
              <a:rPr lang="pl-PL" dirty="0"/>
              <a:t>.</a:t>
            </a:r>
          </a:p>
          <a:p>
            <a:r>
              <a:rPr lang="pl-PL" dirty="0" err="1"/>
              <a:t>Interference</a:t>
            </a:r>
            <a:r>
              <a:rPr lang="pl-PL" dirty="0"/>
              <a:t> </a:t>
            </a:r>
            <a:r>
              <a:rPr lang="pl-PL" dirty="0" err="1"/>
              <a:t>currents</a:t>
            </a:r>
            <a:r>
              <a:rPr lang="pl-PL" dirty="0"/>
              <a:t> – medium </a:t>
            </a:r>
            <a:r>
              <a:rPr lang="pl-PL" dirty="0" err="1"/>
              <a:t>frequency</a:t>
            </a:r>
            <a:r>
              <a:rPr lang="pl-PL" dirty="0"/>
              <a:t> </a:t>
            </a:r>
            <a:r>
              <a:rPr lang="pl-PL" dirty="0" err="1"/>
              <a:t>currents</a:t>
            </a:r>
            <a:r>
              <a:rPr lang="pl-PL" dirty="0"/>
              <a:t> </a:t>
            </a:r>
            <a:r>
              <a:rPr lang="pl-PL" dirty="0" err="1"/>
              <a:t>created</a:t>
            </a:r>
            <a:r>
              <a:rPr lang="pl-PL" dirty="0"/>
              <a:t> as a </a:t>
            </a:r>
            <a:r>
              <a:rPr lang="pl-PL" dirty="0" err="1"/>
              <a:t>overlap</a:t>
            </a:r>
            <a:r>
              <a:rPr lang="pl-PL" dirty="0"/>
              <a:t> of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alternating</a:t>
            </a:r>
            <a:r>
              <a:rPr lang="pl-PL" dirty="0"/>
              <a:t> </a:t>
            </a:r>
            <a:r>
              <a:rPr lang="pl-PL" dirty="0" err="1"/>
              <a:t>currents</a:t>
            </a:r>
            <a:r>
              <a:rPr lang="pl-PL" dirty="0"/>
              <a:t>.</a:t>
            </a:r>
          </a:p>
          <a:p>
            <a:r>
              <a:rPr lang="pl-PL" dirty="0" err="1"/>
              <a:t>Trabert</a:t>
            </a:r>
            <a:r>
              <a:rPr lang="pl-PL" dirty="0"/>
              <a:t> </a:t>
            </a:r>
            <a:r>
              <a:rPr lang="pl-PL" dirty="0" err="1"/>
              <a:t>currents</a:t>
            </a:r>
            <a:r>
              <a:rPr lang="pl-PL" dirty="0"/>
              <a:t> – </a:t>
            </a:r>
            <a:r>
              <a:rPr lang="en-US" dirty="0"/>
              <a:t> improving blood and nutrient supply of tissues</a:t>
            </a:r>
            <a:endParaRPr lang="pl-PL" dirty="0"/>
          </a:p>
          <a:p>
            <a:r>
              <a:rPr lang="pl-PL" dirty="0" err="1"/>
              <a:t>Electrostimulation</a:t>
            </a:r>
            <a:r>
              <a:rPr lang="pl-PL" dirty="0"/>
              <a:t> – </a:t>
            </a:r>
            <a:r>
              <a:rPr lang="pl-PL" dirty="0" err="1"/>
              <a:t>creating</a:t>
            </a:r>
            <a:r>
              <a:rPr lang="pl-PL" dirty="0"/>
              <a:t> </a:t>
            </a:r>
            <a:r>
              <a:rPr lang="pl-PL" dirty="0" err="1"/>
              <a:t>muscle</a:t>
            </a:r>
            <a:r>
              <a:rPr lang="pl-PL" dirty="0"/>
              <a:t> </a:t>
            </a:r>
            <a:r>
              <a:rPr lang="pl-PL" dirty="0" err="1"/>
              <a:t>contraction</a:t>
            </a:r>
            <a:endParaRPr lang="pl-PL" dirty="0"/>
          </a:p>
          <a:p>
            <a:r>
              <a:rPr lang="pl-PL" dirty="0" err="1"/>
              <a:t>Kotz</a:t>
            </a:r>
            <a:r>
              <a:rPr lang="pl-PL" dirty="0"/>
              <a:t> </a:t>
            </a:r>
            <a:r>
              <a:rPr lang="pl-PL" dirty="0" err="1"/>
              <a:t>currents</a:t>
            </a:r>
            <a:r>
              <a:rPr lang="pl-PL" dirty="0"/>
              <a:t> – for </a:t>
            </a:r>
            <a:r>
              <a:rPr lang="pl-PL" dirty="0" err="1"/>
              <a:t>healthy</a:t>
            </a:r>
            <a:r>
              <a:rPr lang="pl-PL" dirty="0"/>
              <a:t> </a:t>
            </a:r>
            <a:r>
              <a:rPr lang="pl-PL" dirty="0" err="1"/>
              <a:t>muscles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medium </a:t>
            </a:r>
            <a:r>
              <a:rPr lang="pl-PL" dirty="0" err="1"/>
              <a:t>frequency</a:t>
            </a:r>
            <a:r>
              <a:rPr lang="pl-PL" dirty="0"/>
              <a:t> </a:t>
            </a:r>
            <a:r>
              <a:rPr lang="pl-PL" dirty="0" err="1"/>
              <a:t>currents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88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C95D3F2-56C6-2DB2-6254-266A523A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71" y="693948"/>
            <a:ext cx="3686803" cy="231092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7D4C710-F5D8-A28B-E2F1-B1F221440E34}"/>
              </a:ext>
            </a:extLst>
          </p:cNvPr>
          <p:cNvSpPr txBox="1"/>
          <p:nvPr/>
        </p:nvSpPr>
        <p:spPr>
          <a:xfrm>
            <a:off x="806148" y="2993089"/>
            <a:ext cx="32735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https://www.electrotherapy.org/diadynamic</a:t>
            </a:r>
          </a:p>
        </p:txBody>
      </p:sp>
      <p:pic>
        <p:nvPicPr>
          <p:cNvPr id="8" name="Obraz 7" descr="Obraz zawierający grzebień&#10;&#10;Opis wygenerowany automatycznie">
            <a:extLst>
              <a:ext uri="{FF2B5EF4-FFF2-40B4-BE49-F238E27FC236}">
                <a16:creationId xmlns:a16="http://schemas.microsoft.com/office/drawing/2014/main" id="{16334126-3F3F-FD14-B1BB-F69393B7F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3948"/>
            <a:ext cx="4158953" cy="231092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DC62B62-77F8-54D8-8FD2-1C5A747ABBC5}"/>
              </a:ext>
            </a:extLst>
          </p:cNvPr>
          <p:cNvSpPr txBox="1"/>
          <p:nvPr/>
        </p:nvSpPr>
        <p:spPr>
          <a:xfrm>
            <a:off x="6024876" y="3004877"/>
            <a:ext cx="369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https://www.electrotherapy.org/russian-and-bmac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E84AE6E-4D08-F30E-77B4-958316F5B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72" y="3853124"/>
            <a:ext cx="3686802" cy="2075019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9EABB9E-1BAF-2DF8-8E79-F3EA7AF6DDB4}"/>
              </a:ext>
            </a:extLst>
          </p:cNvPr>
          <p:cNvSpPr txBox="1"/>
          <p:nvPr/>
        </p:nvSpPr>
        <p:spPr>
          <a:xfrm>
            <a:off x="782719" y="5928143"/>
            <a:ext cx="3781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https://www.maricaproducts.co.za/index.php/interferential-current-ifc/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8838C586-62FB-8648-9376-626C959EF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022" y="3853124"/>
            <a:ext cx="1952898" cy="2075019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1741223-B49A-0101-100C-7BFB4D2B4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4446" y="3853124"/>
            <a:ext cx="2267266" cy="2075020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0D0A218-541A-6AA5-F412-3439E00691BA}"/>
              </a:ext>
            </a:extLst>
          </p:cNvPr>
          <p:cNvSpPr txBox="1"/>
          <p:nvPr/>
        </p:nvSpPr>
        <p:spPr>
          <a:xfrm>
            <a:off x="5919022" y="5930677"/>
            <a:ext cx="472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https://www.researchgate.net/figure/A-standard-TENS-device-delivers-biphasic-pulsed-currents-with-durations-of-50-250-m-s_fig2_277576652</a:t>
            </a:r>
          </a:p>
        </p:txBody>
      </p:sp>
    </p:spTree>
    <p:extLst>
      <p:ext uri="{BB962C8B-B14F-4D97-AF65-F5344CB8AC3E}">
        <p14:creationId xmlns:p14="http://schemas.microsoft.com/office/powerpoint/2010/main" val="126769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BC351B-2348-6D35-F726-951EDD11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8979"/>
            <a:ext cx="10668000" cy="1524000"/>
          </a:xfrm>
        </p:spPr>
        <p:txBody>
          <a:bodyPr/>
          <a:lstStyle/>
          <a:p>
            <a:r>
              <a:rPr lang="pl-PL" dirty="0" err="1"/>
              <a:t>Electrotherapy</a:t>
            </a:r>
            <a:r>
              <a:rPr lang="pl-PL" dirty="0"/>
              <a:t> </a:t>
            </a:r>
            <a:r>
              <a:rPr lang="pl-PL" dirty="0" err="1"/>
              <a:t>equipment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D836E4-A6BD-BC16-A307-EE968DF7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err="1"/>
              <a:t>Electrical</a:t>
            </a:r>
            <a:r>
              <a:rPr lang="pl-PL" dirty="0"/>
              <a:t> </a:t>
            </a:r>
            <a:r>
              <a:rPr lang="pl-PL" dirty="0" err="1"/>
              <a:t>stimulation</a:t>
            </a:r>
            <a:r>
              <a:rPr lang="pl-PL" dirty="0"/>
              <a:t> </a:t>
            </a:r>
            <a:r>
              <a:rPr lang="pl-PL" dirty="0" err="1"/>
              <a:t>device</a:t>
            </a:r>
            <a:r>
              <a:rPr lang="pl-PL" dirty="0"/>
              <a:t>; </a:t>
            </a:r>
          </a:p>
          <a:p>
            <a:pPr marL="0" indent="0">
              <a:buNone/>
            </a:pPr>
            <a:r>
              <a:rPr lang="pl-PL" dirty="0" err="1"/>
              <a:t>Electrodes</a:t>
            </a:r>
            <a:r>
              <a:rPr lang="pl-PL" dirty="0"/>
              <a:t> (</a:t>
            </a:r>
            <a:r>
              <a:rPr lang="pl-PL" dirty="0" err="1"/>
              <a:t>catode</a:t>
            </a:r>
            <a:r>
              <a:rPr lang="pl-PL" dirty="0"/>
              <a:t> and </a:t>
            </a:r>
            <a:r>
              <a:rPr lang="pl-PL" dirty="0" err="1"/>
              <a:t>anode</a:t>
            </a:r>
            <a:r>
              <a:rPr lang="pl-PL" dirty="0"/>
              <a:t>);</a:t>
            </a:r>
          </a:p>
          <a:p>
            <a:pPr marL="0" indent="0">
              <a:buNone/>
            </a:pPr>
            <a:r>
              <a:rPr lang="pl-PL" dirty="0"/>
              <a:t>Source of </a:t>
            </a:r>
            <a:r>
              <a:rPr lang="pl-PL" dirty="0" err="1"/>
              <a:t>electricity</a:t>
            </a:r>
            <a:r>
              <a:rPr lang="pl-PL" dirty="0"/>
              <a:t>;</a:t>
            </a:r>
          </a:p>
          <a:p>
            <a:pPr marL="0" indent="0">
              <a:buNone/>
            </a:pPr>
            <a:r>
              <a:rPr lang="pl-PL" dirty="0" err="1"/>
              <a:t>Sanitizer</a:t>
            </a:r>
            <a:r>
              <a:rPr lang="pl-PL" dirty="0"/>
              <a:t>;</a:t>
            </a:r>
          </a:p>
          <a:p>
            <a:pPr marL="0" indent="0">
              <a:buNone/>
            </a:pPr>
            <a:r>
              <a:rPr lang="pl-PL" dirty="0" err="1"/>
              <a:t>Gauze</a:t>
            </a:r>
            <a:r>
              <a:rPr lang="pl-PL" dirty="0"/>
              <a:t> </a:t>
            </a:r>
            <a:r>
              <a:rPr lang="pl-PL" dirty="0" err="1"/>
              <a:t>pads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992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8742881-39E4-4A95-883C-92BEB90E5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D7456BE-8380-8F1E-381F-E941B25F7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015" b="1628"/>
          <a:stretch/>
        </p:blipFill>
        <p:spPr>
          <a:xfrm>
            <a:off x="1" y="10"/>
            <a:ext cx="12191998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8087F3-C79C-45B6-B920-0683B8599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870DA8-9099-4A8F-A7A7-4C328AB66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913098"/>
            <a:ext cx="3637107" cy="944903"/>
          </a:xfrm>
          <a:custGeom>
            <a:avLst/>
            <a:gdLst>
              <a:gd name="connsiteX0" fmla="*/ 1673074 w 4228094"/>
              <a:gd name="connsiteY0" fmla="*/ 230 h 1137038"/>
              <a:gd name="connsiteX1" fmla="*/ 3676781 w 4228094"/>
              <a:gd name="connsiteY1" fmla="*/ 298555 h 1137038"/>
              <a:gd name="connsiteX2" fmla="*/ 4025527 w 4228094"/>
              <a:gd name="connsiteY2" fmla="*/ 425010 h 1137038"/>
              <a:gd name="connsiteX3" fmla="*/ 4228094 w 4228094"/>
              <a:gd name="connsiteY3" fmla="*/ 494088 h 1137038"/>
              <a:gd name="connsiteX4" fmla="*/ 4228094 w 4228094"/>
              <a:gd name="connsiteY4" fmla="*/ 1137038 h 1137038"/>
              <a:gd name="connsiteX5" fmla="*/ 0 w 4228094"/>
              <a:gd name="connsiteY5" fmla="*/ 1137038 h 1137038"/>
              <a:gd name="connsiteX6" fmla="*/ 18109 w 4228094"/>
              <a:gd name="connsiteY6" fmla="*/ 1068877 h 1137038"/>
              <a:gd name="connsiteX7" fmla="*/ 362264 w 4228094"/>
              <a:gd name="connsiteY7" fmla="*/ 366637 h 1137038"/>
              <a:gd name="connsiteX8" fmla="*/ 1386499 w 4228094"/>
              <a:gd name="connsiteY8" fmla="*/ 1522 h 1137038"/>
              <a:gd name="connsiteX9" fmla="*/ 1673074 w 4228094"/>
              <a:gd name="connsiteY9" fmla="*/ 230 h 113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094" h="1137038">
                <a:moveTo>
                  <a:pt x="1673074" y="230"/>
                </a:moveTo>
                <a:cubicBezTo>
                  <a:pt x="2346512" y="4287"/>
                  <a:pt x="3048424" y="63583"/>
                  <a:pt x="3676781" y="298555"/>
                </a:cubicBezTo>
                <a:cubicBezTo>
                  <a:pt x="3793275" y="342114"/>
                  <a:pt x="3909477" y="384216"/>
                  <a:pt x="4025527" y="425010"/>
                </a:cubicBezTo>
                <a:lnTo>
                  <a:pt x="4228094" y="494088"/>
                </a:lnTo>
                <a:lnTo>
                  <a:pt x="4228094" y="1137038"/>
                </a:lnTo>
                <a:lnTo>
                  <a:pt x="0" y="1137038"/>
                </a:lnTo>
                <a:lnTo>
                  <a:pt x="18109" y="1068877"/>
                </a:lnTo>
                <a:cubicBezTo>
                  <a:pt x="95047" y="799139"/>
                  <a:pt x="194962" y="542008"/>
                  <a:pt x="362264" y="366637"/>
                </a:cubicBezTo>
                <a:cubicBezTo>
                  <a:pt x="622229" y="94062"/>
                  <a:pt x="1015836" y="6565"/>
                  <a:pt x="1386499" y="1522"/>
                </a:cubicBezTo>
                <a:cubicBezTo>
                  <a:pt x="1481245" y="198"/>
                  <a:pt x="1576869" y="-349"/>
                  <a:pt x="1673074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5680D9-A85E-49DF-B973-30080D685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29359"/>
            <a:ext cx="4333874" cy="1028642"/>
          </a:xfrm>
          <a:custGeom>
            <a:avLst/>
            <a:gdLst>
              <a:gd name="connsiteX0" fmla="*/ 1576991 w 5038078"/>
              <a:gd name="connsiteY0" fmla="*/ 210 h 1238015"/>
              <a:gd name="connsiteX1" fmla="*/ 3403320 w 5038078"/>
              <a:gd name="connsiteY1" fmla="*/ 272125 h 1238015"/>
              <a:gd name="connsiteX2" fmla="*/ 4672870 w 5038078"/>
              <a:gd name="connsiteY2" fmla="*/ 693604 h 1238015"/>
              <a:gd name="connsiteX3" fmla="*/ 5038078 w 5038078"/>
              <a:gd name="connsiteY3" fmla="*/ 795929 h 1238015"/>
              <a:gd name="connsiteX4" fmla="*/ 5038078 w 5038078"/>
              <a:gd name="connsiteY4" fmla="*/ 1238015 h 1238015"/>
              <a:gd name="connsiteX5" fmla="*/ 0 w 5038078"/>
              <a:gd name="connsiteY5" fmla="*/ 1238015 h 1238015"/>
              <a:gd name="connsiteX6" fmla="*/ 19230 w 5038078"/>
              <a:gd name="connsiteY6" fmla="*/ 1159819 h 1238015"/>
              <a:gd name="connsiteX7" fmla="*/ 382219 w 5038078"/>
              <a:gd name="connsiteY7" fmla="*/ 334180 h 1238015"/>
              <a:gd name="connsiteX8" fmla="*/ 1315784 w 5038078"/>
              <a:gd name="connsiteY8" fmla="*/ 1388 h 1238015"/>
              <a:gd name="connsiteX9" fmla="*/ 1576991 w 5038078"/>
              <a:gd name="connsiteY9" fmla="*/ 210 h 123801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049689"/>
              <a:gd name="connsiteY0" fmla="*/ 1237805 h 1423588"/>
              <a:gd name="connsiteX1" fmla="*/ 19230 w 5049689"/>
              <a:gd name="connsiteY1" fmla="*/ 1159609 h 1423588"/>
              <a:gd name="connsiteX2" fmla="*/ 382219 w 5049689"/>
              <a:gd name="connsiteY2" fmla="*/ 333970 h 1423588"/>
              <a:gd name="connsiteX3" fmla="*/ 1315784 w 5049689"/>
              <a:gd name="connsiteY3" fmla="*/ 1178 h 1423588"/>
              <a:gd name="connsiteX4" fmla="*/ 1576991 w 5049689"/>
              <a:gd name="connsiteY4" fmla="*/ 0 h 1423588"/>
              <a:gd name="connsiteX5" fmla="*/ 3403320 w 5049689"/>
              <a:gd name="connsiteY5" fmla="*/ 271915 h 1423588"/>
              <a:gd name="connsiteX6" fmla="*/ 4672870 w 5049689"/>
              <a:gd name="connsiteY6" fmla="*/ 693394 h 1423588"/>
              <a:gd name="connsiteX7" fmla="*/ 5038078 w 5049689"/>
              <a:gd name="connsiteY7" fmla="*/ 795719 h 1423588"/>
              <a:gd name="connsiteX8" fmla="*/ 5049689 w 5049689"/>
              <a:gd name="connsiteY8" fmla="*/ 1423588 h 1423588"/>
              <a:gd name="connsiteX0" fmla="*/ 0 w 5038078"/>
              <a:gd name="connsiteY0" fmla="*/ 1237805 h 1237805"/>
              <a:gd name="connsiteX1" fmla="*/ 19230 w 5038078"/>
              <a:gd name="connsiteY1" fmla="*/ 1159609 h 1237805"/>
              <a:gd name="connsiteX2" fmla="*/ 382219 w 5038078"/>
              <a:gd name="connsiteY2" fmla="*/ 333970 h 1237805"/>
              <a:gd name="connsiteX3" fmla="*/ 1315784 w 5038078"/>
              <a:gd name="connsiteY3" fmla="*/ 1178 h 1237805"/>
              <a:gd name="connsiteX4" fmla="*/ 1576991 w 5038078"/>
              <a:gd name="connsiteY4" fmla="*/ 0 h 1237805"/>
              <a:gd name="connsiteX5" fmla="*/ 3403320 w 5038078"/>
              <a:gd name="connsiteY5" fmla="*/ 271915 h 1237805"/>
              <a:gd name="connsiteX6" fmla="*/ 4672870 w 5038078"/>
              <a:gd name="connsiteY6" fmla="*/ 693394 h 1237805"/>
              <a:gd name="connsiteX7" fmla="*/ 5038078 w 5038078"/>
              <a:gd name="connsiteY7" fmla="*/ 795719 h 123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8078" h="1237805">
                <a:moveTo>
                  <a:pt x="0" y="1237805"/>
                </a:moveTo>
                <a:lnTo>
                  <a:pt x="19230" y="1159609"/>
                </a:lnTo>
                <a:cubicBezTo>
                  <a:pt x="96961" y="850027"/>
                  <a:pt x="191605" y="533778"/>
                  <a:pt x="382219" y="333970"/>
                </a:cubicBezTo>
                <a:cubicBezTo>
                  <a:pt x="619171" y="85526"/>
                  <a:pt x="977934" y="5774"/>
                  <a:pt x="1315784" y="1178"/>
                </a:cubicBezTo>
                <a:lnTo>
                  <a:pt x="1576991" y="0"/>
                </a:lnTo>
                <a:cubicBezTo>
                  <a:pt x="2190813" y="3698"/>
                  <a:pt x="2830589" y="57744"/>
                  <a:pt x="3403320" y="271915"/>
                </a:cubicBezTo>
                <a:cubicBezTo>
                  <a:pt x="3828046" y="430728"/>
                  <a:pt x="4248519" y="568281"/>
                  <a:pt x="4672870" y="693394"/>
                </a:cubicBezTo>
                <a:lnTo>
                  <a:pt x="5038078" y="795719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063FD24-8399-4AF4-F58A-09ABA0D7AE1A}"/>
              </a:ext>
            </a:extLst>
          </p:cNvPr>
          <p:cNvSpPr txBox="1"/>
          <p:nvPr/>
        </p:nvSpPr>
        <p:spPr>
          <a:xfrm>
            <a:off x="9144000" y="4616358"/>
            <a:ext cx="2865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https://www.amazon.com/Channel-Electrotherapy-Physical-Therapy-Machine/dp/B08ZJJNJCV</a:t>
            </a:r>
          </a:p>
        </p:txBody>
      </p:sp>
    </p:spTree>
    <p:extLst>
      <p:ext uri="{BB962C8B-B14F-4D97-AF65-F5344CB8AC3E}">
        <p14:creationId xmlns:p14="http://schemas.microsoft.com/office/powerpoint/2010/main" val="142507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21E612-99A2-FF67-BF2B-1D3D0B1C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Indications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691600-B23D-976F-DFFF-BB048B7BA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000" dirty="0"/>
              <a:t>Pain Management</a:t>
            </a:r>
          </a:p>
          <a:p>
            <a:r>
              <a:rPr lang="en-US" sz="4000" dirty="0"/>
              <a:t>Muscle Strengthening</a:t>
            </a:r>
          </a:p>
          <a:p>
            <a:r>
              <a:rPr lang="en-US" sz="4000" dirty="0"/>
              <a:t>Stimulation of degenerated muscle</a:t>
            </a:r>
          </a:p>
          <a:p>
            <a:r>
              <a:rPr lang="en-US" sz="4000" dirty="0"/>
              <a:t>Wound care</a:t>
            </a:r>
          </a:p>
          <a:p>
            <a:r>
              <a:rPr lang="en-US" sz="4000" dirty="0"/>
              <a:t>Fracture Healing</a:t>
            </a:r>
          </a:p>
          <a:p>
            <a:r>
              <a:rPr lang="en-US" sz="4000" dirty="0"/>
              <a:t>Increase joint range of motion (ROM)</a:t>
            </a:r>
          </a:p>
          <a:p>
            <a:r>
              <a:rPr lang="en-US" sz="4000" dirty="0"/>
              <a:t>Deliver Medication through the skin (Iontophoresis)</a:t>
            </a:r>
          </a:p>
          <a:p>
            <a:r>
              <a:rPr lang="en-US" sz="4000" dirty="0"/>
              <a:t>Replace Orthotics</a:t>
            </a:r>
          </a:p>
          <a:p>
            <a:r>
              <a:rPr lang="en-US" sz="4000" dirty="0"/>
              <a:t>Reduce spasm and spasticity</a:t>
            </a:r>
          </a:p>
          <a:p>
            <a:r>
              <a:rPr lang="en-US" sz="4000" dirty="0"/>
              <a:t>Reduce scoliosis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6769666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1B252F"/>
      </a:dk2>
      <a:lt2>
        <a:srgbClr val="F3F0F1"/>
      </a:lt2>
      <a:accent1>
        <a:srgbClr val="20B59F"/>
      </a:accent1>
      <a:accent2>
        <a:srgbClr val="17A1D5"/>
      </a:accent2>
      <a:accent3>
        <a:srgbClr val="2964E7"/>
      </a:accent3>
      <a:accent4>
        <a:srgbClr val="4432DA"/>
      </a:accent4>
      <a:accent5>
        <a:srgbClr val="8C29E7"/>
      </a:accent5>
      <a:accent6>
        <a:srgbClr val="C917D5"/>
      </a:accent6>
      <a:hlink>
        <a:srgbClr val="BF3F52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588</Words>
  <Application>Microsoft Office PowerPoint</Application>
  <PresentationFormat>Panoramiczny</PresentationFormat>
  <Paragraphs>88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PebbleVTI</vt:lpstr>
      <vt:lpstr>Electrotherapy</vt:lpstr>
      <vt:lpstr>Vocabulary</vt:lpstr>
      <vt:lpstr>What is electrotherapy?</vt:lpstr>
      <vt:lpstr>How does electrotherapy work?</vt:lpstr>
      <vt:lpstr>Types of electrotherapy</vt:lpstr>
      <vt:lpstr>Prezentacja programu PowerPoint</vt:lpstr>
      <vt:lpstr>Electrotherapy equipment</vt:lpstr>
      <vt:lpstr>Prezentacja programu PowerPoint</vt:lpstr>
      <vt:lpstr>Indications:</vt:lpstr>
      <vt:lpstr>Contraindications</vt:lpstr>
      <vt:lpstr>Precautions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Electrotherapy</dc:title>
  <dc:creator>Bartosz Kalita</dc:creator>
  <cp:lastModifiedBy>Bartosz Kalita</cp:lastModifiedBy>
  <cp:revision>3</cp:revision>
  <dcterms:created xsi:type="dcterms:W3CDTF">2023-11-29T14:03:58Z</dcterms:created>
  <dcterms:modified xsi:type="dcterms:W3CDTF">2024-01-10T08:04:49Z</dcterms:modified>
</cp:coreProperties>
</file>