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65" r:id="rId11"/>
    <p:sldId id="266" r:id="rId12"/>
    <p:sldId id="264" r:id="rId13"/>
    <p:sldId id="267" r:id="rId14"/>
    <p:sldId id="271" r:id="rId15"/>
    <p:sldId id="275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900DF-DD4A-421D-A940-4B40A54AABB6}" v="167" dt="2023-11-14T14:02:0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C5C14-2A12-4F3E-B861-6F3C0A3657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76ED0-6B4A-44BC-B974-E16F90E8DE8C}">
      <dgm:prSet/>
      <dgm:spPr/>
      <dgm:t>
        <a:bodyPr/>
        <a:lstStyle/>
        <a:p>
          <a:r>
            <a:rPr lang="pl-PL"/>
            <a:t>LOCAL:</a:t>
          </a:r>
          <a:endParaRPr lang="en-US"/>
        </a:p>
      </dgm:t>
    </dgm:pt>
    <dgm:pt modelId="{D3B30F00-0086-4DD2-A4B3-D2518B79845A}" type="parTrans" cxnId="{C54447FE-A117-482D-98D8-636209BD1704}">
      <dgm:prSet/>
      <dgm:spPr/>
      <dgm:t>
        <a:bodyPr/>
        <a:lstStyle/>
        <a:p>
          <a:endParaRPr lang="en-US"/>
        </a:p>
      </dgm:t>
    </dgm:pt>
    <dgm:pt modelId="{E0AE05BE-A24A-4027-A7FE-CF2A54559AD9}" type="sibTrans" cxnId="{C54447FE-A117-482D-98D8-636209BD1704}">
      <dgm:prSet/>
      <dgm:spPr/>
      <dgm:t>
        <a:bodyPr/>
        <a:lstStyle/>
        <a:p>
          <a:endParaRPr lang="en-US"/>
        </a:p>
      </dgm:t>
    </dgm:pt>
    <dgm:pt modelId="{18A7E0F6-34D1-47B0-9F56-02C7EEFEBB25}">
      <dgm:prSet/>
      <dgm:spPr/>
      <dgm:t>
        <a:bodyPr/>
        <a:lstStyle/>
        <a:p>
          <a:r>
            <a:rPr lang="pl-PL"/>
            <a:t>JOINT DYSPLASIA</a:t>
          </a:r>
          <a:endParaRPr lang="en-US"/>
        </a:p>
      </dgm:t>
    </dgm:pt>
    <dgm:pt modelId="{454CF600-CC0F-4991-84B3-CC8A912D936E}" type="parTrans" cxnId="{5C3559E4-7DF0-4322-B463-1F70D7C7D076}">
      <dgm:prSet/>
      <dgm:spPr/>
      <dgm:t>
        <a:bodyPr/>
        <a:lstStyle/>
        <a:p>
          <a:endParaRPr lang="en-US"/>
        </a:p>
      </dgm:t>
    </dgm:pt>
    <dgm:pt modelId="{677390F8-C22F-4CB1-BB97-09E86F870230}" type="sibTrans" cxnId="{5C3559E4-7DF0-4322-B463-1F70D7C7D076}">
      <dgm:prSet/>
      <dgm:spPr/>
      <dgm:t>
        <a:bodyPr/>
        <a:lstStyle/>
        <a:p>
          <a:endParaRPr lang="en-US"/>
        </a:p>
      </dgm:t>
    </dgm:pt>
    <dgm:pt modelId="{B0F952CE-B291-49F5-A2B4-013EE7914EA5}">
      <dgm:prSet/>
      <dgm:spPr/>
      <dgm:t>
        <a:bodyPr/>
        <a:lstStyle/>
        <a:p>
          <a:r>
            <a:rPr lang="pl-PL" dirty="0"/>
            <a:t>TRAUMA</a:t>
          </a:r>
          <a:endParaRPr lang="en-US" dirty="0"/>
        </a:p>
      </dgm:t>
    </dgm:pt>
    <dgm:pt modelId="{9FA02336-9397-4A8C-959D-9244AA2D24EB}" type="parTrans" cxnId="{A46FAC34-3019-49F4-B2A9-C120C0ED658A}">
      <dgm:prSet/>
      <dgm:spPr/>
      <dgm:t>
        <a:bodyPr/>
        <a:lstStyle/>
        <a:p>
          <a:endParaRPr lang="en-US"/>
        </a:p>
      </dgm:t>
    </dgm:pt>
    <dgm:pt modelId="{E18DE617-FD56-4DCB-8F0D-8A90A6FFC32D}" type="sibTrans" cxnId="{A46FAC34-3019-49F4-B2A9-C120C0ED658A}">
      <dgm:prSet/>
      <dgm:spPr/>
      <dgm:t>
        <a:bodyPr/>
        <a:lstStyle/>
        <a:p>
          <a:endParaRPr lang="en-US"/>
        </a:p>
      </dgm:t>
    </dgm:pt>
    <dgm:pt modelId="{A017477D-DCFE-4BD7-B12D-02A6D094FCFE}">
      <dgm:prSet/>
      <dgm:spPr/>
      <dgm:t>
        <a:bodyPr/>
        <a:lstStyle/>
        <a:p>
          <a:r>
            <a:rPr lang="pl-PL"/>
            <a:t>GENERAL:</a:t>
          </a:r>
          <a:endParaRPr lang="en-US"/>
        </a:p>
      </dgm:t>
    </dgm:pt>
    <dgm:pt modelId="{CCE8215D-F7CD-4C16-A471-5C432683DBC5}" type="parTrans" cxnId="{4F37BAEE-FD4A-41F3-B4D7-89900775FF55}">
      <dgm:prSet/>
      <dgm:spPr/>
      <dgm:t>
        <a:bodyPr/>
        <a:lstStyle/>
        <a:p>
          <a:endParaRPr lang="en-US"/>
        </a:p>
      </dgm:t>
    </dgm:pt>
    <dgm:pt modelId="{FDD8A460-93E2-4053-8788-4B18B57A39DD}" type="sibTrans" cxnId="{4F37BAEE-FD4A-41F3-B4D7-89900775FF55}">
      <dgm:prSet/>
      <dgm:spPr/>
      <dgm:t>
        <a:bodyPr/>
        <a:lstStyle/>
        <a:p>
          <a:endParaRPr lang="en-US"/>
        </a:p>
      </dgm:t>
    </dgm:pt>
    <dgm:pt modelId="{38BB5809-36F9-40B3-AD8F-F08A221FC8C6}">
      <dgm:prSet/>
      <dgm:spPr/>
      <dgm:t>
        <a:bodyPr/>
        <a:lstStyle/>
        <a:p>
          <a:r>
            <a:rPr lang="pl-PL"/>
            <a:t>AGE</a:t>
          </a:r>
          <a:endParaRPr lang="en-US"/>
        </a:p>
      </dgm:t>
    </dgm:pt>
    <dgm:pt modelId="{86BE417A-679C-43B0-8FF0-33FD1F3D4237}" type="parTrans" cxnId="{FA1438A4-9D39-4330-A5C3-4E1EF66CC986}">
      <dgm:prSet/>
      <dgm:spPr/>
      <dgm:t>
        <a:bodyPr/>
        <a:lstStyle/>
        <a:p>
          <a:endParaRPr lang="en-US"/>
        </a:p>
      </dgm:t>
    </dgm:pt>
    <dgm:pt modelId="{134DB7AA-9CAF-43D7-8AD3-C088BF5DB062}" type="sibTrans" cxnId="{FA1438A4-9D39-4330-A5C3-4E1EF66CC986}">
      <dgm:prSet/>
      <dgm:spPr/>
      <dgm:t>
        <a:bodyPr/>
        <a:lstStyle/>
        <a:p>
          <a:endParaRPr lang="en-US"/>
        </a:p>
      </dgm:t>
    </dgm:pt>
    <dgm:pt modelId="{BAB6BA50-C3AD-4A16-AACB-EE2DA360B5EE}">
      <dgm:prSet/>
      <dgm:spPr/>
      <dgm:t>
        <a:bodyPr/>
        <a:lstStyle/>
        <a:p>
          <a:r>
            <a:rPr lang="pl-PL"/>
            <a:t>SEX</a:t>
          </a:r>
          <a:endParaRPr lang="en-US"/>
        </a:p>
      </dgm:t>
    </dgm:pt>
    <dgm:pt modelId="{D03C78A4-2258-48FD-9E88-69DEE157540B}" type="parTrans" cxnId="{75F93B3F-F6AE-464E-A163-BF8A4F6D9BA8}">
      <dgm:prSet/>
      <dgm:spPr/>
      <dgm:t>
        <a:bodyPr/>
        <a:lstStyle/>
        <a:p>
          <a:endParaRPr lang="en-US"/>
        </a:p>
      </dgm:t>
    </dgm:pt>
    <dgm:pt modelId="{78C03DCC-BFC3-4824-B32E-F198A50F31D8}" type="sibTrans" cxnId="{75F93B3F-F6AE-464E-A163-BF8A4F6D9BA8}">
      <dgm:prSet/>
      <dgm:spPr/>
      <dgm:t>
        <a:bodyPr/>
        <a:lstStyle/>
        <a:p>
          <a:endParaRPr lang="en-US"/>
        </a:p>
      </dgm:t>
    </dgm:pt>
    <dgm:pt modelId="{F674A5A7-FBF1-450D-BA8B-C8E0762AA755}">
      <dgm:prSet/>
      <dgm:spPr/>
      <dgm:t>
        <a:bodyPr/>
        <a:lstStyle/>
        <a:p>
          <a:r>
            <a:rPr lang="pl-PL"/>
            <a:t>OBESITY</a:t>
          </a:r>
          <a:endParaRPr lang="en-US"/>
        </a:p>
      </dgm:t>
    </dgm:pt>
    <dgm:pt modelId="{94F52662-50E4-417E-B089-A02859C81C41}" type="parTrans" cxnId="{E02519A7-3E9F-4318-BE33-0CE4967087E8}">
      <dgm:prSet/>
      <dgm:spPr/>
      <dgm:t>
        <a:bodyPr/>
        <a:lstStyle/>
        <a:p>
          <a:endParaRPr lang="en-US"/>
        </a:p>
      </dgm:t>
    </dgm:pt>
    <dgm:pt modelId="{CE2D56C1-8725-47FE-AD71-C5279D48ED52}" type="sibTrans" cxnId="{E02519A7-3E9F-4318-BE33-0CE4967087E8}">
      <dgm:prSet/>
      <dgm:spPr/>
      <dgm:t>
        <a:bodyPr/>
        <a:lstStyle/>
        <a:p>
          <a:endParaRPr lang="en-US"/>
        </a:p>
      </dgm:t>
    </dgm:pt>
    <dgm:pt modelId="{947A700C-B9E9-4C80-BB49-1811EE2A7C8D}">
      <dgm:prSet/>
      <dgm:spPr/>
      <dgm:t>
        <a:bodyPr/>
        <a:lstStyle/>
        <a:p>
          <a:r>
            <a:rPr lang="pl-PL"/>
            <a:t>GENETICS</a:t>
          </a:r>
          <a:endParaRPr lang="en-US"/>
        </a:p>
      </dgm:t>
    </dgm:pt>
    <dgm:pt modelId="{C669A614-A5DF-4DD0-B31A-3F45DE1AFD65}" type="parTrans" cxnId="{C4EBAB5D-2175-44A7-B8A0-A560BB5B99DC}">
      <dgm:prSet/>
      <dgm:spPr/>
      <dgm:t>
        <a:bodyPr/>
        <a:lstStyle/>
        <a:p>
          <a:endParaRPr lang="en-US"/>
        </a:p>
      </dgm:t>
    </dgm:pt>
    <dgm:pt modelId="{6FEDAA24-60EB-49C4-8463-FDAF74F355BA}" type="sibTrans" cxnId="{C4EBAB5D-2175-44A7-B8A0-A560BB5B99DC}">
      <dgm:prSet/>
      <dgm:spPr/>
      <dgm:t>
        <a:bodyPr/>
        <a:lstStyle/>
        <a:p>
          <a:endParaRPr lang="en-US"/>
        </a:p>
      </dgm:t>
    </dgm:pt>
    <dgm:pt modelId="{9005E488-578E-47D6-9071-E8089BB525F1}">
      <dgm:prSet/>
      <dgm:spPr/>
      <dgm:t>
        <a:bodyPr/>
        <a:lstStyle/>
        <a:p>
          <a:r>
            <a:rPr lang="pl-PL"/>
            <a:t>OCCUPATION</a:t>
          </a:r>
          <a:endParaRPr lang="en-US"/>
        </a:p>
      </dgm:t>
    </dgm:pt>
    <dgm:pt modelId="{481EFD16-B2FD-4C62-98F3-D51CBC1CA6AE}" type="parTrans" cxnId="{37FC89B2-42C5-4332-9E8F-7D177BD6B45B}">
      <dgm:prSet/>
      <dgm:spPr/>
      <dgm:t>
        <a:bodyPr/>
        <a:lstStyle/>
        <a:p>
          <a:endParaRPr lang="en-US"/>
        </a:p>
      </dgm:t>
    </dgm:pt>
    <dgm:pt modelId="{69517576-A9BB-4AAB-AB37-082ED5C72BEF}" type="sibTrans" cxnId="{37FC89B2-42C5-4332-9E8F-7D177BD6B45B}">
      <dgm:prSet/>
      <dgm:spPr/>
      <dgm:t>
        <a:bodyPr/>
        <a:lstStyle/>
        <a:p>
          <a:endParaRPr lang="en-US"/>
        </a:p>
      </dgm:t>
    </dgm:pt>
    <dgm:pt modelId="{F6DFB83D-B8AB-40BC-BC88-12BA8BE588E0}" type="pres">
      <dgm:prSet presAssocID="{13DC5C14-2A12-4F3E-B861-6F3C0A3657F1}" presName="Name0" presStyleCnt="0">
        <dgm:presLayoutVars>
          <dgm:dir/>
          <dgm:animLvl val="lvl"/>
          <dgm:resizeHandles val="exact"/>
        </dgm:presLayoutVars>
      </dgm:prSet>
      <dgm:spPr/>
    </dgm:pt>
    <dgm:pt modelId="{81210B89-EE75-4465-8BF9-C69B59CAF97D}" type="pres">
      <dgm:prSet presAssocID="{9E676ED0-6B4A-44BC-B974-E16F90E8DE8C}" presName="linNode" presStyleCnt="0"/>
      <dgm:spPr/>
    </dgm:pt>
    <dgm:pt modelId="{E603EA81-1349-4B5D-B955-4B50047AF121}" type="pres">
      <dgm:prSet presAssocID="{9E676ED0-6B4A-44BC-B974-E16F90E8DE8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411CF9E-2C50-4B4C-8703-649CC4E28465}" type="pres">
      <dgm:prSet presAssocID="{9E676ED0-6B4A-44BC-B974-E16F90E8DE8C}" presName="descendantText" presStyleLbl="alignAccFollowNode1" presStyleIdx="0" presStyleCnt="2" custLinFactNeighborX="0" custLinFactNeighborY="2667">
        <dgm:presLayoutVars>
          <dgm:bulletEnabled val="1"/>
        </dgm:presLayoutVars>
      </dgm:prSet>
      <dgm:spPr/>
    </dgm:pt>
    <dgm:pt modelId="{FFF3CC7C-BF9E-4672-8FE3-CD2C987DA6C4}" type="pres">
      <dgm:prSet presAssocID="{E0AE05BE-A24A-4027-A7FE-CF2A54559AD9}" presName="sp" presStyleCnt="0"/>
      <dgm:spPr/>
    </dgm:pt>
    <dgm:pt modelId="{6A25BA93-76EE-40B1-8559-3F567C431760}" type="pres">
      <dgm:prSet presAssocID="{A017477D-DCFE-4BD7-B12D-02A6D094FCFE}" presName="linNode" presStyleCnt="0"/>
      <dgm:spPr/>
    </dgm:pt>
    <dgm:pt modelId="{6CC82568-922D-4749-9161-E2CBCEB10B98}" type="pres">
      <dgm:prSet presAssocID="{A017477D-DCFE-4BD7-B12D-02A6D094FCF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E347B74-D823-449B-90C8-0B8DE6BEE6C1}" type="pres">
      <dgm:prSet presAssocID="{A017477D-DCFE-4BD7-B12D-02A6D094FCFE}" presName="descendantText" presStyleLbl="alignAccFollowNode1" presStyleIdx="1" presStyleCnt="2" custLinFactNeighborY="-2370">
        <dgm:presLayoutVars>
          <dgm:bulletEnabled val="1"/>
        </dgm:presLayoutVars>
      </dgm:prSet>
      <dgm:spPr/>
    </dgm:pt>
  </dgm:ptLst>
  <dgm:cxnLst>
    <dgm:cxn modelId="{C945D10F-CD05-4861-AA10-F4E272855A2F}" type="presOf" srcId="{18A7E0F6-34D1-47B0-9F56-02C7EEFEBB25}" destId="{1411CF9E-2C50-4B4C-8703-649CC4E28465}" srcOrd="0" destOrd="0" presId="urn:microsoft.com/office/officeart/2005/8/layout/vList5"/>
    <dgm:cxn modelId="{A46FAC34-3019-49F4-B2A9-C120C0ED658A}" srcId="{9E676ED0-6B4A-44BC-B974-E16F90E8DE8C}" destId="{B0F952CE-B291-49F5-A2B4-013EE7914EA5}" srcOrd="1" destOrd="0" parTransId="{9FA02336-9397-4A8C-959D-9244AA2D24EB}" sibTransId="{E18DE617-FD56-4DCB-8F0D-8A90A6FFC32D}"/>
    <dgm:cxn modelId="{2BEF3D3B-C9DC-49C5-9BA4-BCC5B2ECF225}" type="presOf" srcId="{F674A5A7-FBF1-450D-BA8B-C8E0762AA755}" destId="{BE347B74-D823-449B-90C8-0B8DE6BEE6C1}" srcOrd="0" destOrd="2" presId="urn:microsoft.com/office/officeart/2005/8/layout/vList5"/>
    <dgm:cxn modelId="{75F93B3F-F6AE-464E-A163-BF8A4F6D9BA8}" srcId="{A017477D-DCFE-4BD7-B12D-02A6D094FCFE}" destId="{BAB6BA50-C3AD-4A16-AACB-EE2DA360B5EE}" srcOrd="1" destOrd="0" parTransId="{D03C78A4-2258-48FD-9E88-69DEE157540B}" sibTransId="{78C03DCC-BFC3-4824-B32E-F198A50F31D8}"/>
    <dgm:cxn modelId="{2C077D5C-6078-43AD-AC4B-EBF5C1A9D1ED}" type="presOf" srcId="{BAB6BA50-C3AD-4A16-AACB-EE2DA360B5EE}" destId="{BE347B74-D823-449B-90C8-0B8DE6BEE6C1}" srcOrd="0" destOrd="1" presId="urn:microsoft.com/office/officeart/2005/8/layout/vList5"/>
    <dgm:cxn modelId="{C4EBAB5D-2175-44A7-B8A0-A560BB5B99DC}" srcId="{A017477D-DCFE-4BD7-B12D-02A6D094FCFE}" destId="{947A700C-B9E9-4C80-BB49-1811EE2A7C8D}" srcOrd="3" destOrd="0" parTransId="{C669A614-A5DF-4DD0-B31A-3F45DE1AFD65}" sibTransId="{6FEDAA24-60EB-49C4-8463-FDAF74F355BA}"/>
    <dgm:cxn modelId="{48A5B544-41FD-459A-A6F8-4CE404448055}" type="presOf" srcId="{9E676ED0-6B4A-44BC-B974-E16F90E8DE8C}" destId="{E603EA81-1349-4B5D-B955-4B50047AF121}" srcOrd="0" destOrd="0" presId="urn:microsoft.com/office/officeart/2005/8/layout/vList5"/>
    <dgm:cxn modelId="{8B71B96B-0F32-45D8-9725-FEA0056ED7AA}" type="presOf" srcId="{38BB5809-36F9-40B3-AD8F-F08A221FC8C6}" destId="{BE347B74-D823-449B-90C8-0B8DE6BEE6C1}" srcOrd="0" destOrd="0" presId="urn:microsoft.com/office/officeart/2005/8/layout/vList5"/>
    <dgm:cxn modelId="{86450E94-7685-40AC-8466-CF016C41E03C}" type="presOf" srcId="{9005E488-578E-47D6-9071-E8089BB525F1}" destId="{BE347B74-D823-449B-90C8-0B8DE6BEE6C1}" srcOrd="0" destOrd="4" presId="urn:microsoft.com/office/officeart/2005/8/layout/vList5"/>
    <dgm:cxn modelId="{C8677996-33F7-4A60-83AB-3232215E6C2A}" type="presOf" srcId="{947A700C-B9E9-4C80-BB49-1811EE2A7C8D}" destId="{BE347B74-D823-449B-90C8-0B8DE6BEE6C1}" srcOrd="0" destOrd="3" presId="urn:microsoft.com/office/officeart/2005/8/layout/vList5"/>
    <dgm:cxn modelId="{FA1438A4-9D39-4330-A5C3-4E1EF66CC986}" srcId="{A017477D-DCFE-4BD7-B12D-02A6D094FCFE}" destId="{38BB5809-36F9-40B3-AD8F-F08A221FC8C6}" srcOrd="0" destOrd="0" parTransId="{86BE417A-679C-43B0-8FF0-33FD1F3D4237}" sibTransId="{134DB7AA-9CAF-43D7-8AD3-C088BF5DB062}"/>
    <dgm:cxn modelId="{E02519A7-3E9F-4318-BE33-0CE4967087E8}" srcId="{A017477D-DCFE-4BD7-B12D-02A6D094FCFE}" destId="{F674A5A7-FBF1-450D-BA8B-C8E0762AA755}" srcOrd="2" destOrd="0" parTransId="{94F52662-50E4-417E-B089-A02859C81C41}" sibTransId="{CE2D56C1-8725-47FE-AD71-C5279D48ED52}"/>
    <dgm:cxn modelId="{37FC89B2-42C5-4332-9E8F-7D177BD6B45B}" srcId="{A017477D-DCFE-4BD7-B12D-02A6D094FCFE}" destId="{9005E488-578E-47D6-9071-E8089BB525F1}" srcOrd="4" destOrd="0" parTransId="{481EFD16-B2FD-4C62-98F3-D51CBC1CA6AE}" sibTransId="{69517576-A9BB-4AAB-AB37-082ED5C72BEF}"/>
    <dgm:cxn modelId="{B570C4B3-2EC9-4241-8B4F-E0FE67736434}" type="presOf" srcId="{B0F952CE-B291-49F5-A2B4-013EE7914EA5}" destId="{1411CF9E-2C50-4B4C-8703-649CC4E28465}" srcOrd="0" destOrd="1" presId="urn:microsoft.com/office/officeart/2005/8/layout/vList5"/>
    <dgm:cxn modelId="{928B81DB-DF96-4777-8EF4-50818FF5A08B}" type="presOf" srcId="{A017477D-DCFE-4BD7-B12D-02A6D094FCFE}" destId="{6CC82568-922D-4749-9161-E2CBCEB10B98}" srcOrd="0" destOrd="0" presId="urn:microsoft.com/office/officeart/2005/8/layout/vList5"/>
    <dgm:cxn modelId="{5C3559E4-7DF0-4322-B463-1F70D7C7D076}" srcId="{9E676ED0-6B4A-44BC-B974-E16F90E8DE8C}" destId="{18A7E0F6-34D1-47B0-9F56-02C7EEFEBB25}" srcOrd="0" destOrd="0" parTransId="{454CF600-CC0F-4991-84B3-CC8A912D936E}" sibTransId="{677390F8-C22F-4CB1-BB97-09E86F870230}"/>
    <dgm:cxn modelId="{FCA6B5EE-8271-4526-A886-0C4397FDE5D9}" type="presOf" srcId="{13DC5C14-2A12-4F3E-B861-6F3C0A3657F1}" destId="{F6DFB83D-B8AB-40BC-BC88-12BA8BE588E0}" srcOrd="0" destOrd="0" presId="urn:microsoft.com/office/officeart/2005/8/layout/vList5"/>
    <dgm:cxn modelId="{4F37BAEE-FD4A-41F3-B4D7-89900775FF55}" srcId="{13DC5C14-2A12-4F3E-B861-6F3C0A3657F1}" destId="{A017477D-DCFE-4BD7-B12D-02A6D094FCFE}" srcOrd="1" destOrd="0" parTransId="{CCE8215D-F7CD-4C16-A471-5C432683DBC5}" sibTransId="{FDD8A460-93E2-4053-8788-4B18B57A39DD}"/>
    <dgm:cxn modelId="{C54447FE-A117-482D-98D8-636209BD1704}" srcId="{13DC5C14-2A12-4F3E-B861-6F3C0A3657F1}" destId="{9E676ED0-6B4A-44BC-B974-E16F90E8DE8C}" srcOrd="0" destOrd="0" parTransId="{D3B30F00-0086-4DD2-A4B3-D2518B79845A}" sibTransId="{E0AE05BE-A24A-4027-A7FE-CF2A54559AD9}"/>
    <dgm:cxn modelId="{A78DAC7F-BACA-4D73-8361-AD5967C7421E}" type="presParOf" srcId="{F6DFB83D-B8AB-40BC-BC88-12BA8BE588E0}" destId="{81210B89-EE75-4465-8BF9-C69B59CAF97D}" srcOrd="0" destOrd="0" presId="urn:microsoft.com/office/officeart/2005/8/layout/vList5"/>
    <dgm:cxn modelId="{D682B915-62B3-476F-948E-D9EE2A57FBD5}" type="presParOf" srcId="{81210B89-EE75-4465-8BF9-C69B59CAF97D}" destId="{E603EA81-1349-4B5D-B955-4B50047AF121}" srcOrd="0" destOrd="0" presId="urn:microsoft.com/office/officeart/2005/8/layout/vList5"/>
    <dgm:cxn modelId="{C92FA62B-088C-4AAE-8335-F0AD7DA8537F}" type="presParOf" srcId="{81210B89-EE75-4465-8BF9-C69B59CAF97D}" destId="{1411CF9E-2C50-4B4C-8703-649CC4E28465}" srcOrd="1" destOrd="0" presId="urn:microsoft.com/office/officeart/2005/8/layout/vList5"/>
    <dgm:cxn modelId="{345742BC-8D26-40E0-9E60-EB3ACC80D070}" type="presParOf" srcId="{F6DFB83D-B8AB-40BC-BC88-12BA8BE588E0}" destId="{FFF3CC7C-BF9E-4672-8FE3-CD2C987DA6C4}" srcOrd="1" destOrd="0" presId="urn:microsoft.com/office/officeart/2005/8/layout/vList5"/>
    <dgm:cxn modelId="{2C67E516-3ABB-4989-B3F8-CDDF459C6092}" type="presParOf" srcId="{F6DFB83D-B8AB-40BC-BC88-12BA8BE588E0}" destId="{6A25BA93-76EE-40B1-8559-3F567C431760}" srcOrd="2" destOrd="0" presId="urn:microsoft.com/office/officeart/2005/8/layout/vList5"/>
    <dgm:cxn modelId="{7F7A93C6-2DC5-4407-8E3B-280E9572DDF2}" type="presParOf" srcId="{6A25BA93-76EE-40B1-8559-3F567C431760}" destId="{6CC82568-922D-4749-9161-E2CBCEB10B98}" srcOrd="0" destOrd="0" presId="urn:microsoft.com/office/officeart/2005/8/layout/vList5"/>
    <dgm:cxn modelId="{D5933254-17F4-41BD-9760-34B63B1DF7E1}" type="presParOf" srcId="{6A25BA93-76EE-40B1-8559-3F567C431760}" destId="{BE347B74-D823-449B-90C8-0B8DE6BEE6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8D812-E449-4E8A-ADD7-913E1EBA935C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97DA296-F821-4F0F-AEBF-D24903817331}">
      <dgm:prSet/>
      <dgm:spPr/>
      <dgm:t>
        <a:bodyPr/>
        <a:lstStyle/>
        <a:p>
          <a:r>
            <a:rPr lang="pl-PL"/>
            <a:t>PAIN</a:t>
          </a:r>
          <a:endParaRPr lang="en-US"/>
        </a:p>
      </dgm:t>
    </dgm:pt>
    <dgm:pt modelId="{4C169EF3-2074-49AE-8160-7B36AFAF57BD}" type="parTrans" cxnId="{6E3B8B4E-F7E5-49FE-968B-0424EDD5A79D}">
      <dgm:prSet/>
      <dgm:spPr/>
      <dgm:t>
        <a:bodyPr/>
        <a:lstStyle/>
        <a:p>
          <a:endParaRPr lang="en-US"/>
        </a:p>
      </dgm:t>
    </dgm:pt>
    <dgm:pt modelId="{E9F9D1B0-783E-46AF-A47E-D10B420158E4}" type="sibTrans" cxnId="{6E3B8B4E-F7E5-49FE-968B-0424EDD5A79D}">
      <dgm:prSet phldrT="01" phldr="0"/>
      <dgm:spPr/>
      <dgm:t>
        <a:bodyPr/>
        <a:lstStyle/>
        <a:p>
          <a:endParaRPr lang="en-US"/>
        </a:p>
      </dgm:t>
    </dgm:pt>
    <dgm:pt modelId="{1896DD5F-2992-49F1-879C-9A03A0F86E59}">
      <dgm:prSet/>
      <dgm:spPr/>
      <dgm:t>
        <a:bodyPr/>
        <a:lstStyle/>
        <a:p>
          <a:r>
            <a:rPr lang="pl-PL" dirty="0"/>
            <a:t>STIFFNESS</a:t>
          </a:r>
          <a:endParaRPr lang="en-US" dirty="0"/>
        </a:p>
      </dgm:t>
    </dgm:pt>
    <dgm:pt modelId="{892E7487-9185-4C55-90ED-C2C70B34F843}" type="parTrans" cxnId="{E4922A3F-A36A-4DE0-A28A-3D8A23EC93A7}">
      <dgm:prSet/>
      <dgm:spPr/>
      <dgm:t>
        <a:bodyPr/>
        <a:lstStyle/>
        <a:p>
          <a:endParaRPr lang="en-US"/>
        </a:p>
      </dgm:t>
    </dgm:pt>
    <dgm:pt modelId="{1BE3D23C-97B4-4889-B737-49651C45B726}" type="sibTrans" cxnId="{E4922A3F-A36A-4DE0-A28A-3D8A23EC93A7}">
      <dgm:prSet phldrT="02" phldr="0"/>
      <dgm:spPr/>
      <dgm:t>
        <a:bodyPr/>
        <a:lstStyle/>
        <a:p>
          <a:endParaRPr lang="en-US"/>
        </a:p>
      </dgm:t>
    </dgm:pt>
    <dgm:pt modelId="{7BA9E2BC-84C1-4302-A2CB-17EDD7DFD217}">
      <dgm:prSet/>
      <dgm:spPr/>
      <dgm:t>
        <a:bodyPr/>
        <a:lstStyle/>
        <a:p>
          <a:r>
            <a:rPr lang="pl-PL" dirty="0"/>
            <a:t>TENDERNESS</a:t>
          </a:r>
          <a:endParaRPr lang="en-US" dirty="0"/>
        </a:p>
      </dgm:t>
    </dgm:pt>
    <dgm:pt modelId="{5B00931B-6845-41D3-A56F-5C4EAFC1E8FC}" type="parTrans" cxnId="{6812AA8C-359E-4A95-B6D9-1D8DCF98078A}">
      <dgm:prSet/>
      <dgm:spPr/>
      <dgm:t>
        <a:bodyPr/>
        <a:lstStyle/>
        <a:p>
          <a:endParaRPr lang="en-US"/>
        </a:p>
      </dgm:t>
    </dgm:pt>
    <dgm:pt modelId="{1E9011FC-87E3-4114-8957-EFD1DDFE874B}" type="sibTrans" cxnId="{6812AA8C-359E-4A95-B6D9-1D8DCF98078A}">
      <dgm:prSet phldrT="03" phldr="0"/>
      <dgm:spPr/>
      <dgm:t>
        <a:bodyPr/>
        <a:lstStyle/>
        <a:p>
          <a:endParaRPr lang="en-US"/>
        </a:p>
      </dgm:t>
    </dgm:pt>
    <dgm:pt modelId="{3482F13F-457A-42C4-A849-83E8D603B0C7}">
      <dgm:prSet/>
      <dgm:spPr/>
      <dgm:t>
        <a:bodyPr/>
        <a:lstStyle/>
        <a:p>
          <a:r>
            <a:rPr lang="pl-PL"/>
            <a:t>SWELLING</a:t>
          </a:r>
          <a:endParaRPr lang="en-US"/>
        </a:p>
      </dgm:t>
    </dgm:pt>
    <dgm:pt modelId="{C63D4D6C-9130-48BB-9306-2EDD0B5DD684}" type="parTrans" cxnId="{171CA27C-0B7E-498C-BCA6-E5A739730C5F}">
      <dgm:prSet/>
      <dgm:spPr/>
      <dgm:t>
        <a:bodyPr/>
        <a:lstStyle/>
        <a:p>
          <a:endParaRPr lang="en-US"/>
        </a:p>
      </dgm:t>
    </dgm:pt>
    <dgm:pt modelId="{9246060B-21D6-4A53-A7E1-47A034C19A85}" type="sibTrans" cxnId="{171CA27C-0B7E-498C-BCA6-E5A739730C5F}">
      <dgm:prSet phldrT="04" phldr="0"/>
      <dgm:spPr/>
      <dgm:t>
        <a:bodyPr/>
        <a:lstStyle/>
        <a:p>
          <a:endParaRPr lang="en-US"/>
        </a:p>
      </dgm:t>
    </dgm:pt>
    <dgm:pt modelId="{8C763467-BFE5-4CEE-BB66-0FC6D2404C75}">
      <dgm:prSet/>
      <dgm:spPr/>
      <dgm:t>
        <a:bodyPr/>
        <a:lstStyle/>
        <a:p>
          <a:r>
            <a:rPr lang="pl-PL"/>
            <a:t>CREPITUS</a:t>
          </a:r>
          <a:endParaRPr lang="en-US"/>
        </a:p>
      </dgm:t>
    </dgm:pt>
    <dgm:pt modelId="{D779DCAA-38FB-4E6B-94AC-CD838657BB4E}" type="parTrans" cxnId="{2FF666C1-AAEE-4DB1-87B7-1CEF5D759E24}">
      <dgm:prSet/>
      <dgm:spPr/>
      <dgm:t>
        <a:bodyPr/>
        <a:lstStyle/>
        <a:p>
          <a:endParaRPr lang="en-US"/>
        </a:p>
      </dgm:t>
    </dgm:pt>
    <dgm:pt modelId="{EC773B61-B9A6-4C76-A56D-7457B2C5E97C}" type="sibTrans" cxnId="{2FF666C1-AAEE-4DB1-87B7-1CEF5D759E24}">
      <dgm:prSet phldrT="05" phldr="0"/>
      <dgm:spPr/>
      <dgm:t>
        <a:bodyPr/>
        <a:lstStyle/>
        <a:p>
          <a:endParaRPr lang="en-US"/>
        </a:p>
      </dgm:t>
    </dgm:pt>
    <dgm:pt modelId="{CFEDD66E-82B0-4C6B-A56D-297965FD51DB}">
      <dgm:prSet/>
      <dgm:spPr/>
      <dgm:t>
        <a:bodyPr/>
        <a:lstStyle/>
        <a:p>
          <a:r>
            <a:rPr lang="pl-PL" dirty="0"/>
            <a:t>LIMITED ROM</a:t>
          </a:r>
          <a:endParaRPr lang="en-US" dirty="0"/>
        </a:p>
      </dgm:t>
    </dgm:pt>
    <dgm:pt modelId="{79C9A126-2957-4F83-BC7B-975ED2F468D5}" type="parTrans" cxnId="{25EFAE8B-2A22-42D6-B7D6-435005F0E544}">
      <dgm:prSet/>
      <dgm:spPr/>
      <dgm:t>
        <a:bodyPr/>
        <a:lstStyle/>
        <a:p>
          <a:endParaRPr lang="en-US"/>
        </a:p>
      </dgm:t>
    </dgm:pt>
    <dgm:pt modelId="{B1E5C9D6-2DAB-4919-8EEC-8B7F4D9085A3}" type="sibTrans" cxnId="{25EFAE8B-2A22-42D6-B7D6-435005F0E544}">
      <dgm:prSet phldrT="06" phldr="0"/>
      <dgm:spPr/>
      <dgm:t>
        <a:bodyPr/>
        <a:lstStyle/>
        <a:p>
          <a:endParaRPr lang="en-US"/>
        </a:p>
      </dgm:t>
    </dgm:pt>
    <dgm:pt modelId="{F97629C3-DF46-4A77-BDB8-88CA8845CCB1}">
      <dgm:prSet/>
      <dgm:spPr/>
      <dgm:t>
        <a:bodyPr/>
        <a:lstStyle/>
        <a:p>
          <a:r>
            <a:rPr lang="pl-PL" dirty="0"/>
            <a:t>ABNORMAL GAIT STEREOTYPES</a:t>
          </a:r>
          <a:endParaRPr lang="en-US" dirty="0"/>
        </a:p>
      </dgm:t>
    </dgm:pt>
    <dgm:pt modelId="{C128578F-B9B2-42D3-A8B1-740F999BD179}" type="parTrans" cxnId="{8DFFFBC9-C3DF-42C1-A223-21AC247C4E7C}">
      <dgm:prSet/>
      <dgm:spPr/>
      <dgm:t>
        <a:bodyPr/>
        <a:lstStyle/>
        <a:p>
          <a:endParaRPr lang="en-US"/>
        </a:p>
      </dgm:t>
    </dgm:pt>
    <dgm:pt modelId="{31835257-C426-4275-BF80-D5E70F583845}" type="sibTrans" cxnId="{8DFFFBC9-C3DF-42C1-A223-21AC247C4E7C}">
      <dgm:prSet phldrT="07" phldr="0"/>
      <dgm:spPr/>
      <dgm:t>
        <a:bodyPr/>
        <a:lstStyle/>
        <a:p>
          <a:endParaRPr lang="en-US"/>
        </a:p>
      </dgm:t>
    </dgm:pt>
    <dgm:pt modelId="{C3554D3B-738F-4C50-A849-BDC6957163BF}" type="pres">
      <dgm:prSet presAssocID="{81C8D812-E449-4E8A-ADD7-913E1EBA935C}" presName="diagram" presStyleCnt="0">
        <dgm:presLayoutVars>
          <dgm:dir/>
          <dgm:resizeHandles val="exact"/>
        </dgm:presLayoutVars>
      </dgm:prSet>
      <dgm:spPr/>
    </dgm:pt>
    <dgm:pt modelId="{DBB73BDE-08E9-49B2-8AD8-154F5C85FE49}" type="pres">
      <dgm:prSet presAssocID="{997DA296-F821-4F0F-AEBF-D24903817331}" presName="node" presStyleLbl="node1" presStyleIdx="0" presStyleCnt="7">
        <dgm:presLayoutVars>
          <dgm:bulletEnabled val="1"/>
        </dgm:presLayoutVars>
      </dgm:prSet>
      <dgm:spPr/>
    </dgm:pt>
    <dgm:pt modelId="{6B08AAA8-995E-4530-93A8-189BD96559D6}" type="pres">
      <dgm:prSet presAssocID="{E9F9D1B0-783E-46AF-A47E-D10B420158E4}" presName="sibTrans" presStyleCnt="0"/>
      <dgm:spPr/>
    </dgm:pt>
    <dgm:pt modelId="{8955F8FC-070D-47CB-8B2F-CFA09D9A5352}" type="pres">
      <dgm:prSet presAssocID="{1896DD5F-2992-49F1-879C-9A03A0F86E59}" presName="node" presStyleLbl="node1" presStyleIdx="1" presStyleCnt="7">
        <dgm:presLayoutVars>
          <dgm:bulletEnabled val="1"/>
        </dgm:presLayoutVars>
      </dgm:prSet>
      <dgm:spPr/>
    </dgm:pt>
    <dgm:pt modelId="{A6021352-DFC7-4219-8702-1D3537127842}" type="pres">
      <dgm:prSet presAssocID="{1BE3D23C-97B4-4889-B737-49651C45B726}" presName="sibTrans" presStyleCnt="0"/>
      <dgm:spPr/>
    </dgm:pt>
    <dgm:pt modelId="{6F2ACF3C-E09D-4BAC-B5A3-EDFE4A5C5A0D}" type="pres">
      <dgm:prSet presAssocID="{7BA9E2BC-84C1-4302-A2CB-17EDD7DFD217}" presName="node" presStyleLbl="node1" presStyleIdx="2" presStyleCnt="7">
        <dgm:presLayoutVars>
          <dgm:bulletEnabled val="1"/>
        </dgm:presLayoutVars>
      </dgm:prSet>
      <dgm:spPr/>
    </dgm:pt>
    <dgm:pt modelId="{E3DB11DF-7047-4D5D-B505-7C890CF8664D}" type="pres">
      <dgm:prSet presAssocID="{1E9011FC-87E3-4114-8957-EFD1DDFE874B}" presName="sibTrans" presStyleCnt="0"/>
      <dgm:spPr/>
    </dgm:pt>
    <dgm:pt modelId="{E4A18D8E-17E3-402F-AD63-E86DB8B8241A}" type="pres">
      <dgm:prSet presAssocID="{3482F13F-457A-42C4-A849-83E8D603B0C7}" presName="node" presStyleLbl="node1" presStyleIdx="3" presStyleCnt="7">
        <dgm:presLayoutVars>
          <dgm:bulletEnabled val="1"/>
        </dgm:presLayoutVars>
      </dgm:prSet>
      <dgm:spPr/>
    </dgm:pt>
    <dgm:pt modelId="{E9EB5F44-BDED-44B1-A58C-391C20127465}" type="pres">
      <dgm:prSet presAssocID="{9246060B-21D6-4A53-A7E1-47A034C19A85}" presName="sibTrans" presStyleCnt="0"/>
      <dgm:spPr/>
    </dgm:pt>
    <dgm:pt modelId="{3429826F-9118-4FBD-B6FE-AA45CCB95F0B}" type="pres">
      <dgm:prSet presAssocID="{8C763467-BFE5-4CEE-BB66-0FC6D2404C75}" presName="node" presStyleLbl="node1" presStyleIdx="4" presStyleCnt="7">
        <dgm:presLayoutVars>
          <dgm:bulletEnabled val="1"/>
        </dgm:presLayoutVars>
      </dgm:prSet>
      <dgm:spPr/>
    </dgm:pt>
    <dgm:pt modelId="{EA00316C-280C-4D04-B6DA-E246ED4852D8}" type="pres">
      <dgm:prSet presAssocID="{EC773B61-B9A6-4C76-A56D-7457B2C5E97C}" presName="sibTrans" presStyleCnt="0"/>
      <dgm:spPr/>
    </dgm:pt>
    <dgm:pt modelId="{5295F798-F4DF-48E5-B52F-B45CA1BDF4C4}" type="pres">
      <dgm:prSet presAssocID="{CFEDD66E-82B0-4C6B-A56D-297965FD51DB}" presName="node" presStyleLbl="node1" presStyleIdx="5" presStyleCnt="7">
        <dgm:presLayoutVars>
          <dgm:bulletEnabled val="1"/>
        </dgm:presLayoutVars>
      </dgm:prSet>
      <dgm:spPr/>
    </dgm:pt>
    <dgm:pt modelId="{505038CD-E859-480D-A1AC-F9F073922F61}" type="pres">
      <dgm:prSet presAssocID="{B1E5C9D6-2DAB-4919-8EEC-8B7F4D9085A3}" presName="sibTrans" presStyleCnt="0"/>
      <dgm:spPr/>
    </dgm:pt>
    <dgm:pt modelId="{BCFD1746-E1F7-4C5E-907B-7EB88DAD8394}" type="pres">
      <dgm:prSet presAssocID="{F97629C3-DF46-4A77-BDB8-88CA8845CCB1}" presName="node" presStyleLbl="node1" presStyleIdx="6" presStyleCnt="7">
        <dgm:presLayoutVars>
          <dgm:bulletEnabled val="1"/>
        </dgm:presLayoutVars>
      </dgm:prSet>
      <dgm:spPr/>
    </dgm:pt>
  </dgm:ptLst>
  <dgm:cxnLst>
    <dgm:cxn modelId="{37592D06-955B-487A-94D1-49CA5CF87F48}" type="presOf" srcId="{7BA9E2BC-84C1-4302-A2CB-17EDD7DFD217}" destId="{6F2ACF3C-E09D-4BAC-B5A3-EDFE4A5C5A0D}" srcOrd="0" destOrd="0" presId="urn:microsoft.com/office/officeart/2005/8/layout/default"/>
    <dgm:cxn modelId="{30651D10-5DA8-4707-AD5B-1F01AF97B09A}" type="presOf" srcId="{3482F13F-457A-42C4-A849-83E8D603B0C7}" destId="{E4A18D8E-17E3-402F-AD63-E86DB8B8241A}" srcOrd="0" destOrd="0" presId="urn:microsoft.com/office/officeart/2005/8/layout/default"/>
    <dgm:cxn modelId="{446C132F-601C-4737-9044-20045957CD5D}" type="presOf" srcId="{997DA296-F821-4F0F-AEBF-D24903817331}" destId="{DBB73BDE-08E9-49B2-8AD8-154F5C85FE49}" srcOrd="0" destOrd="0" presId="urn:microsoft.com/office/officeart/2005/8/layout/default"/>
    <dgm:cxn modelId="{1AA60138-78A0-4569-8A5D-468FF2028583}" type="presOf" srcId="{F97629C3-DF46-4A77-BDB8-88CA8845CCB1}" destId="{BCFD1746-E1F7-4C5E-907B-7EB88DAD8394}" srcOrd="0" destOrd="0" presId="urn:microsoft.com/office/officeart/2005/8/layout/default"/>
    <dgm:cxn modelId="{BB46683A-5962-4D78-AAEC-9BE43C3372F0}" type="presOf" srcId="{81C8D812-E449-4E8A-ADD7-913E1EBA935C}" destId="{C3554D3B-738F-4C50-A849-BDC6957163BF}" srcOrd="0" destOrd="0" presId="urn:microsoft.com/office/officeart/2005/8/layout/default"/>
    <dgm:cxn modelId="{E4922A3F-A36A-4DE0-A28A-3D8A23EC93A7}" srcId="{81C8D812-E449-4E8A-ADD7-913E1EBA935C}" destId="{1896DD5F-2992-49F1-879C-9A03A0F86E59}" srcOrd="1" destOrd="0" parTransId="{892E7487-9185-4C55-90ED-C2C70B34F843}" sibTransId="{1BE3D23C-97B4-4889-B737-49651C45B726}"/>
    <dgm:cxn modelId="{6E3B8B4E-F7E5-49FE-968B-0424EDD5A79D}" srcId="{81C8D812-E449-4E8A-ADD7-913E1EBA935C}" destId="{997DA296-F821-4F0F-AEBF-D24903817331}" srcOrd="0" destOrd="0" parTransId="{4C169EF3-2074-49AE-8160-7B36AFAF57BD}" sibTransId="{E9F9D1B0-783E-46AF-A47E-D10B420158E4}"/>
    <dgm:cxn modelId="{790B9450-40A1-415A-B955-5E37ACC08C03}" type="presOf" srcId="{8C763467-BFE5-4CEE-BB66-0FC6D2404C75}" destId="{3429826F-9118-4FBD-B6FE-AA45CCB95F0B}" srcOrd="0" destOrd="0" presId="urn:microsoft.com/office/officeart/2005/8/layout/default"/>
    <dgm:cxn modelId="{171CA27C-0B7E-498C-BCA6-E5A739730C5F}" srcId="{81C8D812-E449-4E8A-ADD7-913E1EBA935C}" destId="{3482F13F-457A-42C4-A849-83E8D603B0C7}" srcOrd="3" destOrd="0" parTransId="{C63D4D6C-9130-48BB-9306-2EDD0B5DD684}" sibTransId="{9246060B-21D6-4A53-A7E1-47A034C19A85}"/>
    <dgm:cxn modelId="{25EFAE8B-2A22-42D6-B7D6-435005F0E544}" srcId="{81C8D812-E449-4E8A-ADD7-913E1EBA935C}" destId="{CFEDD66E-82B0-4C6B-A56D-297965FD51DB}" srcOrd="5" destOrd="0" parTransId="{79C9A126-2957-4F83-BC7B-975ED2F468D5}" sibTransId="{B1E5C9D6-2DAB-4919-8EEC-8B7F4D9085A3}"/>
    <dgm:cxn modelId="{6812AA8C-359E-4A95-B6D9-1D8DCF98078A}" srcId="{81C8D812-E449-4E8A-ADD7-913E1EBA935C}" destId="{7BA9E2BC-84C1-4302-A2CB-17EDD7DFD217}" srcOrd="2" destOrd="0" parTransId="{5B00931B-6845-41D3-A56F-5C4EAFC1E8FC}" sibTransId="{1E9011FC-87E3-4114-8957-EFD1DDFE874B}"/>
    <dgm:cxn modelId="{2FF666C1-AAEE-4DB1-87B7-1CEF5D759E24}" srcId="{81C8D812-E449-4E8A-ADD7-913E1EBA935C}" destId="{8C763467-BFE5-4CEE-BB66-0FC6D2404C75}" srcOrd="4" destOrd="0" parTransId="{D779DCAA-38FB-4E6B-94AC-CD838657BB4E}" sibTransId="{EC773B61-B9A6-4C76-A56D-7457B2C5E97C}"/>
    <dgm:cxn modelId="{8DFFFBC9-C3DF-42C1-A223-21AC247C4E7C}" srcId="{81C8D812-E449-4E8A-ADD7-913E1EBA935C}" destId="{F97629C3-DF46-4A77-BDB8-88CA8845CCB1}" srcOrd="6" destOrd="0" parTransId="{C128578F-B9B2-42D3-A8B1-740F999BD179}" sibTransId="{31835257-C426-4275-BF80-D5E70F583845}"/>
    <dgm:cxn modelId="{877748D6-7A35-4B13-BB52-6C41F3A9EC52}" type="presOf" srcId="{1896DD5F-2992-49F1-879C-9A03A0F86E59}" destId="{8955F8FC-070D-47CB-8B2F-CFA09D9A5352}" srcOrd="0" destOrd="0" presId="urn:microsoft.com/office/officeart/2005/8/layout/default"/>
    <dgm:cxn modelId="{03FDE6EE-D049-4EA1-8F75-0E5BFDC31AFE}" type="presOf" srcId="{CFEDD66E-82B0-4C6B-A56D-297965FD51DB}" destId="{5295F798-F4DF-48E5-B52F-B45CA1BDF4C4}" srcOrd="0" destOrd="0" presId="urn:microsoft.com/office/officeart/2005/8/layout/default"/>
    <dgm:cxn modelId="{C3F62758-0D7B-4872-8224-015C0F80B927}" type="presParOf" srcId="{C3554D3B-738F-4C50-A849-BDC6957163BF}" destId="{DBB73BDE-08E9-49B2-8AD8-154F5C85FE49}" srcOrd="0" destOrd="0" presId="urn:microsoft.com/office/officeart/2005/8/layout/default"/>
    <dgm:cxn modelId="{6401CB98-FF4E-4F21-8D31-DB782DE1ECAD}" type="presParOf" srcId="{C3554D3B-738F-4C50-A849-BDC6957163BF}" destId="{6B08AAA8-995E-4530-93A8-189BD96559D6}" srcOrd="1" destOrd="0" presId="urn:microsoft.com/office/officeart/2005/8/layout/default"/>
    <dgm:cxn modelId="{4768C633-DDE2-401F-9EE3-CF910602D9B8}" type="presParOf" srcId="{C3554D3B-738F-4C50-A849-BDC6957163BF}" destId="{8955F8FC-070D-47CB-8B2F-CFA09D9A5352}" srcOrd="2" destOrd="0" presId="urn:microsoft.com/office/officeart/2005/8/layout/default"/>
    <dgm:cxn modelId="{4E19934A-C999-4CB2-B275-9E94E6AA4F11}" type="presParOf" srcId="{C3554D3B-738F-4C50-A849-BDC6957163BF}" destId="{A6021352-DFC7-4219-8702-1D3537127842}" srcOrd="3" destOrd="0" presId="urn:microsoft.com/office/officeart/2005/8/layout/default"/>
    <dgm:cxn modelId="{8D8651D7-8BA1-4210-A61C-7DD3B234400F}" type="presParOf" srcId="{C3554D3B-738F-4C50-A849-BDC6957163BF}" destId="{6F2ACF3C-E09D-4BAC-B5A3-EDFE4A5C5A0D}" srcOrd="4" destOrd="0" presId="urn:microsoft.com/office/officeart/2005/8/layout/default"/>
    <dgm:cxn modelId="{C5C33801-6F05-4681-B293-9691B44CF9DD}" type="presParOf" srcId="{C3554D3B-738F-4C50-A849-BDC6957163BF}" destId="{E3DB11DF-7047-4D5D-B505-7C890CF8664D}" srcOrd="5" destOrd="0" presId="urn:microsoft.com/office/officeart/2005/8/layout/default"/>
    <dgm:cxn modelId="{CC41A4F0-7DEC-4019-862C-EBF3D869CC97}" type="presParOf" srcId="{C3554D3B-738F-4C50-A849-BDC6957163BF}" destId="{E4A18D8E-17E3-402F-AD63-E86DB8B8241A}" srcOrd="6" destOrd="0" presId="urn:microsoft.com/office/officeart/2005/8/layout/default"/>
    <dgm:cxn modelId="{C4632C74-EE5B-4DCC-9F6C-C9BA4B2D7713}" type="presParOf" srcId="{C3554D3B-738F-4C50-A849-BDC6957163BF}" destId="{E9EB5F44-BDED-44B1-A58C-391C20127465}" srcOrd="7" destOrd="0" presId="urn:microsoft.com/office/officeart/2005/8/layout/default"/>
    <dgm:cxn modelId="{20DF9CD4-9609-4057-B03D-35DEAEE905AD}" type="presParOf" srcId="{C3554D3B-738F-4C50-A849-BDC6957163BF}" destId="{3429826F-9118-4FBD-B6FE-AA45CCB95F0B}" srcOrd="8" destOrd="0" presId="urn:microsoft.com/office/officeart/2005/8/layout/default"/>
    <dgm:cxn modelId="{412811F8-C241-484A-AD81-80899D592D48}" type="presParOf" srcId="{C3554D3B-738F-4C50-A849-BDC6957163BF}" destId="{EA00316C-280C-4D04-B6DA-E246ED4852D8}" srcOrd="9" destOrd="0" presId="urn:microsoft.com/office/officeart/2005/8/layout/default"/>
    <dgm:cxn modelId="{7E11786D-09D7-4E60-B7DA-40A781AE0156}" type="presParOf" srcId="{C3554D3B-738F-4C50-A849-BDC6957163BF}" destId="{5295F798-F4DF-48E5-B52F-B45CA1BDF4C4}" srcOrd="10" destOrd="0" presId="urn:microsoft.com/office/officeart/2005/8/layout/default"/>
    <dgm:cxn modelId="{5A9033AE-662A-4471-9B3E-760BF29BA534}" type="presParOf" srcId="{C3554D3B-738F-4C50-A849-BDC6957163BF}" destId="{505038CD-E859-480D-A1AC-F9F073922F61}" srcOrd="11" destOrd="0" presId="urn:microsoft.com/office/officeart/2005/8/layout/default"/>
    <dgm:cxn modelId="{19383646-FAD1-41AE-81FE-DB26F5396833}" type="presParOf" srcId="{C3554D3B-738F-4C50-A849-BDC6957163BF}" destId="{BCFD1746-E1F7-4C5E-907B-7EB88DAD839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CF9E-2C50-4B4C-8703-649CC4E28465}">
      <dsp:nvSpPr>
        <dsp:cNvPr id="0" name=""/>
        <dsp:cNvSpPr/>
      </dsp:nvSpPr>
      <dsp:spPr>
        <a:xfrm rot="5400000">
          <a:off x="6674123" y="-2485021"/>
          <a:ext cx="157476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JOINT DYSPLASIA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TRAUMA</a:t>
          </a:r>
          <a:endParaRPr lang="en-US" sz="1700" kern="1200" dirty="0"/>
        </a:p>
      </dsp:txBody>
      <dsp:txXfrm rot="-5400000">
        <a:off x="3950208" y="315767"/>
        <a:ext cx="6945719" cy="1421015"/>
      </dsp:txXfrm>
    </dsp:sp>
    <dsp:sp modelId="{E603EA81-1349-4B5D-B955-4B50047AF121}">
      <dsp:nvSpPr>
        <dsp:cNvPr id="0" name=""/>
        <dsp:cNvSpPr/>
      </dsp:nvSpPr>
      <dsp:spPr>
        <a:xfrm>
          <a:off x="0" y="49"/>
          <a:ext cx="3950208" cy="1968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/>
            <a:t>LOCAL:</a:t>
          </a:r>
          <a:endParaRPr lang="en-US" sz="5100" kern="1200"/>
        </a:p>
      </dsp:txBody>
      <dsp:txXfrm>
        <a:off x="96092" y="96141"/>
        <a:ext cx="3758024" cy="1776267"/>
      </dsp:txXfrm>
    </dsp:sp>
    <dsp:sp modelId="{BE347B74-D823-449B-90C8-0B8DE6BEE6C1}">
      <dsp:nvSpPr>
        <dsp:cNvPr id="0" name=""/>
        <dsp:cNvSpPr/>
      </dsp:nvSpPr>
      <dsp:spPr>
        <a:xfrm rot="5400000">
          <a:off x="6674123" y="-497468"/>
          <a:ext cx="157476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AGE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SEX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OBESITY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GENETICS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OCCUPATION</a:t>
          </a:r>
          <a:endParaRPr lang="en-US" sz="1700" kern="1200"/>
        </a:p>
      </dsp:txBody>
      <dsp:txXfrm rot="-5400000">
        <a:off x="3950208" y="2303320"/>
        <a:ext cx="6945719" cy="1421015"/>
      </dsp:txXfrm>
    </dsp:sp>
    <dsp:sp modelId="{6CC82568-922D-4749-9161-E2CBCEB10B98}">
      <dsp:nvSpPr>
        <dsp:cNvPr id="0" name=""/>
        <dsp:cNvSpPr/>
      </dsp:nvSpPr>
      <dsp:spPr>
        <a:xfrm>
          <a:off x="0" y="2066923"/>
          <a:ext cx="3950208" cy="1968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/>
            <a:t>GENERAL:</a:t>
          </a:r>
          <a:endParaRPr lang="en-US" sz="5100" kern="1200"/>
        </a:p>
      </dsp:txBody>
      <dsp:txXfrm>
        <a:off x="96092" y="2163015"/>
        <a:ext cx="3758024" cy="1776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73BDE-08E9-49B2-8AD8-154F5C85FE49}">
      <dsp:nvSpPr>
        <dsp:cNvPr id="0" name=""/>
        <dsp:cNvSpPr/>
      </dsp:nvSpPr>
      <dsp:spPr>
        <a:xfrm>
          <a:off x="0" y="381998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PAIN</a:t>
          </a:r>
          <a:endParaRPr lang="en-US" sz="2500" kern="1200"/>
        </a:p>
      </dsp:txBody>
      <dsp:txXfrm>
        <a:off x="0" y="381998"/>
        <a:ext cx="2300241" cy="1380145"/>
      </dsp:txXfrm>
    </dsp:sp>
    <dsp:sp modelId="{8955F8FC-070D-47CB-8B2F-CFA09D9A5352}">
      <dsp:nvSpPr>
        <dsp:cNvPr id="0" name=""/>
        <dsp:cNvSpPr/>
      </dsp:nvSpPr>
      <dsp:spPr>
        <a:xfrm>
          <a:off x="2530266" y="381998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STIFFNESS</a:t>
          </a:r>
          <a:endParaRPr lang="en-US" sz="2500" kern="1200" dirty="0"/>
        </a:p>
      </dsp:txBody>
      <dsp:txXfrm>
        <a:off x="2530266" y="381998"/>
        <a:ext cx="2300241" cy="1380145"/>
      </dsp:txXfrm>
    </dsp:sp>
    <dsp:sp modelId="{6F2ACF3C-E09D-4BAC-B5A3-EDFE4A5C5A0D}">
      <dsp:nvSpPr>
        <dsp:cNvPr id="0" name=""/>
        <dsp:cNvSpPr/>
      </dsp:nvSpPr>
      <dsp:spPr>
        <a:xfrm>
          <a:off x="5060532" y="381998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TENDERNESS</a:t>
          </a:r>
          <a:endParaRPr lang="en-US" sz="2500" kern="1200" dirty="0"/>
        </a:p>
      </dsp:txBody>
      <dsp:txXfrm>
        <a:off x="5060532" y="381998"/>
        <a:ext cx="2300241" cy="1380145"/>
      </dsp:txXfrm>
    </dsp:sp>
    <dsp:sp modelId="{E4A18D8E-17E3-402F-AD63-E86DB8B8241A}">
      <dsp:nvSpPr>
        <dsp:cNvPr id="0" name=""/>
        <dsp:cNvSpPr/>
      </dsp:nvSpPr>
      <dsp:spPr>
        <a:xfrm>
          <a:off x="0" y="1992167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SWELLING</a:t>
          </a:r>
          <a:endParaRPr lang="en-US" sz="2500" kern="1200"/>
        </a:p>
      </dsp:txBody>
      <dsp:txXfrm>
        <a:off x="0" y="1992167"/>
        <a:ext cx="2300241" cy="1380145"/>
      </dsp:txXfrm>
    </dsp:sp>
    <dsp:sp modelId="{3429826F-9118-4FBD-B6FE-AA45CCB95F0B}">
      <dsp:nvSpPr>
        <dsp:cNvPr id="0" name=""/>
        <dsp:cNvSpPr/>
      </dsp:nvSpPr>
      <dsp:spPr>
        <a:xfrm>
          <a:off x="2530266" y="1992167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CREPITUS</a:t>
          </a:r>
          <a:endParaRPr lang="en-US" sz="2500" kern="1200"/>
        </a:p>
      </dsp:txBody>
      <dsp:txXfrm>
        <a:off x="2530266" y="1992167"/>
        <a:ext cx="2300241" cy="1380145"/>
      </dsp:txXfrm>
    </dsp:sp>
    <dsp:sp modelId="{5295F798-F4DF-48E5-B52F-B45CA1BDF4C4}">
      <dsp:nvSpPr>
        <dsp:cNvPr id="0" name=""/>
        <dsp:cNvSpPr/>
      </dsp:nvSpPr>
      <dsp:spPr>
        <a:xfrm>
          <a:off x="5060532" y="1992167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LIMITED ROM</a:t>
          </a:r>
          <a:endParaRPr lang="en-US" sz="2500" kern="1200" dirty="0"/>
        </a:p>
      </dsp:txBody>
      <dsp:txXfrm>
        <a:off x="5060532" y="1992167"/>
        <a:ext cx="2300241" cy="1380145"/>
      </dsp:txXfrm>
    </dsp:sp>
    <dsp:sp modelId="{BCFD1746-E1F7-4C5E-907B-7EB88DAD8394}">
      <dsp:nvSpPr>
        <dsp:cNvPr id="0" name=""/>
        <dsp:cNvSpPr/>
      </dsp:nvSpPr>
      <dsp:spPr>
        <a:xfrm>
          <a:off x="2530266" y="3602336"/>
          <a:ext cx="2300241" cy="1380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ABNORMAL GAIT STEREOTYPES</a:t>
          </a:r>
          <a:endParaRPr lang="en-US" sz="2500" kern="1200" dirty="0"/>
        </a:p>
      </dsp:txBody>
      <dsp:txXfrm>
        <a:off x="2530266" y="3602336"/>
        <a:ext cx="2300241" cy="1380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4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9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ysio-pedia.com/Hip_Osteoarthrit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A942A9-6537-7F47-AFD7-C1AB165DD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346" y="1526570"/>
            <a:ext cx="6405660" cy="242368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STEOART</a:t>
            </a:r>
            <a:r>
              <a:rPr lang="pl-PL" dirty="0"/>
              <a:t>HROSIS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az 6" descr="Obraz zawierający czaszka, kość, sztuka&#10;&#10;Opis wygenerowany automatycznie">
            <a:extLst>
              <a:ext uri="{FF2B5EF4-FFF2-40B4-BE49-F238E27FC236}">
                <a16:creationId xmlns:a16="http://schemas.microsoft.com/office/drawing/2014/main" id="{9C907082-769F-2C51-5E53-88AA4F0FB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r="25653" b="-1"/>
          <a:stretch/>
        </p:blipFill>
        <p:spPr>
          <a:xfrm>
            <a:off x="-3050" y="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8F64FF1-78D2-CC32-E32B-048FC131B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3396" y="4210381"/>
            <a:ext cx="5214679" cy="2423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400" b="1" dirty="0"/>
              <a:t>Prepared by</a:t>
            </a:r>
          </a:p>
          <a:p>
            <a:pPr algn="r"/>
            <a:r>
              <a:rPr lang="en-US" sz="2400" b="1" dirty="0"/>
              <a:t>Martyna Czyżyk</a:t>
            </a:r>
          </a:p>
          <a:p>
            <a:pPr algn="r"/>
            <a:r>
              <a:rPr lang="en-US" sz="2400" b="1" dirty="0"/>
              <a:t>3rd year of Physiotherapy</a:t>
            </a:r>
            <a:r>
              <a:rPr lang="pl-PL" sz="2400" b="1" dirty="0"/>
              <a:t> (JMS)</a:t>
            </a:r>
            <a:endParaRPr lang="en-US" sz="2400" b="1" dirty="0"/>
          </a:p>
          <a:p>
            <a:pPr algn="r"/>
            <a:r>
              <a:rPr lang="en-US" sz="2400" b="1" dirty="0"/>
              <a:t>2023/2024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E4D96EA-D72F-BCC5-9422-4103F7D71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129351"/>
            <a:ext cx="1221218" cy="116425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E2A214F-2BEB-04C5-D39F-0FB046FF9B8C}"/>
              </a:ext>
            </a:extLst>
          </p:cNvPr>
          <p:cNvSpPr txBox="1"/>
          <p:nvPr/>
        </p:nvSpPr>
        <p:spPr>
          <a:xfrm>
            <a:off x="7390106" y="129351"/>
            <a:ext cx="39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University od Rzeszów</a:t>
            </a:r>
          </a:p>
        </p:txBody>
      </p:sp>
    </p:spTree>
    <p:extLst>
      <p:ext uri="{BB962C8B-B14F-4D97-AF65-F5344CB8AC3E}">
        <p14:creationId xmlns:p14="http://schemas.microsoft.com/office/powerpoint/2010/main" val="416269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CFC116-C82B-DB3D-E86A-DB9D72F3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32" y="949461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/>
              <a:t>PHYSIOTHERAPY TREATMENT:</a:t>
            </a:r>
            <a:br>
              <a:rPr lang="pl-PL" sz="4900" dirty="0"/>
            </a:br>
            <a:r>
              <a:rPr lang="pl-PL" sz="4900" dirty="0" err="1"/>
              <a:t>Improve</a:t>
            </a:r>
            <a:r>
              <a:rPr lang="pl-PL" sz="4900" dirty="0"/>
              <a:t> ROM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642B09-26D9-23DE-3141-5FA70CCB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045"/>
            <a:ext cx="10972800" cy="40365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Passive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Weight-bearing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Water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Manual </a:t>
            </a:r>
            <a:r>
              <a:rPr lang="pl-PL" sz="2400" dirty="0" err="1"/>
              <a:t>Therapy</a:t>
            </a:r>
            <a:r>
              <a:rPr lang="pl-PL" sz="2400" dirty="0"/>
              <a:t> </a:t>
            </a:r>
            <a:r>
              <a:rPr lang="pl-PL" sz="2400" dirty="0" err="1"/>
              <a:t>Techniques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Stretching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10242" name="Picture 2" descr="11 Best Hip Flexor Stretches To Release Tight Hips – SWEAT">
            <a:extLst>
              <a:ext uri="{FF2B5EF4-FFF2-40B4-BE49-F238E27FC236}">
                <a16:creationId xmlns:a16="http://schemas.microsoft.com/office/drawing/2014/main" id="{00530AE9-9C38-0E23-9A02-4C685E9D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49" y="1612242"/>
            <a:ext cx="3835817" cy="23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CA7B563-B070-8CBE-9238-2D6296D0E649}"/>
              </a:ext>
            </a:extLst>
          </p:cNvPr>
          <p:cNvSpPr txBox="1"/>
          <p:nvPr/>
        </p:nvSpPr>
        <p:spPr>
          <a:xfrm>
            <a:off x="4766615" y="3938518"/>
            <a:ext cx="3087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https://www.sweat.com/blogs/fitness/hip-flexor-stretches</a:t>
            </a:r>
          </a:p>
        </p:txBody>
      </p:sp>
      <p:pic>
        <p:nvPicPr>
          <p:cNvPr id="10244" name="Picture 4" descr="Pool Exercise Ideas | Gym like exercises to do in the pool">
            <a:extLst>
              <a:ext uri="{FF2B5EF4-FFF2-40B4-BE49-F238E27FC236}">
                <a16:creationId xmlns:a16="http://schemas.microsoft.com/office/drawing/2014/main" id="{8FAB4B33-92A9-8BD2-0790-A4501A61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49" y="4292557"/>
            <a:ext cx="3835817" cy="20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1E445B8-7E37-1FA8-F2F6-D7580EA44A63}"/>
              </a:ext>
            </a:extLst>
          </p:cNvPr>
          <p:cNvSpPr txBox="1"/>
          <p:nvPr/>
        </p:nvSpPr>
        <p:spPr>
          <a:xfrm>
            <a:off x="4962481" y="5840998"/>
            <a:ext cx="26770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https://www.swimming.org/justswim/get-fitter/pool-exercise-ideas/</a:t>
            </a:r>
          </a:p>
        </p:txBody>
      </p:sp>
    </p:spTree>
    <p:extLst>
      <p:ext uri="{BB962C8B-B14F-4D97-AF65-F5344CB8AC3E}">
        <p14:creationId xmlns:p14="http://schemas.microsoft.com/office/powerpoint/2010/main" val="408045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6B0EF-CBDA-3190-CE47-B716F76D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17" y="983712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/>
              <a:t>PHYSIOTHERAPY TREATMENT: </a:t>
            </a:r>
            <a:br>
              <a:rPr lang="pl-PL" sz="4900" dirty="0"/>
            </a:br>
            <a:r>
              <a:rPr lang="en-US" sz="4900" dirty="0"/>
              <a:t>Increase muscle strength</a:t>
            </a:r>
            <a:r>
              <a:rPr lang="pl-PL" sz="4900" dirty="0"/>
              <a:t>:</a:t>
            </a:r>
            <a:br>
              <a:rPr lang="pl-PL" sz="4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C4FF5-1D59-06A6-F37E-CA0298FF2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3784"/>
            <a:ext cx="10972800" cy="40365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Strengthening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Resistance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r>
              <a:rPr lang="pl-PL" sz="2400" dirty="0"/>
              <a:t> with </a:t>
            </a:r>
            <a:r>
              <a:rPr lang="pl-PL" sz="2400" dirty="0" err="1"/>
              <a:t>dumbbells</a:t>
            </a:r>
            <a:r>
              <a:rPr lang="pl-PL" sz="2400" dirty="0"/>
              <a:t>, </a:t>
            </a:r>
            <a:r>
              <a:rPr lang="pl-PL" sz="2400" dirty="0" err="1"/>
              <a:t>ankle</a:t>
            </a:r>
            <a:r>
              <a:rPr lang="pl-PL" sz="2400" dirty="0"/>
              <a:t> </a:t>
            </a:r>
            <a:r>
              <a:rPr lang="pl-PL" sz="2400" dirty="0" err="1"/>
              <a:t>weights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Cardio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r>
              <a:rPr lang="pl-PL" sz="2400" dirty="0"/>
              <a:t> on the </a:t>
            </a:r>
            <a:r>
              <a:rPr lang="pl-PL" sz="2400" dirty="0" err="1"/>
              <a:t>treadmill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Swimming</a:t>
            </a:r>
            <a:endParaRPr lang="pl-PL" sz="2400" dirty="0"/>
          </a:p>
        </p:txBody>
      </p:sp>
      <p:pic>
        <p:nvPicPr>
          <p:cNvPr id="9218" name="Picture 2" descr="7 things to remember when taking up swimming as a runner">
            <a:extLst>
              <a:ext uri="{FF2B5EF4-FFF2-40B4-BE49-F238E27FC236}">
                <a16:creationId xmlns:a16="http://schemas.microsoft.com/office/drawing/2014/main" id="{24C2D4EE-04F6-739F-EA9C-9523B89F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34" y="3825578"/>
            <a:ext cx="3941180" cy="23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3AF3BA2-A400-24A3-A3B9-25E947ABD96F}"/>
              </a:ext>
            </a:extLst>
          </p:cNvPr>
          <p:cNvSpPr txBox="1"/>
          <p:nvPr/>
        </p:nvSpPr>
        <p:spPr>
          <a:xfrm>
            <a:off x="8094072" y="6175587"/>
            <a:ext cx="3941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https://www.runnersworld.com/uk/training/a775008/7-things-to-remember-when-taking-up-swimming-as-a-runner/</a:t>
            </a:r>
          </a:p>
        </p:txBody>
      </p:sp>
      <p:pic>
        <p:nvPicPr>
          <p:cNvPr id="9220" name="Picture 4" descr="Dumbbell Workout for Beginners to Build a Strength Base">
            <a:extLst>
              <a:ext uri="{FF2B5EF4-FFF2-40B4-BE49-F238E27FC236}">
                <a16:creationId xmlns:a16="http://schemas.microsoft.com/office/drawing/2014/main" id="{E53B1231-654A-3424-2B5D-B1E40332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3" y="3825578"/>
            <a:ext cx="3324839" cy="22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D0CDF80-B796-BB34-D5F7-BC0EC5D168A3}"/>
              </a:ext>
            </a:extLst>
          </p:cNvPr>
          <p:cNvSpPr txBox="1"/>
          <p:nvPr/>
        </p:nvSpPr>
        <p:spPr>
          <a:xfrm>
            <a:off x="155784" y="6175587"/>
            <a:ext cx="3877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https://www.runnersworld.com/training/a41231275/dumbbell-workout-for-beginners/</a:t>
            </a:r>
          </a:p>
        </p:txBody>
      </p:sp>
      <p:pic>
        <p:nvPicPr>
          <p:cNvPr id="9222" name="Picture 6" descr="Do Ankle Weights Work? | livestrong">
            <a:extLst>
              <a:ext uri="{FF2B5EF4-FFF2-40B4-BE49-F238E27FC236}">
                <a16:creationId xmlns:a16="http://schemas.microsoft.com/office/drawing/2014/main" id="{2F50AFAD-2CFE-D250-C1FF-83768D52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36" y="3807261"/>
            <a:ext cx="3709265" cy="23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016BB2D-98A6-A2E7-4905-4AB841DBCA82}"/>
              </a:ext>
            </a:extLst>
          </p:cNvPr>
          <p:cNvSpPr txBox="1"/>
          <p:nvPr/>
        </p:nvSpPr>
        <p:spPr>
          <a:xfrm>
            <a:off x="4294208" y="6175587"/>
            <a:ext cx="324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https://www.livestrong.com/article/398070-do-ankle-weights-work/</a:t>
            </a:r>
          </a:p>
        </p:txBody>
      </p:sp>
    </p:spTree>
    <p:extLst>
      <p:ext uri="{BB962C8B-B14F-4D97-AF65-F5344CB8AC3E}">
        <p14:creationId xmlns:p14="http://schemas.microsoft.com/office/powerpoint/2010/main" val="3105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F7019-032C-AECB-B79C-E89AA053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2" y="1312119"/>
            <a:ext cx="6196314" cy="25104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PHYSIOTHERAPY TREATMENT</a:t>
            </a:r>
            <a:br>
              <a:rPr lang="pl-PL" dirty="0"/>
            </a:b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proprioceptive</a:t>
            </a:r>
            <a:r>
              <a:rPr lang="pl-PL" dirty="0"/>
              <a:t> </a:t>
            </a:r>
            <a:r>
              <a:rPr lang="pl-PL" dirty="0" err="1"/>
              <a:t>sensation</a:t>
            </a:r>
            <a:r>
              <a:rPr lang="pl-PL" dirty="0"/>
              <a:t> </a:t>
            </a:r>
            <a:br>
              <a:rPr lang="pl-PL" sz="4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74F417-3BFC-C926-7C77-6DAB6BB7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572" y="1296692"/>
            <a:ext cx="7473388" cy="22574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E</a:t>
            </a:r>
            <a:r>
              <a:rPr lang="fr-FR" sz="2400" dirty="0"/>
              <a:t>xercises on stable/unstable platforms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Balance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Coordination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r>
              <a:rPr lang="pl-PL" sz="2400" dirty="0"/>
              <a:t> </a:t>
            </a:r>
          </a:p>
        </p:txBody>
      </p:sp>
      <p:pic>
        <p:nvPicPr>
          <p:cNvPr id="8194" name="Picture 2" descr="5 exercises for better balance and stability | HealthShots">
            <a:extLst>
              <a:ext uri="{FF2B5EF4-FFF2-40B4-BE49-F238E27FC236}">
                <a16:creationId xmlns:a16="http://schemas.microsoft.com/office/drawing/2014/main" id="{384A8B09-4902-2F74-D08C-49FFF514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18" y="3632318"/>
            <a:ext cx="3541150" cy="2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A0124-F3B0-FD20-05D5-C22644B550A7}"/>
              </a:ext>
            </a:extLst>
          </p:cNvPr>
          <p:cNvSpPr txBox="1"/>
          <p:nvPr/>
        </p:nvSpPr>
        <p:spPr>
          <a:xfrm>
            <a:off x="4287717" y="6220874"/>
            <a:ext cx="4097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https://www.healthshots.com/fitness/staying-fit/5-exercises-for-better-balance-and-stability/</a:t>
            </a:r>
          </a:p>
        </p:txBody>
      </p:sp>
      <p:pic>
        <p:nvPicPr>
          <p:cNvPr id="8196" name="Picture 4" descr="Do czego wykorzystać poduszkę sensoryczną? - LifeManagerka.pl | Blog  lifestylowy o zdrowym stylu życia">
            <a:extLst>
              <a:ext uri="{FF2B5EF4-FFF2-40B4-BE49-F238E27FC236}">
                <a16:creationId xmlns:a16="http://schemas.microsoft.com/office/drawing/2014/main" id="{38F8B7FA-44D6-6889-7940-70CD0BB7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55" y="3632318"/>
            <a:ext cx="3541150" cy="2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ordination Problems - Symptoms - Musculoskeletal - What We Treat -  Physio.co.uk">
            <a:extLst>
              <a:ext uri="{FF2B5EF4-FFF2-40B4-BE49-F238E27FC236}">
                <a16:creationId xmlns:a16="http://schemas.microsoft.com/office/drawing/2014/main" id="{D2E5F249-8D3D-A932-A194-03AB256B1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32318"/>
            <a:ext cx="3765631" cy="2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D1E2D75-ADE7-E5CC-C184-76A534EF2A5F}"/>
              </a:ext>
            </a:extLst>
          </p:cNvPr>
          <p:cNvSpPr txBox="1"/>
          <p:nvPr/>
        </p:nvSpPr>
        <p:spPr>
          <a:xfrm>
            <a:off x="609600" y="6142738"/>
            <a:ext cx="3580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https://www.physio.co.uk/what-we-treat/musculoskeletal/symptoms/coordination-problems.php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8F85A59-CD43-6C84-EE43-31CB13C5A1A4}"/>
              </a:ext>
            </a:extLst>
          </p:cNvPr>
          <p:cNvSpPr txBox="1"/>
          <p:nvPr/>
        </p:nvSpPr>
        <p:spPr>
          <a:xfrm>
            <a:off x="8340786" y="6220874"/>
            <a:ext cx="3696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https://lifemanagerka.pl/2017/01/czego-wykorzystac-poduszke-sensoryczna/</a:t>
            </a:r>
          </a:p>
        </p:txBody>
      </p:sp>
    </p:spTree>
    <p:extLst>
      <p:ext uri="{BB962C8B-B14F-4D97-AF65-F5344CB8AC3E}">
        <p14:creationId xmlns:p14="http://schemas.microsoft.com/office/powerpoint/2010/main" val="8070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E21B23E0-233D-4F8B-8913-8D7328DB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2090" y="0"/>
            <a:ext cx="6519262" cy="6858000"/>
          </a:xfrm>
          <a:custGeom>
            <a:avLst/>
            <a:gdLst>
              <a:gd name="connsiteX0" fmla="*/ 615190 w 6519262"/>
              <a:gd name="connsiteY0" fmla="*/ 3536635 h 6858000"/>
              <a:gd name="connsiteX1" fmla="*/ 1124778 w 6519262"/>
              <a:gd name="connsiteY1" fmla="*/ 4046223 h 6858000"/>
              <a:gd name="connsiteX2" fmla="*/ 615190 w 6519262"/>
              <a:gd name="connsiteY2" fmla="*/ 4555811 h 6858000"/>
              <a:gd name="connsiteX3" fmla="*/ 105603 w 6519262"/>
              <a:gd name="connsiteY3" fmla="*/ 4046223 h 6858000"/>
              <a:gd name="connsiteX4" fmla="*/ 615190 w 6519262"/>
              <a:gd name="connsiteY4" fmla="*/ 3536635 h 6858000"/>
              <a:gd name="connsiteX5" fmla="*/ 1497780 w 6519262"/>
              <a:gd name="connsiteY5" fmla="*/ 0 h 6858000"/>
              <a:gd name="connsiteX6" fmla="*/ 1997377 w 6519262"/>
              <a:gd name="connsiteY6" fmla="*/ 0 h 6858000"/>
              <a:gd name="connsiteX7" fmla="*/ 5164844 w 6519262"/>
              <a:gd name="connsiteY7" fmla="*/ 0 h 6858000"/>
              <a:gd name="connsiteX8" fmla="*/ 5726653 w 6519262"/>
              <a:gd name="connsiteY8" fmla="*/ 0 h 6858000"/>
              <a:gd name="connsiteX9" fmla="*/ 6519262 w 6519262"/>
              <a:gd name="connsiteY9" fmla="*/ 0 h 6858000"/>
              <a:gd name="connsiteX10" fmla="*/ 6519262 w 6519262"/>
              <a:gd name="connsiteY10" fmla="*/ 6858000 h 6858000"/>
              <a:gd name="connsiteX11" fmla="*/ 5726653 w 6519262"/>
              <a:gd name="connsiteY11" fmla="*/ 6858000 h 6858000"/>
              <a:gd name="connsiteX12" fmla="*/ 1997377 w 6519262"/>
              <a:gd name="connsiteY12" fmla="*/ 6858000 h 6858000"/>
              <a:gd name="connsiteX13" fmla="*/ 311757 w 6519262"/>
              <a:gd name="connsiteY13" fmla="*/ 6858000 h 6858000"/>
              <a:gd name="connsiteX14" fmla="*/ 314130 w 6519262"/>
              <a:gd name="connsiteY14" fmla="*/ 6707670 h 6858000"/>
              <a:gd name="connsiteX15" fmla="*/ 599702 w 6519262"/>
              <a:gd name="connsiteY15" fmla="*/ 5670858 h 6858000"/>
              <a:gd name="connsiteX16" fmla="*/ 1211433 w 6519262"/>
              <a:gd name="connsiteY16" fmla="*/ 4641255 h 6858000"/>
              <a:gd name="connsiteX17" fmla="*/ 1053041 w 6519262"/>
              <a:gd name="connsiteY17" fmla="*/ 3164269 h 6858000"/>
              <a:gd name="connsiteX18" fmla="*/ 607048 w 6519262"/>
              <a:gd name="connsiteY18" fmla="*/ 2589405 h 6858000"/>
              <a:gd name="connsiteX19" fmla="*/ 1054915 w 6519262"/>
              <a:gd name="connsiteY19" fmla="*/ 1068099 h 6858000"/>
              <a:gd name="connsiteX20" fmla="*/ 1502877 w 6519262"/>
              <a:gd name="connsiteY20" fmla="*/ 419995 h 6858000"/>
              <a:gd name="connsiteX21" fmla="*/ 1505904 w 6519262"/>
              <a:gd name="connsiteY21" fmla="*/ 184996 h 6858000"/>
              <a:gd name="connsiteX22" fmla="*/ 14543 w 6519262"/>
              <a:gd name="connsiteY22" fmla="*/ 0 h 6858000"/>
              <a:gd name="connsiteX23" fmla="*/ 879351 w 6519262"/>
              <a:gd name="connsiteY23" fmla="*/ 0 h 6858000"/>
              <a:gd name="connsiteX24" fmla="*/ 892053 w 6519262"/>
              <a:gd name="connsiteY24" fmla="*/ 78052 h 6858000"/>
              <a:gd name="connsiteX25" fmla="*/ 561940 w 6519262"/>
              <a:gd name="connsiteY25" fmla="*/ 535443 h 6858000"/>
              <a:gd name="connsiteX26" fmla="*/ 15320 w 6519262"/>
              <a:gd name="connsiteY26" fmla="*/ 219852 h 6858000"/>
              <a:gd name="connsiteX27" fmla="*/ 4234 w 6519262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19262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3" y="4555811"/>
                  <a:pt x="105603" y="4327661"/>
                  <a:pt x="105603" y="4046223"/>
                </a:cubicBezTo>
                <a:cubicBezTo>
                  <a:pt x="105603" y="3764785"/>
                  <a:pt x="333753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6519262" y="0"/>
                </a:lnTo>
                <a:lnTo>
                  <a:pt x="6519262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2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3" y="2805523"/>
                  <a:pt x="607048" y="2589405"/>
                </a:cubicBezTo>
                <a:cubicBezTo>
                  <a:pt x="366280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20" y="219852"/>
                </a:cubicBezTo>
                <a:cubicBezTo>
                  <a:pt x="-630" y="160329"/>
                  <a:pt x="-3761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187887D1-F87C-4CDE-9AE3-4C35360E0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E7AFD0-172F-B920-6502-C53E01F4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90713"/>
            <a:ext cx="4884763" cy="305328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4000" dirty="0"/>
              <a:t>PHYSIOTHERAPY TREATMENT:</a:t>
            </a:r>
            <a:br>
              <a:rPr lang="pl-PL" sz="4000" dirty="0"/>
            </a:br>
            <a:r>
              <a:rPr lang="pl-PL" sz="4000" dirty="0"/>
              <a:t>I</a:t>
            </a:r>
            <a:r>
              <a:rPr lang="en-US" sz="4000" dirty="0" err="1"/>
              <a:t>mprove</a:t>
            </a:r>
            <a:r>
              <a:rPr lang="en-US" sz="4000" dirty="0"/>
              <a:t> overall fitness and condition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7D922D-0F25-B6A3-26B2-1FD609E6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28" y="3429000"/>
            <a:ext cx="4769671" cy="232559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</a:t>
            </a:r>
            <a:r>
              <a:rPr lang="en-US" sz="2400" dirty="0"/>
              <a:t>raining on a cycle ergometer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Breathing</a:t>
            </a:r>
            <a:r>
              <a:rPr lang="pl-PL" sz="2400" dirty="0"/>
              <a:t> </a:t>
            </a:r>
            <a:r>
              <a:rPr lang="pl-PL" sz="2400" dirty="0" err="1"/>
              <a:t>exercises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Regular</a:t>
            </a:r>
            <a:r>
              <a:rPr lang="pl-PL" sz="2400" dirty="0"/>
              <a:t> </a:t>
            </a:r>
            <a:r>
              <a:rPr lang="pl-PL" sz="2400" dirty="0" err="1"/>
              <a:t>physical</a:t>
            </a:r>
            <a:r>
              <a:rPr lang="pl-PL" sz="2400" dirty="0"/>
              <a:t> </a:t>
            </a:r>
            <a:r>
              <a:rPr lang="pl-PL" sz="2400" dirty="0" err="1"/>
              <a:t>activities</a:t>
            </a:r>
            <a:r>
              <a:rPr lang="pl-PL" sz="2400" dirty="0"/>
              <a:t> (</a:t>
            </a:r>
            <a:r>
              <a:rPr lang="pl-PL" sz="2400" dirty="0" err="1"/>
              <a:t>swimming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Nordic</a:t>
            </a:r>
            <a:r>
              <a:rPr lang="pl-PL" sz="2400" dirty="0"/>
              <a:t> </a:t>
            </a:r>
            <a:r>
              <a:rPr lang="pl-PL" sz="2400" dirty="0" err="1"/>
              <a:t>Walking</a:t>
            </a:r>
            <a:r>
              <a:rPr lang="pl-PL" sz="2400" dirty="0"/>
              <a:t>)</a:t>
            </a:r>
          </a:p>
        </p:txBody>
      </p:sp>
      <p:pic>
        <p:nvPicPr>
          <p:cNvPr id="7176" name="Picture 8" descr="Emotion Fitness „Motion Cycle 200 MED“ Exercise Bike buy at Sport-Thieme.com">
            <a:extLst>
              <a:ext uri="{FF2B5EF4-FFF2-40B4-BE49-F238E27FC236}">
                <a16:creationId xmlns:a16="http://schemas.microsoft.com/office/drawing/2014/main" id="{64FA4BCB-F4B0-142B-8A08-A985C8AC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948" y="3405152"/>
            <a:ext cx="2774684" cy="27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RDIC WALKING DLA KAŻDEGO – Ziko dla zdrowia">
            <a:extLst>
              <a:ext uri="{FF2B5EF4-FFF2-40B4-BE49-F238E27FC236}">
                <a16:creationId xmlns:a16="http://schemas.microsoft.com/office/drawing/2014/main" id="{80B36C1A-A8B5-D42A-5FB7-16AE2F33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707" y="3405152"/>
            <a:ext cx="3693208" cy="27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0 Simple Breathing Exercises for Sleep and Relaxation">
            <a:extLst>
              <a:ext uri="{FF2B5EF4-FFF2-40B4-BE49-F238E27FC236}">
                <a16:creationId xmlns:a16="http://schemas.microsoft.com/office/drawing/2014/main" id="{DF75ACF9-BBDF-B9D9-9ED7-702643F1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873" y="458686"/>
            <a:ext cx="5282384" cy="28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A0BC074-3FFA-0593-D0D0-4F42A79B4DF5}"/>
              </a:ext>
            </a:extLst>
          </p:cNvPr>
          <p:cNvSpPr txBox="1"/>
          <p:nvPr/>
        </p:nvSpPr>
        <p:spPr>
          <a:xfrm>
            <a:off x="3855371" y="6201940"/>
            <a:ext cx="4983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https://www.sport-thieme.com/Fitness-equipment/Ergometers/Bicycle-ergometer/art=1402302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EEF6198-8B70-F86F-CB61-083EFCF80D5E}"/>
              </a:ext>
            </a:extLst>
          </p:cNvPr>
          <p:cNvSpPr txBox="1"/>
          <p:nvPr/>
        </p:nvSpPr>
        <p:spPr>
          <a:xfrm>
            <a:off x="5757005" y="90713"/>
            <a:ext cx="616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https://ouraring.com/blog/10-simple-breathing-exercises-for-relaxation/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93108B5-04A0-0062-C2B4-9877238290D5}"/>
              </a:ext>
            </a:extLst>
          </p:cNvPr>
          <p:cNvSpPr txBox="1"/>
          <p:nvPr/>
        </p:nvSpPr>
        <p:spPr>
          <a:xfrm>
            <a:off x="8200065" y="6237583"/>
            <a:ext cx="3562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https://www.zikodlazdrowia.org/blog/nordic-walking-dla-kazdego-2/</a:t>
            </a:r>
          </a:p>
        </p:txBody>
      </p:sp>
    </p:spTree>
    <p:extLst>
      <p:ext uri="{BB962C8B-B14F-4D97-AF65-F5344CB8AC3E}">
        <p14:creationId xmlns:p14="http://schemas.microsoft.com/office/powerpoint/2010/main" val="345269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5B8B0-BFF6-CCD0-904E-3311F32B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SUMMARY QUIZ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C0050-0D1F-71F2-A5DC-4D152A70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11247120" cy="419401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b="1" dirty="0" err="1"/>
              <a:t>Osteoarthrosis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the most </a:t>
            </a:r>
            <a:r>
              <a:rPr lang="pl-PL" b="1" dirty="0" err="1"/>
              <a:t>common</a:t>
            </a:r>
            <a:r>
              <a:rPr lang="pl-PL" b="1" dirty="0"/>
              <a:t> form of </a:t>
            </a:r>
            <a:r>
              <a:rPr lang="pl-PL" b="1" dirty="0" err="1"/>
              <a:t>arthritis</a:t>
            </a:r>
            <a:r>
              <a:rPr lang="pl-PL" b="1" dirty="0"/>
              <a:t>. </a:t>
            </a:r>
            <a:r>
              <a:rPr lang="pl-PL" dirty="0"/>
              <a:t>TRUE/ FALSE 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General </a:t>
            </a:r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factors</a:t>
            </a:r>
            <a:r>
              <a:rPr lang="pl-PL" b="1" dirty="0"/>
              <a:t> </a:t>
            </a:r>
            <a:r>
              <a:rPr lang="pl-PL" b="1" dirty="0" err="1"/>
              <a:t>are</a:t>
            </a:r>
            <a:r>
              <a:rPr lang="pl-PL" b="1" dirty="0"/>
              <a:t> joint </a:t>
            </a:r>
            <a:r>
              <a:rPr lang="pl-PL" b="1" dirty="0" err="1"/>
              <a:t>dysplasia</a:t>
            </a:r>
            <a:r>
              <a:rPr lang="pl-PL" b="1" dirty="0"/>
              <a:t> and trauma. </a:t>
            </a:r>
            <a:r>
              <a:rPr lang="pl-PL" dirty="0"/>
              <a:t>TRUE/ FALSE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The </a:t>
            </a:r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symptoms</a:t>
            </a:r>
            <a:r>
              <a:rPr lang="pl-PL" b="1" dirty="0"/>
              <a:t> of OA </a:t>
            </a:r>
            <a:r>
              <a:rPr lang="pl-PL" b="1" dirty="0" err="1"/>
              <a:t>are</a:t>
            </a:r>
            <a:r>
              <a:rPr lang="pl-PL" b="1" dirty="0"/>
              <a:t> </a:t>
            </a:r>
            <a:r>
              <a:rPr lang="pl-PL" b="1" dirty="0" err="1"/>
              <a:t>pain</a:t>
            </a:r>
            <a:r>
              <a:rPr lang="pl-PL" b="1" dirty="0"/>
              <a:t>, </a:t>
            </a:r>
            <a:r>
              <a:rPr lang="pl-PL" b="1" dirty="0" err="1"/>
              <a:t>stiffness</a:t>
            </a:r>
            <a:r>
              <a:rPr lang="pl-PL" b="1" dirty="0"/>
              <a:t>, </a:t>
            </a:r>
            <a:r>
              <a:rPr lang="pl-PL" b="1" dirty="0" err="1"/>
              <a:t>swelling</a:t>
            </a:r>
            <a:r>
              <a:rPr lang="pl-PL" b="1" dirty="0"/>
              <a:t>, </a:t>
            </a:r>
            <a:r>
              <a:rPr lang="pl-PL" b="1" dirty="0" err="1"/>
              <a:t>crepitus</a:t>
            </a:r>
            <a:r>
              <a:rPr lang="pl-PL" b="1" dirty="0"/>
              <a:t> and </a:t>
            </a:r>
            <a:r>
              <a:rPr lang="pl-PL" b="1" dirty="0" err="1"/>
              <a:t>limited</a:t>
            </a:r>
            <a:r>
              <a:rPr lang="pl-PL" b="1" dirty="0"/>
              <a:t> ROM. </a:t>
            </a:r>
            <a:r>
              <a:rPr lang="pl-PL" dirty="0"/>
              <a:t>TRUE/ FALSE</a:t>
            </a:r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b="1" dirty="0" err="1"/>
              <a:t>Physiotherapy</a:t>
            </a:r>
            <a:r>
              <a:rPr lang="pl-PL" b="1" dirty="0"/>
              <a:t> </a:t>
            </a:r>
            <a:r>
              <a:rPr lang="pl-PL" b="1" dirty="0" err="1"/>
              <a:t>examination</a:t>
            </a:r>
            <a:r>
              <a:rPr lang="pl-PL" b="1" dirty="0"/>
              <a:t> </a:t>
            </a:r>
            <a:r>
              <a:rPr lang="pl-PL" b="1" dirty="0" err="1"/>
              <a:t>consists</a:t>
            </a:r>
            <a:r>
              <a:rPr lang="pl-PL" b="1" dirty="0"/>
              <a:t> of ONLY a test of </a:t>
            </a:r>
            <a:r>
              <a:rPr lang="pl-PL" b="1" dirty="0" err="1"/>
              <a:t>muscle</a:t>
            </a:r>
            <a:r>
              <a:rPr lang="pl-PL" b="1" dirty="0"/>
              <a:t> </a:t>
            </a:r>
            <a:r>
              <a:rPr lang="pl-PL" b="1" dirty="0" err="1"/>
              <a:t>strength</a:t>
            </a:r>
            <a:r>
              <a:rPr lang="pl-PL" b="1" dirty="0"/>
              <a:t>. </a:t>
            </a:r>
            <a:r>
              <a:rPr lang="pl-PL" dirty="0"/>
              <a:t>TRUE/ FALSE</a:t>
            </a:r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sz="2000" b="1" dirty="0" err="1"/>
              <a:t>Weight-bearing</a:t>
            </a:r>
            <a:r>
              <a:rPr lang="pl-PL" sz="2000" b="1" dirty="0"/>
              <a:t> and </a:t>
            </a:r>
            <a:r>
              <a:rPr lang="pl-PL" b="1" dirty="0" err="1"/>
              <a:t>s</a:t>
            </a:r>
            <a:r>
              <a:rPr lang="pl-PL" sz="2000" b="1" dirty="0" err="1"/>
              <a:t>tretching</a:t>
            </a:r>
            <a:r>
              <a:rPr lang="pl-PL" sz="2000" b="1" dirty="0"/>
              <a:t> </a:t>
            </a:r>
            <a:r>
              <a:rPr lang="pl-PL" b="1" dirty="0" err="1"/>
              <a:t>e</a:t>
            </a:r>
            <a:r>
              <a:rPr lang="pl-PL" sz="2000" b="1" dirty="0" err="1"/>
              <a:t>xercises</a:t>
            </a:r>
            <a:r>
              <a:rPr lang="pl-PL" sz="2000" b="1" dirty="0"/>
              <a:t> </a:t>
            </a:r>
            <a:r>
              <a:rPr lang="pl-PL" sz="2000" b="1" dirty="0" err="1"/>
              <a:t>improve</a:t>
            </a:r>
            <a:r>
              <a:rPr lang="pl-PL" sz="2000" b="1" dirty="0"/>
              <a:t> ROM. </a:t>
            </a:r>
            <a:r>
              <a:rPr lang="pl-PL" dirty="0"/>
              <a:t>TRUE/ FALSE</a:t>
            </a:r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b="1" dirty="0"/>
              <a:t>For the </a:t>
            </a:r>
            <a:r>
              <a:rPr lang="pl-PL" b="1" dirty="0" err="1"/>
              <a:t>patient</a:t>
            </a:r>
            <a:r>
              <a:rPr lang="pl-PL" b="1" dirty="0"/>
              <a:t> with OA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NOT </a:t>
            </a:r>
            <a:r>
              <a:rPr lang="pl-PL" b="1" dirty="0" err="1"/>
              <a:t>important</a:t>
            </a:r>
            <a:r>
              <a:rPr lang="pl-PL" b="1" dirty="0"/>
              <a:t> to </a:t>
            </a:r>
            <a:r>
              <a:rPr lang="pl-PL" b="1" dirty="0" err="1"/>
              <a:t>improve</a:t>
            </a:r>
            <a:r>
              <a:rPr lang="pl-PL" b="1" dirty="0"/>
              <a:t> </a:t>
            </a:r>
            <a:r>
              <a:rPr lang="pl-PL" b="1" dirty="0" err="1"/>
              <a:t>proprioceptive</a:t>
            </a:r>
            <a:r>
              <a:rPr lang="pl-PL" b="1" dirty="0"/>
              <a:t> </a:t>
            </a:r>
            <a:r>
              <a:rPr lang="pl-PL" b="1" dirty="0" err="1"/>
              <a:t>sensation</a:t>
            </a:r>
            <a:r>
              <a:rPr lang="pl-PL" b="1" dirty="0"/>
              <a:t>. </a:t>
            </a:r>
            <a:r>
              <a:rPr lang="pl-PL" dirty="0"/>
              <a:t>TRUE/ FALSE</a:t>
            </a:r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b="1" dirty="0"/>
              <a:t>T</a:t>
            </a:r>
            <a:r>
              <a:rPr lang="en-US" b="1" dirty="0"/>
              <a:t>o reduce pain, the physiotherapist may use physical therapy or taping</a:t>
            </a:r>
            <a:r>
              <a:rPr lang="pl-PL" b="1" dirty="0"/>
              <a:t>. </a:t>
            </a:r>
            <a:r>
              <a:rPr lang="pl-PL" dirty="0"/>
              <a:t>TRUE/ FALSE</a:t>
            </a:r>
            <a:endParaRPr lang="pl-PL" b="1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sz="2000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sz="2000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sz="2000" dirty="0"/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33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06E4-DB16-EAC6-C9C9-316B7C5E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/>
              <a:t>REFERENCES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F27F5C-6DED-BD3C-1EA1-944A2384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pl-PL" b="0" i="0" dirty="0"/>
              <a:t>M. J </a:t>
            </a:r>
            <a:r>
              <a:rPr lang="pl-PL" b="0" i="0" dirty="0" err="1"/>
              <a:t>Lespasio</a:t>
            </a:r>
            <a:r>
              <a:rPr lang="pl-PL" b="0" i="0" dirty="0"/>
              <a:t>, DNP, JD, ANP, A. A. </a:t>
            </a:r>
            <a:r>
              <a:rPr lang="pl-PL" b="0" i="0" dirty="0" err="1"/>
              <a:t>Sultan</a:t>
            </a:r>
            <a:r>
              <a:rPr lang="pl-PL" b="0" i="0" dirty="0"/>
              <a:t>, N. S. </a:t>
            </a:r>
            <a:r>
              <a:rPr lang="pl-PL" b="0" i="0" dirty="0" err="1"/>
              <a:t>Piuzzi</a:t>
            </a:r>
            <a:r>
              <a:rPr lang="pl-PL" b="0" i="0" dirty="0"/>
              <a:t>, A. </a:t>
            </a:r>
            <a:r>
              <a:rPr lang="pl-PL" b="0" i="0" dirty="0" err="1"/>
              <a:t>Khlopas</a:t>
            </a:r>
            <a:r>
              <a:rPr lang="pl-PL" b="0" i="0" dirty="0"/>
              <a:t>, M. </a:t>
            </a:r>
            <a:r>
              <a:rPr lang="pl-PL" dirty="0"/>
              <a:t>E.</a:t>
            </a:r>
            <a:r>
              <a:rPr lang="pl-PL" b="0" i="0" dirty="0"/>
              <a:t> </a:t>
            </a:r>
            <a:r>
              <a:rPr lang="pl-PL" b="0" i="0" dirty="0" err="1"/>
              <a:t>Husni</a:t>
            </a:r>
            <a:r>
              <a:rPr lang="pl-PL" b="0" i="0" dirty="0"/>
              <a:t>, G. F. </a:t>
            </a:r>
            <a:r>
              <a:rPr lang="pl-PL" b="0" i="0" dirty="0" err="1"/>
              <a:t>Muschler</a:t>
            </a:r>
            <a:r>
              <a:rPr lang="pl-PL" b="0" i="0" dirty="0"/>
              <a:t>,  M. A. Mont ‚</a:t>
            </a:r>
            <a:r>
              <a:rPr lang="pl-PL" b="1" i="0" dirty="0"/>
              <a:t>Hip </a:t>
            </a:r>
            <a:r>
              <a:rPr lang="pl-PL" b="1" i="0" dirty="0" err="1"/>
              <a:t>Osteoarthritis</a:t>
            </a:r>
            <a:r>
              <a:rPr lang="pl-PL" b="1" i="0" dirty="0"/>
              <a:t>: A </a:t>
            </a:r>
            <a:r>
              <a:rPr lang="pl-PL" b="1" i="0" dirty="0" err="1"/>
              <a:t>Primer</a:t>
            </a:r>
            <a:r>
              <a:rPr lang="pl-PL" b="1" i="0" dirty="0"/>
              <a:t>’, </a:t>
            </a:r>
            <a:r>
              <a:rPr lang="en-US" i="0" dirty="0"/>
              <a:t>Published Online: </a:t>
            </a:r>
            <a:r>
              <a:rPr lang="en-US" b="0" i="0" dirty="0"/>
              <a:t>March 1, 2018</a:t>
            </a:r>
            <a:endParaRPr lang="pl-PL" b="0" i="0" dirty="0"/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b="0" i="0" dirty="0"/>
              <a:t> </a:t>
            </a:r>
            <a:r>
              <a:rPr lang="pl-PL" dirty="0"/>
              <a:t>Kim </a:t>
            </a:r>
            <a:r>
              <a:rPr lang="pl-PL" dirty="0" err="1"/>
              <a:t>Bennell</a:t>
            </a:r>
            <a:r>
              <a:rPr lang="pl-PL" dirty="0"/>
              <a:t> ‚</a:t>
            </a:r>
            <a:r>
              <a:rPr lang="en-US" b="1" dirty="0"/>
              <a:t>Physiotherapy management of hip osteoarthritis</a:t>
            </a:r>
            <a:r>
              <a:rPr lang="pl-PL" dirty="0"/>
              <a:t>’, </a:t>
            </a:r>
            <a:r>
              <a:rPr lang="en-US" dirty="0"/>
              <a:t>Centre for Health, Exercise and Sports Medicine, Department of Physiotherapy, The University of Melbourne, Australia</a:t>
            </a:r>
            <a:r>
              <a:rPr lang="pl-PL" dirty="0"/>
              <a:t>, </a:t>
            </a:r>
            <a:r>
              <a:rPr lang="en-US" dirty="0"/>
              <a:t>Journal of Physiotherapy 2013 Vol. 59 – © Australian Physiotherapy Association 2013</a:t>
            </a:r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b="0" i="0" dirty="0"/>
              <a:t>3. </a:t>
            </a:r>
            <a:r>
              <a:rPr lang="pl-PL" dirty="0"/>
              <a:t>S.T. </a:t>
            </a:r>
            <a:r>
              <a:rPr lang="pl-PL" dirty="0" err="1"/>
              <a:t>Skou</a:t>
            </a:r>
            <a:r>
              <a:rPr lang="pl-PL" dirty="0"/>
              <a:t>, E.M. </a:t>
            </a:r>
            <a:r>
              <a:rPr lang="pl-PL" dirty="0" err="1"/>
              <a:t>Roos</a:t>
            </a:r>
            <a:r>
              <a:rPr lang="pl-PL" b="1" dirty="0"/>
              <a:t> ‚</a:t>
            </a:r>
            <a:r>
              <a:rPr lang="en-US" b="1" dirty="0"/>
              <a:t>Physical therapy for patients with knee and hip osteoarthritis: supervised, active treatment is current best practice</a:t>
            </a:r>
            <a:r>
              <a:rPr lang="pl-PL" b="1" dirty="0"/>
              <a:t>’, </a:t>
            </a:r>
            <a:r>
              <a:rPr lang="en-US" dirty="0"/>
              <a:t>© Copyright Clinical and Experimental Rheumatology 2019.</a:t>
            </a:r>
            <a:endParaRPr lang="pl-PL" dirty="0"/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dirty="0"/>
              <a:t> </a:t>
            </a:r>
            <a:r>
              <a:rPr lang="pl-PL" dirty="0">
                <a:hlinkClick r:id="rId2"/>
              </a:rPr>
              <a:t>https://www.physio-pedia.com/Hip_Osteoarthritis</a:t>
            </a:r>
            <a:endParaRPr lang="pl-PL" dirty="0"/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dirty="0" err="1"/>
              <a:t>Wilfred</a:t>
            </a:r>
            <a:r>
              <a:rPr lang="pl-PL" dirty="0"/>
              <a:t> Peter ‚</a:t>
            </a:r>
            <a:r>
              <a:rPr lang="pl-PL" b="1" dirty="0" err="1"/>
              <a:t>Physiotherapy</a:t>
            </a:r>
            <a:r>
              <a:rPr lang="pl-PL" b="1" dirty="0"/>
              <a:t> in hip and </a:t>
            </a:r>
            <a:r>
              <a:rPr lang="pl-PL" b="1" dirty="0" err="1"/>
              <a:t>knee</a:t>
            </a:r>
            <a:r>
              <a:rPr lang="pl-PL" b="1" dirty="0"/>
              <a:t> </a:t>
            </a:r>
            <a:r>
              <a:rPr lang="pl-PL" b="1" dirty="0" err="1"/>
              <a:t>osteoarthritis</a:t>
            </a:r>
            <a:r>
              <a:rPr lang="pl-PL" b="1" dirty="0"/>
              <a:t>: </a:t>
            </a:r>
            <a:r>
              <a:rPr lang="pl-PL" b="1" dirty="0" err="1"/>
              <a:t>evidence</a:t>
            </a:r>
            <a:r>
              <a:rPr lang="pl-PL" b="1" dirty="0"/>
              <a:t> and </a:t>
            </a:r>
            <a:r>
              <a:rPr lang="pl-PL" b="1" dirty="0" err="1"/>
              <a:t>daily</a:t>
            </a:r>
            <a:r>
              <a:rPr lang="pl-PL" b="1" dirty="0"/>
              <a:t> </a:t>
            </a:r>
            <a:r>
              <a:rPr lang="pl-PL" b="1" dirty="0" err="1"/>
              <a:t>practise</a:t>
            </a:r>
            <a:r>
              <a:rPr lang="pl-PL" dirty="0"/>
              <a:t>’ </a:t>
            </a:r>
          </a:p>
          <a:p>
            <a:pPr marL="457200" indent="-457200" algn="just">
              <a:buFont typeface="Avenir Next LT Pro" panose="020B0504020202020204" pitchFamily="34" charset="0"/>
              <a:buAutoNum type="arabicPeriod"/>
            </a:pPr>
            <a:r>
              <a:rPr lang="pl-PL" dirty="0"/>
              <a:t>Słownik języka angielskiego: https://www.diki.pl/</a:t>
            </a:r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dirty="0"/>
          </a:p>
          <a:p>
            <a:pPr marL="457200" indent="-457200">
              <a:buFont typeface="Avenir Next LT Pro" panose="020B0504020202020204" pitchFamily="34" charset="0"/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2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3D785-2C9A-E567-FF7A-97E845C9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-204216"/>
            <a:ext cx="10972800" cy="1325563"/>
          </a:xfrm>
        </p:spPr>
        <p:txBody>
          <a:bodyPr/>
          <a:lstStyle/>
          <a:p>
            <a:pPr algn="ctr"/>
            <a:r>
              <a:rPr lang="pl-PL" dirty="0"/>
              <a:t>DICTIONARY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7CB56-FC3D-19D1-F0EB-7FA40037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2947"/>
            <a:ext cx="11084560" cy="53404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OSTEOARTHROSIS-</a:t>
            </a:r>
            <a:r>
              <a:rPr lang="pl-PL" sz="1800" dirty="0"/>
              <a:t> choroba zwyrodnieniowa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RISK FACTORS- </a:t>
            </a:r>
            <a:r>
              <a:rPr lang="pl-PL" sz="1800" dirty="0"/>
              <a:t>czynniki ryzyka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JOINT DYSPLASIA- </a:t>
            </a:r>
            <a:r>
              <a:rPr lang="pl-PL" sz="1800" dirty="0"/>
              <a:t>dysplazja stawu biodrowego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ROM- RANGE OF MOTION- </a:t>
            </a:r>
            <a:r>
              <a:rPr lang="pl-PL" sz="1800" dirty="0"/>
              <a:t>zakres ruchomości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CREPITUS- </a:t>
            </a:r>
            <a:r>
              <a:rPr lang="pl-PL" sz="1800" dirty="0"/>
              <a:t>krepitacje, przeskakiwanie w stawie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„WEAR AND TEAR” ARTHRITIS- </a:t>
            </a:r>
            <a:r>
              <a:rPr lang="pl-PL" sz="1800" dirty="0"/>
              <a:t>zapalenia stawów powstałe z „zużycia” elementów tworzących staw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PROPRIOCEPTIVE SENSATION- </a:t>
            </a:r>
            <a:r>
              <a:rPr lang="pl-PL" sz="1800" dirty="0"/>
              <a:t>czucie </a:t>
            </a:r>
            <a:r>
              <a:rPr lang="pl-PL" sz="1800" dirty="0" err="1"/>
              <a:t>proprioceptywne</a:t>
            </a:r>
            <a:r>
              <a:rPr lang="pl-PL" sz="1800" dirty="0"/>
              <a:t> (głębokie)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HIP ARTHROSCOPY- </a:t>
            </a:r>
            <a:r>
              <a:rPr lang="pl-PL" sz="1800" dirty="0"/>
              <a:t>artroskopia stawu biodrowego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TOTAL HIP ARTHROPLASTY- </a:t>
            </a:r>
            <a:r>
              <a:rPr lang="pl-PL" sz="1800" dirty="0"/>
              <a:t>całkowita endoprotezoplastyka stawu biodrowego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HIP RESURFACING- </a:t>
            </a:r>
            <a:r>
              <a:rPr lang="pl-PL" sz="1800" dirty="0"/>
              <a:t>wymiana stawu biodrowego (alternatywa dla endoprotezoplastyki)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/>
              <a:t>TRIGGER POINTS- </a:t>
            </a:r>
            <a:r>
              <a:rPr lang="pl-PL" sz="1800" dirty="0"/>
              <a:t>punkty spustowe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WEIGHT- BEARING EXERCISES- </a:t>
            </a:r>
            <a:r>
              <a:rPr lang="pl-PL" sz="1800" dirty="0"/>
              <a:t>ćwiczenia w odciążeniu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DUMBBELLS- </a:t>
            </a:r>
            <a:r>
              <a:rPr lang="pl-PL" sz="1800" dirty="0"/>
              <a:t>hantle</a:t>
            </a: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TREADMILL-</a:t>
            </a:r>
            <a:r>
              <a:rPr lang="pl-PL" sz="1800" dirty="0"/>
              <a:t> bieżnia</a:t>
            </a:r>
          </a:p>
        </p:txBody>
      </p:sp>
    </p:spTree>
    <p:extLst>
      <p:ext uri="{BB962C8B-B14F-4D97-AF65-F5344CB8AC3E}">
        <p14:creationId xmlns:p14="http://schemas.microsoft.com/office/powerpoint/2010/main" val="14631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152F4D-AE67-8393-C094-38CCE6F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WHAT IS OA?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416931-DE0B-12AA-E6E8-CAA71403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578" y="2626175"/>
            <a:ext cx="5125941" cy="34845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800" b="1" dirty="0"/>
              <a:t>OSTEOARTHROSIS</a:t>
            </a:r>
            <a:r>
              <a:rPr lang="en-US" sz="2800" dirty="0"/>
              <a:t> is the most common form of arthritis. Some people call it degenerative joint disease or “wear and tear” arthritis. It occurs most frequently in the hands, hips, and knees. </a:t>
            </a:r>
            <a:r>
              <a:rPr lang="pl-PL" sz="2800" dirty="0"/>
              <a:t>T</a:t>
            </a:r>
            <a:r>
              <a:rPr lang="en-US" sz="2800" dirty="0"/>
              <a:t>he cartilage within a joint begins to break down and the underlying bone begins to change.</a:t>
            </a:r>
            <a:endParaRPr lang="pl-PL" sz="2800" dirty="0"/>
          </a:p>
        </p:txBody>
      </p:sp>
      <p:pic>
        <p:nvPicPr>
          <p:cNvPr id="4" name="Picture 4" descr="3 Signs You May Have Osteoarthritis in Your Hip: Orthopaedic Institute of  Henderson: Orthopedic Surgery, Arthroscopy, &amp; Sports Medicine">
            <a:extLst>
              <a:ext uri="{FF2B5EF4-FFF2-40B4-BE49-F238E27FC236}">
                <a16:creationId xmlns:a16="http://schemas.microsoft.com/office/drawing/2014/main" id="{594189B8-ADD3-3722-9030-26743D04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338897"/>
            <a:ext cx="4600913" cy="40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BC1DB16-7B76-AC5E-06E8-7934B5EBA8F2}"/>
              </a:ext>
            </a:extLst>
          </p:cNvPr>
          <p:cNvSpPr txBox="1"/>
          <p:nvPr/>
        </p:nvSpPr>
        <p:spPr>
          <a:xfrm>
            <a:off x="-27009" y="5519103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https://www.oihnv.com/blog/3-signs-you-may-have-osteoarthritis-in-your-hip</a:t>
            </a:r>
          </a:p>
        </p:txBody>
      </p:sp>
    </p:spTree>
    <p:extLst>
      <p:ext uri="{BB962C8B-B14F-4D97-AF65-F5344CB8AC3E}">
        <p14:creationId xmlns:p14="http://schemas.microsoft.com/office/powerpoint/2010/main" val="291596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13B2A7-A44E-4940-9367-4788F2807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BF9A7D-DF04-4422-981B-76DFC7208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5937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3CE527-ECF1-6A8C-6CCD-67667446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RISK FACTORS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75DB11A-B682-718B-6206-49ACB00EC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40257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a 5" descr="Przyrost wagi z wypełnieniem pełnym">
            <a:extLst>
              <a:ext uri="{FF2B5EF4-FFF2-40B4-BE49-F238E27FC236}">
                <a16:creationId xmlns:a16="http://schemas.microsoft.com/office/drawing/2014/main" id="{CDCC8068-FC03-38C7-1ABA-900E3A06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565" y="4429584"/>
            <a:ext cx="961565" cy="961565"/>
          </a:xfrm>
          <a:prstGeom prst="rect">
            <a:avLst/>
          </a:prstGeom>
        </p:spPr>
      </p:pic>
      <p:pic>
        <p:nvPicPr>
          <p:cNvPr id="8" name="Grafika 7" descr="DNA z wypełnieniem pełnym">
            <a:extLst>
              <a:ext uri="{FF2B5EF4-FFF2-40B4-BE49-F238E27FC236}">
                <a16:creationId xmlns:a16="http://schemas.microsoft.com/office/drawing/2014/main" id="{4A50B55C-288B-76EE-5F5A-D77617131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4714" y="4476747"/>
            <a:ext cx="850387" cy="850387"/>
          </a:xfrm>
          <a:prstGeom prst="rect">
            <a:avLst/>
          </a:prstGeom>
        </p:spPr>
      </p:pic>
      <p:pic>
        <p:nvPicPr>
          <p:cNvPr id="12" name="Grafika 11" descr="Mężczyzna z laską z wypełnieniem pełnym">
            <a:extLst>
              <a:ext uri="{FF2B5EF4-FFF2-40B4-BE49-F238E27FC236}">
                <a16:creationId xmlns:a16="http://schemas.microsoft.com/office/drawing/2014/main" id="{2DFC8C6C-F6CC-5ED7-163F-2E893124E0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3796" y="4476749"/>
            <a:ext cx="850385" cy="914400"/>
          </a:xfrm>
          <a:prstGeom prst="rect">
            <a:avLst/>
          </a:prstGeom>
        </p:spPr>
      </p:pic>
      <p:pic>
        <p:nvPicPr>
          <p:cNvPr id="15" name="Grafika 14" descr="Kobieta z wypełnieniem pełnym">
            <a:extLst>
              <a:ext uri="{FF2B5EF4-FFF2-40B4-BE49-F238E27FC236}">
                <a16:creationId xmlns:a16="http://schemas.microsoft.com/office/drawing/2014/main" id="{FD2BAA8A-6629-0CBC-D4DC-713C3DA9EE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84181" y="4476749"/>
            <a:ext cx="850386" cy="914400"/>
          </a:xfrm>
          <a:prstGeom prst="rect">
            <a:avLst/>
          </a:prstGeom>
        </p:spPr>
      </p:pic>
      <p:pic>
        <p:nvPicPr>
          <p:cNvPr id="17" name="Grafika 16" descr="Kobieta przeciwpożarowa z wypełnieniem pełnym">
            <a:extLst>
              <a:ext uri="{FF2B5EF4-FFF2-40B4-BE49-F238E27FC236}">
                <a16:creationId xmlns:a16="http://schemas.microsoft.com/office/drawing/2014/main" id="{CDF4C17B-553A-1DFE-4628-489A30D411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70848" y="4444740"/>
            <a:ext cx="914400" cy="914400"/>
          </a:xfrm>
          <a:prstGeom prst="rect">
            <a:avLst/>
          </a:prstGeom>
        </p:spPr>
      </p:pic>
      <p:pic>
        <p:nvPicPr>
          <p:cNvPr id="19" name="Grafika 18" descr="Kulturysta z wypełnieniem pełnym">
            <a:extLst>
              <a:ext uri="{FF2B5EF4-FFF2-40B4-BE49-F238E27FC236}">
                <a16:creationId xmlns:a16="http://schemas.microsoft.com/office/drawing/2014/main" id="{35934B41-57D6-4297-CCEC-99B9C7E3D2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85248" y="4396041"/>
            <a:ext cx="914400" cy="995108"/>
          </a:xfrm>
          <a:prstGeom prst="rect">
            <a:avLst/>
          </a:prstGeom>
        </p:spPr>
      </p:pic>
      <p:pic>
        <p:nvPicPr>
          <p:cNvPr id="21" name="Grafika 20" descr="Temblak z wypełnieniem pełnym">
            <a:extLst>
              <a:ext uri="{FF2B5EF4-FFF2-40B4-BE49-F238E27FC236}">
                <a16:creationId xmlns:a16="http://schemas.microsoft.com/office/drawing/2014/main" id="{75C3ECD1-C532-0C39-7C20-FAC84026F6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84181" y="2529668"/>
            <a:ext cx="1231119" cy="12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0E20617-5A38-4FAF-8FE0-B4C6A95F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1E23747-C918-4EC5-811F-876AFAD74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811969-5B62-71F2-DF7B-9AE82B35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4" y="681933"/>
            <a:ext cx="4876799" cy="9283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/>
              <a:t>SYMPTOMS</a:t>
            </a:r>
          </a:p>
        </p:txBody>
      </p:sp>
      <p:pic>
        <p:nvPicPr>
          <p:cNvPr id="1026" name="Picture 2" descr="Hip Stiffness &amp; The Effects To Your Sport | Blog | BodyPro">
            <a:extLst>
              <a:ext uri="{FF2B5EF4-FFF2-40B4-BE49-F238E27FC236}">
                <a16:creationId xmlns:a16="http://schemas.microsoft.com/office/drawing/2014/main" id="{DAF71242-0E79-0D1E-69BF-EDA9E296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940" y="3754120"/>
            <a:ext cx="3804859" cy="22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84BED9F-97FD-A168-72F9-13193CC84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88341"/>
              </p:ext>
            </p:extLst>
          </p:nvPr>
        </p:nvGraphicFramePr>
        <p:xfrm>
          <a:off x="261257" y="1348541"/>
          <a:ext cx="7360774" cy="536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7CCDB458-114A-3142-BFD7-F0D547164C08}"/>
              </a:ext>
            </a:extLst>
          </p:cNvPr>
          <p:cNvSpPr txBox="1"/>
          <p:nvPr/>
        </p:nvSpPr>
        <p:spPr>
          <a:xfrm>
            <a:off x="7986941" y="6169859"/>
            <a:ext cx="4031129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https://www.bodyprochiro.com/blog/hip-stiffness-the-effects-to-your-sport</a:t>
            </a:r>
          </a:p>
        </p:txBody>
      </p:sp>
      <p:pic>
        <p:nvPicPr>
          <p:cNvPr id="1030" name="Picture 6" descr="Hip Pain | Arthritis, Other Causes, &amp; When It's Serious | Buoy">
            <a:extLst>
              <a:ext uri="{FF2B5EF4-FFF2-40B4-BE49-F238E27FC236}">
                <a16:creationId xmlns:a16="http://schemas.microsoft.com/office/drawing/2014/main" id="{6179DB8D-1F6D-4385-0F17-50A4715F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92" y="345440"/>
            <a:ext cx="5244434" cy="36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1F6000C-AC82-1664-0775-5CAD8F6FBD8E}"/>
              </a:ext>
            </a:extLst>
          </p:cNvPr>
          <p:cNvSpPr txBox="1"/>
          <p:nvPr/>
        </p:nvSpPr>
        <p:spPr>
          <a:xfrm>
            <a:off x="7986940" y="68193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https://www.buoyhealth.com/learn/hip-pain</a:t>
            </a:r>
          </a:p>
        </p:txBody>
      </p:sp>
    </p:spTree>
    <p:extLst>
      <p:ext uri="{BB962C8B-B14F-4D97-AF65-F5344CB8AC3E}">
        <p14:creationId xmlns:p14="http://schemas.microsoft.com/office/powerpoint/2010/main" val="51839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349764D-D85C-402C-B201-FDB2B1D28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FC7A5CC7-A1F9-46CC-BAC8-46E258CD3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9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4C83AB-4E12-F025-AF1E-973C8518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659" y="569486"/>
            <a:ext cx="6252839" cy="1923012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MAIN GOALS OF PHYSIOTHERAPY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5F9D5-9994-FEA5-8D2D-FD8A11E7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502" y="2745012"/>
            <a:ext cx="7822224" cy="3703347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Relieve</a:t>
            </a:r>
            <a:r>
              <a:rPr lang="pl-PL" sz="2400" dirty="0"/>
              <a:t> </a:t>
            </a:r>
            <a:r>
              <a:rPr lang="pl-PL" sz="2400" dirty="0" err="1"/>
              <a:t>pain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Improve</a:t>
            </a:r>
            <a:r>
              <a:rPr lang="pl-PL" sz="2400" dirty="0"/>
              <a:t> </a:t>
            </a:r>
            <a:r>
              <a:rPr lang="pl-PL" sz="2400" dirty="0" err="1"/>
              <a:t>circulation</a:t>
            </a:r>
            <a:r>
              <a:rPr lang="pl-PL" sz="2400" dirty="0"/>
              <a:t> and ROM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Increase muscle strength of the lower limb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Improve</a:t>
            </a:r>
            <a:r>
              <a:rPr lang="pl-PL" sz="2400" dirty="0"/>
              <a:t> </a:t>
            </a:r>
            <a:r>
              <a:rPr lang="pl-PL" sz="2400" dirty="0" err="1"/>
              <a:t>proprioceptive</a:t>
            </a:r>
            <a:r>
              <a:rPr lang="pl-PL" sz="2400" dirty="0"/>
              <a:t> </a:t>
            </a:r>
            <a:r>
              <a:rPr lang="pl-PL" sz="2400" dirty="0" err="1"/>
              <a:t>sensation</a:t>
            </a:r>
            <a:r>
              <a:rPr lang="pl-PL" sz="2400" dirty="0"/>
              <a:t>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Gait</a:t>
            </a:r>
            <a:r>
              <a:rPr lang="pl-PL" sz="2400" dirty="0"/>
              <a:t> </a:t>
            </a:r>
            <a:r>
              <a:rPr lang="pl-PL" sz="2400" dirty="0" err="1"/>
              <a:t>reeducation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</a:t>
            </a:r>
            <a:r>
              <a:rPr lang="en-US" sz="2400" dirty="0"/>
              <a:t>reservation of normal hip joint fu</a:t>
            </a:r>
            <a:r>
              <a:rPr lang="pl-PL" sz="2400" dirty="0"/>
              <a:t>n</a:t>
            </a:r>
            <a:r>
              <a:rPr lang="en-US" sz="2400" dirty="0" err="1"/>
              <a:t>ction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Patient education on activities of daily living and how to deal with</a:t>
            </a:r>
            <a:r>
              <a:rPr lang="pl-PL" sz="2400" dirty="0"/>
              <a:t> </a:t>
            </a:r>
            <a:r>
              <a:rPr lang="en-US" sz="2400" dirty="0"/>
              <a:t>the disease</a:t>
            </a:r>
            <a:endParaRPr lang="pl-P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pic>
        <p:nvPicPr>
          <p:cNvPr id="2050" name="Picture 2" descr="Best Rehabilitation Centre Malaysia | Occupational Therapy Centre">
            <a:extLst>
              <a:ext uri="{FF2B5EF4-FFF2-40B4-BE49-F238E27FC236}">
                <a16:creationId xmlns:a16="http://schemas.microsoft.com/office/drawing/2014/main" id="{09CD2FA6-12DF-E6E0-FD31-2944CCD6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26" y="3322616"/>
            <a:ext cx="2965898" cy="29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habilitation Medicine | SingHealth">
            <a:extLst>
              <a:ext uri="{FF2B5EF4-FFF2-40B4-BE49-F238E27FC236}">
                <a16:creationId xmlns:a16="http://schemas.microsoft.com/office/drawing/2014/main" id="{8ED431DD-FA59-DEA6-4C03-4F387CD7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68" y="569486"/>
            <a:ext cx="3481421" cy="23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436C1DA-2A18-EB18-32AB-DA8C47083E06}"/>
              </a:ext>
            </a:extLst>
          </p:cNvPr>
          <p:cNvSpPr txBox="1"/>
          <p:nvPr/>
        </p:nvSpPr>
        <p:spPr>
          <a:xfrm>
            <a:off x="349416" y="6288514"/>
            <a:ext cx="4108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https://www.sunwaymedical.com/en/centres-of-excellence/rehabilitation-medicine-centre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5CACE5-5D9B-FC24-968D-D37FE02F962F}"/>
              </a:ext>
            </a:extLst>
          </p:cNvPr>
          <p:cNvSpPr txBox="1"/>
          <p:nvPr/>
        </p:nvSpPr>
        <p:spPr>
          <a:xfrm>
            <a:off x="186611" y="103351"/>
            <a:ext cx="4652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https://www.singhealth.com.sg/patient-care/specialties-services/rehabilitation-medicine</a:t>
            </a:r>
          </a:p>
        </p:txBody>
      </p:sp>
    </p:spTree>
    <p:extLst>
      <p:ext uri="{BB962C8B-B14F-4D97-AF65-F5344CB8AC3E}">
        <p14:creationId xmlns:p14="http://schemas.microsoft.com/office/powerpoint/2010/main" val="56659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316F93-BEB0-4E8D-8557-A9068043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752" y="552782"/>
            <a:ext cx="5919373" cy="16119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>PHYSIOTHERAPY EXAMINATION </a:t>
            </a:r>
          </a:p>
        </p:txBody>
      </p:sp>
      <p:pic>
        <p:nvPicPr>
          <p:cNvPr id="4098" name="Picture 2" descr="MEASUREMENT of RANGE of MOTION of the HIP | Musculoskeletal Key">
            <a:extLst>
              <a:ext uri="{FF2B5EF4-FFF2-40B4-BE49-F238E27FC236}">
                <a16:creationId xmlns:a16="http://schemas.microsoft.com/office/drawing/2014/main" id="{2D725770-6614-18DD-8272-3EAF8DA5B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5" r="6859"/>
          <a:stretch/>
        </p:blipFill>
        <p:spPr bwMode="auto">
          <a:xfrm>
            <a:off x="636628" y="397328"/>
            <a:ext cx="4587628" cy="5509356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73EE45-DA60-FB86-05B8-34BED5A1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83" y="2391995"/>
            <a:ext cx="5904056" cy="4251956"/>
          </a:xfrm>
        </p:spPr>
        <p:txBody>
          <a:bodyPr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err="1"/>
              <a:t>Medical</a:t>
            </a:r>
            <a:r>
              <a:rPr lang="pl-PL" sz="2400" dirty="0"/>
              <a:t> interview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err="1"/>
              <a:t>Observation</a:t>
            </a:r>
            <a:r>
              <a:rPr lang="pl-PL" sz="2400" dirty="0"/>
              <a:t> of the </a:t>
            </a:r>
            <a:r>
              <a:rPr lang="pl-PL" sz="2400" dirty="0" err="1"/>
              <a:t>patient</a:t>
            </a: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A</a:t>
            </a:r>
            <a:r>
              <a:rPr lang="en-US" sz="2400" dirty="0" err="1"/>
              <a:t>ssessment</a:t>
            </a:r>
            <a:r>
              <a:rPr lang="en-US" sz="2400" dirty="0"/>
              <a:t> of the patient's posture</a:t>
            </a: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err="1"/>
              <a:t>Palpation</a:t>
            </a: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E</a:t>
            </a:r>
            <a:r>
              <a:rPr lang="en-US" sz="2400" dirty="0" err="1"/>
              <a:t>xamination</a:t>
            </a:r>
            <a:r>
              <a:rPr lang="en-US" sz="2400" dirty="0"/>
              <a:t> of limb length and range of </a:t>
            </a:r>
            <a:r>
              <a:rPr lang="en-US" sz="2400" dirty="0" err="1"/>
              <a:t>mo</a:t>
            </a:r>
            <a:r>
              <a:rPr lang="pl-PL" sz="2400" dirty="0" err="1"/>
              <a:t>tion</a:t>
            </a: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Test of </a:t>
            </a:r>
            <a:r>
              <a:rPr lang="pl-PL" sz="2400" dirty="0" err="1"/>
              <a:t>muscle</a:t>
            </a:r>
            <a:r>
              <a:rPr lang="pl-PL" sz="2400" dirty="0"/>
              <a:t> </a:t>
            </a:r>
            <a:r>
              <a:rPr lang="pl-PL" sz="2400" dirty="0" err="1"/>
              <a:t>strength</a:t>
            </a:r>
            <a:r>
              <a:rPr lang="pl-PL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err="1"/>
              <a:t>Gait</a:t>
            </a:r>
            <a:r>
              <a:rPr lang="pl-PL" sz="2400" dirty="0"/>
              <a:t> </a:t>
            </a:r>
            <a:r>
              <a:rPr lang="pl-PL" sz="2400" dirty="0" err="1"/>
              <a:t>assessment</a:t>
            </a:r>
            <a:r>
              <a:rPr lang="pl-P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9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EBDF80F-33E4-45DE-E91A-99B10E502D07}"/>
              </a:ext>
            </a:extLst>
          </p:cNvPr>
          <p:cNvSpPr txBox="1"/>
          <p:nvPr/>
        </p:nvSpPr>
        <p:spPr>
          <a:xfrm>
            <a:off x="408008" y="6059176"/>
            <a:ext cx="5337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https://musculoskeletalkey.com/measurement-of-range-of-motion-of-the-hip/</a:t>
            </a:r>
          </a:p>
        </p:txBody>
      </p:sp>
    </p:spTree>
    <p:extLst>
      <p:ext uri="{BB962C8B-B14F-4D97-AF65-F5344CB8AC3E}">
        <p14:creationId xmlns:p14="http://schemas.microsoft.com/office/powerpoint/2010/main" val="258439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CFAD7E-0CE7-02A9-B278-0606AFB1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51" y="559253"/>
            <a:ext cx="5602778" cy="2073666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SURGICAL TREATMENT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C63BF5-E2BA-16D5-055A-868BAC17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16" y="2637688"/>
            <a:ext cx="5588281" cy="3174788"/>
          </a:xfrm>
        </p:spPr>
        <p:txBody>
          <a:bodyPr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200" dirty="0"/>
              <a:t>Hip </a:t>
            </a:r>
            <a:r>
              <a:rPr lang="pl-PL" sz="3200" dirty="0" err="1"/>
              <a:t>Arthroscopy</a:t>
            </a:r>
            <a:endParaRPr lang="pl-PL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200" dirty="0"/>
              <a:t>Total Hip </a:t>
            </a:r>
            <a:r>
              <a:rPr lang="pl-PL" sz="3200" dirty="0" err="1"/>
              <a:t>Arthroplasty</a:t>
            </a:r>
            <a:endParaRPr lang="pl-PL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200" dirty="0"/>
              <a:t>Hip </a:t>
            </a:r>
            <a:r>
              <a:rPr lang="pl-PL" sz="3200" dirty="0" err="1"/>
              <a:t>Resurfacing</a:t>
            </a:r>
            <a:endParaRPr lang="pl-PL" sz="3200" dirty="0"/>
          </a:p>
        </p:txBody>
      </p:sp>
      <p:pic>
        <p:nvPicPr>
          <p:cNvPr id="5122" name="Picture 2" descr="Hip replacement - Wikipedia">
            <a:extLst>
              <a:ext uri="{FF2B5EF4-FFF2-40B4-BE49-F238E27FC236}">
                <a16:creationId xmlns:a16="http://schemas.microsoft.com/office/drawing/2014/main" id="{455EA426-10E7-B9EE-7265-4E8F82E5A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9342" b="2"/>
          <a:stretch/>
        </p:blipFill>
        <p:spPr bwMode="auto">
          <a:xfrm>
            <a:off x="6465346" y="1"/>
            <a:ext cx="5726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79672C6-9932-CC6E-1863-0A25E29ED68F}"/>
              </a:ext>
            </a:extLst>
          </p:cNvPr>
          <p:cNvSpPr txBox="1"/>
          <p:nvPr/>
        </p:nvSpPr>
        <p:spPr>
          <a:xfrm>
            <a:off x="1577051" y="642211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https://en.wikipedia.org/wiki/Hip_replacement</a:t>
            </a:r>
          </a:p>
        </p:txBody>
      </p:sp>
    </p:spTree>
    <p:extLst>
      <p:ext uri="{BB962C8B-B14F-4D97-AF65-F5344CB8AC3E}">
        <p14:creationId xmlns:p14="http://schemas.microsoft.com/office/powerpoint/2010/main" val="364462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8DB42550-816C-46EF-A001-C1237A5C2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3110DF80-7755-48B5-8B8F-47C1B9CE5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C69273-FF29-61CF-8B07-10FF565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4" y="358906"/>
            <a:ext cx="6300151" cy="2731625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5400" dirty="0"/>
              <a:t>PHYSIOTHERAPY TREATMENT:</a:t>
            </a:r>
            <a:br>
              <a:rPr lang="pl-PL" sz="5400" dirty="0"/>
            </a:br>
            <a:r>
              <a:rPr lang="pl-PL" sz="5400" dirty="0" err="1"/>
              <a:t>Reduce</a:t>
            </a:r>
            <a:r>
              <a:rPr lang="pl-PL" sz="5400" dirty="0"/>
              <a:t> </a:t>
            </a:r>
            <a:r>
              <a:rPr lang="pl-PL" sz="5400" dirty="0" err="1"/>
              <a:t>pain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4D169-6F28-C672-5323-5563C5FD0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949" y="552782"/>
            <a:ext cx="5158451" cy="2876218"/>
          </a:xfrm>
        </p:spPr>
        <p:txBody>
          <a:bodyPr anchor="ctr"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Physical</a:t>
            </a:r>
            <a:r>
              <a:rPr lang="pl-PL" sz="2400" dirty="0"/>
              <a:t> </a:t>
            </a:r>
            <a:r>
              <a:rPr lang="pl-PL" sz="2400" dirty="0" err="1"/>
              <a:t>therapy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Massage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Deactivation</a:t>
            </a:r>
            <a:r>
              <a:rPr lang="pl-PL" sz="2400" dirty="0"/>
              <a:t> of </a:t>
            </a:r>
            <a:r>
              <a:rPr lang="pl-PL" sz="2400" dirty="0" err="1"/>
              <a:t>trigger</a:t>
            </a:r>
            <a:r>
              <a:rPr lang="pl-PL" sz="2400" dirty="0"/>
              <a:t> </a:t>
            </a:r>
            <a:r>
              <a:rPr lang="pl-PL" sz="2400" dirty="0" err="1"/>
              <a:t>points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Manual </a:t>
            </a:r>
            <a:r>
              <a:rPr lang="pl-PL" sz="2400" dirty="0" err="1"/>
              <a:t>Therapy</a:t>
            </a:r>
            <a:r>
              <a:rPr lang="pl-PL" sz="2400" dirty="0"/>
              <a:t> </a:t>
            </a:r>
            <a:r>
              <a:rPr lang="pl-PL" sz="2400" dirty="0" err="1"/>
              <a:t>Techniques</a:t>
            </a:r>
            <a:endParaRPr lang="pl-PL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/>
              <a:t>Taping</a:t>
            </a:r>
            <a:endParaRPr lang="pl-P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300" dirty="0"/>
          </a:p>
        </p:txBody>
      </p:sp>
      <p:pic>
        <p:nvPicPr>
          <p:cNvPr id="6148" name="Picture 4" descr="Kinesiotaping. Marketingowa siła kolorowych plastrów. - Fizjologika">
            <a:extLst>
              <a:ext uri="{FF2B5EF4-FFF2-40B4-BE49-F238E27FC236}">
                <a16:creationId xmlns:a16="http://schemas.microsoft.com/office/drawing/2014/main" id="{2E529EAD-D929-804E-9F6E-4D5F4BA2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2455" y="3622875"/>
            <a:ext cx="2181227" cy="2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onders Of Massage For Hip Pain Relief">
            <a:extLst>
              <a:ext uri="{FF2B5EF4-FFF2-40B4-BE49-F238E27FC236}">
                <a16:creationId xmlns:a16="http://schemas.microsoft.com/office/drawing/2014/main" id="{058EAE75-A2D3-E00B-A1B4-60C31A16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936" y="3622876"/>
            <a:ext cx="3198267" cy="2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ektrostymulacja - RosaMed Clinic">
            <a:extLst>
              <a:ext uri="{FF2B5EF4-FFF2-40B4-BE49-F238E27FC236}">
                <a16:creationId xmlns:a16="http://schemas.microsoft.com/office/drawing/2014/main" id="{AE6C5D0C-BAC1-91BF-BA83-11DE0F72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911" y="3622876"/>
            <a:ext cx="3988750" cy="2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72ACB99-496D-1A8F-D98F-C10A09F9B354}"/>
              </a:ext>
            </a:extLst>
          </p:cNvPr>
          <p:cNvSpPr txBox="1"/>
          <p:nvPr/>
        </p:nvSpPr>
        <p:spPr>
          <a:xfrm>
            <a:off x="359864" y="6345205"/>
            <a:ext cx="4561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https://rosamedclinic.pl/elektrostymulacja/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1BDB5C-5529-EE20-5B26-F31A66E8A644}"/>
              </a:ext>
            </a:extLst>
          </p:cNvPr>
          <p:cNvSpPr txBox="1"/>
          <p:nvPr/>
        </p:nvSpPr>
        <p:spPr>
          <a:xfrm>
            <a:off x="8498712" y="6268260"/>
            <a:ext cx="3793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https://www.fizjologika.pl/kinesiotaping-marketingowa-sila-kolorowych-plastrow/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CF2FA9-6D44-BA13-1A87-9B891BF02616}"/>
              </a:ext>
            </a:extLst>
          </p:cNvPr>
          <p:cNvSpPr txBox="1"/>
          <p:nvPr/>
        </p:nvSpPr>
        <p:spPr>
          <a:xfrm>
            <a:off x="4557533" y="6268260"/>
            <a:ext cx="3813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https://pressmodernmassage.com/blogs/going-deep/massage-for-hip-pain</a:t>
            </a:r>
          </a:p>
        </p:txBody>
      </p:sp>
    </p:spTree>
    <p:extLst>
      <p:ext uri="{BB962C8B-B14F-4D97-AF65-F5344CB8AC3E}">
        <p14:creationId xmlns:p14="http://schemas.microsoft.com/office/powerpoint/2010/main" val="3245437706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924</Words>
  <Application>Microsoft Office PowerPoint</Application>
  <PresentationFormat>Panoramiczny</PresentationFormat>
  <Paragraphs>133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Posterama</vt:lpstr>
      <vt:lpstr>SplashVTI</vt:lpstr>
      <vt:lpstr>OSTEOARTHROSIS of the HIP JOINT</vt:lpstr>
      <vt:lpstr>DICTIONARY</vt:lpstr>
      <vt:lpstr>WHAT IS OA?</vt:lpstr>
      <vt:lpstr>RISK FACTORS</vt:lpstr>
      <vt:lpstr>SYMPTOMS</vt:lpstr>
      <vt:lpstr>MAIN GOALS OF PHYSIOTHERAPY</vt:lpstr>
      <vt:lpstr>PHYSIOTHERAPY EXAMINATION </vt:lpstr>
      <vt:lpstr>SURGICAL TREATMENT</vt:lpstr>
      <vt:lpstr>PHYSIOTHERAPY TREATMENT: Reduce pain</vt:lpstr>
      <vt:lpstr>PHYSIOTHERAPY TREATMENT: Improve ROM </vt:lpstr>
      <vt:lpstr>PHYSIOTHERAPY TREATMENT:  Increase muscle strength: </vt:lpstr>
      <vt:lpstr>PHYSIOTHERAPY TREATMENT Improve proprioceptive sensation  </vt:lpstr>
      <vt:lpstr>PHYSIOTHERAPY TREATMENT: Improve overall fitness and condition</vt:lpstr>
      <vt:lpstr>SUMMARY QUIZ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 of the hip joint</dc:title>
  <dc:creator>Martyna Czyżyk</dc:creator>
  <cp:lastModifiedBy>Martyna Czyżyk</cp:lastModifiedBy>
  <cp:revision>5</cp:revision>
  <dcterms:created xsi:type="dcterms:W3CDTF">2023-11-09T21:55:56Z</dcterms:created>
  <dcterms:modified xsi:type="dcterms:W3CDTF">2023-11-28T19:39:54Z</dcterms:modified>
</cp:coreProperties>
</file>