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2" r:id="rId7"/>
    <p:sldId id="264" r:id="rId8"/>
    <p:sldId id="270" r:id="rId9"/>
    <p:sldId id="265" r:id="rId10"/>
    <p:sldId id="266" r:id="rId11"/>
    <p:sldId id="271" r:id="rId12"/>
    <p:sldId id="272" r:id="rId13"/>
    <p:sldId id="267" r:id="rId14"/>
    <p:sldId id="260" r:id="rId15"/>
    <p:sldId id="26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F83D3-AA87-4589-87D4-8B2F7498E3D1}" v="529" dt="2023-11-29T21:39:29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inassist.com/joint-pain/hip-pain/hip-pain-caused-by-hip-joint-dislocation-causes-types-symptoms-treatmen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>
                <a:cs typeface="Calibri Light"/>
              </a:rPr>
              <a:t>Physiotherapy</a:t>
            </a:r>
            <a:r>
              <a:rPr lang="pl-PL" dirty="0">
                <a:cs typeface="Calibri Light"/>
              </a:rPr>
              <a:t> in hip joint </a:t>
            </a:r>
            <a:r>
              <a:rPr lang="pl-PL" dirty="0" err="1">
                <a:cs typeface="Calibri Light"/>
              </a:rPr>
              <a:t>injuries</a:t>
            </a:r>
            <a:endParaRPr lang="pl-PL" dirty="0" err="1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110038"/>
            <a:ext cx="9144000" cy="165576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pl-PL" dirty="0">
                <a:cs typeface="Calibri"/>
              </a:rPr>
              <a:t>Filip Gmiterek</a:t>
            </a:r>
          </a:p>
          <a:p>
            <a:r>
              <a:rPr lang="pl-PL" dirty="0" err="1">
                <a:ea typeface="+mn-lt"/>
                <a:cs typeface="+mn-lt"/>
              </a:rPr>
              <a:t>Faculty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Medicine</a:t>
            </a:r>
            <a:r>
              <a:rPr lang="pl-PL" dirty="0">
                <a:ea typeface="+mn-lt"/>
                <a:cs typeface="+mn-lt"/>
              </a:rPr>
              <a:t>, Rzeszów</a:t>
            </a:r>
            <a:endParaRPr lang="pl-PL" dirty="0"/>
          </a:p>
          <a:p>
            <a:r>
              <a:rPr lang="pl-PL" dirty="0">
                <a:ea typeface="+mn-lt"/>
                <a:cs typeface="+mn-lt"/>
              </a:rPr>
              <a:t>University</a:t>
            </a:r>
            <a:endParaRPr lang="pl-PL" dirty="0"/>
          </a:p>
          <a:p>
            <a:r>
              <a:rPr lang="pl-PL" dirty="0" err="1">
                <a:ea typeface="+mn-lt"/>
                <a:cs typeface="+mn-lt"/>
              </a:rPr>
              <a:t>Master's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degree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studies</a:t>
            </a:r>
            <a:r>
              <a:rPr lang="pl-PL" dirty="0">
                <a:ea typeface="+mn-lt"/>
                <a:cs typeface="+mn-lt"/>
              </a:rPr>
              <a:t> in</a:t>
            </a:r>
            <a:endParaRPr lang="pl-PL" dirty="0"/>
          </a:p>
          <a:p>
            <a:r>
              <a:rPr lang="pl-PL" dirty="0" err="1">
                <a:ea typeface="+mn-lt"/>
                <a:cs typeface="+mn-lt"/>
              </a:rPr>
              <a:t>Physiotherapy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year</a:t>
            </a:r>
            <a:r>
              <a:rPr lang="pl-PL" dirty="0">
                <a:ea typeface="+mn-lt"/>
                <a:cs typeface="+mn-lt"/>
              </a:rPr>
              <a:t> 3</a:t>
            </a:r>
            <a:endParaRPr lang="pl-PL" dirty="0"/>
          </a:p>
        </p:txBody>
      </p:sp>
      <p:pic>
        <p:nvPicPr>
          <p:cNvPr id="4" name="Obraz 3" descr="Logo Uniwersytetu Rzeszowskiego - Uniwersytet Rzeszowski">
            <a:extLst>
              <a:ext uri="{FF2B5EF4-FFF2-40B4-BE49-F238E27FC236}">
                <a16:creationId xmlns:a16="http://schemas.microsoft.com/office/drawing/2014/main" id="{AD8B5789-152C-4CB9-E206-41D22A8D8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919" y="-282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55024C-2B66-6BA7-98F7-446EFB7A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pl-PL" sz="4800">
                <a:cs typeface="Calibri Light"/>
              </a:rPr>
              <a:t>Rehabilitation</a:t>
            </a:r>
            <a:endParaRPr lang="pl-PL" sz="48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1145E9-D533-F4EC-7361-7FCD7CD53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200">
                <a:latin typeface="Calibri"/>
                <a:cs typeface="Calibri"/>
              </a:rPr>
              <a:t>exercises to strengthen the hip joint</a:t>
            </a:r>
          </a:p>
          <a:p>
            <a:r>
              <a:rPr lang="pl-PL" sz="2200">
                <a:latin typeface="Calibri"/>
                <a:cs typeface="Calibri"/>
              </a:rPr>
              <a:t>Stretching exercises</a:t>
            </a:r>
          </a:p>
          <a:p>
            <a:r>
              <a:rPr lang="pl-PL" sz="2200">
                <a:latin typeface="Calibri"/>
                <a:ea typeface="+mn-lt"/>
                <a:cs typeface="+mn-lt"/>
              </a:rPr>
              <a:t>Balance and coordination training</a:t>
            </a:r>
          </a:p>
        </p:txBody>
      </p:sp>
      <p:pic>
        <p:nvPicPr>
          <p:cNvPr id="4" name="Obraz 3" descr="The Best Hip Exercises For Women | PureGym">
            <a:extLst>
              <a:ext uri="{FF2B5EF4-FFF2-40B4-BE49-F238E27FC236}">
                <a16:creationId xmlns:a16="http://schemas.microsoft.com/office/drawing/2014/main" id="{9F197A42-1A64-F0CC-51FA-EB64879C2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826" y="2569464"/>
            <a:ext cx="2943148" cy="3678936"/>
          </a:xfrm>
          <a:prstGeom prst="rect">
            <a:avLst/>
          </a:prstGeom>
        </p:spPr>
      </p:pic>
      <p:pic>
        <p:nvPicPr>
          <p:cNvPr id="5" name="Obraz 4" descr="What are the best workouts for hips? - Quora">
            <a:extLst>
              <a:ext uri="{FF2B5EF4-FFF2-40B4-BE49-F238E27FC236}">
                <a16:creationId xmlns:a16="http://schemas.microsoft.com/office/drawing/2014/main" id="{4BD9DB9C-99B3-2AF3-EE09-C3695A6FA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298" y="2569464"/>
            <a:ext cx="4486507" cy="3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7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7819BC-3E13-27C5-1B43-57645725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latin typeface="Söhne"/>
                <a:ea typeface="Söhne"/>
                <a:cs typeface="Söhne"/>
              </a:rPr>
              <a:t>Week</a:t>
            </a:r>
            <a:r>
              <a:rPr lang="pl-PL" b="1" dirty="0">
                <a:latin typeface="Söhne"/>
                <a:ea typeface="Söhne"/>
                <a:cs typeface="Söhne"/>
              </a:rPr>
              <a:t> 1-2: </a:t>
            </a:r>
            <a:r>
              <a:rPr lang="pl-PL" b="1" dirty="0" err="1">
                <a:latin typeface="Söhne"/>
                <a:ea typeface="Söhne"/>
                <a:cs typeface="Söhne"/>
              </a:rPr>
              <a:t>Initial</a:t>
            </a:r>
            <a:r>
              <a:rPr lang="pl-PL" b="1" dirty="0">
                <a:latin typeface="Söhne"/>
                <a:ea typeface="Söhne"/>
                <a:cs typeface="Söhne"/>
              </a:rPr>
              <a:t> </a:t>
            </a:r>
            <a:r>
              <a:rPr lang="pl-PL" b="1" dirty="0" err="1">
                <a:latin typeface="Söhne"/>
                <a:ea typeface="Söhne"/>
                <a:cs typeface="Söhne"/>
              </a:rPr>
              <a:t>Phase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26EA39-B46B-0E23-E3AA-3E48EA90D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588"/>
            <a:ext cx="10515600" cy="46617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sz="1800" dirty="0" err="1">
                <a:cs typeface="Calibri"/>
              </a:rPr>
              <a:t>Assessment</a:t>
            </a:r>
            <a:r>
              <a:rPr lang="pl-PL" sz="1800" dirty="0">
                <a:cs typeface="Calibri"/>
              </a:rPr>
              <a:t>: </a:t>
            </a:r>
            <a:r>
              <a:rPr lang="pl-PL" sz="1800" dirty="0" err="1">
                <a:cs typeface="Calibri"/>
              </a:rPr>
              <a:t>Thorough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evaluation</a:t>
            </a:r>
            <a:r>
              <a:rPr lang="pl-PL" sz="1800" dirty="0">
                <a:cs typeface="Calibri"/>
              </a:rPr>
              <a:t> of the </a:t>
            </a:r>
            <a:r>
              <a:rPr lang="pl-PL" sz="1800" dirty="0" err="1">
                <a:cs typeface="Calibri"/>
              </a:rPr>
              <a:t>injury</a:t>
            </a:r>
            <a:r>
              <a:rPr lang="pl-PL" sz="1800" dirty="0">
                <a:cs typeface="Calibri"/>
              </a:rPr>
              <a:t> by a </a:t>
            </a:r>
            <a:r>
              <a:rPr lang="pl-PL" sz="1800" dirty="0" err="1">
                <a:cs typeface="Calibri"/>
              </a:rPr>
              <a:t>physiotherapist</a:t>
            </a:r>
            <a:r>
              <a:rPr lang="pl-PL" sz="1800" dirty="0">
                <a:cs typeface="Calibri"/>
              </a:rPr>
              <a:t>, </a:t>
            </a:r>
            <a:r>
              <a:rPr lang="pl-PL" sz="1800" dirty="0" err="1">
                <a:cs typeface="Calibri"/>
              </a:rPr>
              <a:t>determining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range</a:t>
            </a:r>
            <a:r>
              <a:rPr lang="pl-PL" sz="1800" dirty="0">
                <a:cs typeface="Calibri"/>
              </a:rPr>
              <a:t> of </a:t>
            </a:r>
            <a:r>
              <a:rPr lang="pl-PL" sz="1800" dirty="0" err="1">
                <a:cs typeface="Calibri"/>
              </a:rPr>
              <a:t>motion</a:t>
            </a:r>
            <a:r>
              <a:rPr lang="pl-PL" sz="1800" dirty="0">
                <a:cs typeface="Calibri"/>
              </a:rPr>
              <a:t>, </a:t>
            </a:r>
            <a:r>
              <a:rPr lang="pl-PL" sz="1800" dirty="0" err="1">
                <a:cs typeface="Calibri"/>
              </a:rPr>
              <a:t>muscle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strength</a:t>
            </a:r>
            <a:r>
              <a:rPr lang="pl-PL" sz="1800" dirty="0">
                <a:cs typeface="Calibri"/>
              </a:rPr>
              <a:t>, and </a:t>
            </a:r>
            <a:r>
              <a:rPr lang="pl-PL" sz="1800" dirty="0" err="1">
                <a:cs typeface="Calibri"/>
              </a:rPr>
              <a:t>pain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levels</a:t>
            </a:r>
            <a:r>
              <a:rPr lang="pl-PL" sz="1800" dirty="0">
                <a:cs typeface="Calibri"/>
              </a:rPr>
              <a:t>.</a:t>
            </a:r>
          </a:p>
          <a:p>
            <a:r>
              <a:rPr lang="pl-PL" sz="1800" dirty="0" err="1">
                <a:cs typeface="Calibri"/>
              </a:rPr>
              <a:t>Pain</a:t>
            </a:r>
            <a:r>
              <a:rPr lang="pl-PL" sz="1800" dirty="0">
                <a:cs typeface="Calibri"/>
              </a:rPr>
              <a:t> and </a:t>
            </a:r>
            <a:r>
              <a:rPr lang="pl-PL" sz="1800" dirty="0" err="1">
                <a:cs typeface="Calibri"/>
              </a:rPr>
              <a:t>swelling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reduction</a:t>
            </a:r>
            <a:r>
              <a:rPr lang="pl-PL" sz="1800" dirty="0">
                <a:cs typeface="Calibri"/>
              </a:rPr>
              <a:t>: </a:t>
            </a:r>
            <a:r>
              <a:rPr lang="pl-PL" sz="1800" dirty="0" err="1">
                <a:cs typeface="Calibri"/>
              </a:rPr>
              <a:t>Utilizing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techniques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such</a:t>
            </a:r>
            <a:r>
              <a:rPr lang="pl-PL" sz="1800" dirty="0">
                <a:cs typeface="Calibri"/>
              </a:rPr>
              <a:t> as </a:t>
            </a:r>
            <a:r>
              <a:rPr lang="pl-PL" sz="1800" dirty="0" err="1">
                <a:cs typeface="Calibri"/>
              </a:rPr>
              <a:t>rest</a:t>
            </a:r>
            <a:r>
              <a:rPr lang="pl-PL" sz="1800" dirty="0">
                <a:cs typeface="Calibri"/>
              </a:rPr>
              <a:t>, </a:t>
            </a:r>
            <a:r>
              <a:rPr lang="pl-PL" sz="1800" dirty="0" err="1">
                <a:cs typeface="Calibri"/>
              </a:rPr>
              <a:t>ice</a:t>
            </a:r>
            <a:r>
              <a:rPr lang="pl-PL" sz="1800" dirty="0">
                <a:cs typeface="Calibri"/>
              </a:rPr>
              <a:t>, </a:t>
            </a:r>
            <a:r>
              <a:rPr lang="pl-PL" sz="1800" dirty="0" err="1">
                <a:cs typeface="Calibri"/>
              </a:rPr>
              <a:t>compression</a:t>
            </a:r>
            <a:r>
              <a:rPr lang="pl-PL" sz="1800" dirty="0">
                <a:cs typeface="Calibri"/>
              </a:rPr>
              <a:t>, </a:t>
            </a:r>
            <a:r>
              <a:rPr lang="pl-PL" sz="1800" dirty="0" err="1">
                <a:cs typeface="Calibri"/>
              </a:rPr>
              <a:t>elevation</a:t>
            </a:r>
            <a:r>
              <a:rPr lang="pl-PL" sz="1800" dirty="0">
                <a:cs typeface="Calibri"/>
              </a:rPr>
              <a:t> (RICE) to </a:t>
            </a:r>
            <a:r>
              <a:rPr lang="pl-PL" sz="1800" dirty="0" err="1">
                <a:cs typeface="Calibri"/>
              </a:rPr>
              <a:t>reduce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pain</a:t>
            </a:r>
            <a:r>
              <a:rPr lang="pl-PL" sz="1800" dirty="0">
                <a:cs typeface="Calibri"/>
              </a:rPr>
              <a:t> and </a:t>
            </a:r>
            <a:r>
              <a:rPr lang="pl-PL" sz="1800" dirty="0" err="1">
                <a:cs typeface="Calibri"/>
              </a:rPr>
              <a:t>swelling</a:t>
            </a:r>
            <a:r>
              <a:rPr lang="pl-PL" sz="1800" dirty="0">
                <a:cs typeface="Calibri"/>
              </a:rPr>
              <a:t>.</a:t>
            </a:r>
          </a:p>
          <a:p>
            <a:r>
              <a:rPr lang="pl-PL" sz="1800" dirty="0" err="1">
                <a:cs typeface="Calibri"/>
              </a:rPr>
              <a:t>Breathing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exercises</a:t>
            </a:r>
            <a:r>
              <a:rPr lang="pl-PL" sz="1800" dirty="0">
                <a:cs typeface="Calibri"/>
              </a:rPr>
              <a:t> and </a:t>
            </a:r>
            <a:r>
              <a:rPr lang="pl-PL" sz="1800" dirty="0" err="1">
                <a:cs typeface="Calibri"/>
              </a:rPr>
              <a:t>posture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control</a:t>
            </a:r>
            <a:r>
              <a:rPr lang="pl-PL" sz="1800" dirty="0">
                <a:cs typeface="Calibri"/>
              </a:rPr>
              <a:t>: Basic </a:t>
            </a:r>
            <a:r>
              <a:rPr lang="pl-PL" sz="1800" dirty="0" err="1">
                <a:cs typeface="Calibri"/>
              </a:rPr>
              <a:t>breathing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exercises</a:t>
            </a:r>
            <a:r>
              <a:rPr lang="pl-PL" sz="1800" dirty="0">
                <a:cs typeface="Calibri"/>
              </a:rPr>
              <a:t> and </a:t>
            </a:r>
            <a:r>
              <a:rPr lang="pl-PL" sz="1800" dirty="0" err="1">
                <a:cs typeface="Calibri"/>
              </a:rPr>
              <a:t>postural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control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exercises</a:t>
            </a:r>
            <a:r>
              <a:rPr lang="pl-PL" sz="1800" dirty="0">
                <a:cs typeface="Calibri"/>
              </a:rPr>
              <a:t>.</a:t>
            </a:r>
          </a:p>
          <a:p>
            <a:endParaRPr lang="pl-PL" sz="1800" dirty="0">
              <a:cs typeface="Calibri"/>
            </a:endParaRPr>
          </a:p>
          <a:p>
            <a:endParaRPr lang="pl-PL" sz="1800" dirty="0">
              <a:cs typeface="Calibri"/>
            </a:endParaRPr>
          </a:p>
          <a:p>
            <a:endParaRPr lang="pl-PL" sz="1800" dirty="0">
              <a:cs typeface="Calibri"/>
            </a:endParaRPr>
          </a:p>
          <a:p>
            <a:endParaRPr lang="pl-PL" sz="1800" dirty="0">
              <a:cs typeface="Calibri"/>
            </a:endParaRPr>
          </a:p>
          <a:p>
            <a:endParaRPr lang="pl-PL" sz="1800" dirty="0">
              <a:cs typeface="Calibri"/>
            </a:endParaRPr>
          </a:p>
          <a:p>
            <a:r>
              <a:rPr lang="pl-PL" sz="1800" dirty="0" err="1">
                <a:cs typeface="Calibri"/>
              </a:rPr>
              <a:t>Stabilizing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muscles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strengthening</a:t>
            </a:r>
            <a:r>
              <a:rPr lang="pl-PL" sz="1800" dirty="0">
                <a:cs typeface="Calibri"/>
              </a:rPr>
              <a:t>: </a:t>
            </a:r>
            <a:r>
              <a:rPr lang="pl-PL" sz="1800" dirty="0" err="1">
                <a:cs typeface="Calibri"/>
              </a:rPr>
              <a:t>Exercises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focusing</a:t>
            </a:r>
            <a:r>
              <a:rPr lang="pl-PL" sz="1800" dirty="0">
                <a:cs typeface="Calibri"/>
              </a:rPr>
              <a:t> on </a:t>
            </a:r>
            <a:r>
              <a:rPr lang="pl-PL" sz="1800" dirty="0" err="1">
                <a:cs typeface="Calibri"/>
              </a:rPr>
              <a:t>strengthening</a:t>
            </a:r>
            <a:r>
              <a:rPr lang="pl-PL" sz="1800" dirty="0">
                <a:cs typeface="Calibri"/>
              </a:rPr>
              <a:t> the </a:t>
            </a:r>
            <a:r>
              <a:rPr lang="pl-PL" sz="1800" dirty="0" err="1">
                <a:cs typeface="Calibri"/>
              </a:rPr>
              <a:t>gluteal</a:t>
            </a:r>
            <a:r>
              <a:rPr lang="pl-PL" sz="1800" dirty="0">
                <a:cs typeface="Calibri"/>
              </a:rPr>
              <a:t>, </a:t>
            </a:r>
            <a:r>
              <a:rPr lang="pl-PL" sz="1800" dirty="0" err="1">
                <a:cs typeface="Calibri"/>
              </a:rPr>
              <a:t>thigh</a:t>
            </a:r>
            <a:r>
              <a:rPr lang="pl-PL" sz="1800" dirty="0">
                <a:cs typeface="Calibri"/>
              </a:rPr>
              <a:t>, and </a:t>
            </a:r>
            <a:r>
              <a:rPr lang="pl-PL" sz="1800" dirty="0" err="1">
                <a:cs typeface="Calibri"/>
              </a:rPr>
              <a:t>stabilizing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muscles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around</a:t>
            </a:r>
            <a:r>
              <a:rPr lang="pl-PL" sz="1800" dirty="0">
                <a:cs typeface="Calibri"/>
              </a:rPr>
              <a:t> the hip joint.</a:t>
            </a:r>
          </a:p>
          <a:p>
            <a:r>
              <a:rPr lang="pl-PL" sz="1800" dirty="0" err="1">
                <a:cs typeface="Calibri"/>
              </a:rPr>
              <a:t>Stretching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exercises</a:t>
            </a:r>
            <a:r>
              <a:rPr lang="pl-PL" sz="1800" dirty="0">
                <a:cs typeface="Calibri"/>
              </a:rPr>
              <a:t> and </a:t>
            </a:r>
            <a:r>
              <a:rPr lang="pl-PL" sz="1800" dirty="0" err="1">
                <a:cs typeface="Calibri"/>
              </a:rPr>
              <a:t>mobilization</a:t>
            </a:r>
            <a:r>
              <a:rPr lang="pl-PL" sz="1800" dirty="0">
                <a:cs typeface="Calibri"/>
              </a:rPr>
              <a:t>: </a:t>
            </a:r>
            <a:r>
              <a:rPr lang="pl-PL" sz="1800" dirty="0" err="1">
                <a:cs typeface="Calibri"/>
              </a:rPr>
              <a:t>Stretching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exercises</a:t>
            </a:r>
            <a:r>
              <a:rPr lang="pl-PL" sz="1800" dirty="0">
                <a:cs typeface="Calibri"/>
              </a:rPr>
              <a:t> to </a:t>
            </a:r>
            <a:r>
              <a:rPr lang="pl-PL" sz="1800" dirty="0" err="1">
                <a:cs typeface="Calibri"/>
              </a:rPr>
              <a:t>improve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muscle</a:t>
            </a:r>
            <a:r>
              <a:rPr lang="pl-PL" sz="1800" dirty="0">
                <a:cs typeface="Calibri"/>
              </a:rPr>
              <a:t> and </a:t>
            </a:r>
            <a:r>
              <a:rPr lang="pl-PL" sz="1800" dirty="0" err="1">
                <a:cs typeface="Calibri"/>
              </a:rPr>
              <a:t>tissue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flexibility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around</a:t>
            </a:r>
            <a:r>
              <a:rPr lang="pl-PL" sz="1800" dirty="0">
                <a:cs typeface="Calibri"/>
              </a:rPr>
              <a:t> the hip joint.</a:t>
            </a:r>
            <a:endParaRPr lang="pl-PL" dirty="0"/>
          </a:p>
          <a:p>
            <a:r>
              <a:rPr lang="pl-PL" sz="1800" dirty="0" err="1">
                <a:cs typeface="Calibri"/>
              </a:rPr>
              <a:t>Muscle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electrostimulation</a:t>
            </a:r>
            <a:r>
              <a:rPr lang="pl-PL" sz="1800" dirty="0">
                <a:cs typeface="Calibri"/>
              </a:rPr>
              <a:t>: </a:t>
            </a:r>
            <a:r>
              <a:rPr lang="pl-PL" sz="1800" dirty="0" err="1">
                <a:cs typeface="Calibri"/>
              </a:rPr>
              <a:t>If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necessary</a:t>
            </a:r>
            <a:r>
              <a:rPr lang="pl-PL" sz="1800" dirty="0">
                <a:cs typeface="Calibri"/>
              </a:rPr>
              <a:t> for </a:t>
            </a:r>
            <a:r>
              <a:rPr lang="pl-PL" sz="1800" dirty="0" err="1">
                <a:cs typeface="Calibri"/>
              </a:rPr>
              <a:t>muscle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strengthening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or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pain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reduction</a:t>
            </a:r>
            <a:r>
              <a:rPr lang="pl-PL" sz="1800" dirty="0">
                <a:cs typeface="Calibri"/>
              </a:rPr>
              <a:t>.</a:t>
            </a:r>
            <a:endParaRPr lang="pl-PL" dirty="0"/>
          </a:p>
          <a:p>
            <a:endParaRPr lang="pl-PL" sz="1800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872D2FC-7DA9-F46F-DEFA-0E9083761D13}"/>
              </a:ext>
            </a:extLst>
          </p:cNvPr>
          <p:cNvSpPr txBox="1">
            <a:spLocks/>
          </p:cNvSpPr>
          <p:nvPr/>
        </p:nvSpPr>
        <p:spPr>
          <a:xfrm>
            <a:off x="840081" y="34244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err="1">
                <a:latin typeface="Söhne"/>
              </a:rPr>
              <a:t>Week</a:t>
            </a:r>
            <a:r>
              <a:rPr lang="pl-PL" b="1">
                <a:latin typeface="Söhne"/>
              </a:rPr>
              <a:t> 3-4: </a:t>
            </a:r>
            <a:r>
              <a:rPr lang="pl-PL" b="1" err="1">
                <a:latin typeface="Söhne"/>
              </a:rPr>
              <a:t>Strengthening</a:t>
            </a:r>
            <a:r>
              <a:rPr lang="pl-PL" b="1">
                <a:latin typeface="Söhne"/>
              </a:rPr>
              <a:t> and Range of Motion Improvement Phase</a:t>
            </a:r>
            <a:endParaRPr lang="pl-PL"/>
          </a:p>
          <a:p>
            <a:endParaRPr lang="pl-PL" b="1" dirty="0"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92392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F00190-7652-9CC5-E2A2-82459E81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Week</a:t>
            </a:r>
            <a:r>
              <a:rPr lang="pl-PL" b="1" dirty="0"/>
              <a:t> 5-6: </a:t>
            </a:r>
            <a:r>
              <a:rPr lang="pl-PL" b="1" dirty="0" err="1"/>
              <a:t>Stabilization</a:t>
            </a:r>
            <a:r>
              <a:rPr lang="pl-PL" b="1" dirty="0"/>
              <a:t> and </a:t>
            </a:r>
            <a:r>
              <a:rPr lang="pl-PL" b="1" dirty="0" err="1"/>
              <a:t>Functional</a:t>
            </a:r>
            <a:r>
              <a:rPr lang="pl-PL" b="1" dirty="0"/>
              <a:t> </a:t>
            </a:r>
            <a:r>
              <a:rPr lang="pl-PL" b="1" dirty="0" err="1"/>
              <a:t>Recovery</a:t>
            </a:r>
            <a:r>
              <a:rPr lang="pl-PL" b="1" dirty="0"/>
              <a:t> </a:t>
            </a:r>
            <a:r>
              <a:rPr lang="pl-PL" b="1" dirty="0" err="1"/>
              <a:t>Phase</a:t>
            </a:r>
            <a:endParaRPr lang="pl-PL" dirty="0" err="1"/>
          </a:p>
          <a:p>
            <a:endParaRPr lang="pl-PL" dirty="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DED907-0D7A-2808-B91A-205C005F7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292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sz="2000" dirty="0" err="1">
                <a:cs typeface="Calibri"/>
              </a:rPr>
              <a:t>Balance</a:t>
            </a:r>
            <a:r>
              <a:rPr lang="pl-PL" sz="2000" dirty="0">
                <a:cs typeface="Calibri"/>
              </a:rPr>
              <a:t> and </a:t>
            </a:r>
            <a:r>
              <a:rPr lang="pl-PL" sz="2000" dirty="0" err="1">
                <a:cs typeface="Calibri"/>
              </a:rPr>
              <a:t>coordination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training</a:t>
            </a:r>
            <a:r>
              <a:rPr lang="pl-PL" sz="2000" dirty="0">
                <a:cs typeface="Calibri"/>
              </a:rPr>
              <a:t>: </a:t>
            </a:r>
            <a:r>
              <a:rPr lang="pl-PL" sz="2000" dirty="0" err="1">
                <a:cs typeface="Calibri"/>
              </a:rPr>
              <a:t>Exercises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aiming</a:t>
            </a:r>
            <a:r>
              <a:rPr lang="pl-PL" sz="2000" dirty="0">
                <a:cs typeface="Calibri"/>
              </a:rPr>
              <a:t> to </a:t>
            </a:r>
            <a:r>
              <a:rPr lang="pl-PL" sz="2000" dirty="0" err="1">
                <a:cs typeface="Calibri"/>
              </a:rPr>
              <a:t>improve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balance</a:t>
            </a:r>
            <a:r>
              <a:rPr lang="pl-PL" sz="2000" dirty="0">
                <a:cs typeface="Calibri"/>
              </a:rPr>
              <a:t> and motor </a:t>
            </a:r>
            <a:r>
              <a:rPr lang="pl-PL" sz="2000" dirty="0" err="1">
                <a:cs typeface="Calibri"/>
              </a:rPr>
              <a:t>coordination</a:t>
            </a:r>
            <a:r>
              <a:rPr lang="pl-PL" sz="2000" dirty="0">
                <a:cs typeface="Calibri"/>
              </a:rPr>
              <a:t>.</a:t>
            </a:r>
          </a:p>
          <a:p>
            <a:r>
              <a:rPr lang="pl-PL" sz="2000" dirty="0" err="1">
                <a:cs typeface="Calibri"/>
              </a:rPr>
              <a:t>Functional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exercises</a:t>
            </a:r>
            <a:r>
              <a:rPr lang="pl-PL" sz="2000" dirty="0">
                <a:cs typeface="Calibri"/>
              </a:rPr>
              <a:t>: </a:t>
            </a:r>
            <a:r>
              <a:rPr lang="pl-PL" sz="2000" dirty="0" err="1">
                <a:cs typeface="Calibri"/>
              </a:rPr>
              <a:t>Gradually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incorporating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exercises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simulating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daily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activities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like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walking</a:t>
            </a:r>
            <a:r>
              <a:rPr lang="pl-PL" sz="2000" dirty="0">
                <a:cs typeface="Calibri"/>
              </a:rPr>
              <a:t>, </a:t>
            </a:r>
            <a:r>
              <a:rPr lang="pl-PL" sz="2000" dirty="0" err="1">
                <a:cs typeface="Calibri"/>
              </a:rPr>
              <a:t>stair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climbing</a:t>
            </a:r>
            <a:r>
              <a:rPr lang="pl-PL" sz="2000" dirty="0">
                <a:cs typeface="Calibri"/>
              </a:rPr>
              <a:t>, and </a:t>
            </a:r>
            <a:r>
              <a:rPr lang="pl-PL" sz="2000" dirty="0" err="1">
                <a:cs typeface="Calibri"/>
              </a:rPr>
              <a:t>descending</a:t>
            </a:r>
            <a:r>
              <a:rPr lang="pl-PL" sz="2000" dirty="0">
                <a:cs typeface="Calibri"/>
              </a:rPr>
              <a:t>.</a:t>
            </a:r>
          </a:p>
          <a:p>
            <a:r>
              <a:rPr lang="pl-PL" sz="2000" dirty="0" err="1">
                <a:cs typeface="Calibri"/>
              </a:rPr>
              <a:t>Posture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control</a:t>
            </a:r>
            <a:r>
              <a:rPr lang="pl-PL" sz="2000" dirty="0">
                <a:cs typeface="Calibri"/>
              </a:rPr>
              <a:t> and </a:t>
            </a:r>
            <a:r>
              <a:rPr lang="pl-PL" sz="2000" dirty="0" err="1">
                <a:cs typeface="Calibri"/>
              </a:rPr>
              <a:t>ergonomic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techniques</a:t>
            </a:r>
            <a:r>
              <a:rPr lang="pl-PL" sz="2000" dirty="0">
                <a:cs typeface="Calibri"/>
              </a:rPr>
              <a:t>: </a:t>
            </a:r>
            <a:r>
              <a:rPr lang="pl-PL" sz="2000" dirty="0" err="1">
                <a:cs typeface="Calibri"/>
              </a:rPr>
              <a:t>Education</a:t>
            </a:r>
            <a:r>
              <a:rPr lang="pl-PL" sz="2000" dirty="0">
                <a:cs typeface="Calibri"/>
              </a:rPr>
              <a:t> on </a:t>
            </a:r>
            <a:r>
              <a:rPr lang="pl-PL" sz="2000" dirty="0" err="1">
                <a:cs typeface="Calibri"/>
              </a:rPr>
              <a:t>proper</a:t>
            </a:r>
            <a:r>
              <a:rPr lang="pl-PL" sz="2000" dirty="0">
                <a:cs typeface="Calibri"/>
              </a:rPr>
              <a:t> body </a:t>
            </a:r>
            <a:r>
              <a:rPr lang="pl-PL" sz="2000" dirty="0" err="1">
                <a:cs typeface="Calibri"/>
              </a:rPr>
              <a:t>posture</a:t>
            </a:r>
            <a:r>
              <a:rPr lang="pl-PL" sz="2000" dirty="0">
                <a:cs typeface="Calibri"/>
              </a:rPr>
              <a:t> and </a:t>
            </a:r>
            <a:r>
              <a:rPr lang="pl-PL" sz="2000" dirty="0" err="1">
                <a:cs typeface="Calibri"/>
              </a:rPr>
              <a:t>ergonomic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techniques</a:t>
            </a:r>
            <a:r>
              <a:rPr lang="pl-PL" sz="2000" dirty="0">
                <a:cs typeface="Calibri"/>
              </a:rPr>
              <a:t>.</a:t>
            </a:r>
          </a:p>
          <a:p>
            <a:endParaRPr lang="pl-PL" sz="2000" dirty="0">
              <a:cs typeface="Calibri"/>
            </a:endParaRPr>
          </a:p>
          <a:p>
            <a:endParaRPr lang="pl-PL" sz="2000" dirty="0">
              <a:cs typeface="Calibri"/>
            </a:endParaRPr>
          </a:p>
          <a:p>
            <a:endParaRPr lang="pl-PL" sz="2000" dirty="0">
              <a:cs typeface="Calibri"/>
            </a:endParaRPr>
          </a:p>
          <a:p>
            <a:r>
              <a:rPr lang="pl-PL" sz="2000" dirty="0" err="1">
                <a:cs typeface="Calibri"/>
              </a:rPr>
              <a:t>Increasing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exercise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intensity</a:t>
            </a:r>
            <a:r>
              <a:rPr lang="pl-PL" sz="2000" dirty="0">
                <a:cs typeface="Calibri"/>
              </a:rPr>
              <a:t>: </a:t>
            </a:r>
            <a:r>
              <a:rPr lang="pl-PL" sz="2000" dirty="0" err="1">
                <a:cs typeface="Calibri"/>
              </a:rPr>
              <a:t>Gradually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increasing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exercise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intensity</a:t>
            </a:r>
            <a:r>
              <a:rPr lang="pl-PL" sz="2000" dirty="0">
                <a:cs typeface="Calibri"/>
              </a:rPr>
              <a:t> and </a:t>
            </a:r>
            <a:r>
              <a:rPr lang="pl-PL" sz="2000" dirty="0" err="1">
                <a:cs typeface="Calibri"/>
              </a:rPr>
              <a:t>resistance</a:t>
            </a:r>
            <a:r>
              <a:rPr lang="pl-PL" sz="2000" dirty="0">
                <a:cs typeface="Calibri"/>
              </a:rPr>
              <a:t>.</a:t>
            </a:r>
          </a:p>
          <a:p>
            <a:r>
              <a:rPr lang="pl-PL" sz="2000" dirty="0" err="1">
                <a:cs typeface="Calibri"/>
              </a:rPr>
              <a:t>Personalization</a:t>
            </a:r>
            <a:r>
              <a:rPr lang="pl-PL" sz="2000" dirty="0">
                <a:cs typeface="Calibri"/>
              </a:rPr>
              <a:t> of the program: </a:t>
            </a:r>
            <a:r>
              <a:rPr lang="pl-PL" sz="2000" dirty="0" err="1">
                <a:cs typeface="Calibri"/>
              </a:rPr>
              <a:t>Adjusting</a:t>
            </a:r>
            <a:r>
              <a:rPr lang="pl-PL" sz="2000" dirty="0">
                <a:cs typeface="Calibri"/>
              </a:rPr>
              <a:t> the </a:t>
            </a:r>
            <a:r>
              <a:rPr lang="pl-PL" sz="2000" dirty="0" err="1">
                <a:cs typeface="Calibri"/>
              </a:rPr>
              <a:t>physiotherapy</a:t>
            </a:r>
            <a:r>
              <a:rPr lang="pl-PL" sz="2000" dirty="0">
                <a:cs typeface="Calibri"/>
              </a:rPr>
              <a:t> program </a:t>
            </a:r>
            <a:r>
              <a:rPr lang="pl-PL" sz="2000" dirty="0" err="1">
                <a:cs typeface="Calibri"/>
              </a:rPr>
              <a:t>according</a:t>
            </a:r>
            <a:r>
              <a:rPr lang="pl-PL" sz="2000" dirty="0">
                <a:cs typeface="Calibri"/>
              </a:rPr>
              <a:t> to the </a:t>
            </a:r>
            <a:r>
              <a:rPr lang="pl-PL" sz="2000" dirty="0" err="1">
                <a:cs typeface="Calibri"/>
              </a:rPr>
              <a:t>patient's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response</a:t>
            </a:r>
            <a:r>
              <a:rPr lang="pl-PL" sz="2000" dirty="0">
                <a:cs typeface="Calibri"/>
              </a:rPr>
              <a:t> and </a:t>
            </a:r>
            <a:r>
              <a:rPr lang="pl-PL" sz="2000" dirty="0" err="1">
                <a:cs typeface="Calibri"/>
              </a:rPr>
              <a:t>progress</a:t>
            </a:r>
            <a:r>
              <a:rPr lang="pl-PL" sz="2000" dirty="0">
                <a:cs typeface="Calibri"/>
              </a:rPr>
              <a:t>.</a:t>
            </a:r>
            <a:endParaRPr lang="pl-PL"/>
          </a:p>
          <a:p>
            <a:r>
              <a:rPr lang="pl-PL" sz="2000" dirty="0">
                <a:cs typeface="Calibri"/>
              </a:rPr>
              <a:t>Fitness </a:t>
            </a:r>
            <a:r>
              <a:rPr lang="pl-PL" sz="2000" dirty="0" err="1">
                <a:cs typeface="Calibri"/>
              </a:rPr>
              <a:t>training</a:t>
            </a:r>
            <a:r>
              <a:rPr lang="pl-PL" sz="2000" dirty="0">
                <a:cs typeface="Calibri"/>
              </a:rPr>
              <a:t>: </a:t>
            </a:r>
            <a:r>
              <a:rPr lang="pl-PL" sz="2000" dirty="0" err="1">
                <a:cs typeface="Calibri"/>
              </a:rPr>
              <a:t>Exercises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aiming</a:t>
            </a:r>
            <a:r>
              <a:rPr lang="pl-PL" sz="2000" dirty="0">
                <a:cs typeface="Calibri"/>
              </a:rPr>
              <a:t> to </a:t>
            </a:r>
            <a:r>
              <a:rPr lang="pl-PL" sz="2000" dirty="0" err="1">
                <a:cs typeface="Calibri"/>
              </a:rPr>
              <a:t>improve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overall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physical</a:t>
            </a:r>
            <a:r>
              <a:rPr lang="pl-PL" sz="2000" dirty="0">
                <a:cs typeface="Calibri"/>
              </a:rPr>
              <a:t> fitness.</a:t>
            </a:r>
            <a:endParaRPr lang="pl-PL" dirty="0"/>
          </a:p>
          <a:p>
            <a:endParaRPr lang="pl-PL" sz="2000" dirty="0">
              <a:cs typeface="Calibri"/>
            </a:endParaRPr>
          </a:p>
          <a:p>
            <a:endParaRPr lang="pl-PL" sz="2000" dirty="0">
              <a:cs typeface="Calibri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6643B55-79CD-89BD-EAFA-10EEC65CA1C7}"/>
              </a:ext>
            </a:extLst>
          </p:cNvPr>
          <p:cNvSpPr txBox="1">
            <a:spLocks/>
          </p:cNvSpPr>
          <p:nvPr/>
        </p:nvSpPr>
        <p:spPr>
          <a:xfrm>
            <a:off x="840081" y="36972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/>
              <a:t>Week</a:t>
            </a:r>
            <a:r>
              <a:rPr lang="pl-PL" b="1" dirty="0"/>
              <a:t> 7-8: Activity </a:t>
            </a:r>
            <a:r>
              <a:rPr lang="pl-PL" b="1" dirty="0" err="1"/>
              <a:t>Restoration</a:t>
            </a:r>
            <a:r>
              <a:rPr lang="pl-PL" b="1" dirty="0"/>
              <a:t> </a:t>
            </a:r>
            <a:r>
              <a:rPr lang="pl-PL" b="1" dirty="0" err="1"/>
              <a:t>Phase</a:t>
            </a:r>
            <a:endParaRPr lang="pl-PL" dirty="0" err="1"/>
          </a:p>
          <a:p>
            <a:endParaRPr lang="pl-PL" b="1" dirty="0">
              <a:cs typeface="Calibri Light"/>
            </a:endParaRPr>
          </a:p>
          <a:p>
            <a:endParaRPr lang="pl-PL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7873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9A5235-B794-6B7E-C408-B26046FA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34" y="1967266"/>
            <a:ext cx="2713566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Manual </a:t>
            </a:r>
            <a:r>
              <a:rPr lang="en-US" sz="2800" dirty="0" err="1">
                <a:solidFill>
                  <a:srgbClr val="FFFFFF"/>
                </a:solidFill>
              </a:rPr>
              <a:t>theraphy</a:t>
            </a:r>
            <a:endParaRPr lang="en-US" sz="2800" kern="1200" dirty="0" err="1">
              <a:solidFill>
                <a:srgbClr val="FFFFFF"/>
              </a:solidFill>
              <a:latin typeface="+mj-lt"/>
              <a:cs typeface="Calibri Light"/>
            </a:endParaRPr>
          </a:p>
          <a:p>
            <a:pPr algn="ctr"/>
            <a:endParaRPr lang="en-US" sz="28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4" name="Symbol zastępczy zawartości 3" descr="Obraz zawierający ubrania, tekst, kobieta, Ludzka twarz&#10;&#10;Opis wygenerowany automatycznie">
            <a:extLst>
              <a:ext uri="{FF2B5EF4-FFF2-40B4-BE49-F238E27FC236}">
                <a16:creationId xmlns:a16="http://schemas.microsoft.com/office/drawing/2014/main" id="{408BDE31-0DBD-C191-586C-683ABFFB6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2798" y="429608"/>
            <a:ext cx="7589736" cy="59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64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9E91C-D1EA-2C9B-B0E4-A4E27AE1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cs typeface="Calibri Light"/>
              </a:rPr>
              <a:t>Biblioggrpahy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665424-8375-CFC2-0F6B-9012E9EFE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ea typeface="+mn-lt"/>
                <a:cs typeface="+mn-lt"/>
                <a:hlinkClick r:id="rId2"/>
              </a:rPr>
              <a:t>https://www.epainassist.com/joint-pain/hip-pain/hip-pain-caused-by-hip-joint-dislocation-causes-types-symptoms-treatment</a:t>
            </a:r>
            <a:endParaRPr lang="pl-PL" sz="2400">
              <a:ea typeface="+mn-lt"/>
              <a:cs typeface="+mn-lt"/>
            </a:endParaRPr>
          </a:p>
          <a:p>
            <a:r>
              <a:rPr lang="pl-PL" sz="240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Handoll</a:t>
            </a:r>
            <a:r>
              <a:rPr lang="pl-PL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, Helen HG, et al. "</a:t>
            </a:r>
            <a:r>
              <a:rPr lang="pl-PL" sz="240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Multidisciplinary</a:t>
            </a:r>
            <a:r>
              <a:rPr lang="pl-PL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pl-PL" sz="240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rehabilitation</a:t>
            </a:r>
            <a:r>
              <a:rPr lang="pl-PL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for </a:t>
            </a:r>
            <a:r>
              <a:rPr lang="pl-PL" sz="240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older</a:t>
            </a:r>
            <a:r>
              <a:rPr lang="pl-PL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pl-PL" sz="240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people</a:t>
            </a:r>
            <a:r>
              <a:rPr lang="pl-PL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with hip </a:t>
            </a:r>
            <a:r>
              <a:rPr lang="pl-PL" sz="240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fractures</a:t>
            </a:r>
            <a:r>
              <a:rPr lang="pl-PL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." </a:t>
            </a:r>
            <a:r>
              <a:rPr lang="pl-PL" sz="240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Cochrane</a:t>
            </a:r>
            <a:r>
              <a:rPr lang="pl-PL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Database of </a:t>
            </a:r>
            <a:r>
              <a:rPr lang="pl-PL" sz="240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Systematic</a:t>
            </a:r>
            <a:r>
              <a:rPr lang="pl-PL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pl-PL" sz="240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Reviews</a:t>
            </a:r>
            <a:r>
              <a:rPr lang="pl-PL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 11 (2021).</a:t>
            </a:r>
          </a:p>
          <a:p>
            <a:r>
              <a:rPr lang="pl-PL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Lee,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Kyung-Jae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Sang-Hyun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Um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, and Young-Hun Kim. "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Postoperative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rehabilitation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 hip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fracture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: a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literature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review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." Hip &amp;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pelvis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 32.3 (2020)</a:t>
            </a:r>
          </a:p>
          <a:p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Bouman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, Ans IE, et al. "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 of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 ‘fast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Track’Rehabilitation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 Service for Multi-Trauma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Patients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: a non-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randomized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trial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 in the 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Netherlands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." </a:t>
            </a:r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PLoS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 One 12.1 (2017)</a:t>
            </a:r>
          </a:p>
          <a:p>
            <a:r>
              <a:rPr lang="pl-PL" sz="2400" err="1">
                <a:solidFill>
                  <a:srgbClr val="000000"/>
                </a:solidFill>
                <a:latin typeface="Calibri"/>
                <a:cs typeface="Calibri"/>
              </a:rPr>
              <a:t>Rudyk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, Aleksandra. "Wpływ rehabilitacji na jakość życia chorych po endoprotezie stawu biodrowego." (2022).</a:t>
            </a:r>
          </a:p>
        </p:txBody>
      </p:sp>
    </p:spTree>
    <p:extLst>
      <p:ext uri="{BB962C8B-B14F-4D97-AF65-F5344CB8AC3E}">
        <p14:creationId xmlns:p14="http://schemas.microsoft.com/office/powerpoint/2010/main" val="224935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4A4DB5-0E0C-B2D9-F80B-9B8CF17B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Dictionary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9AC565-BF60-EF99-D63E-C97765BB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" sz="2100" dirty="0">
                <a:solidFill>
                  <a:srgbClr val="202124"/>
                </a:solidFill>
                <a:latin typeface="Consolas"/>
              </a:rPr>
              <a:t>Ensuring – </a:t>
            </a:r>
            <a:r>
              <a:rPr lang="en" sz="2100" dirty="0" err="1">
                <a:solidFill>
                  <a:srgbClr val="202124"/>
                </a:solidFill>
                <a:latin typeface="Consolas"/>
              </a:rPr>
              <a:t>zapewnienie</a:t>
            </a:r>
            <a:r>
              <a:rPr lang="en" sz="2100" dirty="0">
                <a:solidFill>
                  <a:srgbClr val="202124"/>
                </a:solidFill>
                <a:latin typeface="Consolas"/>
              </a:rPr>
              <a:t>, </a:t>
            </a:r>
            <a:r>
              <a:rPr lang="en" sz="2100" dirty="0" err="1">
                <a:solidFill>
                  <a:srgbClr val="202124"/>
                </a:solidFill>
                <a:latin typeface="Consolas"/>
              </a:rPr>
              <a:t>grwarantowanie</a:t>
            </a:r>
          </a:p>
          <a:p>
            <a:r>
              <a:rPr lang="en" sz="2100" dirty="0">
                <a:solidFill>
                  <a:srgbClr val="202124"/>
                </a:solidFill>
                <a:latin typeface="Consolas"/>
              </a:rPr>
              <a:t>Fracture - </a:t>
            </a:r>
            <a:r>
              <a:rPr lang="en" sz="2100" dirty="0" err="1">
                <a:solidFill>
                  <a:srgbClr val="202124"/>
                </a:solidFill>
                <a:latin typeface="Consolas"/>
              </a:rPr>
              <a:t>pękniecię</a:t>
            </a:r>
          </a:p>
          <a:p>
            <a:r>
              <a:rPr lang="en" sz="2100" dirty="0">
                <a:solidFill>
                  <a:srgbClr val="202124"/>
                </a:solidFill>
                <a:latin typeface="Consolas"/>
              </a:rPr>
              <a:t>Cartilage - </a:t>
            </a:r>
            <a:r>
              <a:rPr lang="en" sz="2100" dirty="0" err="1">
                <a:solidFill>
                  <a:srgbClr val="202124"/>
                </a:solidFill>
                <a:latin typeface="Consolas"/>
              </a:rPr>
              <a:t>chrząstka</a:t>
            </a:r>
            <a:endParaRPr lang="en" sz="2100" dirty="0">
              <a:solidFill>
                <a:srgbClr val="202124"/>
              </a:solidFill>
              <a:latin typeface="Consolas"/>
            </a:endParaRPr>
          </a:p>
          <a:p>
            <a:r>
              <a:rPr lang="en" sz="2100" dirty="0">
                <a:solidFill>
                  <a:srgbClr val="202124"/>
                </a:solidFill>
                <a:latin typeface="Consolas"/>
              </a:rPr>
              <a:t>Screw - </a:t>
            </a:r>
            <a:r>
              <a:rPr lang="en" sz="2100" err="1">
                <a:solidFill>
                  <a:srgbClr val="202124"/>
                </a:solidFill>
                <a:latin typeface="Consolas"/>
              </a:rPr>
              <a:t>wkręt</a:t>
            </a:r>
            <a:endParaRPr lang="en" sz="2100" dirty="0">
              <a:solidFill>
                <a:srgbClr val="202124"/>
              </a:solidFill>
              <a:latin typeface="Consolas"/>
            </a:endParaRPr>
          </a:p>
          <a:p>
            <a:r>
              <a:rPr lang="en" sz="2100" dirty="0">
                <a:solidFill>
                  <a:srgbClr val="202124"/>
                </a:solidFill>
                <a:latin typeface="Consolas"/>
                <a:cs typeface="Calibri"/>
              </a:rPr>
              <a:t>Traction – </a:t>
            </a:r>
            <a:r>
              <a:rPr lang="en" sz="2100" dirty="0" err="1">
                <a:solidFill>
                  <a:srgbClr val="202124"/>
                </a:solidFill>
                <a:latin typeface="Consolas"/>
                <a:cs typeface="Calibri"/>
              </a:rPr>
              <a:t>trakcja</a:t>
            </a:r>
            <a:endParaRPr lang="en" sz="2100" dirty="0">
              <a:solidFill>
                <a:srgbClr val="202124"/>
              </a:solidFill>
              <a:latin typeface="Consolas"/>
              <a:cs typeface="Calibri"/>
            </a:endParaRPr>
          </a:p>
          <a:p>
            <a:r>
              <a:rPr lang="en" sz="2100" dirty="0">
                <a:solidFill>
                  <a:srgbClr val="202124"/>
                </a:solidFill>
                <a:latin typeface="Consolas"/>
                <a:cs typeface="Calibri"/>
              </a:rPr>
              <a:t>Slide - </a:t>
            </a:r>
            <a:r>
              <a:rPr lang="en" sz="2100" dirty="0" err="1">
                <a:solidFill>
                  <a:srgbClr val="202124"/>
                </a:solidFill>
                <a:latin typeface="Consolas"/>
                <a:cs typeface="Calibri"/>
              </a:rPr>
              <a:t>ślizg</a:t>
            </a:r>
          </a:p>
        </p:txBody>
      </p:sp>
    </p:spTree>
    <p:extLst>
      <p:ext uri="{BB962C8B-B14F-4D97-AF65-F5344CB8AC3E}">
        <p14:creationId xmlns:p14="http://schemas.microsoft.com/office/powerpoint/2010/main" val="409672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818858-E424-AFAE-EAAD-7FA57CEF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>
                <a:cs typeface="Calibri Light"/>
              </a:rPr>
              <a:t>Anatomy</a:t>
            </a:r>
            <a:endParaRPr lang="pl-PL" sz="540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Symbol zastępczy zawartości 16" descr="Staw Biodrowy 1 Budowa 2 Wskazania do operacji 3 Rehabilitacja faza I - ppt  video online pobierz">
            <a:extLst>
              <a:ext uri="{FF2B5EF4-FFF2-40B4-BE49-F238E27FC236}">
                <a16:creationId xmlns:a16="http://schemas.microsoft.com/office/drawing/2014/main" id="{3C126D5B-3D03-F5D1-DC41-C01863F48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711" y="-1763"/>
            <a:ext cx="7959514" cy="6859251"/>
          </a:xfrm>
        </p:spPr>
      </p:pic>
    </p:spTree>
    <p:extLst>
      <p:ext uri="{BB962C8B-B14F-4D97-AF65-F5344CB8AC3E}">
        <p14:creationId xmlns:p14="http://schemas.microsoft.com/office/powerpoint/2010/main" val="44785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E89936E-A7A7-5498-781A-D144F87E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Muscles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Staw Biodrowy 1 Budowa 2 Wskazania do operacji 3 Rehabilitacja faza I - ppt  video online pobierz">
            <a:extLst>
              <a:ext uri="{FF2B5EF4-FFF2-40B4-BE49-F238E27FC236}">
                <a16:creationId xmlns:a16="http://schemas.microsoft.com/office/drawing/2014/main" id="{17C47559-207C-4D66-FF04-0C624CB9C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8149" y="277063"/>
            <a:ext cx="7910763" cy="62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7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9EAAF6-4EEC-A17A-87FE-01DCF36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>
                <a:cs typeface="Calibri Light"/>
              </a:rPr>
              <a:t>Functions</a:t>
            </a:r>
            <a:endParaRPr lang="pl-PL" sz="5400"/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79E6DF-6AE9-5A6B-DBC5-C52C282F3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>
                <a:latin typeface="Calibri"/>
                <a:cs typeface="Calibri"/>
              </a:rPr>
              <a:t>Body </a:t>
            </a:r>
            <a:r>
              <a:rPr lang="pl-PL" sz="2000" dirty="0" err="1">
                <a:latin typeface="Calibri"/>
                <a:cs typeface="Calibri"/>
              </a:rPr>
              <a:t>support</a:t>
            </a:r>
            <a:r>
              <a:rPr lang="pl-PL" sz="2000" dirty="0">
                <a:latin typeface="Calibri"/>
                <a:cs typeface="Calibri"/>
              </a:rPr>
              <a:t> and </a:t>
            </a:r>
            <a:r>
              <a:rPr lang="pl-PL" sz="2000" dirty="0" err="1">
                <a:latin typeface="Calibri"/>
                <a:cs typeface="Calibri"/>
              </a:rPr>
              <a:t>stabilization</a:t>
            </a:r>
            <a:endParaRPr lang="pl-PL" sz="2000" dirty="0" err="1">
              <a:cs typeface="Calibri"/>
            </a:endParaRPr>
          </a:p>
          <a:p>
            <a:r>
              <a:rPr lang="pl-PL" sz="2000" dirty="0" err="1">
                <a:latin typeface="Calibri"/>
                <a:cs typeface="Calibri"/>
              </a:rPr>
              <a:t>Support</a:t>
            </a:r>
            <a:r>
              <a:rPr lang="pl-PL" sz="2000" dirty="0">
                <a:latin typeface="Calibri"/>
                <a:cs typeface="Calibri"/>
              </a:rPr>
              <a:t> for </a:t>
            </a:r>
            <a:r>
              <a:rPr lang="pl-PL" sz="2000" dirty="0" err="1">
                <a:latin typeface="Calibri"/>
                <a:cs typeface="Calibri"/>
              </a:rPr>
              <a:t>movement</a:t>
            </a:r>
            <a:endParaRPr lang="pl-PL" sz="2000" dirty="0">
              <a:latin typeface="Calibri"/>
              <a:cs typeface="Calibri"/>
            </a:endParaRPr>
          </a:p>
          <a:p>
            <a:r>
              <a:rPr lang="pl-PL" sz="2000" dirty="0" err="1">
                <a:latin typeface="Calibri"/>
                <a:cs typeface="Calibri"/>
              </a:rPr>
              <a:t>Amortisation</a:t>
            </a:r>
            <a:r>
              <a:rPr lang="pl-PL" sz="2000" dirty="0">
                <a:latin typeface="Calibri"/>
                <a:cs typeface="Calibri"/>
              </a:rPr>
              <a:t> and </a:t>
            </a:r>
            <a:r>
              <a:rPr lang="pl-PL" sz="2000" dirty="0" err="1">
                <a:latin typeface="Calibri"/>
                <a:cs typeface="Calibri"/>
              </a:rPr>
              <a:t>absorption</a:t>
            </a:r>
            <a:r>
              <a:rPr lang="pl-PL" sz="2000" dirty="0">
                <a:latin typeface="Calibri"/>
                <a:cs typeface="Calibri"/>
              </a:rPr>
              <a:t> of </a:t>
            </a:r>
            <a:r>
              <a:rPr lang="pl-PL" sz="2000" dirty="0" err="1">
                <a:latin typeface="Calibri"/>
                <a:cs typeface="Calibri"/>
              </a:rPr>
              <a:t>forces</a:t>
            </a:r>
            <a:endParaRPr lang="pl-PL" sz="2000" dirty="0">
              <a:latin typeface="Calibri"/>
              <a:cs typeface="Calibri"/>
            </a:endParaRPr>
          </a:p>
          <a:p>
            <a:r>
              <a:rPr lang="pl-PL" sz="2000" dirty="0" err="1">
                <a:latin typeface="Calibri"/>
                <a:cs typeface="Calibri"/>
              </a:rPr>
              <a:t>Support</a:t>
            </a:r>
            <a:r>
              <a:rPr lang="pl-PL" sz="2000" dirty="0">
                <a:latin typeface="Calibri"/>
                <a:cs typeface="Calibri"/>
              </a:rPr>
              <a:t> for the </a:t>
            </a:r>
            <a:r>
              <a:rPr lang="pl-PL" sz="2000" dirty="0" err="1">
                <a:latin typeface="Calibri"/>
                <a:cs typeface="Calibri"/>
              </a:rPr>
              <a:t>upper</a:t>
            </a:r>
            <a:r>
              <a:rPr lang="pl-PL" sz="2000" dirty="0">
                <a:latin typeface="Calibri"/>
                <a:cs typeface="Calibri"/>
              </a:rPr>
              <a:t> body</a:t>
            </a:r>
          </a:p>
          <a:p>
            <a:r>
              <a:rPr lang="pl-PL" sz="2000" dirty="0" err="1">
                <a:latin typeface="Calibri"/>
                <a:cs typeface="Calibri"/>
              </a:rPr>
              <a:t>Ensuring</a:t>
            </a:r>
            <a:r>
              <a:rPr lang="pl-PL" sz="2000" dirty="0">
                <a:latin typeface="Calibri"/>
                <a:cs typeface="Calibri"/>
              </a:rPr>
              <a:t> </a:t>
            </a:r>
            <a:r>
              <a:rPr lang="pl-PL" sz="2000" dirty="0" err="1">
                <a:latin typeface="Calibri"/>
                <a:cs typeface="Calibri"/>
              </a:rPr>
              <a:t>stability</a:t>
            </a:r>
            <a:r>
              <a:rPr lang="pl-PL" sz="2000" dirty="0">
                <a:latin typeface="Calibri"/>
                <a:cs typeface="Calibri"/>
              </a:rPr>
              <a:t> </a:t>
            </a:r>
            <a:r>
              <a:rPr lang="pl-PL" sz="2000" dirty="0" err="1">
                <a:latin typeface="Calibri"/>
                <a:cs typeface="Calibri"/>
              </a:rPr>
              <a:t>when</a:t>
            </a:r>
            <a:r>
              <a:rPr lang="pl-PL" sz="2000" dirty="0">
                <a:latin typeface="Calibri"/>
                <a:cs typeface="Calibri"/>
              </a:rPr>
              <a:t> </a:t>
            </a:r>
            <a:r>
              <a:rPr lang="pl-PL" sz="2000" dirty="0" err="1">
                <a:latin typeface="Calibri"/>
                <a:cs typeface="Calibri"/>
              </a:rPr>
              <a:t>sitting</a:t>
            </a:r>
            <a:r>
              <a:rPr lang="pl-PL" sz="2000" dirty="0">
                <a:latin typeface="Calibri"/>
                <a:cs typeface="Calibri"/>
              </a:rPr>
              <a:t> and standing</a:t>
            </a:r>
          </a:p>
          <a:p>
            <a:r>
              <a:rPr lang="pl-PL" sz="2000" dirty="0" err="1">
                <a:latin typeface="Calibri"/>
                <a:ea typeface="+mn-lt"/>
                <a:cs typeface="+mn-lt"/>
              </a:rPr>
              <a:t>Importance</a:t>
            </a:r>
            <a:r>
              <a:rPr lang="pl-PL" sz="2000" dirty="0">
                <a:latin typeface="Calibri"/>
                <a:ea typeface="+mn-lt"/>
                <a:cs typeface="+mn-lt"/>
              </a:rPr>
              <a:t> for </a:t>
            </a:r>
            <a:r>
              <a:rPr lang="pl-PL" sz="2000" dirty="0" err="1">
                <a:latin typeface="Calibri"/>
                <a:ea typeface="+mn-lt"/>
                <a:cs typeface="+mn-lt"/>
              </a:rPr>
              <a:t>overall</a:t>
            </a:r>
            <a:r>
              <a:rPr lang="pl-PL" sz="2000" dirty="0">
                <a:latin typeface="Calibri"/>
                <a:ea typeface="+mn-lt"/>
                <a:cs typeface="+mn-lt"/>
              </a:rPr>
              <a:t> body </a:t>
            </a:r>
            <a:r>
              <a:rPr lang="pl-PL" sz="2000" dirty="0" err="1">
                <a:latin typeface="Calibri"/>
                <a:ea typeface="+mn-lt"/>
                <a:cs typeface="+mn-lt"/>
              </a:rPr>
              <a:t>posture</a:t>
            </a:r>
            <a:endParaRPr lang="pl-PL" sz="2000">
              <a:latin typeface="Calibri"/>
              <a:cs typeface="Calibri"/>
            </a:endParaRPr>
          </a:p>
        </p:txBody>
      </p:sp>
      <p:pic>
        <p:nvPicPr>
          <p:cNvPr id="5" name="Picture 4" descr="Wooden robot over white background">
            <a:extLst>
              <a:ext uri="{FF2B5EF4-FFF2-40B4-BE49-F238E27FC236}">
                <a16:creationId xmlns:a16="http://schemas.microsoft.com/office/drawing/2014/main" id="{D0F1B5B4-46CE-DA79-DC33-673ED3C9E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890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1E31F2-4BF1-E3FA-969E-C6F5C0C1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fracture of the neck of the femoral head</a:t>
            </a:r>
          </a:p>
        </p:txBody>
      </p:sp>
      <p:pic>
        <p:nvPicPr>
          <p:cNvPr id="4" name="Symbol zastępczy zawartości 3" descr="Złamanie szyjki kości udowej - rehabilitacja, objawy, przyczyny">
            <a:extLst>
              <a:ext uri="{FF2B5EF4-FFF2-40B4-BE49-F238E27FC236}">
                <a16:creationId xmlns:a16="http://schemas.microsoft.com/office/drawing/2014/main" id="{81EAA17D-C895-5792-1D12-6D08F38BC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6946" y="339259"/>
            <a:ext cx="7251070" cy="58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3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613E27-DFC7-069D-203C-E769A2FEB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Dislocation of the joint capsule</a:t>
            </a:r>
          </a:p>
        </p:txBody>
      </p:sp>
      <p:pic>
        <p:nvPicPr>
          <p:cNvPr id="13" name="Symbol zastępczy zawartości 12" descr="Hip Dysplasia – Symptoms and Causes | Penn Medicine">
            <a:extLst>
              <a:ext uri="{FF2B5EF4-FFF2-40B4-BE49-F238E27FC236}">
                <a16:creationId xmlns:a16="http://schemas.microsoft.com/office/drawing/2014/main" id="{E1F20603-127F-DB77-C85C-7742C1929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3391" y="521348"/>
            <a:ext cx="7410995" cy="553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6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AD30D1-DA28-CEA2-02CB-A77AC71C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Osteoarthritis of the hip joint</a:t>
            </a:r>
          </a:p>
        </p:txBody>
      </p:sp>
      <p:pic>
        <p:nvPicPr>
          <p:cNvPr id="4" name="Symbol zastępczy zawartości 3" descr="Osteoarthritis of the Hip Specialist | 🩺Singapore Sports &amp; Orthopaedic  Surgeon">
            <a:extLst>
              <a:ext uri="{FF2B5EF4-FFF2-40B4-BE49-F238E27FC236}">
                <a16:creationId xmlns:a16="http://schemas.microsoft.com/office/drawing/2014/main" id="{E9129AFD-515E-0DD3-878E-57F904913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2305" y="304800"/>
            <a:ext cx="6259019" cy="62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9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AD30D1-DA28-CEA2-02CB-A77AC71C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dirty="0">
                <a:solidFill>
                  <a:srgbClr val="FFFFFF"/>
                </a:solidFill>
              </a:rPr>
              <a:t>Hip joint replacement</a:t>
            </a:r>
            <a:endParaRPr lang="en-US" sz="33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3" name="Obraz 2" descr="Hip joint replacement - series—Aftercare: MedlinePlus Medical Encyclopedia">
            <a:extLst>
              <a:ext uri="{FF2B5EF4-FFF2-40B4-BE49-F238E27FC236}">
                <a16:creationId xmlns:a16="http://schemas.microsoft.com/office/drawing/2014/main" id="{F695081B-7062-39E8-2BDF-602C52D22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845" y="315761"/>
            <a:ext cx="7334014" cy="58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AEFC84-5155-F103-0019-93340791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" sz="3800">
                <a:latin typeface="Consolas"/>
              </a:rPr>
              <a:t>Muscle strains, sprains and injuries</a:t>
            </a:r>
            <a:endParaRPr lang="pl-PL" sz="38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ABE93F-6627-64B2-9554-805ADB553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200">
                <a:cs typeface="Calibri"/>
              </a:rPr>
              <a:t>The most common sprain is </a:t>
            </a:r>
            <a:r>
              <a:rPr lang="pl-PL" sz="2200">
                <a:latin typeface="Calibri"/>
                <a:cs typeface="Calibri"/>
              </a:rPr>
              <a:t>iliopsoas muscle sprain</a:t>
            </a:r>
            <a:endParaRPr lang="pl-PL" sz="2200">
              <a:latin typeface="Calibri"/>
            </a:endParaRPr>
          </a:p>
        </p:txBody>
      </p:sp>
      <p:pic>
        <p:nvPicPr>
          <p:cNvPr id="5" name="Obraz 4" descr="Hip Flexor Strain Injury: Causes, Symptoms &amp; Treatment Options – BodyHeal">
            <a:extLst>
              <a:ext uri="{FF2B5EF4-FFF2-40B4-BE49-F238E27FC236}">
                <a16:creationId xmlns:a16="http://schemas.microsoft.com/office/drawing/2014/main" id="{A37029D7-F935-777C-44B7-93143EBD3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28" r="-1" b="11770"/>
          <a:stretch/>
        </p:blipFill>
        <p:spPr>
          <a:xfrm>
            <a:off x="4963628" y="10"/>
            <a:ext cx="7320923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79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Physiotherapy in hip joint injuries</vt:lpstr>
      <vt:lpstr>Anatomy</vt:lpstr>
      <vt:lpstr>Muscles</vt:lpstr>
      <vt:lpstr>Functions</vt:lpstr>
      <vt:lpstr>fracture of the neck of the femoral head</vt:lpstr>
      <vt:lpstr>Dislocation of the joint capsule</vt:lpstr>
      <vt:lpstr>Osteoarthritis of the hip joint</vt:lpstr>
      <vt:lpstr>Hip joint replacement</vt:lpstr>
      <vt:lpstr>Muscle strains, sprains and injuries</vt:lpstr>
      <vt:lpstr>Rehabilitation</vt:lpstr>
      <vt:lpstr>Week 1-2: Initial Phase</vt:lpstr>
      <vt:lpstr>Week 5-6: Stabilization and Functional Recovery Phase </vt:lpstr>
      <vt:lpstr>Manual theraphy </vt:lpstr>
      <vt:lpstr>Biblioggrpahy</vt:lpstr>
      <vt:lpstr>Dictionary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227</cp:revision>
  <dcterms:created xsi:type="dcterms:W3CDTF">2023-11-29T19:27:42Z</dcterms:created>
  <dcterms:modified xsi:type="dcterms:W3CDTF">2024-01-10T08:06:24Z</dcterms:modified>
</cp:coreProperties>
</file>