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4" r:id="rId4"/>
    <p:sldId id="265" r:id="rId5"/>
    <p:sldId id="266" r:id="rId6"/>
    <p:sldId id="261" r:id="rId7"/>
    <p:sldId id="258" r:id="rId8"/>
    <p:sldId id="259" r:id="rId9"/>
    <p:sldId id="262" r:id="rId10"/>
    <p:sldId id="263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C8E079-2E7F-28B6-2A8A-F43FC7DDD212}" name="Andżelika Brzuchacz" initials="AB" userId="S::ab121610@stud.ur.edu.pl::f3f13af1-cffa-48a5-baf6-1c51e6197dc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F8DA6C-6015-7197-9392-8C4D12712D3B}" v="1383" dt="2023-10-15T17:55:28.916"/>
    <p1510:client id="{1F74A975-9626-5DE8-296F-B7BF0A61EF18}" v="6" dt="2023-10-14T20:10:55.882"/>
    <p1510:client id="{831D8441-4D9C-2BF3-0C5E-50EDFB4F3997}" v="259" dt="2023-10-04T20:45:32.747"/>
    <p1510:client id="{98D32213-70C1-52DD-4F14-13FCB32D03B3}" v="126" dt="2023-11-05T14:15:04.489"/>
    <p1510:client id="{DCD4B8F8-61DE-4779-AD97-D9D8EF22EFCA}" v="33" dt="2023-10-16T08:43:03.075"/>
    <p1510:client id="{FA13DE8A-B9BA-403C-A01B-583CECAEFE35}" v="354" dt="2023-10-02T13:14:14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83716" autoAdjust="0"/>
  </p:normalViewPr>
  <p:slideViewPr>
    <p:cSldViewPr snapToGrid="0">
      <p:cViewPr varScale="1">
        <p:scale>
          <a:sx n="76" d="100"/>
          <a:sy n="76" d="100"/>
        </p:scale>
        <p:origin x="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C5DE1-6916-423A-9F4C-266E2282FCC3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82B4C-F005-49D7-80DD-BF66F654C8C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440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27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36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063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31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061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45032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480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977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82B4C-F005-49D7-80DD-BF66F654C8C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457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10.01.2024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y.clevelandclinic.org/health/diseases/23908-lordosi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63F5877B-98C7-49DD-83AB-0F6F57CB6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az 1" descr="Obraz zawierający błona rentgenowska, Badanie medyczne, radiologia, radiografia&#10;&#10;Opis wygenerowany automatycznie">
            <a:extLst>
              <a:ext uri="{FF2B5EF4-FFF2-40B4-BE49-F238E27FC236}">
                <a16:creationId xmlns:a16="http://schemas.microsoft.com/office/drawing/2014/main" id="{F7EA9D5D-A314-9A86-B4DE-81C5119F74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22"/>
          <a:stretch/>
        </p:blipFill>
        <p:spPr>
          <a:xfrm>
            <a:off x="7364078" y="-18"/>
            <a:ext cx="4827922" cy="6857999"/>
          </a:xfrm>
          <a:custGeom>
            <a:avLst/>
            <a:gdLst/>
            <a:ahLst/>
            <a:cxnLst/>
            <a:rect l="l" t="t" r="r" b="b"/>
            <a:pathLst>
              <a:path w="4827922" h="6858000">
                <a:moveTo>
                  <a:pt x="4441" y="0"/>
                </a:moveTo>
                <a:lnTo>
                  <a:pt x="4827922" y="0"/>
                </a:lnTo>
                <a:lnTo>
                  <a:pt x="4827922" y="6858000"/>
                </a:lnTo>
                <a:lnTo>
                  <a:pt x="0" y="6858000"/>
                </a:lnTo>
                <a:lnTo>
                  <a:pt x="106674" y="6638378"/>
                </a:lnTo>
                <a:cubicBezTo>
                  <a:pt x="530028" y="5720938"/>
                  <a:pt x="777229" y="4614948"/>
                  <a:pt x="777229" y="3424428"/>
                </a:cubicBezTo>
                <a:cubicBezTo>
                  <a:pt x="777229" y="2233909"/>
                  <a:pt x="530028" y="1127919"/>
                  <a:pt x="106674" y="210478"/>
                </a:cubicBezTo>
                <a:close/>
              </a:path>
            </a:pathLst>
          </a:custGeom>
        </p:spPr>
      </p:pic>
      <p:pic>
        <p:nvPicPr>
          <p:cNvPr id="4" name="Obraz 3" descr="Obraz zawierający logo, symbol, Grafika, Czcionka&#10;&#10;Opis wygenerowany automatycznie">
            <a:extLst>
              <a:ext uri="{FF2B5EF4-FFF2-40B4-BE49-F238E27FC236}">
                <a16:creationId xmlns:a16="http://schemas.microsoft.com/office/drawing/2014/main" id="{4CE7B625-5539-7A1D-E4F2-4FBC57E1F07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58" r="13926"/>
          <a:stretch/>
        </p:blipFill>
        <p:spPr>
          <a:xfrm>
            <a:off x="3380319" y="18"/>
            <a:ext cx="4966290" cy="6857999"/>
          </a:xfrm>
          <a:custGeom>
            <a:avLst/>
            <a:gdLst/>
            <a:ahLst/>
            <a:cxnLst/>
            <a:rect l="l" t="t" r="r" b="b"/>
            <a:pathLst>
              <a:path w="4966290" h="6857999">
                <a:moveTo>
                  <a:pt x="0" y="0"/>
                </a:moveTo>
                <a:lnTo>
                  <a:pt x="4188230" y="0"/>
                </a:lnTo>
                <a:lnTo>
                  <a:pt x="4295735" y="210478"/>
                </a:lnTo>
                <a:cubicBezTo>
                  <a:pt x="4719089" y="1127919"/>
                  <a:pt x="4966290" y="2233909"/>
                  <a:pt x="4966290" y="3424428"/>
                </a:cubicBezTo>
                <a:cubicBezTo>
                  <a:pt x="4966290" y="4614948"/>
                  <a:pt x="4719089" y="5720938"/>
                  <a:pt x="4295735" y="6638378"/>
                </a:cubicBezTo>
                <a:lnTo>
                  <a:pt x="4183560" y="6857999"/>
                </a:lnTo>
                <a:lnTo>
                  <a:pt x="53039" y="6857999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23" name="Freeform: Shape 12">
            <a:extLst>
              <a:ext uri="{FF2B5EF4-FFF2-40B4-BE49-F238E27FC236}">
                <a16:creationId xmlns:a16="http://schemas.microsoft.com/office/drawing/2014/main" id="{4EA91930-66BC-4C41-B4F5-C31EB216F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14">
            <a:extLst>
              <a:ext uri="{FF2B5EF4-FFF2-40B4-BE49-F238E27FC236}">
                <a16:creationId xmlns:a16="http://schemas.microsoft.com/office/drawing/2014/main" id="{6313CF8F-B436-401E-9575-DE0F8E8B5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3160524-77FB-4965-8BC4-EF5D751FA436}"/>
              </a:ext>
            </a:extLst>
          </p:cNvPr>
          <p:cNvSpPr txBox="1"/>
          <p:nvPr/>
        </p:nvSpPr>
        <p:spPr>
          <a:xfrm>
            <a:off x="209931" y="642938"/>
            <a:ext cx="3299804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dirty="0">
                <a:latin typeface="+mj-lt"/>
                <a:ea typeface="+mj-ea"/>
                <a:cs typeface="+mj-cs"/>
              </a:rPr>
              <a:t>POSTURE</a:t>
            </a:r>
            <a:r>
              <a:rPr lang="en-US" sz="2600" b="1" kern="1200" dirty="0">
                <a:latin typeface="+mj-lt"/>
                <a:ea typeface="+mj-ea"/>
                <a:cs typeface="+mj-cs"/>
              </a:rPr>
              <a:t> </a:t>
            </a:r>
            <a:r>
              <a:rPr lang="en-US" sz="2600" b="1" dirty="0">
                <a:latin typeface="+mj-lt"/>
                <a:ea typeface="+mj-ea"/>
                <a:cs typeface="+mj-cs"/>
              </a:rPr>
              <a:t>DEFECTS</a:t>
            </a:r>
            <a:endParaRPr lang="pl-PL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dirty="0">
                <a:latin typeface="+mj-lt"/>
                <a:ea typeface="+mj-ea"/>
                <a:cs typeface="+mj-cs"/>
              </a:rPr>
              <a:t> </a:t>
            </a:r>
            <a:r>
              <a:rPr lang="en-US" sz="2600" b="1" kern="1200" dirty="0">
                <a:latin typeface="+mj-lt"/>
                <a:ea typeface="+mj-ea"/>
                <a:cs typeface="+mj-cs"/>
              </a:rPr>
              <a:t>(</a:t>
            </a:r>
            <a:r>
              <a:rPr lang="en-US" sz="2600" b="1" dirty="0">
                <a:latin typeface="+mj-lt"/>
                <a:ea typeface="+mj-ea"/>
                <a:cs typeface="+mj-cs"/>
              </a:rPr>
              <a:t>LORDOSIS ,KYPHOSIS,</a:t>
            </a:r>
            <a:endParaRPr lang="pl-PL" sz="2600" b="1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>
                <a:latin typeface="+mj-lt"/>
                <a:ea typeface="+mj-ea"/>
                <a:cs typeface="+mj-cs"/>
              </a:rPr>
              <a:t>SCOLIOSIS </a:t>
            </a:r>
            <a:r>
              <a:rPr lang="en-US" sz="2600" b="1" dirty="0">
                <a:latin typeface="+mj-lt"/>
                <a:ea typeface="+mj-ea"/>
                <a:cs typeface="+mj-cs"/>
              </a:rPr>
              <a:t>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2A38CFE9-C30A-4551-ACCB-D5808FBC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16867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67EF550F-47CE-4FB2-9DAC-12AD835C8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29E59E3-BCD0-47FB-6FE5-15602E6A6888}"/>
              </a:ext>
            </a:extLst>
          </p:cNvPr>
          <p:cNvSpPr txBox="1"/>
          <p:nvPr/>
        </p:nvSpPr>
        <p:spPr>
          <a:xfrm>
            <a:off x="448056" y="2258171"/>
            <a:ext cx="2804504" cy="391879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Andżelika Brzuchacz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Język angielski- 3 rok Fizjoterapia stacjonarne studia jednolite magisterskie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Rok akademicki 2023/2024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3747E0-849D-D808-A2C9-4C8AADD7E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30" y="281081"/>
            <a:ext cx="10515600" cy="1325563"/>
          </a:xfrm>
        </p:spPr>
        <p:txBody>
          <a:bodyPr/>
          <a:lstStyle/>
          <a:p>
            <a:r>
              <a:rPr lang="pl-PL" dirty="0" err="1">
                <a:ea typeface="Calibri Light"/>
                <a:cs typeface="Calibri Light"/>
              </a:rPr>
              <a:t>What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causes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scoliosis</a:t>
            </a:r>
            <a:r>
              <a:rPr lang="pl-PL" dirty="0">
                <a:ea typeface="Calibri Light"/>
                <a:cs typeface="Calibri Light"/>
              </a:rPr>
              <a:t> and </a:t>
            </a:r>
            <a:r>
              <a:rPr lang="pl-PL" dirty="0" err="1">
                <a:ea typeface="Calibri Light"/>
                <a:cs typeface="Calibri Light"/>
              </a:rPr>
              <a:t>what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are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scoliosis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symptoms</a:t>
            </a:r>
            <a:r>
              <a:rPr lang="pl-PL" dirty="0">
                <a:ea typeface="Calibri Light"/>
                <a:cs typeface="Calibri Light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3BF14E-3EAD-8EFF-C05E-0209FE2BB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98" y="196962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 err="1">
                <a:cs typeface="Calibri"/>
              </a:rPr>
              <a:t>Certain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neuromuscular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conditions</a:t>
            </a:r>
            <a:r>
              <a:rPr lang="pl-PL" dirty="0">
                <a:cs typeface="Calibri"/>
              </a:rPr>
              <a:t>, </a:t>
            </a:r>
            <a:r>
              <a:rPr lang="pl-PL" dirty="0" err="1">
                <a:cs typeface="Calibri"/>
              </a:rPr>
              <a:t>such</a:t>
            </a:r>
            <a:r>
              <a:rPr lang="pl-PL" dirty="0">
                <a:cs typeface="Calibri"/>
              </a:rPr>
              <a:t> as </a:t>
            </a:r>
            <a:r>
              <a:rPr lang="pl-PL" dirty="0" err="1">
                <a:cs typeface="Calibri"/>
              </a:rPr>
              <a:t>cerebral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palsy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or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muscular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dystrophy</a:t>
            </a:r>
            <a:endParaRPr lang="pl-PL" dirty="0" err="1">
              <a:ea typeface="Calibri"/>
              <a:cs typeface="Calibri"/>
            </a:endParaRPr>
          </a:p>
          <a:p>
            <a:r>
              <a:rPr lang="pl-PL" dirty="0" err="1">
                <a:cs typeface="Calibri"/>
              </a:rPr>
              <a:t>Birth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defects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affecting</a:t>
            </a:r>
            <a:r>
              <a:rPr lang="pl-PL" dirty="0">
                <a:cs typeface="Calibri"/>
              </a:rPr>
              <a:t> the development of the </a:t>
            </a:r>
            <a:r>
              <a:rPr lang="pl-PL" dirty="0" err="1">
                <a:cs typeface="Calibri"/>
              </a:rPr>
              <a:t>bones</a:t>
            </a:r>
            <a:r>
              <a:rPr lang="pl-PL" dirty="0">
                <a:cs typeface="Calibri"/>
              </a:rPr>
              <a:t> of the </a:t>
            </a:r>
            <a:r>
              <a:rPr lang="pl-PL" dirty="0" err="1">
                <a:cs typeface="Calibri"/>
              </a:rPr>
              <a:t>spine</a:t>
            </a:r>
            <a:endParaRPr lang="pl-PL" dirty="0" err="1"/>
          </a:p>
          <a:p>
            <a:r>
              <a:rPr lang="pl-PL" dirty="0" err="1">
                <a:cs typeface="Calibri"/>
              </a:rPr>
              <a:t>Previous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surgery</a:t>
            </a:r>
            <a:r>
              <a:rPr lang="pl-PL" dirty="0">
                <a:cs typeface="Calibri"/>
              </a:rPr>
              <a:t> on the </a:t>
            </a:r>
            <a:r>
              <a:rPr lang="pl-PL" dirty="0" err="1">
                <a:cs typeface="Calibri"/>
              </a:rPr>
              <a:t>chest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wall</a:t>
            </a:r>
            <a:r>
              <a:rPr lang="pl-PL" dirty="0">
                <a:cs typeface="Calibri"/>
              </a:rPr>
              <a:t> as a baby</a:t>
            </a:r>
            <a:endParaRPr lang="pl-PL" dirty="0"/>
          </a:p>
          <a:p>
            <a:r>
              <a:rPr lang="pl-PL" dirty="0" err="1">
                <a:cs typeface="Calibri"/>
              </a:rPr>
              <a:t>Injuries</a:t>
            </a:r>
            <a:r>
              <a:rPr lang="pl-PL" dirty="0">
                <a:cs typeface="Calibri"/>
              </a:rPr>
              <a:t> to </a:t>
            </a:r>
            <a:r>
              <a:rPr lang="pl-PL" dirty="0" err="1">
                <a:cs typeface="Calibri"/>
              </a:rPr>
              <a:t>or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infections</a:t>
            </a:r>
            <a:r>
              <a:rPr lang="pl-PL" dirty="0">
                <a:cs typeface="Calibri"/>
              </a:rPr>
              <a:t> of the </a:t>
            </a:r>
            <a:r>
              <a:rPr lang="pl-PL" dirty="0" err="1">
                <a:cs typeface="Calibri"/>
              </a:rPr>
              <a:t>spine</a:t>
            </a:r>
            <a:endParaRPr lang="pl-PL" dirty="0" err="1"/>
          </a:p>
          <a:p>
            <a:r>
              <a:rPr lang="pl-PL" dirty="0" err="1">
                <a:cs typeface="Calibri"/>
              </a:rPr>
              <a:t>Spinal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cord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irregularities</a:t>
            </a:r>
            <a:endParaRPr lang="pl-PL" dirty="0" err="1"/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057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89B7F4-13B0-8A44-808D-7AED4FF20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pl-PL" sz="4000"/>
              <a:t>Diagnosis &amp; Treatments</a:t>
            </a:r>
          </a:p>
          <a:p>
            <a:endParaRPr lang="pl-PL" sz="4000">
              <a:ea typeface="Calibri Light"/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309871-752A-695A-61C8-E715C5311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28" y="2388296"/>
            <a:ext cx="4646905" cy="36131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514350" indent="-514350"/>
            <a:r>
              <a:rPr lang="pl-PL" sz="3200" dirty="0">
                <a:ea typeface="Calibri"/>
                <a:cs typeface="Calibri"/>
              </a:rPr>
              <a:t> X –</a:t>
            </a:r>
            <a:r>
              <a:rPr lang="pl-PL" sz="3200" dirty="0" err="1">
                <a:ea typeface="Calibri"/>
                <a:cs typeface="Calibri"/>
              </a:rPr>
              <a:t>ray</a:t>
            </a:r>
            <a:endParaRPr lang="pl-PL" dirty="0" err="1"/>
          </a:p>
          <a:p>
            <a:pPr marL="514350" indent="-514350"/>
            <a:r>
              <a:rPr lang="pl-PL" sz="3200" dirty="0">
                <a:ea typeface="Calibri"/>
                <a:cs typeface="Calibri"/>
              </a:rPr>
              <a:t>MRI</a:t>
            </a:r>
          </a:p>
          <a:p>
            <a:pPr marL="514350" indent="-514350"/>
            <a:r>
              <a:rPr lang="pl-PL" sz="3200" err="1">
                <a:ea typeface="Calibri"/>
                <a:cs typeface="Calibri"/>
              </a:rPr>
              <a:t>Bone</a:t>
            </a:r>
            <a:r>
              <a:rPr lang="pl-PL" sz="3200" dirty="0">
                <a:ea typeface="Calibri"/>
                <a:cs typeface="Calibri"/>
              </a:rPr>
              <a:t> </a:t>
            </a:r>
            <a:r>
              <a:rPr lang="pl-PL" sz="3200" err="1">
                <a:ea typeface="Calibri"/>
                <a:cs typeface="Calibri"/>
              </a:rPr>
              <a:t>scan</a:t>
            </a:r>
            <a:endParaRPr lang="pl-PL" sz="3200" dirty="0" err="1">
              <a:ea typeface="Calibri"/>
              <a:cs typeface="Calibri"/>
            </a:endParaRPr>
          </a:p>
          <a:p>
            <a:pPr marL="514350" indent="-514350"/>
            <a:r>
              <a:rPr lang="pl-PL" sz="3200" dirty="0">
                <a:ea typeface="Calibri"/>
                <a:cs typeface="Calibri"/>
              </a:rPr>
              <a:t>CT </a:t>
            </a:r>
            <a:r>
              <a:rPr lang="pl-PL" sz="3200" dirty="0" err="1">
                <a:ea typeface="Calibri"/>
                <a:cs typeface="Calibri"/>
              </a:rPr>
              <a:t>scan</a:t>
            </a:r>
            <a:endParaRPr lang="pl-PL" sz="32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pl-PL" sz="2000">
              <a:ea typeface="Calibri"/>
              <a:cs typeface="Calibri"/>
            </a:endParaRPr>
          </a:p>
          <a:p>
            <a:pPr marL="0" indent="0">
              <a:buNone/>
            </a:pPr>
            <a:endParaRPr lang="pl-PL" sz="2000">
              <a:ea typeface="Calibri"/>
              <a:cs typeface="Calibri"/>
            </a:endParaRPr>
          </a:p>
          <a:p>
            <a:pPr marL="0" indent="0">
              <a:buNone/>
            </a:pPr>
            <a:endParaRPr lang="pl-PL" sz="2000" dirty="0">
              <a:ea typeface="Calibri"/>
              <a:cs typeface="Calibri"/>
            </a:endParaRPr>
          </a:p>
        </p:txBody>
      </p:sp>
      <p:pic>
        <p:nvPicPr>
          <p:cNvPr id="5" name="Picture 4" descr="Scan of a human brain in a neurology clinic">
            <a:extLst>
              <a:ext uri="{FF2B5EF4-FFF2-40B4-BE49-F238E27FC236}">
                <a16:creationId xmlns:a16="http://schemas.microsoft.com/office/drawing/2014/main" id="{46B527E5-6019-4137-CFE4-A456C288507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258" r="3" b="3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49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34C4809-7F20-7E7B-13D6-B4038C6C8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76" y="-3375300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How to fix it?</a:t>
            </a:r>
          </a:p>
        </p:txBody>
      </p:sp>
      <p:pic>
        <p:nvPicPr>
          <p:cNvPr id="5" name="Picture 4" descr="Magnifying glass and question mark">
            <a:extLst>
              <a:ext uri="{FF2B5EF4-FFF2-40B4-BE49-F238E27FC236}">
                <a16:creationId xmlns:a16="http://schemas.microsoft.com/office/drawing/2014/main" id="{B8F9865A-0C2D-4530-CB12-28CE1243F83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259" r="2383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B9615C5E-F709-D949-18C6-C661C4CA10AA}"/>
              </a:ext>
            </a:extLst>
          </p:cNvPr>
          <p:cNvSpPr txBox="1"/>
          <p:nvPr/>
        </p:nvSpPr>
        <p:spPr>
          <a:xfrm>
            <a:off x="467116" y="2202492"/>
            <a:ext cx="5532328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Properly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selected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exercises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for a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specific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defect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 , for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example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relaxing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,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strengthening</a:t>
            </a:r>
            <a:endParaRPr lang="pl-PL" sz="28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pl-PL" sz="2800" dirty="0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pl-PL" sz="2800" err="1">
                <a:cs typeface="Calibri" panose="020F0502020204030204"/>
              </a:rPr>
              <a:t>Surgical</a:t>
            </a:r>
            <a:r>
              <a:rPr lang="pl-PL" sz="2800" dirty="0">
                <a:cs typeface="Calibri" panose="020F0502020204030204"/>
              </a:rPr>
              <a:t> </a:t>
            </a:r>
            <a:r>
              <a:rPr lang="pl-PL" sz="2800" err="1">
                <a:cs typeface="Calibri" panose="020F0502020204030204"/>
              </a:rPr>
              <a:t>treatment</a:t>
            </a:r>
            <a:endParaRPr lang="pl-PL" sz="28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05859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A99FAF-C7D8-F5A6-321A-DFEB3701D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-215900"/>
            <a:ext cx="10515600" cy="1325563"/>
          </a:xfrm>
        </p:spPr>
        <p:txBody>
          <a:bodyPr/>
          <a:lstStyle/>
          <a:p>
            <a:pPr algn="ctr"/>
            <a:r>
              <a:rPr lang="pl-PL" err="1">
                <a:ea typeface="Calibri Light"/>
                <a:cs typeface="Calibri Light"/>
              </a:rPr>
              <a:t>Vocabulary</a:t>
            </a:r>
            <a:endParaRPr lang="pl-PL">
              <a:ea typeface="Calibri Light"/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D53CAB-5DFC-4DEB-9BB0-C8242C1AE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920750"/>
            <a:ext cx="5438775" cy="548481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/>
            <a:r>
              <a:rPr lang="pl-PL" dirty="0" err="1">
                <a:cs typeface="Calibri"/>
              </a:rPr>
              <a:t>Lordosis</a:t>
            </a:r>
            <a:r>
              <a:rPr lang="pl-PL" dirty="0">
                <a:cs typeface="Calibri"/>
              </a:rPr>
              <a:t>- lordoza  </a:t>
            </a:r>
            <a:endParaRPr lang="pl-PL"/>
          </a:p>
          <a:p>
            <a:pPr marL="514350" indent="-514350"/>
            <a:r>
              <a:rPr lang="pl-PL" dirty="0">
                <a:cs typeface="Calibri"/>
              </a:rPr>
              <a:t> </a:t>
            </a:r>
            <a:r>
              <a:rPr lang="pl-PL" dirty="0" err="1">
                <a:cs typeface="Calibri"/>
              </a:rPr>
              <a:t>Scoliosis</a:t>
            </a:r>
            <a:r>
              <a:rPr lang="pl-PL" dirty="0">
                <a:cs typeface="Calibri"/>
              </a:rPr>
              <a:t>-skolioza</a:t>
            </a:r>
          </a:p>
          <a:p>
            <a:r>
              <a:rPr lang="pl-PL" dirty="0" err="1">
                <a:cs typeface="Calibri"/>
              </a:rPr>
              <a:t>Kyphosis</a:t>
            </a:r>
            <a:r>
              <a:rPr lang="pl-PL" dirty="0">
                <a:cs typeface="Calibri"/>
              </a:rPr>
              <a:t>- kifoza</a:t>
            </a:r>
          </a:p>
          <a:p>
            <a:r>
              <a:rPr lang="pl-PL" dirty="0" err="1">
                <a:cs typeface="Calibri"/>
              </a:rPr>
              <a:t>Posture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defects</a:t>
            </a:r>
            <a:r>
              <a:rPr lang="pl-PL" dirty="0">
                <a:cs typeface="Calibri"/>
              </a:rPr>
              <a:t>- wady postawy</a:t>
            </a:r>
          </a:p>
          <a:p>
            <a:r>
              <a:rPr lang="pl-PL" dirty="0" err="1">
                <a:cs typeface="Calibri"/>
              </a:rPr>
              <a:t>Exaggerated</a:t>
            </a:r>
            <a:r>
              <a:rPr lang="pl-PL" dirty="0">
                <a:cs typeface="Calibri"/>
              </a:rPr>
              <a:t>- nadmierny</a:t>
            </a:r>
          </a:p>
          <a:p>
            <a:r>
              <a:rPr lang="pl-PL" dirty="0" err="1">
                <a:cs typeface="Calibri"/>
              </a:rPr>
              <a:t>Curve</a:t>
            </a:r>
            <a:r>
              <a:rPr lang="pl-PL" dirty="0">
                <a:cs typeface="Calibri"/>
              </a:rPr>
              <a:t>- krzywizna</a:t>
            </a:r>
          </a:p>
          <a:p>
            <a:r>
              <a:rPr lang="pl-PL" dirty="0" err="1">
                <a:cs typeface="Calibri"/>
              </a:rPr>
              <a:t>Convex</a:t>
            </a:r>
            <a:r>
              <a:rPr lang="pl-PL" dirty="0">
                <a:cs typeface="Calibri"/>
              </a:rPr>
              <a:t> </a:t>
            </a:r>
            <a:r>
              <a:rPr lang="pl-PL" dirty="0" err="1">
                <a:cs typeface="Calibri"/>
              </a:rPr>
              <a:t>curvature</a:t>
            </a:r>
            <a:r>
              <a:rPr lang="pl-PL" dirty="0">
                <a:cs typeface="Calibri"/>
              </a:rPr>
              <a:t>- wypukła krzywizna</a:t>
            </a:r>
          </a:p>
          <a:p>
            <a:r>
              <a:rPr lang="pl-PL" dirty="0" err="1">
                <a:cs typeface="Calibri"/>
              </a:rPr>
              <a:t>Thoracic</a:t>
            </a:r>
            <a:r>
              <a:rPr lang="pl-PL" dirty="0">
                <a:cs typeface="Calibri"/>
              </a:rPr>
              <a:t> region- okolica piersiowa</a:t>
            </a:r>
          </a:p>
          <a:p>
            <a:r>
              <a:rPr lang="pl-PL" dirty="0" err="1">
                <a:cs typeface="Calibri"/>
              </a:rPr>
              <a:t>Sacral</a:t>
            </a:r>
            <a:r>
              <a:rPr lang="pl-PL" dirty="0">
                <a:cs typeface="Calibri"/>
              </a:rPr>
              <a:t> region- okolica krzyżowa</a:t>
            </a:r>
          </a:p>
          <a:p>
            <a:r>
              <a:rPr lang="pl-PL" dirty="0" err="1">
                <a:cs typeface="Calibri"/>
              </a:rPr>
              <a:t>Sideways</a:t>
            </a:r>
            <a:r>
              <a:rPr lang="pl-PL" dirty="0">
                <a:cs typeface="Calibri"/>
              </a:rPr>
              <a:t>- boczne</a:t>
            </a:r>
          </a:p>
          <a:p>
            <a:r>
              <a:rPr lang="pl-PL" dirty="0" err="1">
                <a:cs typeface="Calibri"/>
              </a:rPr>
              <a:t>Dimensions</a:t>
            </a:r>
            <a:r>
              <a:rPr lang="pl-PL" dirty="0">
                <a:cs typeface="Calibri"/>
              </a:rPr>
              <a:t>-wymiary</a:t>
            </a:r>
          </a:p>
          <a:p>
            <a:r>
              <a:rPr lang="pl-PL" dirty="0" err="1">
                <a:cs typeface="Calibri"/>
              </a:rPr>
              <a:t>Anteriorly</a:t>
            </a:r>
            <a:r>
              <a:rPr lang="pl-PL" dirty="0">
                <a:cs typeface="Calibri"/>
              </a:rPr>
              <a:t>-przednio</a:t>
            </a:r>
          </a:p>
          <a:p>
            <a:r>
              <a:rPr lang="pl-PL" dirty="0" err="1">
                <a:cs typeface="Calibri"/>
              </a:rPr>
              <a:t>Posteriorly-tylnio</a:t>
            </a:r>
          </a:p>
          <a:p>
            <a:pPr marL="0" indent="0">
              <a:buNone/>
            </a:pPr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6E20FFD-F9D0-794F-634F-0CBD99D89B33}"/>
              </a:ext>
            </a:extLst>
          </p:cNvPr>
          <p:cNvSpPr txBox="1"/>
          <p:nvPr/>
        </p:nvSpPr>
        <p:spPr>
          <a:xfrm>
            <a:off x="5903118" y="1033462"/>
            <a:ext cx="5976937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Pelvis</a:t>
            </a:r>
            <a:r>
              <a:rPr lang="pl-PL" sz="2800" dirty="0">
                <a:cs typeface="Calibri" panose="020F0502020204030204"/>
              </a:rPr>
              <a:t> -miednica</a:t>
            </a:r>
          </a:p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Alignment</a:t>
            </a:r>
            <a:r>
              <a:rPr lang="pl-PL" sz="2800" dirty="0">
                <a:cs typeface="Calibri" panose="020F0502020204030204"/>
              </a:rPr>
              <a:t> of the joint- wyrównanie stawów</a:t>
            </a:r>
          </a:p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Awareness</a:t>
            </a:r>
            <a:r>
              <a:rPr lang="pl-PL" sz="2800" dirty="0">
                <a:cs typeface="Calibri" panose="020F0502020204030204"/>
              </a:rPr>
              <a:t> - świadomość</a:t>
            </a:r>
          </a:p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Cerebral</a:t>
            </a:r>
            <a:r>
              <a:rPr lang="pl-PL" sz="2800" dirty="0">
                <a:cs typeface="Calibri" panose="020F0502020204030204"/>
              </a:rPr>
              <a:t> </a:t>
            </a:r>
            <a:r>
              <a:rPr lang="pl-PL" sz="2800" dirty="0" err="1">
                <a:cs typeface="Calibri" panose="020F0502020204030204"/>
              </a:rPr>
              <a:t>palsy</a:t>
            </a:r>
            <a:r>
              <a:rPr lang="pl-PL" sz="2800" dirty="0">
                <a:cs typeface="Calibri" panose="020F0502020204030204"/>
              </a:rPr>
              <a:t>- porażenie mózgowe</a:t>
            </a:r>
          </a:p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Previous</a:t>
            </a:r>
            <a:r>
              <a:rPr lang="pl-PL" sz="2800" dirty="0">
                <a:cs typeface="Calibri" panose="020F0502020204030204"/>
              </a:rPr>
              <a:t>- poprzedni</a:t>
            </a:r>
          </a:p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Beneath</a:t>
            </a:r>
            <a:r>
              <a:rPr lang="pl-PL" sz="2800" dirty="0">
                <a:cs typeface="Calibri" panose="020F0502020204030204"/>
              </a:rPr>
              <a:t>- pod</a:t>
            </a:r>
          </a:p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Shoulder</a:t>
            </a:r>
            <a:r>
              <a:rPr lang="pl-PL" sz="2800" dirty="0">
                <a:cs typeface="Calibri" panose="020F0502020204030204"/>
              </a:rPr>
              <a:t> </a:t>
            </a:r>
            <a:r>
              <a:rPr lang="pl-PL" sz="2800" dirty="0" err="1">
                <a:cs typeface="Calibri" panose="020F0502020204030204"/>
              </a:rPr>
              <a:t>blades</a:t>
            </a:r>
            <a:r>
              <a:rPr lang="pl-PL" sz="2800" dirty="0">
                <a:cs typeface="Calibri" panose="020F0502020204030204"/>
              </a:rPr>
              <a:t>- łopatki</a:t>
            </a:r>
          </a:p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Fatigue</a:t>
            </a:r>
            <a:r>
              <a:rPr lang="pl-PL" sz="2800" dirty="0">
                <a:cs typeface="Calibri" panose="020F0502020204030204"/>
              </a:rPr>
              <a:t>- zmęczenie</a:t>
            </a:r>
          </a:p>
          <a:p>
            <a:pPr marL="285750" indent="-285750">
              <a:buFont typeface="Arial"/>
              <a:buChar char="•"/>
            </a:pPr>
            <a:r>
              <a:rPr lang="pl-PL" sz="2800" dirty="0" err="1">
                <a:cs typeface="Calibri" panose="020F0502020204030204"/>
              </a:rPr>
              <a:t>Incontinence</a:t>
            </a:r>
            <a:r>
              <a:rPr lang="pl-PL" sz="2800" dirty="0">
                <a:cs typeface="Calibri" panose="020F0502020204030204"/>
              </a:rPr>
              <a:t>- niemożność utrzymania</a:t>
            </a:r>
          </a:p>
        </p:txBody>
      </p:sp>
    </p:spTree>
    <p:extLst>
      <p:ext uri="{BB962C8B-B14F-4D97-AF65-F5344CB8AC3E}">
        <p14:creationId xmlns:p14="http://schemas.microsoft.com/office/powerpoint/2010/main" val="2042118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8AE883-B55C-7981-0151-B7225C90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69850"/>
            <a:ext cx="10515600" cy="1325563"/>
          </a:xfrm>
        </p:spPr>
        <p:txBody>
          <a:bodyPr/>
          <a:lstStyle/>
          <a:p>
            <a:pPr algn="ctr"/>
            <a:r>
              <a:rPr lang="pl-PL" err="1">
                <a:ea typeface="Calibri Light"/>
                <a:cs typeface="Calibri Light"/>
              </a:rPr>
              <a:t>Bibliography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494B44-8270-7057-C78D-DCEBB9228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47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 err="1">
                <a:solidFill>
                  <a:srgbClr val="000000"/>
                </a:solidFill>
              </a:rPr>
              <a:t>Posture</a:t>
            </a:r>
            <a:r>
              <a:rPr lang="pl-PL" sz="2000" dirty="0">
                <a:solidFill>
                  <a:srgbClr val="000000"/>
                </a:solidFill>
              </a:rPr>
              <a:t> and </a:t>
            </a:r>
            <a:r>
              <a:rPr lang="pl-PL" sz="2000" err="1">
                <a:solidFill>
                  <a:srgbClr val="000000"/>
                </a:solidFill>
              </a:rPr>
              <a:t>posturology</a:t>
            </a:r>
            <a:r>
              <a:rPr lang="pl-PL" sz="2000" dirty="0">
                <a:solidFill>
                  <a:srgbClr val="000000"/>
                </a:solidFill>
              </a:rPr>
              <a:t>, </a:t>
            </a:r>
            <a:r>
              <a:rPr lang="pl-PL" sz="2000" err="1">
                <a:solidFill>
                  <a:srgbClr val="000000"/>
                </a:solidFill>
              </a:rPr>
              <a:t>anatomical</a:t>
            </a:r>
            <a:r>
              <a:rPr lang="pl-PL" sz="2000" dirty="0">
                <a:solidFill>
                  <a:srgbClr val="000000"/>
                </a:solidFill>
              </a:rPr>
              <a:t> and </a:t>
            </a:r>
            <a:r>
              <a:rPr lang="pl-PL" sz="2000" err="1">
                <a:solidFill>
                  <a:srgbClr val="000000"/>
                </a:solidFill>
              </a:rPr>
              <a:t>physiological</a:t>
            </a: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err="1">
                <a:solidFill>
                  <a:srgbClr val="000000"/>
                </a:solidFill>
              </a:rPr>
              <a:t>profiles</a:t>
            </a:r>
            <a:r>
              <a:rPr lang="pl-PL" sz="2000" dirty="0">
                <a:solidFill>
                  <a:srgbClr val="000000"/>
                </a:solidFill>
              </a:rPr>
              <a:t>: </a:t>
            </a:r>
            <a:r>
              <a:rPr lang="pl-PL" sz="2000" err="1">
                <a:solidFill>
                  <a:srgbClr val="000000"/>
                </a:solidFill>
              </a:rPr>
              <a:t>overview</a:t>
            </a:r>
            <a:r>
              <a:rPr lang="pl-PL" sz="2000" dirty="0">
                <a:solidFill>
                  <a:srgbClr val="000000"/>
                </a:solidFill>
              </a:rPr>
              <a:t> and </a:t>
            </a:r>
            <a:r>
              <a:rPr lang="pl-PL" sz="2000" err="1">
                <a:solidFill>
                  <a:srgbClr val="000000"/>
                </a:solidFill>
              </a:rPr>
              <a:t>current</a:t>
            </a:r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err="1">
                <a:solidFill>
                  <a:srgbClr val="000000"/>
                </a:solidFill>
              </a:rPr>
              <a:t>state</a:t>
            </a:r>
            <a:r>
              <a:rPr lang="pl-PL" sz="2000" dirty="0">
                <a:solidFill>
                  <a:srgbClr val="000000"/>
                </a:solidFill>
              </a:rPr>
              <a:t> of art. 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Francesco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Carini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 1, Margherita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Mazzola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, 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Chiara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Fici.Acta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Biomed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 2017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Apr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 28;88(1):11-16.doi: 10.23750/abm.v88i1.5309.</a:t>
            </a:r>
            <a:endParaRPr lang="pl-PL" sz="2000" dirty="0">
              <a:cs typeface="Calibri"/>
            </a:endParaRPr>
          </a:p>
          <a:p>
            <a:r>
              <a:rPr lang="pl-PL" sz="2000" err="1"/>
              <a:t>Scoliosis</a:t>
            </a:r>
            <a:r>
              <a:rPr lang="pl-PL" sz="2000" dirty="0"/>
              <a:t>: </a:t>
            </a:r>
            <a:r>
              <a:rPr lang="pl-PL" sz="2000" err="1"/>
              <a:t>review</a:t>
            </a:r>
            <a:r>
              <a:rPr lang="pl-PL" sz="2000" dirty="0"/>
              <a:t> of </a:t>
            </a:r>
            <a:r>
              <a:rPr lang="pl-PL" sz="2000" err="1"/>
              <a:t>types</a:t>
            </a:r>
            <a:r>
              <a:rPr lang="pl-PL" sz="2000" dirty="0"/>
              <a:t> of </a:t>
            </a:r>
            <a:r>
              <a:rPr lang="pl-PL" sz="2000" err="1"/>
              <a:t>curves</a:t>
            </a:r>
            <a:r>
              <a:rPr lang="pl-PL" sz="2000" dirty="0"/>
              <a:t>, </a:t>
            </a:r>
            <a:r>
              <a:rPr lang="pl-PL" sz="2000" err="1"/>
              <a:t>etiological</a:t>
            </a:r>
            <a:r>
              <a:rPr lang="pl-PL" sz="2000" dirty="0"/>
              <a:t> </a:t>
            </a:r>
            <a:r>
              <a:rPr lang="pl-PL" sz="2000" err="1"/>
              <a:t>theories</a:t>
            </a:r>
            <a:r>
              <a:rPr lang="pl-PL" sz="2000" dirty="0"/>
              <a:t> and </a:t>
            </a:r>
            <a:r>
              <a:rPr lang="pl-PL" sz="2000" err="1"/>
              <a:t>conservative</a:t>
            </a:r>
            <a:r>
              <a:rPr lang="pl-PL" sz="2000" dirty="0"/>
              <a:t> </a:t>
            </a:r>
            <a:r>
              <a:rPr lang="pl-PL" sz="2000" err="1"/>
              <a:t>treatment.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Halima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Shakil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 1, 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Zaheen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 A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Iqbal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 2, 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Ahmad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 H Al-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Ghadir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 2. J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Back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Musculoskelet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000" err="1">
                <a:solidFill>
                  <a:srgbClr val="000000"/>
                </a:solidFill>
                <a:ea typeface="+mn-lt"/>
                <a:cs typeface="+mn-lt"/>
              </a:rPr>
              <a:t>Rehabil</a:t>
            </a:r>
            <a:r>
              <a:rPr lang="pl-PL" sz="2000" dirty="0">
                <a:solidFill>
                  <a:srgbClr val="000000"/>
                </a:solidFill>
                <a:ea typeface="+mn-lt"/>
                <a:cs typeface="+mn-lt"/>
              </a:rPr>
              <a:t>. 2014;27(2):111-5.doi: 10.3233/BMR-130438.</a:t>
            </a:r>
            <a:endParaRPr lang="pl-PL" sz="2000" dirty="0">
              <a:cs typeface="Calibri"/>
            </a:endParaRPr>
          </a:p>
          <a:p>
            <a:r>
              <a:rPr lang="pl-PL" sz="2000" dirty="0">
                <a:ea typeface="+mn-lt"/>
                <a:cs typeface="+mn-lt"/>
                <a:hlinkClick r:id="rId2"/>
              </a:rPr>
              <a:t>https://my.clevelandclinic.org/health/diseases/23908-lordosis</a:t>
            </a:r>
            <a:endParaRPr lang="pl-PL" sz="2000" dirty="0">
              <a:cs typeface="Calibri"/>
            </a:endParaRPr>
          </a:p>
          <a:p>
            <a:r>
              <a:rPr lang="pl-PL" sz="2000" err="1">
                <a:cs typeface="Calibri"/>
              </a:rPr>
              <a:t>Postural</a:t>
            </a:r>
            <a:r>
              <a:rPr lang="pl-PL" sz="2000" dirty="0">
                <a:cs typeface="Calibri"/>
              </a:rPr>
              <a:t> </a:t>
            </a:r>
            <a:r>
              <a:rPr lang="pl-PL" sz="2000" err="1">
                <a:cs typeface="Calibri"/>
              </a:rPr>
              <a:t>disorders</a:t>
            </a:r>
            <a:r>
              <a:rPr lang="pl-PL" sz="2000" dirty="0">
                <a:cs typeface="Calibri"/>
              </a:rPr>
              <a:t> and </a:t>
            </a:r>
            <a:r>
              <a:rPr lang="pl-PL" sz="2000" err="1">
                <a:cs typeface="Calibri"/>
              </a:rPr>
              <a:t>musculoskeletal</a:t>
            </a:r>
            <a:r>
              <a:rPr lang="pl-PL" sz="2000" dirty="0">
                <a:cs typeface="Calibri"/>
              </a:rPr>
              <a:t> </a:t>
            </a:r>
            <a:r>
              <a:rPr lang="pl-PL" sz="2000" err="1">
                <a:cs typeface="Calibri"/>
              </a:rPr>
              <a:t>dysfunction.Diagnosis</a:t>
            </a:r>
            <a:r>
              <a:rPr lang="pl-PL" sz="2000" dirty="0">
                <a:cs typeface="Calibri"/>
              </a:rPr>
              <a:t>, </a:t>
            </a:r>
            <a:r>
              <a:rPr lang="pl-PL" sz="2000" err="1">
                <a:cs typeface="Calibri"/>
              </a:rPr>
              <a:t>prevention</a:t>
            </a:r>
            <a:r>
              <a:rPr lang="pl-PL" sz="2000" dirty="0">
                <a:cs typeface="Calibri"/>
              </a:rPr>
              <a:t> and </a:t>
            </a:r>
            <a:r>
              <a:rPr lang="pl-PL" sz="2000" err="1">
                <a:cs typeface="Calibri"/>
              </a:rPr>
              <a:t>treatment.Dr.Gill</a:t>
            </a:r>
            <a:r>
              <a:rPr lang="pl-PL" sz="2000" dirty="0">
                <a:cs typeface="Calibri"/>
              </a:rPr>
              <a:t> </a:t>
            </a:r>
            <a:r>
              <a:rPr lang="pl-PL" sz="2000" err="1">
                <a:cs typeface="Calibri"/>
              </a:rPr>
              <a:t>Solberg</a:t>
            </a:r>
            <a:r>
              <a:rPr lang="pl-PL" sz="2000" dirty="0">
                <a:cs typeface="Calibri"/>
              </a:rPr>
              <a:t>.</a:t>
            </a:r>
          </a:p>
          <a:p>
            <a:r>
              <a:rPr lang="pl-PL" sz="2000" dirty="0">
                <a:ea typeface="+mn-lt"/>
                <a:cs typeface="+mn-lt"/>
              </a:rPr>
              <a:t>https://www.scoliosisreductioncenter.com/blog/fix-scoliosis-without-surgery</a:t>
            </a:r>
            <a:endParaRPr lang="pl-PL" sz="2000" dirty="0">
              <a:cs typeface="Calibri"/>
            </a:endParaRPr>
          </a:p>
          <a:p>
            <a:endParaRPr lang="pl-PL" sz="2000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5530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126053-37CD-10E0-76BC-8D477B6CA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21" y="-324758"/>
            <a:ext cx="10515600" cy="1325563"/>
          </a:xfrm>
        </p:spPr>
        <p:txBody>
          <a:bodyPr/>
          <a:lstStyle/>
          <a:p>
            <a:pPr algn="ctr"/>
            <a:r>
              <a:rPr lang="pl-PL" dirty="0">
                <a:ea typeface="Calibri Light"/>
                <a:cs typeface="Calibri Light"/>
              </a:rPr>
              <a:t>QUIZ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DB9148-BF7A-FA8F-8F02-3A3081BAD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178" y="700314"/>
            <a:ext cx="11511643" cy="5765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lnSpc>
                <a:spcPct val="106000"/>
              </a:lnSpc>
              <a:buFont typeface="+mj-lt"/>
              <a:buAutoNum type="arabicPeriod"/>
            </a:pP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posture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defect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S-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shaped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06000"/>
              </a:lnSpc>
              <a:buFont typeface="+mj-lt"/>
              <a:buAutoNum type="alphaUcPeriod"/>
            </a:pP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Lordosis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B.Kyphosis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C.Scoliosis</a:t>
            </a:r>
            <a:endParaRPr lang="pl-PL" sz="18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6000"/>
              </a:lnSpc>
              <a:buNone/>
            </a:pPr>
            <a:r>
              <a:rPr lang="pl-PL" sz="1800" b="1" kern="15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2. 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spine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lordosis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most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occur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  <a:p>
            <a:pPr marL="342900" lvl="0" indent="-342900">
              <a:lnSpc>
                <a:spcPct val="106000"/>
              </a:lnSpc>
              <a:buFont typeface="+mj-lt"/>
              <a:buAutoNum type="alphaUcPeriod"/>
            </a:pP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Lumbar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B.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Thoracic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C.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Cervical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section</a:t>
            </a:r>
            <a:endParaRPr lang="pl-PL" sz="18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6000"/>
              </a:lnSpc>
              <a:buNone/>
            </a:pP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3.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kyphosis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symptoms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06000"/>
              </a:lnSpc>
              <a:buFont typeface="+mj-lt"/>
              <a:buAutoNum type="alphaUcPeriod"/>
            </a:pP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pain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B.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Rounded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shoulders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C.Previous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surgery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on the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chest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wall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as a baby</a:t>
            </a:r>
          </a:p>
          <a:p>
            <a:pPr marL="0" lvl="0" indent="0">
              <a:lnSpc>
                <a:spcPct val="106000"/>
              </a:lnSpc>
              <a:buNone/>
            </a:pP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4. How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many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planes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scoliosis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571500" indent="-342900">
              <a:lnSpc>
                <a:spcPct val="106000"/>
              </a:lnSpc>
              <a:spcAft>
                <a:spcPts val="800"/>
              </a:spcAft>
              <a:buAutoNum type="alphaUcPeriod"/>
            </a:pP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Two-plane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B.   Three-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plane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C.Five-plane</a:t>
            </a:r>
            <a:endParaRPr lang="pl-PL" sz="18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kern="15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three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different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spine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  <a:tabLst>
                <a:tab pos="518160" algn="l"/>
              </a:tabLst>
            </a:pP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 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Cervical,thoracic,lumbar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B.    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None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the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above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C.Dorsal,ventral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lateral</a:t>
            </a:r>
            <a:endParaRPr lang="pl-PL" sz="1800" kern="15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suffers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from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scoliosis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more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1800" b="1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often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Boys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B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Both of </a:t>
            </a:r>
            <a:r>
              <a:rPr lang="pl-PL" sz="1800" kern="15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</a:t>
            </a:r>
            <a:r>
              <a:rPr lang="pl-PL" sz="1800" b="1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</a:t>
            </a:r>
            <a:r>
              <a:rPr lang="pl-PL" sz="1800" kern="1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Girls</a:t>
            </a:r>
          </a:p>
          <a:p>
            <a:endParaRPr lang="pl-PL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735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F06E01-33F6-CFCA-62BD-86D340C62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535" y="250666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Thank you for your attention</a:t>
            </a:r>
            <a:r>
              <a:rPr lang="pl-PL" sz="48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051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45FA75-00B4-48A2-B3FD-03138A0B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-177800"/>
            <a:ext cx="10515600" cy="1325563"/>
          </a:xfrm>
        </p:spPr>
        <p:txBody>
          <a:bodyPr/>
          <a:lstStyle/>
          <a:p>
            <a:pPr algn="ctr"/>
            <a:r>
              <a:rPr lang="pl-PL" err="1">
                <a:ea typeface="Calibri Light"/>
                <a:cs typeface="Calibri Light"/>
              </a:rPr>
              <a:t>Anatomy</a:t>
            </a:r>
            <a:endParaRPr lang="pl-PL" dirty="0" err="1">
              <a:ea typeface="Calibri Light" panose="020F0302020204030204"/>
              <a:cs typeface="Calibri Light" panose="020F0302020204030204"/>
            </a:endParaRPr>
          </a:p>
        </p:txBody>
      </p:sp>
      <p:pic>
        <p:nvPicPr>
          <p:cNvPr id="4" name="Obraz 3" descr="Obraz zawierający szkic&#10;&#10;Opis wygenerowany automatycznie">
            <a:extLst>
              <a:ext uri="{FF2B5EF4-FFF2-40B4-BE49-F238E27FC236}">
                <a16:creationId xmlns:a16="http://schemas.microsoft.com/office/drawing/2014/main" id="{3674E48A-6180-95AD-9863-FB8A3085D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" y="1425985"/>
            <a:ext cx="11658600" cy="365360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562F8AE9-5E5F-1B23-FFFA-B54958250F4D}"/>
              </a:ext>
            </a:extLst>
          </p:cNvPr>
          <p:cNvSpPr txBox="1"/>
          <p:nvPr/>
        </p:nvSpPr>
        <p:spPr>
          <a:xfrm>
            <a:off x="407193" y="5253037"/>
            <a:ext cx="21431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err="1">
                <a:ea typeface="Calibri"/>
                <a:cs typeface="Calibri"/>
              </a:rPr>
              <a:t>correct</a:t>
            </a:r>
            <a:r>
              <a:rPr lang="pl-PL">
                <a:ea typeface="Calibri"/>
                <a:cs typeface="Calibri"/>
              </a:rPr>
              <a:t> </a:t>
            </a:r>
            <a:r>
              <a:rPr lang="pl-PL" err="1">
                <a:ea typeface="Calibri"/>
                <a:cs typeface="Calibri"/>
              </a:rPr>
              <a:t>curves</a:t>
            </a:r>
            <a:endParaRPr lang="pl-PL" err="1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C4538AD-BB66-04C9-2D97-D0EB2FC32AB0}"/>
              </a:ext>
            </a:extLst>
          </p:cNvPr>
          <p:cNvSpPr txBox="1"/>
          <p:nvPr/>
        </p:nvSpPr>
        <p:spPr>
          <a:xfrm>
            <a:off x="3505199" y="5257799"/>
            <a:ext cx="1952625" cy="3690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 err="1">
                <a:ea typeface="Calibri"/>
                <a:cs typeface="Calibri"/>
              </a:rPr>
              <a:t>excessive</a:t>
            </a:r>
            <a:r>
              <a:rPr lang="pl-PL" dirty="0">
                <a:ea typeface="Calibri"/>
                <a:cs typeface="Calibri"/>
              </a:rPr>
              <a:t> </a:t>
            </a:r>
            <a:r>
              <a:rPr lang="pl-PL" dirty="0" err="1">
                <a:ea typeface="Calibri"/>
                <a:cs typeface="Calibri"/>
              </a:rPr>
              <a:t>kyphosis</a:t>
            </a:r>
            <a:endParaRPr lang="pl-PL" dirty="0" err="1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30AF341D-AE35-2ABB-9AE8-9557E55D80DB}"/>
              </a:ext>
            </a:extLst>
          </p:cNvPr>
          <p:cNvSpPr txBox="1"/>
          <p:nvPr/>
        </p:nvSpPr>
        <p:spPr>
          <a:xfrm>
            <a:off x="6350793" y="5253037"/>
            <a:ext cx="21907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dirty="0" err="1">
                <a:ea typeface="Calibri"/>
                <a:cs typeface="Calibri"/>
              </a:rPr>
              <a:t>scoliosis</a:t>
            </a:r>
            <a:endParaRPr lang="pl-PL" dirty="0" err="1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1D2B3E4-9770-575C-9F5F-DCB7468B9381}"/>
              </a:ext>
            </a:extLst>
          </p:cNvPr>
          <p:cNvSpPr txBox="1"/>
          <p:nvPr/>
        </p:nvSpPr>
        <p:spPr>
          <a:xfrm>
            <a:off x="9132093" y="5255418"/>
            <a:ext cx="25241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 err="1">
                <a:ea typeface="Calibri"/>
                <a:cs typeface="Calibri"/>
              </a:rPr>
              <a:t>excessive</a:t>
            </a:r>
            <a:r>
              <a:rPr lang="pl-PL" dirty="0">
                <a:ea typeface="Calibri"/>
                <a:cs typeface="Calibri"/>
              </a:rPr>
              <a:t> </a:t>
            </a:r>
            <a:r>
              <a:rPr lang="pl-PL" dirty="0" err="1">
                <a:ea typeface="Calibri"/>
                <a:cs typeface="Calibri"/>
              </a:rPr>
              <a:t>lordosis</a:t>
            </a:r>
            <a:endParaRPr lang="pl-PL" dirty="0" err="1"/>
          </a:p>
        </p:txBody>
      </p:sp>
    </p:spTree>
    <p:extLst>
      <p:ext uri="{BB962C8B-B14F-4D97-AF65-F5344CB8AC3E}">
        <p14:creationId xmlns:p14="http://schemas.microsoft.com/office/powerpoint/2010/main" val="3400905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380997" y="381001"/>
            <a:ext cx="6858001" cy="6095995"/>
          </a:xfrm>
          <a:prstGeom prst="rect">
            <a:avLst/>
          </a:prstGeom>
          <a:ln>
            <a:noFill/>
          </a:ln>
          <a:effectLst>
            <a:outerShdw blurRad="381000" dist="101600" sx="99000" sy="99000" algn="l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A025DEA-DAE9-0C41-B5A5-63A358C24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7358" y="202348"/>
            <a:ext cx="4792635" cy="1811645"/>
          </a:xfrm>
        </p:spPr>
        <p:txBody>
          <a:bodyPr anchor="ctr">
            <a:normAutofit/>
          </a:bodyPr>
          <a:lstStyle/>
          <a:p>
            <a:r>
              <a:rPr lang="pl-PL" sz="4000" dirty="0" err="1"/>
              <a:t>What</a:t>
            </a:r>
            <a:r>
              <a:rPr lang="pl-PL" sz="4000" dirty="0"/>
              <a:t> </a:t>
            </a:r>
            <a:r>
              <a:rPr lang="pl-PL" sz="4000" dirty="0" err="1"/>
              <a:t>is</a:t>
            </a:r>
            <a:r>
              <a:rPr lang="pl-PL" sz="4000" dirty="0"/>
              <a:t> </a:t>
            </a:r>
            <a:r>
              <a:rPr lang="pl-PL" sz="4000" dirty="0" err="1"/>
              <a:t>lordosis</a:t>
            </a:r>
            <a:r>
              <a:rPr lang="pl-PL" sz="4000" dirty="0"/>
              <a:t>?</a:t>
            </a:r>
          </a:p>
          <a:p>
            <a:br>
              <a:rPr lang="en-US" sz="3100" dirty="0"/>
            </a:br>
            <a:endParaRPr lang="en-US" sz="310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DAA398D-2C6E-99CB-F1AE-B56C8B1CB0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2" r="3" b="3"/>
          <a:stretch/>
        </p:blipFill>
        <p:spPr>
          <a:xfrm>
            <a:off x="-1" y="10"/>
            <a:ext cx="6304768" cy="4960296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014FFBCE-7228-9A39-3C51-BA8264E49FA5}"/>
              </a:ext>
            </a:extLst>
          </p:cNvPr>
          <p:cNvSpPr txBox="1"/>
          <p:nvPr/>
        </p:nvSpPr>
        <p:spPr>
          <a:xfrm>
            <a:off x="52192" y="5180034"/>
            <a:ext cx="600205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dirty="0">
                <a:ea typeface="+mn-lt"/>
                <a:cs typeface="+mn-lt"/>
              </a:rPr>
              <a:t>https://www.halodoc.com/kesehatan/lordosis</a:t>
            </a: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0EEE3A5F-AABB-AAA1-6D33-7B75D15976D4}"/>
              </a:ext>
            </a:extLst>
          </p:cNvPr>
          <p:cNvSpPr txBox="1"/>
          <p:nvPr/>
        </p:nvSpPr>
        <p:spPr>
          <a:xfrm>
            <a:off x="6531768" y="1712118"/>
            <a:ext cx="5524500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An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exaggerated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inward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curve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of the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spine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that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typically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affects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the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lower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dirty="0" err="1">
                <a:solidFill>
                  <a:srgbClr val="000000"/>
                </a:solidFill>
                <a:ea typeface="+mn-lt"/>
                <a:cs typeface="+mn-lt"/>
              </a:rPr>
              <a:t>back</a:t>
            </a:r>
            <a:endParaRPr lang="pl-PL" sz="2800" dirty="0" err="1">
              <a:ea typeface="Calibri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endParaRPr lang="pl-PL" sz="2800" dirty="0">
              <a:solidFill>
                <a:srgbClr val="000000"/>
              </a:solidFill>
              <a:cs typeface="Calibri"/>
            </a:endParaRPr>
          </a:p>
          <a:p>
            <a:endParaRPr lang="pl-PL" sz="28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1646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6E46B3-096E-E636-2C37-6C2E2B10B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701" y="-577365"/>
            <a:ext cx="4355265" cy="1616203"/>
          </a:xfrm>
        </p:spPr>
        <p:txBody>
          <a:bodyPr anchor="b">
            <a:normAutofit/>
          </a:bodyPr>
          <a:lstStyle/>
          <a:p>
            <a:r>
              <a:rPr lang="pl-PL" sz="4000" err="1">
                <a:ea typeface="Calibri Light"/>
                <a:cs typeface="Calibri Light"/>
              </a:rPr>
              <a:t>What</a:t>
            </a:r>
            <a:r>
              <a:rPr lang="pl-PL" sz="4000" dirty="0">
                <a:ea typeface="Calibri Light"/>
                <a:cs typeface="Calibri Light"/>
              </a:rPr>
              <a:t> </a:t>
            </a:r>
            <a:r>
              <a:rPr lang="pl-PL" sz="4000" err="1">
                <a:ea typeface="Calibri Light"/>
                <a:cs typeface="Calibri Light"/>
              </a:rPr>
              <a:t>is</a:t>
            </a:r>
            <a:r>
              <a:rPr lang="pl-PL" sz="4000" dirty="0">
                <a:ea typeface="Calibri Light"/>
                <a:cs typeface="Calibri Light"/>
              </a:rPr>
              <a:t> </a:t>
            </a:r>
            <a:r>
              <a:rPr lang="pl-PL" sz="4000" err="1">
                <a:ea typeface="Calibri Light"/>
                <a:cs typeface="Calibri Light"/>
              </a:rPr>
              <a:t>kyphosis</a:t>
            </a:r>
            <a:r>
              <a:rPr lang="pl-PL" sz="4000" dirty="0">
                <a:ea typeface="Calibri Light"/>
                <a:cs typeface="Calibri Light"/>
              </a:rPr>
              <a:t>?</a:t>
            </a:r>
            <a:endParaRPr lang="pl-PL" sz="4000" dirty="0">
              <a:cs typeface="Calibri Light"/>
            </a:endParaRPr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EBC91B2F-1681-315E-258E-A3292A50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60" y="6280846"/>
            <a:ext cx="8384470" cy="441586"/>
          </a:xfrm>
        </p:spPr>
        <p:txBody>
          <a:bodyPr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https://neurosurgicalassociatespc.com/kyphosis/</a:t>
            </a:r>
            <a:endParaRPr lang="en-US" sz="200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F146C23-37A3-4399-8EA3-1C7E425270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238" r="-2" b="15667"/>
          <a:stretch/>
        </p:blipFill>
        <p:spPr>
          <a:xfrm>
            <a:off x="6096000" y="10"/>
            <a:ext cx="6095999" cy="6857990"/>
          </a:xfrm>
          <a:prstGeom prst="rect">
            <a:avLst/>
          </a:prstGeom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69424" y="3028872"/>
            <a:ext cx="1559464" cy="6106313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57000">
                <a:schemeClr val="accent5">
                  <a:lumMod val="60000"/>
                  <a:lumOff val="40000"/>
                  <a:alpha val="0"/>
                </a:schemeClr>
              </a:gs>
            </a:gsLst>
            <a:lin ang="11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9C3A50E9-9119-7BC3-083B-2D84CCC78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5441" y="-3760"/>
            <a:ext cx="2176557" cy="68579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0000">
                <a:schemeClr val="accent2">
                  <a:alpha val="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096000" y="5502302"/>
            <a:ext cx="6106314" cy="1359456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89000"/>
                </a:schemeClr>
              </a:gs>
              <a:gs pos="38000">
                <a:schemeClr val="accent5">
                  <a:lumMod val="60000"/>
                  <a:lumOff val="40000"/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26892" y="2939627"/>
            <a:ext cx="3162908" cy="39146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E67DE2A-CCC5-CECC-EB7A-901B6A234129}"/>
              </a:ext>
            </a:extLst>
          </p:cNvPr>
          <p:cNvSpPr txBox="1"/>
          <p:nvPr/>
        </p:nvSpPr>
        <p:spPr>
          <a:xfrm>
            <a:off x="285750" y="1476374"/>
            <a:ext cx="545306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pl-PL" sz="2800" dirty="0">
                <a:cs typeface="Calibri"/>
              </a:rPr>
              <a:t>  </a:t>
            </a:r>
            <a:r>
              <a:rPr lang="pl-PL" sz="2800" dirty="0" err="1">
                <a:cs typeface="Calibri"/>
              </a:rPr>
              <a:t>An</a:t>
            </a:r>
            <a:r>
              <a:rPr lang="pl-PL" sz="2800" dirty="0">
                <a:cs typeface="Calibri"/>
              </a:rPr>
              <a:t> </a:t>
            </a:r>
            <a:r>
              <a:rPr lang="pl-PL" sz="2800" dirty="0" err="1">
                <a:cs typeface="Calibri"/>
              </a:rPr>
              <a:t>abnormally</a:t>
            </a:r>
            <a:r>
              <a:rPr lang="pl-PL" sz="2800" dirty="0">
                <a:cs typeface="Calibri"/>
              </a:rPr>
              <a:t> </a:t>
            </a:r>
            <a:r>
              <a:rPr lang="pl-PL" sz="2800" dirty="0" err="1">
                <a:cs typeface="Calibri"/>
              </a:rPr>
              <a:t>excessive</a:t>
            </a:r>
            <a:r>
              <a:rPr lang="pl-PL" sz="2800" dirty="0">
                <a:cs typeface="Calibri"/>
              </a:rPr>
              <a:t> </a:t>
            </a:r>
            <a:r>
              <a:rPr lang="pl-PL" sz="2800" dirty="0" err="1">
                <a:cs typeface="Calibri"/>
              </a:rPr>
              <a:t>convex</a:t>
            </a:r>
            <a:r>
              <a:rPr lang="pl-PL" sz="2800" dirty="0">
                <a:cs typeface="Calibri"/>
              </a:rPr>
              <a:t> </a:t>
            </a:r>
            <a:r>
              <a:rPr lang="pl-PL" sz="2800" dirty="0" err="1">
                <a:cs typeface="Calibri"/>
              </a:rPr>
              <a:t>curvature</a:t>
            </a:r>
            <a:r>
              <a:rPr lang="pl-PL" sz="2800" dirty="0">
                <a:cs typeface="Calibri"/>
              </a:rPr>
              <a:t> of the </a:t>
            </a:r>
            <a:r>
              <a:rPr lang="pl-PL" sz="2800" dirty="0" err="1">
                <a:cs typeface="Calibri"/>
              </a:rPr>
              <a:t>spine</a:t>
            </a:r>
            <a:r>
              <a:rPr lang="pl-PL" sz="2800" dirty="0">
                <a:cs typeface="Calibri"/>
              </a:rPr>
              <a:t> as </a:t>
            </a:r>
            <a:r>
              <a:rPr lang="pl-PL" sz="2800" dirty="0" err="1">
                <a:cs typeface="Calibri"/>
              </a:rPr>
              <a:t>it</a:t>
            </a:r>
            <a:r>
              <a:rPr lang="pl-PL" sz="2800" dirty="0">
                <a:cs typeface="Calibri"/>
              </a:rPr>
              <a:t> </a:t>
            </a:r>
            <a:r>
              <a:rPr lang="pl-PL" sz="2800" dirty="0" err="1">
                <a:cs typeface="Calibri"/>
              </a:rPr>
              <a:t>occurs</a:t>
            </a:r>
            <a:r>
              <a:rPr lang="pl-PL" sz="2800" dirty="0">
                <a:cs typeface="Calibri"/>
              </a:rPr>
              <a:t> in the </a:t>
            </a:r>
            <a:r>
              <a:rPr lang="pl-PL" sz="2800" dirty="0" err="1">
                <a:cs typeface="Calibri"/>
              </a:rPr>
              <a:t>thoracic</a:t>
            </a:r>
            <a:r>
              <a:rPr lang="pl-PL" sz="2800" dirty="0">
                <a:cs typeface="Calibri"/>
              </a:rPr>
              <a:t> and </a:t>
            </a:r>
            <a:r>
              <a:rPr lang="pl-PL" sz="2800" dirty="0" err="1">
                <a:cs typeface="Calibri"/>
              </a:rPr>
              <a:t>sacral</a:t>
            </a:r>
            <a:r>
              <a:rPr lang="pl-PL" sz="2800" dirty="0">
                <a:cs typeface="Calibri"/>
              </a:rPr>
              <a:t> regions</a:t>
            </a:r>
          </a:p>
        </p:txBody>
      </p:sp>
    </p:spTree>
    <p:extLst>
      <p:ext uri="{BB962C8B-B14F-4D97-AF65-F5344CB8AC3E}">
        <p14:creationId xmlns:p14="http://schemas.microsoft.com/office/powerpoint/2010/main" val="51822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CC2817B4-239C-CAEB-0978-FC9CFBC922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84" r="-1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767BD9-E466-02D4-D759-4809644A4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82" y="51974"/>
            <a:ext cx="3822189" cy="1899912"/>
          </a:xfrm>
        </p:spPr>
        <p:txBody>
          <a:bodyPr>
            <a:normAutofit/>
          </a:bodyPr>
          <a:lstStyle/>
          <a:p>
            <a:r>
              <a:rPr lang="pl-PL" sz="4000" dirty="0" err="1">
                <a:ea typeface="Calibri Light"/>
                <a:cs typeface="Calibri Light"/>
              </a:rPr>
              <a:t>What</a:t>
            </a:r>
            <a:r>
              <a:rPr lang="pl-PL" sz="4000" dirty="0">
                <a:ea typeface="Calibri Light"/>
                <a:cs typeface="Calibri Light"/>
              </a:rPr>
              <a:t> </a:t>
            </a:r>
            <a:r>
              <a:rPr lang="pl-PL" sz="4000" dirty="0" err="1">
                <a:ea typeface="Calibri Light"/>
                <a:cs typeface="Calibri Light"/>
              </a:rPr>
              <a:t>is</a:t>
            </a:r>
            <a:r>
              <a:rPr lang="pl-PL" sz="4000" dirty="0">
                <a:ea typeface="Calibri Light"/>
                <a:cs typeface="Calibri Light"/>
              </a:rPr>
              <a:t> </a:t>
            </a:r>
            <a:r>
              <a:rPr lang="pl-PL" sz="4000" dirty="0" err="1">
                <a:ea typeface="Calibri Light"/>
                <a:cs typeface="Calibri Light"/>
              </a:rPr>
              <a:t>scoliosis</a:t>
            </a:r>
            <a:r>
              <a:rPr lang="pl-PL" sz="4000" dirty="0">
                <a:ea typeface="Calibri Light"/>
                <a:cs typeface="Calibri Light"/>
              </a:rPr>
              <a:t>?</a:t>
            </a:r>
            <a:endParaRPr lang="pl-PL" sz="4000" dirty="0"/>
          </a:p>
        </p:txBody>
      </p:sp>
      <p:sp>
        <p:nvSpPr>
          <p:cNvPr id="26" name="Content Placeholder 14">
            <a:extLst>
              <a:ext uri="{FF2B5EF4-FFF2-40B4-BE49-F238E27FC236}">
                <a16:creationId xmlns:a16="http://schemas.microsoft.com/office/drawing/2014/main" id="{9B309A1E-C697-5849-33E4-D7F71AFB6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2" y="6432091"/>
            <a:ext cx="9876435" cy="37117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2000" dirty="0">
                <a:cs typeface="Calibri"/>
              </a:rPr>
              <a:t>https://www.baptisthealth.com/-/media/images/blog/types-of-scoliosis.jpg?rev=53b108789d1e424795de46dabe9a7707</a:t>
            </a:r>
            <a:endParaRPr lang="en-US" sz="200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1C385E1-AC73-1BFB-B818-D9D9F834E787}"/>
              </a:ext>
            </a:extLst>
          </p:cNvPr>
          <p:cNvSpPr txBox="1"/>
          <p:nvPr/>
        </p:nvSpPr>
        <p:spPr>
          <a:xfrm>
            <a:off x="130969" y="2074068"/>
            <a:ext cx="5845968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pl-PL" sz="2800" dirty="0">
                <a:ea typeface="+mn-lt"/>
                <a:cs typeface="+mn-lt"/>
              </a:rPr>
              <a:t> A </a:t>
            </a:r>
            <a:r>
              <a:rPr lang="pl-PL" sz="2800" dirty="0" err="1">
                <a:ea typeface="+mn-lt"/>
                <a:cs typeface="+mn-lt"/>
              </a:rPr>
              <a:t>sideways</a:t>
            </a:r>
            <a:r>
              <a:rPr lang="pl-PL" sz="2800" dirty="0">
                <a:ea typeface="+mn-lt"/>
                <a:cs typeface="+mn-lt"/>
              </a:rPr>
              <a:t> </a:t>
            </a:r>
            <a:r>
              <a:rPr lang="pl-PL" sz="2800" dirty="0" err="1">
                <a:ea typeface="+mn-lt"/>
                <a:cs typeface="+mn-lt"/>
              </a:rPr>
              <a:t>curvature</a:t>
            </a:r>
            <a:r>
              <a:rPr lang="pl-PL" sz="2800" dirty="0">
                <a:ea typeface="+mn-lt"/>
                <a:cs typeface="+mn-lt"/>
              </a:rPr>
              <a:t> of the </a:t>
            </a:r>
            <a:r>
              <a:rPr lang="pl-PL" sz="2800" dirty="0" err="1">
                <a:ea typeface="+mn-lt"/>
                <a:cs typeface="+mn-lt"/>
              </a:rPr>
              <a:t>spine</a:t>
            </a:r>
            <a:endParaRPr lang="pl-PL" sz="2800" dirty="0" err="1">
              <a:ea typeface="Calibri"/>
              <a:cs typeface="Calibri"/>
            </a:endParaRPr>
          </a:p>
          <a:p>
            <a:endParaRPr lang="pl-PL" sz="28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The </a:t>
            </a:r>
            <a:r>
              <a:rPr lang="pl-PL" sz="2800" err="1">
                <a:solidFill>
                  <a:srgbClr val="000000"/>
                </a:solidFill>
                <a:ea typeface="+mn-lt"/>
                <a:cs typeface="+mn-lt"/>
              </a:rPr>
              <a:t>curve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err="1">
                <a:solidFill>
                  <a:srgbClr val="000000"/>
                </a:solidFill>
                <a:ea typeface="+mn-lt"/>
                <a:cs typeface="+mn-lt"/>
              </a:rPr>
              <a:t>is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err="1">
                <a:solidFill>
                  <a:srgbClr val="000000"/>
                </a:solidFill>
                <a:ea typeface="+mn-lt"/>
                <a:cs typeface="+mn-lt"/>
              </a:rPr>
              <a:t>usually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"S"- </a:t>
            </a:r>
            <a:r>
              <a:rPr lang="pl-PL" sz="2800" err="1">
                <a:solidFill>
                  <a:srgbClr val="000000"/>
                </a:solidFill>
                <a:ea typeface="+mn-lt"/>
                <a:cs typeface="+mn-lt"/>
              </a:rPr>
              <a:t>or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"C"-</a:t>
            </a:r>
            <a:r>
              <a:rPr lang="pl-PL" sz="2800" err="1">
                <a:solidFill>
                  <a:srgbClr val="000000"/>
                </a:solidFill>
                <a:ea typeface="+mn-lt"/>
                <a:cs typeface="+mn-lt"/>
              </a:rPr>
              <a:t>shaped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err="1">
                <a:solidFill>
                  <a:srgbClr val="000000"/>
                </a:solidFill>
                <a:ea typeface="+mn-lt"/>
                <a:cs typeface="+mn-lt"/>
              </a:rPr>
              <a:t>over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err="1">
                <a:solidFill>
                  <a:srgbClr val="000000"/>
                </a:solidFill>
                <a:ea typeface="+mn-lt"/>
                <a:cs typeface="+mn-lt"/>
              </a:rPr>
              <a:t>three</a:t>
            </a:r>
            <a:r>
              <a:rPr lang="pl-PL" sz="28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pl-PL" sz="2800" err="1">
                <a:solidFill>
                  <a:srgbClr val="000000"/>
                </a:solidFill>
                <a:ea typeface="+mn-lt"/>
                <a:cs typeface="+mn-lt"/>
              </a:rPr>
              <a:t>dimensions</a:t>
            </a:r>
            <a:endParaRPr lang="pl-PL" sz="2800" err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0222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71C192-3235-DE99-3A9C-89D724F8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31775"/>
            <a:ext cx="10515600" cy="1325563"/>
          </a:xfrm>
        </p:spPr>
        <p:txBody>
          <a:bodyPr/>
          <a:lstStyle/>
          <a:p>
            <a:r>
              <a:rPr lang="pl-PL" sz="4000" err="1">
                <a:solidFill>
                  <a:srgbClr val="000000"/>
                </a:solidFill>
              </a:rPr>
              <a:t>What</a:t>
            </a:r>
            <a:r>
              <a:rPr lang="pl-PL" sz="4000" dirty="0">
                <a:solidFill>
                  <a:srgbClr val="000000"/>
                </a:solidFill>
              </a:rPr>
              <a:t> </a:t>
            </a:r>
            <a:r>
              <a:rPr lang="pl-PL" sz="4000" err="1">
                <a:solidFill>
                  <a:srgbClr val="000000"/>
                </a:solidFill>
              </a:rPr>
              <a:t>causes</a:t>
            </a:r>
            <a:r>
              <a:rPr lang="pl-PL" sz="4000" dirty="0">
                <a:solidFill>
                  <a:srgbClr val="000000"/>
                </a:solidFill>
              </a:rPr>
              <a:t> </a:t>
            </a:r>
            <a:r>
              <a:rPr lang="pl-PL" sz="4000" err="1">
                <a:solidFill>
                  <a:srgbClr val="000000"/>
                </a:solidFill>
              </a:rPr>
              <a:t>lordosis</a:t>
            </a:r>
            <a:r>
              <a:rPr lang="pl-PL" sz="4000" dirty="0">
                <a:solidFill>
                  <a:srgbClr val="000000"/>
                </a:solidFill>
              </a:rPr>
              <a:t>?</a:t>
            </a:r>
            <a:endParaRPr lang="pl-PL" sz="4000" dirty="0"/>
          </a:p>
          <a:p>
            <a:endParaRPr lang="pl-PL" dirty="0">
              <a:ea typeface="Calibri Light"/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2A059C-0BB5-B98C-BDBF-6D04F6C7F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950" y="12160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err="1">
                <a:ea typeface="+mn-lt"/>
                <a:cs typeface="+mn-lt"/>
              </a:rPr>
              <a:t>Shortening</a:t>
            </a:r>
            <a:r>
              <a:rPr lang="pl-PL" dirty="0">
                <a:ea typeface="+mn-lt"/>
                <a:cs typeface="+mn-lt"/>
              </a:rPr>
              <a:t> of the </a:t>
            </a:r>
            <a:r>
              <a:rPr lang="pl-PL" err="1">
                <a:ea typeface="+mn-lt"/>
                <a:cs typeface="+mn-lt"/>
              </a:rPr>
              <a:t>muscles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that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tilt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err="1">
                <a:ea typeface="+mn-lt"/>
                <a:cs typeface="+mn-lt"/>
              </a:rPr>
              <a:t>pelvis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anteriorly</a:t>
            </a:r>
            <a:r>
              <a:rPr lang="pl-PL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• </a:t>
            </a:r>
            <a:r>
              <a:rPr lang="pl-PL" dirty="0" err="1">
                <a:ea typeface="+mn-lt"/>
                <a:cs typeface="+mn-lt"/>
              </a:rPr>
              <a:t>Weakness</a:t>
            </a:r>
            <a:r>
              <a:rPr lang="pl-PL" dirty="0">
                <a:ea typeface="+mn-lt"/>
                <a:cs typeface="+mn-lt"/>
              </a:rPr>
              <a:t> of the </a:t>
            </a:r>
            <a:r>
              <a:rPr lang="pl-PL" dirty="0" err="1">
                <a:ea typeface="+mn-lt"/>
                <a:cs typeface="+mn-lt"/>
              </a:rPr>
              <a:t>muscles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that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tilt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dirty="0" err="1">
                <a:ea typeface="+mn-lt"/>
                <a:cs typeface="+mn-lt"/>
              </a:rPr>
              <a:t>pelvis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posteriorly</a:t>
            </a:r>
            <a:r>
              <a:rPr lang="pl-PL" dirty="0">
                <a:ea typeface="+mn-lt"/>
                <a:cs typeface="+mn-lt"/>
              </a:rPr>
              <a:t> 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>
                <a:ea typeface="+mn-lt"/>
                <a:cs typeface="+mn-lt"/>
              </a:rPr>
              <a:t>• </a:t>
            </a:r>
            <a:r>
              <a:rPr lang="pl-PL" err="1">
                <a:ea typeface="+mn-lt"/>
                <a:cs typeface="+mn-lt"/>
              </a:rPr>
              <a:t>Structural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changes</a:t>
            </a:r>
            <a:r>
              <a:rPr lang="pl-PL" dirty="0">
                <a:ea typeface="+mn-lt"/>
                <a:cs typeface="+mn-lt"/>
              </a:rPr>
              <a:t> in the </a:t>
            </a:r>
            <a:r>
              <a:rPr lang="pl-PL" err="1">
                <a:ea typeface="+mn-lt"/>
                <a:cs typeface="+mn-lt"/>
              </a:rPr>
              <a:t>vertebrae</a:t>
            </a:r>
            <a:r>
              <a:rPr lang="pl-PL" dirty="0">
                <a:ea typeface="+mn-lt"/>
                <a:cs typeface="+mn-lt"/>
              </a:rPr>
              <a:t> 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• </a:t>
            </a:r>
            <a:r>
              <a:rPr lang="pl-PL" dirty="0" err="1">
                <a:ea typeface="+mn-lt"/>
                <a:cs typeface="+mn-lt"/>
              </a:rPr>
              <a:t>Shortening</a:t>
            </a:r>
            <a:r>
              <a:rPr lang="pl-PL" dirty="0">
                <a:ea typeface="+mn-lt"/>
                <a:cs typeface="+mn-lt"/>
              </a:rPr>
              <a:t> of the </a:t>
            </a:r>
            <a:r>
              <a:rPr lang="pl-PL" dirty="0" err="1">
                <a:ea typeface="+mn-lt"/>
                <a:cs typeface="+mn-lt"/>
              </a:rPr>
              <a:t>ligaments</a:t>
            </a:r>
            <a:r>
              <a:rPr lang="pl-PL" dirty="0">
                <a:ea typeface="+mn-lt"/>
                <a:cs typeface="+mn-lt"/>
              </a:rPr>
              <a:t> and the </a:t>
            </a:r>
            <a:r>
              <a:rPr lang="pl-PL" dirty="0" err="1">
                <a:ea typeface="+mn-lt"/>
                <a:cs typeface="+mn-lt"/>
              </a:rPr>
              <a:t>fascia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covering</a:t>
            </a:r>
            <a:r>
              <a:rPr lang="pl-PL" dirty="0">
                <a:ea typeface="+mn-lt"/>
                <a:cs typeface="+mn-lt"/>
              </a:rPr>
              <a:t> the </a:t>
            </a:r>
            <a:r>
              <a:rPr lang="pl-PL" dirty="0" err="1">
                <a:ea typeface="+mn-lt"/>
                <a:cs typeface="+mn-lt"/>
              </a:rPr>
              <a:t>posterior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surface</a:t>
            </a:r>
            <a:r>
              <a:rPr lang="pl-PL" dirty="0">
                <a:ea typeface="+mn-lt"/>
                <a:cs typeface="+mn-lt"/>
              </a:rPr>
              <a:t> of the </a:t>
            </a:r>
            <a:r>
              <a:rPr lang="pl-PL" dirty="0" err="1">
                <a:ea typeface="+mn-lt"/>
                <a:cs typeface="+mn-lt"/>
              </a:rPr>
              <a:t>waist</a:t>
            </a:r>
            <a:r>
              <a:rPr lang="pl-PL" dirty="0">
                <a:ea typeface="+mn-lt"/>
                <a:cs typeface="+mn-lt"/>
              </a:rPr>
              <a:t> 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>
                <a:ea typeface="+mn-lt"/>
                <a:cs typeface="+mn-lt"/>
              </a:rPr>
              <a:t>• </a:t>
            </a:r>
            <a:r>
              <a:rPr lang="pl-PL" err="1">
                <a:ea typeface="+mn-lt"/>
                <a:cs typeface="+mn-lt"/>
              </a:rPr>
              <a:t>Faulty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movement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>
                <a:ea typeface="+mn-lt"/>
                <a:cs typeface="+mn-lt"/>
              </a:rPr>
              <a:t>habits</a:t>
            </a: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 • </a:t>
            </a:r>
            <a:r>
              <a:rPr lang="pl-PL" err="1">
                <a:ea typeface="+mn-lt"/>
                <a:cs typeface="+mn-lt"/>
              </a:rPr>
              <a:t>Hereditary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structure</a:t>
            </a:r>
            <a:r>
              <a:rPr lang="pl-PL" dirty="0">
                <a:ea typeface="+mn-lt"/>
                <a:cs typeface="+mn-lt"/>
              </a:rPr>
              <a:t> 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>
                <a:ea typeface="+mn-lt"/>
                <a:cs typeface="+mn-lt"/>
              </a:rPr>
              <a:t>• </a:t>
            </a:r>
            <a:r>
              <a:rPr lang="pl-PL" err="1">
                <a:ea typeface="+mn-lt"/>
                <a:cs typeface="+mn-lt"/>
              </a:rPr>
              <a:t>Unbalanced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alignment</a:t>
            </a:r>
            <a:r>
              <a:rPr lang="pl-PL" dirty="0">
                <a:ea typeface="+mn-lt"/>
                <a:cs typeface="+mn-lt"/>
              </a:rPr>
              <a:t> of </a:t>
            </a:r>
            <a:r>
              <a:rPr lang="pl-PL" err="1">
                <a:ea typeface="+mn-lt"/>
                <a:cs typeface="+mn-lt"/>
              </a:rPr>
              <a:t>joints</a:t>
            </a:r>
            <a:r>
              <a:rPr lang="pl-PL" dirty="0">
                <a:ea typeface="+mn-lt"/>
                <a:cs typeface="+mn-lt"/>
              </a:rPr>
              <a:t> in the </a:t>
            </a:r>
            <a:r>
              <a:rPr lang="pl-PL" err="1">
                <a:ea typeface="+mn-lt"/>
                <a:cs typeface="+mn-lt"/>
              </a:rPr>
              <a:t>lower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extremities</a:t>
            </a:r>
            <a:r>
              <a:rPr lang="pl-PL" dirty="0">
                <a:ea typeface="+mn-lt"/>
                <a:cs typeface="+mn-lt"/>
              </a:rPr>
              <a:t> (</a:t>
            </a:r>
            <a:r>
              <a:rPr lang="pl-PL" err="1">
                <a:ea typeface="+mn-lt"/>
                <a:cs typeface="+mn-lt"/>
              </a:rPr>
              <a:t>ankle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err="1">
                <a:ea typeface="+mn-lt"/>
                <a:cs typeface="+mn-lt"/>
              </a:rPr>
              <a:t>knee</a:t>
            </a:r>
            <a:r>
              <a:rPr lang="pl-PL" dirty="0">
                <a:ea typeface="+mn-lt"/>
                <a:cs typeface="+mn-lt"/>
              </a:rPr>
              <a:t>, hip)</a:t>
            </a: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24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2D2808-657C-4360-2B1F-FF2286A2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3175"/>
            <a:ext cx="10515600" cy="1325563"/>
          </a:xfrm>
        </p:spPr>
        <p:txBody>
          <a:bodyPr/>
          <a:lstStyle/>
          <a:p>
            <a:r>
              <a:rPr lang="pl-PL" dirty="0" err="1">
                <a:ea typeface="Calibri Light"/>
                <a:cs typeface="Calibri Light"/>
              </a:rPr>
              <a:t>What</a:t>
            </a:r>
            <a:r>
              <a:rPr lang="pl-PL" dirty="0">
                <a:ea typeface="Calibri Light"/>
                <a:cs typeface="Calibri Light"/>
              </a:rPr>
              <a:t> </a:t>
            </a:r>
            <a:r>
              <a:rPr lang="pl-PL" dirty="0" err="1">
                <a:ea typeface="Calibri Light"/>
                <a:cs typeface="Calibri Light"/>
              </a:rPr>
              <a:t>are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lordosis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symptoms</a:t>
            </a:r>
            <a:r>
              <a:rPr lang="pl-PL" dirty="0">
                <a:ea typeface="Calibri Light"/>
                <a:cs typeface="Calibri Light"/>
              </a:rPr>
              <a:t>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5FB1B9-CB55-2FBE-8BF8-CEA6552A7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283" y="139165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pl-PL" dirty="0" err="1">
                <a:solidFill>
                  <a:srgbClr val="333333"/>
                </a:solidFill>
                <a:ea typeface="+mn-lt"/>
                <a:cs typeface="+mn-lt"/>
              </a:rPr>
              <a:t>Head</a:t>
            </a:r>
            <a:r>
              <a:rPr lang="pl-PL" dirty="0">
                <a:solidFill>
                  <a:srgbClr val="333333"/>
                </a:solidFill>
                <a:ea typeface="+mn-lt"/>
                <a:cs typeface="+mn-lt"/>
              </a:rPr>
              <a:t> and </a:t>
            </a:r>
            <a:r>
              <a:rPr lang="pl-PL" dirty="0" err="1">
                <a:solidFill>
                  <a:srgbClr val="333333"/>
                </a:solidFill>
                <a:ea typeface="+mn-lt"/>
                <a:cs typeface="+mn-lt"/>
              </a:rPr>
              <a:t>neck</a:t>
            </a:r>
            <a:r>
              <a:rPr lang="pl-PL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333333"/>
                </a:solidFill>
                <a:ea typeface="+mn-lt"/>
                <a:cs typeface="+mn-lt"/>
              </a:rPr>
              <a:t>tilted</a:t>
            </a:r>
            <a:r>
              <a:rPr lang="pl-PL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333333"/>
                </a:solidFill>
                <a:ea typeface="+mn-lt"/>
                <a:cs typeface="+mn-lt"/>
              </a:rPr>
              <a:t>forward</a:t>
            </a:r>
            <a:endParaRPr lang="pl-PL" dirty="0" err="1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/>
            <a:r>
              <a:rPr lang="pl-PL" dirty="0" err="1">
                <a:solidFill>
                  <a:srgbClr val="333333"/>
                </a:solidFill>
                <a:ea typeface="+mn-lt"/>
                <a:cs typeface="+mn-lt"/>
              </a:rPr>
              <a:t>Anterior</a:t>
            </a:r>
            <a:r>
              <a:rPr lang="pl-PL" dirty="0">
                <a:solidFill>
                  <a:srgbClr val="333333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333333"/>
                </a:solidFill>
                <a:ea typeface="+mn-lt"/>
                <a:cs typeface="+mn-lt"/>
              </a:rPr>
              <a:t>tilt</a:t>
            </a:r>
            <a:r>
              <a:rPr lang="pl-PL" dirty="0">
                <a:solidFill>
                  <a:srgbClr val="333333"/>
                </a:solidFill>
                <a:ea typeface="+mn-lt"/>
                <a:cs typeface="+mn-lt"/>
              </a:rPr>
              <a:t> of the </a:t>
            </a:r>
            <a:r>
              <a:rPr lang="pl-PL" dirty="0" err="1">
                <a:solidFill>
                  <a:srgbClr val="333333"/>
                </a:solidFill>
                <a:ea typeface="+mn-lt"/>
                <a:cs typeface="+mn-lt"/>
              </a:rPr>
              <a:t>pelvis</a:t>
            </a:r>
            <a:endParaRPr lang="pl-PL" dirty="0">
              <a:solidFill>
                <a:srgbClr val="333333"/>
              </a:solidFill>
              <a:ea typeface="+mn-lt"/>
              <a:cs typeface="+mn-lt"/>
            </a:endParaRPr>
          </a:p>
          <a:p>
            <a:pPr marL="457200" indent="-457200"/>
            <a:r>
              <a:rPr lang="pl-PL" dirty="0" err="1">
                <a:solidFill>
                  <a:srgbClr val="333333"/>
                </a:solidFill>
                <a:cs typeface="Calibri" panose="020F0502020204030204"/>
              </a:rPr>
              <a:t>Butt</a:t>
            </a:r>
            <a:r>
              <a:rPr lang="pl-PL" dirty="0">
                <a:solidFill>
                  <a:srgbClr val="333333"/>
                </a:solidFill>
                <a:cs typeface="Calibri" panose="020F0502020204030204"/>
              </a:rPr>
              <a:t> </a:t>
            </a:r>
            <a:r>
              <a:rPr lang="pl-PL" dirty="0" err="1">
                <a:solidFill>
                  <a:srgbClr val="333333"/>
                </a:solidFill>
                <a:cs typeface="Calibri" panose="020F0502020204030204"/>
              </a:rPr>
              <a:t>sticking</a:t>
            </a:r>
            <a:r>
              <a:rPr lang="pl-PL" dirty="0">
                <a:solidFill>
                  <a:srgbClr val="333333"/>
                </a:solidFill>
                <a:cs typeface="Calibri" panose="020F0502020204030204"/>
              </a:rPr>
              <a:t> out</a:t>
            </a:r>
          </a:p>
          <a:p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Extra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space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beneath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your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lower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back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when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you’re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laying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down</a:t>
            </a:r>
            <a:endParaRPr lang="pl-PL" dirty="0">
              <a:solidFill>
                <a:srgbClr val="333333"/>
              </a:solidFill>
              <a:cs typeface="Calibri" panose="020F0502020204030204"/>
            </a:endParaRPr>
          </a:p>
          <a:p>
            <a:r>
              <a:rPr lang="pl-PL" dirty="0" err="1">
                <a:solidFill>
                  <a:srgbClr val="555555"/>
                </a:solidFill>
                <a:cs typeface="Calibri" panose="020F0502020204030204"/>
              </a:rPr>
              <a:t>Low</a:t>
            </a:r>
            <a:r>
              <a:rPr lang="pl-PL" dirty="0">
                <a:solidFill>
                  <a:srgbClr val="555555"/>
                </a:solidFill>
                <a:cs typeface="Calibri" panose="020F0502020204030204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 panose="020F0502020204030204"/>
              </a:rPr>
              <a:t>back</a:t>
            </a:r>
            <a:r>
              <a:rPr lang="pl-PL" dirty="0">
                <a:solidFill>
                  <a:srgbClr val="555555"/>
                </a:solidFill>
                <a:cs typeface="Calibri" panose="020F0502020204030204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 panose="020F0502020204030204"/>
              </a:rPr>
              <a:t>pain</a:t>
            </a:r>
            <a:endParaRPr lang="pl-PL">
              <a:solidFill>
                <a:srgbClr val="555555"/>
              </a:solidFill>
              <a:ea typeface="Calibri"/>
              <a:cs typeface="Calibri" panose="020F0502020204030204"/>
            </a:endParaRPr>
          </a:p>
          <a:p>
            <a:endParaRPr lang="pl-PL" sz="1200" dirty="0">
              <a:solidFill>
                <a:srgbClr val="555555"/>
              </a:solidFill>
              <a:cs typeface="Calibri" panose="020F0502020204030204"/>
            </a:endParaRPr>
          </a:p>
          <a:p>
            <a:pPr marL="457200" indent="-457200"/>
            <a:endParaRPr lang="pl-PL" sz="3200" dirty="0">
              <a:solidFill>
                <a:srgbClr val="333333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951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E35128-6AE3-EDDF-9A09-CF0238A47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93" y="-104601"/>
            <a:ext cx="10515600" cy="1325563"/>
          </a:xfrm>
        </p:spPr>
        <p:txBody>
          <a:bodyPr/>
          <a:lstStyle/>
          <a:p>
            <a:r>
              <a:rPr lang="pl-PL" dirty="0" err="1">
                <a:cs typeface="Calibri Light"/>
              </a:rPr>
              <a:t>What</a:t>
            </a:r>
            <a:r>
              <a:rPr lang="pl-PL" dirty="0">
                <a:cs typeface="Calibri Light"/>
              </a:rPr>
              <a:t> </a:t>
            </a:r>
            <a:r>
              <a:rPr lang="pl-PL" dirty="0" err="1">
                <a:cs typeface="Calibri Light"/>
              </a:rPr>
              <a:t>are</a:t>
            </a:r>
            <a:r>
              <a:rPr lang="pl-PL" dirty="0">
                <a:cs typeface="Calibri Light"/>
              </a:rPr>
              <a:t> </a:t>
            </a:r>
            <a:r>
              <a:rPr lang="pl-PL" dirty="0" err="1">
                <a:cs typeface="Calibri Light"/>
              </a:rPr>
              <a:t>kyphosis</a:t>
            </a:r>
            <a:r>
              <a:rPr lang="pl-PL" dirty="0">
                <a:cs typeface="Calibri Light"/>
              </a:rPr>
              <a:t> </a:t>
            </a:r>
            <a:r>
              <a:rPr lang="pl-PL" dirty="0" err="1">
                <a:cs typeface="Calibri Light"/>
              </a:rPr>
              <a:t>symptoms</a:t>
            </a:r>
            <a:r>
              <a:rPr lang="pl-PL" dirty="0">
                <a:cs typeface="Calibri Light"/>
              </a:rPr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47F291-5FBD-FE30-6991-6687F3B9D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01" y="122020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Rounded</a:t>
            </a:r>
            <a:r>
              <a:rPr lang="pl-PL" dirty="0">
                <a:solidFill>
                  <a:srgbClr val="555555"/>
                </a:solidFill>
                <a:ea typeface="+mn-lt"/>
                <a:cs typeface="+mn-lt"/>
              </a:rPr>
              <a:t> </a:t>
            </a:r>
            <a:r>
              <a:rPr lang="pl-PL" dirty="0" err="1">
                <a:solidFill>
                  <a:srgbClr val="555555"/>
                </a:solidFill>
                <a:ea typeface="+mn-lt"/>
                <a:cs typeface="+mn-lt"/>
              </a:rPr>
              <a:t>shoulders</a:t>
            </a:r>
            <a:endParaRPr lang="pl-PL" dirty="0">
              <a:solidFill>
                <a:srgbClr val="555555"/>
              </a:solidFill>
              <a:ea typeface="+mn-lt"/>
              <a:cs typeface="+mn-lt"/>
            </a:endParaRPr>
          </a:p>
          <a:p>
            <a:r>
              <a:rPr lang="pl-PL" dirty="0" err="1">
                <a:solidFill>
                  <a:srgbClr val="555555"/>
                </a:solidFill>
                <a:cs typeface="Calibri"/>
              </a:rPr>
              <a:t>Pain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or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stiffness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in the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back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and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shoulder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blades</a:t>
            </a:r>
            <a:endParaRPr lang="pl-PL" dirty="0" err="1">
              <a:solidFill>
                <a:srgbClr val="555555"/>
              </a:solidFill>
              <a:ea typeface="Calibri"/>
              <a:cs typeface="Calibri"/>
            </a:endParaRPr>
          </a:p>
          <a:p>
            <a:r>
              <a:rPr lang="pl-PL" dirty="0" err="1">
                <a:solidFill>
                  <a:srgbClr val="555555"/>
                </a:solidFill>
                <a:cs typeface="Calibri"/>
              </a:rPr>
              <a:t>Numb</a:t>
            </a:r>
            <a:r>
              <a:rPr lang="pl-PL" dirty="0">
                <a:solidFill>
                  <a:srgbClr val="555555"/>
                </a:solidFill>
                <a:cs typeface="Calibri"/>
              </a:rPr>
              <a:t>,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weak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tingling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legs</a:t>
            </a:r>
            <a:endParaRPr lang="pl-PL" dirty="0" err="1">
              <a:solidFill>
                <a:srgbClr val="555555"/>
              </a:solidFill>
              <a:ea typeface="Calibri"/>
              <a:cs typeface="Calibri"/>
            </a:endParaRPr>
          </a:p>
          <a:p>
            <a:r>
              <a:rPr lang="pl-PL" dirty="0">
                <a:solidFill>
                  <a:srgbClr val="555555"/>
                </a:solidFill>
                <a:cs typeface="Calibri"/>
              </a:rPr>
              <a:t>Extreme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fatigue</a:t>
            </a:r>
            <a:endParaRPr lang="pl-PL" dirty="0" err="1">
              <a:solidFill>
                <a:srgbClr val="555555"/>
              </a:solidFill>
              <a:ea typeface="Calibri"/>
              <a:cs typeface="Calibri"/>
            </a:endParaRPr>
          </a:p>
          <a:p>
            <a:r>
              <a:rPr lang="pl-PL" dirty="0" err="1">
                <a:solidFill>
                  <a:srgbClr val="555555"/>
                </a:solidFill>
                <a:cs typeface="Calibri"/>
              </a:rPr>
              <a:t>Shortness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of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breath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or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other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breathing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trouble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due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to the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spine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pressing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against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the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airways</a:t>
            </a:r>
            <a:endParaRPr lang="pl-PL" dirty="0" err="1">
              <a:solidFill>
                <a:srgbClr val="555555"/>
              </a:solidFill>
              <a:ea typeface="Calibri"/>
              <a:cs typeface="Calibri"/>
            </a:endParaRPr>
          </a:p>
          <a:p>
            <a:r>
              <a:rPr lang="pl-PL" dirty="0" err="1">
                <a:solidFill>
                  <a:srgbClr val="555555"/>
                </a:solidFill>
                <a:cs typeface="Calibri"/>
              </a:rPr>
              <a:t>Balance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issues</a:t>
            </a:r>
            <a:endParaRPr lang="pl-PL" dirty="0" err="1">
              <a:solidFill>
                <a:srgbClr val="555555"/>
              </a:solidFill>
              <a:ea typeface="Calibri"/>
              <a:cs typeface="Calibri"/>
            </a:endParaRPr>
          </a:p>
          <a:p>
            <a:r>
              <a:rPr lang="pl-PL" dirty="0" err="1">
                <a:solidFill>
                  <a:srgbClr val="555555"/>
                </a:solidFill>
                <a:cs typeface="Calibri"/>
              </a:rPr>
              <a:t>Bladder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incontinence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or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bowel</a:t>
            </a:r>
            <a:r>
              <a:rPr lang="pl-PL" dirty="0">
                <a:solidFill>
                  <a:srgbClr val="555555"/>
                </a:solidFill>
                <a:cs typeface="Calibri"/>
              </a:rPr>
              <a:t> </a:t>
            </a:r>
            <a:r>
              <a:rPr lang="pl-PL" dirty="0" err="1">
                <a:solidFill>
                  <a:srgbClr val="555555"/>
                </a:solidFill>
                <a:cs typeface="Calibri"/>
              </a:rPr>
              <a:t>incontinence</a:t>
            </a:r>
            <a:endParaRPr lang="pl-PL" dirty="0" err="1">
              <a:solidFill>
                <a:srgbClr val="555555"/>
              </a:solidFill>
              <a:ea typeface="Calibri"/>
              <a:cs typeface="Calibri"/>
            </a:endParaRPr>
          </a:p>
          <a:p>
            <a:endParaRPr lang="pl-PL" dirty="0">
              <a:solidFill>
                <a:srgbClr val="555555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792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388450-3A82-3137-6EAC-11A92A8A8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75" y="-111125"/>
            <a:ext cx="10515600" cy="1325563"/>
          </a:xfrm>
        </p:spPr>
        <p:txBody>
          <a:bodyPr/>
          <a:lstStyle/>
          <a:p>
            <a:r>
              <a:rPr lang="pl-PL" dirty="0" err="1">
                <a:ea typeface="Calibri Light"/>
                <a:cs typeface="Calibri Light"/>
              </a:rPr>
              <a:t>What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causes</a:t>
            </a:r>
            <a:r>
              <a:rPr lang="pl-PL" dirty="0">
                <a:ea typeface="Calibri Light"/>
                <a:cs typeface="Calibri Light"/>
              </a:rPr>
              <a:t> </a:t>
            </a:r>
            <a:r>
              <a:rPr lang="pl-PL" dirty="0" err="1">
                <a:ea typeface="Calibri Light"/>
                <a:cs typeface="Calibri Light"/>
              </a:rPr>
              <a:t>kyphosis</a:t>
            </a:r>
            <a:r>
              <a:rPr lang="pl-PL" dirty="0">
                <a:ea typeface="Calibri Light"/>
                <a:cs typeface="Calibri Light"/>
              </a:rPr>
              <a:t>?</a:t>
            </a:r>
            <a:endParaRPr lang="pl-PL" dirty="0" err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0C7055-7AA0-ABC9-E0EA-3CF53D86A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303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err="1">
                <a:ea typeface="+mn-lt"/>
                <a:cs typeface="+mn-lt"/>
              </a:rPr>
              <a:t>Pathologies</a:t>
            </a:r>
            <a:r>
              <a:rPr lang="pl-PL" dirty="0">
                <a:ea typeface="+mn-lt"/>
                <a:cs typeface="+mn-lt"/>
              </a:rPr>
              <a:t> of the </a:t>
            </a:r>
            <a:r>
              <a:rPr lang="pl-PL" err="1">
                <a:ea typeface="+mn-lt"/>
                <a:cs typeface="+mn-lt"/>
              </a:rPr>
              <a:t>spinal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err="1">
                <a:ea typeface="+mn-lt"/>
                <a:cs typeface="+mn-lt"/>
              </a:rPr>
              <a:t>vertebrae</a:t>
            </a:r>
            <a:endParaRPr lang="pl-PL" dirty="0" err="1">
              <a:ea typeface="+mn-lt"/>
              <a:cs typeface="+mn-lt"/>
            </a:endParaRPr>
          </a:p>
          <a:p>
            <a:r>
              <a:rPr lang="pl-PL" dirty="0" err="1">
                <a:ea typeface="+mn-lt"/>
                <a:cs typeface="+mn-lt"/>
              </a:rPr>
              <a:t>Imbalance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between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antagonist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muscle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groups</a:t>
            </a:r>
            <a:endParaRPr lang="pl-PL" dirty="0" err="1">
              <a:cs typeface="Calibri"/>
            </a:endParaRPr>
          </a:p>
          <a:p>
            <a:r>
              <a:rPr lang="pl-PL" dirty="0" err="1">
                <a:ea typeface="+mn-lt"/>
                <a:cs typeface="+mn-lt"/>
              </a:rPr>
              <a:t>Psychological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factors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such</a:t>
            </a:r>
            <a:r>
              <a:rPr lang="pl-PL" dirty="0">
                <a:ea typeface="+mn-lt"/>
                <a:cs typeface="+mn-lt"/>
              </a:rPr>
              <a:t> as </a:t>
            </a:r>
            <a:r>
              <a:rPr lang="pl-PL" dirty="0" err="1">
                <a:ea typeface="+mn-lt"/>
                <a:cs typeface="+mn-lt"/>
              </a:rPr>
              <a:t>emotional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stress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low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self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esteem</a:t>
            </a:r>
            <a:r>
              <a:rPr lang="pl-PL" dirty="0">
                <a:ea typeface="+mn-lt"/>
                <a:cs typeface="+mn-lt"/>
              </a:rPr>
              <a:t>, </a:t>
            </a:r>
            <a:r>
              <a:rPr lang="pl-PL" dirty="0" err="1">
                <a:ea typeface="+mn-lt"/>
                <a:cs typeface="+mn-lt"/>
              </a:rPr>
              <a:t>among</a:t>
            </a:r>
            <a:r>
              <a:rPr lang="pl-PL" dirty="0">
                <a:ea typeface="+mn-lt"/>
                <a:cs typeface="+mn-lt"/>
              </a:rPr>
              <a:t> adolescent </a:t>
            </a:r>
            <a:r>
              <a:rPr lang="pl-PL" dirty="0" err="1">
                <a:ea typeface="+mn-lt"/>
                <a:cs typeface="+mn-lt"/>
              </a:rPr>
              <a:t>females</a:t>
            </a:r>
            <a:r>
              <a:rPr lang="pl-PL" dirty="0">
                <a:ea typeface="+mn-lt"/>
                <a:cs typeface="+mn-lt"/>
              </a:rPr>
              <a:t>, for </a:t>
            </a:r>
            <a:r>
              <a:rPr lang="pl-PL" dirty="0" err="1">
                <a:ea typeface="+mn-lt"/>
                <a:cs typeface="+mn-lt"/>
              </a:rPr>
              <a:t>example</a:t>
            </a:r>
            <a:endParaRPr lang="pl-PL" dirty="0" err="1">
              <a:cs typeface="Calibri"/>
            </a:endParaRPr>
          </a:p>
          <a:p>
            <a:r>
              <a:rPr lang="pl-PL" dirty="0" err="1">
                <a:ea typeface="+mn-lt"/>
                <a:cs typeface="+mn-lt"/>
              </a:rPr>
              <a:t>Low</a:t>
            </a:r>
            <a:r>
              <a:rPr lang="pl-PL" dirty="0">
                <a:ea typeface="+mn-lt"/>
                <a:cs typeface="+mn-lt"/>
              </a:rPr>
              <a:t> body </a:t>
            </a:r>
            <a:r>
              <a:rPr lang="pl-PL" dirty="0" err="1">
                <a:ea typeface="+mn-lt"/>
                <a:cs typeface="+mn-lt"/>
              </a:rPr>
              <a:t>awareness</a:t>
            </a:r>
            <a:r>
              <a:rPr lang="pl-PL" dirty="0">
                <a:ea typeface="+mn-lt"/>
                <a:cs typeface="+mn-lt"/>
              </a:rPr>
              <a:t> and </a:t>
            </a:r>
            <a:r>
              <a:rPr lang="pl-PL" dirty="0" err="1">
                <a:ea typeface="+mn-lt"/>
                <a:cs typeface="+mn-lt"/>
              </a:rPr>
              <a:t>faulty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movement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habits</a:t>
            </a:r>
            <a:r>
              <a:rPr lang="pl-PL" dirty="0">
                <a:ea typeface="+mn-lt"/>
                <a:cs typeface="+mn-lt"/>
              </a:rPr>
              <a:t> in </a:t>
            </a:r>
            <a:r>
              <a:rPr lang="pl-PL" dirty="0" err="1">
                <a:ea typeface="+mn-lt"/>
                <a:cs typeface="+mn-lt"/>
              </a:rPr>
              <a:t>daily</a:t>
            </a:r>
            <a:r>
              <a:rPr lang="pl-PL" dirty="0">
                <a:ea typeface="+mn-lt"/>
                <a:cs typeface="+mn-lt"/>
              </a:rPr>
              <a:t> </a:t>
            </a:r>
            <a:r>
              <a:rPr lang="pl-PL" dirty="0" err="1">
                <a:ea typeface="+mn-lt"/>
                <a:cs typeface="+mn-lt"/>
              </a:rPr>
              <a:t>activities</a:t>
            </a:r>
            <a:endParaRPr lang="pl-PL" dirty="0" err="1">
              <a:cs typeface="Calibri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3472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742</Words>
  <Application>Microsoft Office PowerPoint</Application>
  <PresentationFormat>Panoramiczny</PresentationFormat>
  <Paragraphs>127</Paragraphs>
  <Slides>16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Prezentacja programu PowerPoint</vt:lpstr>
      <vt:lpstr>Anatomy</vt:lpstr>
      <vt:lpstr>What is lordosis?  </vt:lpstr>
      <vt:lpstr>What is kyphosis?</vt:lpstr>
      <vt:lpstr>What is scoliosis?</vt:lpstr>
      <vt:lpstr>What causes lordosis? </vt:lpstr>
      <vt:lpstr>What are lordosis symptoms?</vt:lpstr>
      <vt:lpstr>What are kyphosis symptoms?</vt:lpstr>
      <vt:lpstr>What causes kyphosis?</vt:lpstr>
      <vt:lpstr>What causes scoliosis and what are scoliosis symptoms?</vt:lpstr>
      <vt:lpstr>Diagnosis &amp; Treatments </vt:lpstr>
      <vt:lpstr>How to fix it?</vt:lpstr>
      <vt:lpstr>Vocabulary</vt:lpstr>
      <vt:lpstr>Bibliography</vt:lpstr>
      <vt:lpstr>QUIZ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Andżelika Brzuchacz</cp:lastModifiedBy>
  <cp:revision>564</cp:revision>
  <dcterms:created xsi:type="dcterms:W3CDTF">2023-10-02T12:50:36Z</dcterms:created>
  <dcterms:modified xsi:type="dcterms:W3CDTF">2024-01-10T08:06:47Z</dcterms:modified>
</cp:coreProperties>
</file>