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65" r:id="rId3"/>
    <p:sldId id="271" r:id="rId4"/>
    <p:sldId id="257" r:id="rId5"/>
    <p:sldId id="266" r:id="rId6"/>
    <p:sldId id="264" r:id="rId7"/>
    <p:sldId id="258" r:id="rId8"/>
    <p:sldId id="262" r:id="rId9"/>
    <p:sldId id="267" r:id="rId10"/>
    <p:sldId id="259" r:id="rId11"/>
    <p:sldId id="260" r:id="rId12"/>
    <p:sldId id="268" r:id="rId13"/>
    <p:sldId id="269" r:id="rId14"/>
    <p:sldId id="261" r:id="rId15"/>
    <p:sldId id="270" r:id="rId16"/>
    <p:sldId id="263"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81EF0D-557E-84B3-C42A-01D956EB9BF0}" v="292" dt="2023-12-03T15:00:51.937"/>
    <p1510:client id="{A26E816B-4FD5-B82A-E9D4-8155444572E3}" v="4" dt="2023-11-28T18:13:54.068"/>
    <p1510:client id="{A4B2D51B-AEC5-AFBB-66F9-9E51FE017CDF}" v="279" dt="2023-12-07T11:32:16.668"/>
    <p1510:client id="{B8B9A1D2-6244-9BF3-BBBF-1F4DC467F2E7}" v="424" dt="2023-11-28T17:29:21.020"/>
    <p1510:client id="{E02B213B-1893-43D1-9246-4428F4F28F7B}" v="1017" dt="2023-11-25T16:32:28.569"/>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12/7/2023</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116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12/7/2023</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12/7/2023</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241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12/7/2023</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25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12/7/2023</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35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12/7/2023</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591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12/7/2023</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57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12/7/2023</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614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12/7/2023</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241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12/7/2023</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278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12/7/2023</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111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12/7/2023</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8964612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33" r:id="rId6"/>
    <p:sldLayoutId id="2147483829" r:id="rId7"/>
    <p:sldLayoutId id="2147483830" r:id="rId8"/>
    <p:sldLayoutId id="2147483831" r:id="rId9"/>
    <p:sldLayoutId id="2147483832" r:id="rId10"/>
    <p:sldLayoutId id="21474838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ctrTitle"/>
          </p:nvPr>
        </p:nvSpPr>
        <p:spPr>
          <a:xfrm>
            <a:off x="699761" y="1159109"/>
            <a:ext cx="6137644" cy="3072015"/>
          </a:xfrm>
        </p:spPr>
        <p:txBody>
          <a:bodyPr vert="horz" lIns="91440" tIns="45720" rIns="91440" bIns="45720" rtlCol="0" anchor="b">
            <a:noAutofit/>
          </a:bodyPr>
          <a:lstStyle/>
          <a:p>
            <a:r>
              <a:rPr lang="pl-PL" sz="9600" dirty="0">
                <a:latin typeface="Georgia Pro"/>
                <a:cs typeface="Arial"/>
              </a:rPr>
              <a:t>Down </a:t>
            </a:r>
            <a:r>
              <a:rPr lang="pl-PL" sz="9600" err="1">
                <a:latin typeface="Georgia Pro"/>
                <a:cs typeface="Arial"/>
              </a:rPr>
              <a:t>syndrome</a:t>
            </a:r>
            <a:endParaRPr lang="pl-PL" sz="9600" err="1">
              <a:latin typeface="Georgia Pro"/>
            </a:endParaRPr>
          </a:p>
        </p:txBody>
      </p:sp>
      <p:sp>
        <p:nvSpPr>
          <p:cNvPr id="3" name="Podtytuł 2"/>
          <p:cNvSpPr>
            <a:spLocks noGrp="1"/>
          </p:cNvSpPr>
          <p:nvPr>
            <p:ph type="subTitle" idx="1"/>
          </p:nvPr>
        </p:nvSpPr>
        <p:spPr>
          <a:xfrm>
            <a:off x="324391" y="5713333"/>
            <a:ext cx="5221185" cy="938514"/>
          </a:xfrm>
        </p:spPr>
        <p:txBody>
          <a:bodyPr vert="horz" lIns="91440" tIns="45720" rIns="91440" bIns="45720" rtlCol="0" anchor="t">
            <a:normAutofit/>
          </a:bodyPr>
          <a:lstStyle/>
          <a:p>
            <a:r>
              <a:rPr lang="pl-PL" dirty="0">
                <a:latin typeface="Georgia Pro"/>
                <a:cs typeface="Calibri"/>
              </a:rPr>
              <a:t>Wioletta Jędryczka </a:t>
            </a:r>
            <a:endParaRPr lang="pl-PL">
              <a:latin typeface="Georgia Pro"/>
            </a:endParaRPr>
          </a:p>
          <a:p>
            <a:r>
              <a:rPr lang="pl-PL" dirty="0">
                <a:latin typeface="Georgia Pro"/>
                <a:cs typeface="Calibri"/>
              </a:rPr>
              <a:t>Fizjoterapia 3 rok JMGR stacjonarne</a:t>
            </a:r>
            <a:endParaRPr lang="pl-PL">
              <a:latin typeface="Georgia Pro"/>
              <a:cs typeface="Calibri"/>
            </a:endParaRPr>
          </a:p>
          <a:p>
            <a:endParaRPr lang="pl-PL" dirty="0">
              <a:cs typeface="Calibri"/>
            </a:endParaRPr>
          </a:p>
        </p:txBody>
      </p:sp>
      <p:sp>
        <p:nvSpPr>
          <p:cNvPr id="28" name="Freeform: Shape 27">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Obraz 3" descr="Uniwersytet Rzeszowski | SAFE – Safe Food Advocacy Europe">
            <a:extLst>
              <a:ext uri="{FF2B5EF4-FFF2-40B4-BE49-F238E27FC236}">
                <a16:creationId xmlns:a16="http://schemas.microsoft.com/office/drawing/2014/main" id="{29D8DD78-2DAA-FD51-1FBB-4F387ADC9D89}"/>
              </a:ext>
            </a:extLst>
          </p:cNvPr>
          <p:cNvPicPr>
            <a:picLocks noChangeAspect="1"/>
          </p:cNvPicPr>
          <p:nvPr/>
        </p:nvPicPr>
        <p:blipFill>
          <a:blip r:embed="rId2"/>
          <a:stretch>
            <a:fillRect/>
          </a:stretch>
        </p:blipFill>
        <p:spPr>
          <a:xfrm>
            <a:off x="7468679" y="1531550"/>
            <a:ext cx="3519278" cy="3530010"/>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32" name="Freeform: Shape 31">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31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ole tekstowe 1">
            <a:extLst>
              <a:ext uri="{FF2B5EF4-FFF2-40B4-BE49-F238E27FC236}">
                <a16:creationId xmlns:a16="http://schemas.microsoft.com/office/drawing/2014/main" id="{CEFA959F-D4C6-E6D0-1DA0-AFBE3B402557}"/>
              </a:ext>
            </a:extLst>
          </p:cNvPr>
          <p:cNvSpPr txBox="1"/>
          <p:nvPr/>
        </p:nvSpPr>
        <p:spPr>
          <a:xfrm>
            <a:off x="467498" y="816491"/>
            <a:ext cx="6515765" cy="575176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br>
              <a:rPr lang="en-US" sz="2800" dirty="0">
                <a:latin typeface="Georgia Pro"/>
              </a:rPr>
            </a:br>
            <a:r>
              <a:rPr lang="en-US" sz="2800" b="1" u="sng" dirty="0">
                <a:latin typeface="Georgia Pro"/>
              </a:rPr>
              <a:t>Congenital defects in Down syndrome: </a:t>
            </a:r>
            <a:endParaRPr lang="en-US" sz="2800">
              <a:latin typeface="Georgia Pro"/>
            </a:endParaRPr>
          </a:p>
          <a:p>
            <a:pPr indent="-228600">
              <a:lnSpc>
                <a:spcPct val="90000"/>
              </a:lnSpc>
              <a:spcAft>
                <a:spcPts val="600"/>
              </a:spcAft>
              <a:buFont typeface="Arial" panose="020B0604020202020204" pitchFamily="34" charset="0"/>
              <a:buChar char="•"/>
            </a:pPr>
            <a:r>
              <a:rPr lang="en-US" sz="2800" dirty="0">
                <a:latin typeface="Georgia Pro"/>
              </a:rPr>
              <a:t>- Cardiovascular system defects </a:t>
            </a:r>
          </a:p>
          <a:p>
            <a:pPr indent="-228600">
              <a:lnSpc>
                <a:spcPct val="90000"/>
              </a:lnSpc>
              <a:spcAft>
                <a:spcPts val="600"/>
              </a:spcAft>
              <a:buFont typeface="Arial" panose="020B0604020202020204" pitchFamily="34" charset="0"/>
              <a:buChar char="•"/>
            </a:pPr>
            <a:r>
              <a:rPr lang="en-US" sz="2800" dirty="0">
                <a:latin typeface="Georgia Pro"/>
              </a:rPr>
              <a:t>- Respiratory system defects </a:t>
            </a:r>
          </a:p>
          <a:p>
            <a:pPr indent="-228600">
              <a:lnSpc>
                <a:spcPct val="90000"/>
              </a:lnSpc>
              <a:spcAft>
                <a:spcPts val="600"/>
              </a:spcAft>
              <a:buFont typeface="Arial" panose="020B0604020202020204" pitchFamily="34" charset="0"/>
              <a:buChar char="•"/>
            </a:pPr>
            <a:r>
              <a:rPr lang="en-US" sz="2800" dirty="0">
                <a:latin typeface="Georgia Pro"/>
              </a:rPr>
              <a:t>- Defects of the digestive system </a:t>
            </a:r>
          </a:p>
          <a:p>
            <a:pPr indent="-228600">
              <a:lnSpc>
                <a:spcPct val="90000"/>
              </a:lnSpc>
              <a:spcAft>
                <a:spcPts val="600"/>
              </a:spcAft>
              <a:buFont typeface="Arial" panose="020B0604020202020204" pitchFamily="34" charset="0"/>
              <a:buChar char="•"/>
            </a:pPr>
            <a:r>
              <a:rPr lang="en-US" sz="2800" dirty="0">
                <a:latin typeface="Georgia Pro"/>
              </a:rPr>
              <a:t>- Defects of the urogenital system </a:t>
            </a:r>
          </a:p>
          <a:p>
            <a:pPr indent="-228600">
              <a:lnSpc>
                <a:spcPct val="90000"/>
              </a:lnSpc>
              <a:spcAft>
                <a:spcPts val="600"/>
              </a:spcAft>
              <a:buFont typeface="Arial" panose="020B0604020202020204" pitchFamily="34" charset="0"/>
              <a:buChar char="•"/>
            </a:pPr>
            <a:r>
              <a:rPr lang="en-US" sz="2800" dirty="0">
                <a:latin typeface="Georgia Pro"/>
              </a:rPr>
              <a:t>- Defects of the musculoskeletal system </a:t>
            </a:r>
          </a:p>
          <a:p>
            <a:pPr indent="-228600">
              <a:lnSpc>
                <a:spcPct val="90000"/>
              </a:lnSpc>
              <a:spcAft>
                <a:spcPts val="600"/>
              </a:spcAft>
              <a:buFont typeface="Arial" panose="020B0604020202020204" pitchFamily="34" charset="0"/>
              <a:buChar char="•"/>
            </a:pPr>
            <a:r>
              <a:rPr lang="en-US" sz="2800" dirty="0">
                <a:latin typeface="Georgia Pro"/>
              </a:rPr>
              <a:t>- Defects of the endocrine system</a:t>
            </a:r>
          </a:p>
        </p:txBody>
      </p:sp>
      <p:sp>
        <p:nvSpPr>
          <p:cNvPr id="27" name="Oval 26">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Obraz 2" descr="Wady genetyczne u płodu (trisomie) - rodzaje, objawy, badania - Zdrowie w  INTERIA.PL">
            <a:extLst>
              <a:ext uri="{FF2B5EF4-FFF2-40B4-BE49-F238E27FC236}">
                <a16:creationId xmlns:a16="http://schemas.microsoft.com/office/drawing/2014/main" id="{8CE1478B-2D28-0040-DF79-709E3CC5D1D0}"/>
              </a:ext>
            </a:extLst>
          </p:cNvPr>
          <p:cNvPicPr>
            <a:picLocks noChangeAspect="1"/>
          </p:cNvPicPr>
          <p:nvPr/>
        </p:nvPicPr>
        <p:blipFill rotWithShape="1">
          <a:blip r:embed="rId2"/>
          <a:srcRect l="21875" r="11625"/>
          <a:stretch/>
        </p:blipFill>
        <p:spPr>
          <a:xfrm>
            <a:off x="7311947" y="914254"/>
            <a:ext cx="4729617" cy="4697419"/>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1" name="Freeform: Shape 30">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4254"/>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23449"/>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0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D8EB8CDF-9C72-307B-9F3A-B1A7443C23FA}"/>
              </a:ext>
            </a:extLst>
          </p:cNvPr>
          <p:cNvSpPr txBox="1"/>
          <p:nvPr/>
        </p:nvSpPr>
        <p:spPr>
          <a:xfrm>
            <a:off x="646670" y="564293"/>
            <a:ext cx="1101381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latin typeface="Georgia Pro"/>
              </a:rPr>
              <a:t>Electroencephalographic examination of children with Down syndrome</a:t>
            </a:r>
            <a:endParaRPr lang="pl-PL"/>
          </a:p>
        </p:txBody>
      </p:sp>
      <p:pic>
        <p:nvPicPr>
          <p:cNvPr id="3" name="Obraz 2" descr="Badanie głowy EEG - u dzieci i dorosłych, elektroencefalografia - dobra  cena - Gdańsk, Gdynia - Dobra Diagnostyka">
            <a:extLst>
              <a:ext uri="{FF2B5EF4-FFF2-40B4-BE49-F238E27FC236}">
                <a16:creationId xmlns:a16="http://schemas.microsoft.com/office/drawing/2014/main" id="{3DFFF86A-7705-ED61-F390-01170F77D8A6}"/>
              </a:ext>
            </a:extLst>
          </p:cNvPr>
          <p:cNvPicPr>
            <a:picLocks noChangeAspect="1"/>
          </p:cNvPicPr>
          <p:nvPr/>
        </p:nvPicPr>
        <p:blipFill>
          <a:blip r:embed="rId2"/>
          <a:stretch>
            <a:fillRect/>
          </a:stretch>
        </p:blipFill>
        <p:spPr>
          <a:xfrm>
            <a:off x="2363275" y="1709671"/>
            <a:ext cx="7218606" cy="4855334"/>
          </a:xfrm>
          <a:prstGeom prst="rect">
            <a:avLst/>
          </a:prstGeom>
          <a:ln>
            <a:noFill/>
          </a:ln>
          <a:effectLst>
            <a:softEdge rad="112500"/>
          </a:effectLst>
        </p:spPr>
      </p:pic>
    </p:spTree>
    <p:extLst>
      <p:ext uri="{BB962C8B-B14F-4D97-AF65-F5344CB8AC3E}">
        <p14:creationId xmlns:p14="http://schemas.microsoft.com/office/powerpoint/2010/main" val="2890268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Obraz 2" descr="PRZESIEWOWE BADANIA PRENATALNE - HVD LIFE SCIENCES">
            <a:extLst>
              <a:ext uri="{FF2B5EF4-FFF2-40B4-BE49-F238E27FC236}">
                <a16:creationId xmlns:a16="http://schemas.microsoft.com/office/drawing/2014/main" id="{06C377CB-E148-7A7B-F8FF-932745A72DC1}"/>
              </a:ext>
            </a:extLst>
          </p:cNvPr>
          <p:cNvPicPr>
            <a:picLocks noChangeAspect="1"/>
          </p:cNvPicPr>
          <p:nvPr/>
        </p:nvPicPr>
        <p:blipFill>
          <a:blip r:embed="rId2"/>
          <a:stretch>
            <a:fillRect/>
          </a:stretch>
        </p:blipFill>
        <p:spPr>
          <a:xfrm>
            <a:off x="252422" y="1116466"/>
            <a:ext cx="5582310" cy="3725520"/>
          </a:xfrm>
          <a:prstGeom prst="rect">
            <a:avLst/>
          </a:prstGeom>
          <a:ln>
            <a:noFill/>
          </a:ln>
          <a:effectLst>
            <a:softEdge rad="112500"/>
          </a:effectLst>
        </p:spPr>
      </p:pic>
      <p:sp>
        <p:nvSpPr>
          <p:cNvPr id="2" name="pole tekstowe 1">
            <a:extLst>
              <a:ext uri="{FF2B5EF4-FFF2-40B4-BE49-F238E27FC236}">
                <a16:creationId xmlns:a16="http://schemas.microsoft.com/office/drawing/2014/main" id="{23904C82-979D-3FFC-EF29-71572768F4F3}"/>
              </a:ext>
            </a:extLst>
          </p:cNvPr>
          <p:cNvSpPr txBox="1"/>
          <p:nvPr/>
        </p:nvSpPr>
        <p:spPr>
          <a:xfrm>
            <a:off x="6152539" y="1329767"/>
            <a:ext cx="5458838" cy="419252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gn="ctr">
              <a:lnSpc>
                <a:spcPct val="90000"/>
              </a:lnSpc>
              <a:spcAft>
                <a:spcPts val="600"/>
              </a:spcAft>
            </a:pPr>
            <a:r>
              <a:rPr lang="en-US" sz="2400" b="1" u="sng" dirty="0"/>
              <a:t>Screening methods:</a:t>
            </a:r>
            <a:endParaRPr lang="en-US" sz="2400" b="1" dirty="0"/>
          </a:p>
          <a:p>
            <a:pPr>
              <a:lnSpc>
                <a:spcPct val="90000"/>
              </a:lnSpc>
              <a:spcAft>
                <a:spcPts val="600"/>
              </a:spcAft>
            </a:pPr>
            <a:endParaRPr lang="en-US" sz="2400" dirty="0"/>
          </a:p>
          <a:p>
            <a:pPr algn="ctr">
              <a:lnSpc>
                <a:spcPct val="90000"/>
              </a:lnSpc>
              <a:spcAft>
                <a:spcPts val="600"/>
              </a:spcAft>
            </a:pPr>
            <a:r>
              <a:rPr lang="en-US" sz="2400"/>
              <a:t>Screening for DS is an important part </a:t>
            </a:r>
            <a:r>
              <a:rPr lang="en-US" sz="2400" dirty="0"/>
              <a:t>of routine prenatal care. The most common screening method involves measuring a combination of factors: advanced maternal age, multiple second-trimester serum markers, and second-trimester ultrasound.</a:t>
            </a:r>
            <a:endParaRPr lang="en-US" dirty="0"/>
          </a:p>
        </p:txBody>
      </p:sp>
    </p:spTree>
    <p:extLst>
      <p:ext uri="{BB962C8B-B14F-4D97-AF65-F5344CB8AC3E}">
        <p14:creationId xmlns:p14="http://schemas.microsoft.com/office/powerpoint/2010/main" val="1569538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9E9F2A28-69A3-4945-B6B6-C2E4A6C5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C601C005-844A-4FB7-8001-BC0DB9D7C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7029" y="2957299"/>
            <a:ext cx="947488" cy="92178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Obraz 2" descr="Zespół Downa - Neuro-Mind">
            <a:extLst>
              <a:ext uri="{FF2B5EF4-FFF2-40B4-BE49-F238E27FC236}">
                <a16:creationId xmlns:a16="http://schemas.microsoft.com/office/drawing/2014/main" id="{ED0A57BB-5A93-C6E8-34F4-F5A3C2E14B06}"/>
              </a:ext>
            </a:extLst>
          </p:cNvPr>
          <p:cNvPicPr>
            <a:picLocks noChangeAspect="1"/>
          </p:cNvPicPr>
          <p:nvPr/>
        </p:nvPicPr>
        <p:blipFill>
          <a:blip r:embed="rId2"/>
          <a:stretch>
            <a:fillRect/>
          </a:stretch>
        </p:blipFill>
        <p:spPr>
          <a:xfrm>
            <a:off x="236462" y="354895"/>
            <a:ext cx="2930520" cy="2951985"/>
          </a:xfrm>
          <a:prstGeom prst="rect">
            <a:avLst/>
          </a:prstGeom>
          <a:ln>
            <a:noFill/>
          </a:ln>
          <a:effectLst>
            <a:softEdge rad="112500"/>
          </a:effectLst>
        </p:spPr>
      </p:pic>
      <p:pic>
        <p:nvPicPr>
          <p:cNvPr id="6" name="Obraz 5" descr="Rehabilitacja dzieci i młodzieży | MD Clinic – Klinika  wielospecjalistyczna, Warszawa">
            <a:extLst>
              <a:ext uri="{FF2B5EF4-FFF2-40B4-BE49-F238E27FC236}">
                <a16:creationId xmlns:a16="http://schemas.microsoft.com/office/drawing/2014/main" id="{A5970935-6036-DB4B-7B43-2317E7667171}"/>
              </a:ext>
            </a:extLst>
          </p:cNvPr>
          <p:cNvPicPr>
            <a:picLocks noChangeAspect="1"/>
          </p:cNvPicPr>
          <p:nvPr/>
        </p:nvPicPr>
        <p:blipFill>
          <a:blip r:embed="rId3"/>
          <a:stretch>
            <a:fillRect/>
          </a:stretch>
        </p:blipFill>
        <p:spPr>
          <a:xfrm>
            <a:off x="3261470" y="706760"/>
            <a:ext cx="3949371" cy="2610853"/>
          </a:xfrm>
          <a:prstGeom prst="rect">
            <a:avLst/>
          </a:prstGeom>
          <a:ln>
            <a:noFill/>
          </a:ln>
          <a:effectLst>
            <a:softEdge rad="112500"/>
          </a:effectLst>
        </p:spPr>
      </p:pic>
      <p:sp>
        <p:nvSpPr>
          <p:cNvPr id="19" name="Freeform: Shape 18">
            <a:extLst>
              <a:ext uri="{FF2B5EF4-FFF2-40B4-BE49-F238E27FC236}">
                <a16:creationId xmlns:a16="http://schemas.microsoft.com/office/drawing/2014/main" id="{982CE291-F400-4275-A82C-AF6DC8AD3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Obraz 4" descr="Terapia osób z zespołem Downa – podstawowe metody i ich znaczenie">
            <a:extLst>
              <a:ext uri="{FF2B5EF4-FFF2-40B4-BE49-F238E27FC236}">
                <a16:creationId xmlns:a16="http://schemas.microsoft.com/office/drawing/2014/main" id="{4225DD68-4BCA-2969-76B9-5FC380240D10}"/>
              </a:ext>
            </a:extLst>
          </p:cNvPr>
          <p:cNvPicPr>
            <a:picLocks noChangeAspect="1"/>
          </p:cNvPicPr>
          <p:nvPr/>
        </p:nvPicPr>
        <p:blipFill>
          <a:blip r:embed="rId4"/>
          <a:stretch>
            <a:fillRect/>
          </a:stretch>
        </p:blipFill>
        <p:spPr>
          <a:xfrm>
            <a:off x="54011" y="3529501"/>
            <a:ext cx="3116019" cy="1367282"/>
          </a:xfrm>
          <a:prstGeom prst="rect">
            <a:avLst/>
          </a:prstGeom>
          <a:ln>
            <a:noFill/>
          </a:ln>
          <a:effectLst>
            <a:softEdge rad="112500"/>
          </a:effectLst>
        </p:spPr>
      </p:pic>
      <p:pic>
        <p:nvPicPr>
          <p:cNvPr id="4" name="Obraz 3" descr="Staszek - Fistaszek: (zespół Downa) Moja rehabilitacja w domu - YouTube">
            <a:extLst>
              <a:ext uri="{FF2B5EF4-FFF2-40B4-BE49-F238E27FC236}">
                <a16:creationId xmlns:a16="http://schemas.microsoft.com/office/drawing/2014/main" id="{A401BFAC-C5FB-5D5B-30EB-5BBE060555EE}"/>
              </a:ext>
            </a:extLst>
          </p:cNvPr>
          <p:cNvPicPr>
            <a:picLocks noChangeAspect="1"/>
          </p:cNvPicPr>
          <p:nvPr/>
        </p:nvPicPr>
        <p:blipFill>
          <a:blip r:embed="rId5"/>
          <a:stretch>
            <a:fillRect/>
          </a:stretch>
        </p:blipFill>
        <p:spPr>
          <a:xfrm>
            <a:off x="3389387" y="3529501"/>
            <a:ext cx="3821454" cy="2184728"/>
          </a:xfrm>
          <a:prstGeom prst="rect">
            <a:avLst/>
          </a:prstGeom>
          <a:ln>
            <a:noFill/>
          </a:ln>
          <a:effectLst>
            <a:softEdge rad="112500"/>
          </a:effectLst>
        </p:spPr>
      </p:pic>
      <p:sp>
        <p:nvSpPr>
          <p:cNvPr id="2" name="pole tekstowe 1">
            <a:extLst>
              <a:ext uri="{FF2B5EF4-FFF2-40B4-BE49-F238E27FC236}">
                <a16:creationId xmlns:a16="http://schemas.microsoft.com/office/drawing/2014/main" id="{9CBF27AC-AB0F-7893-B381-EBCC5FBC026E}"/>
              </a:ext>
            </a:extLst>
          </p:cNvPr>
          <p:cNvSpPr txBox="1"/>
          <p:nvPr/>
        </p:nvSpPr>
        <p:spPr>
          <a:xfrm>
            <a:off x="7516455" y="1248976"/>
            <a:ext cx="4126794" cy="4330744"/>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2400" b="1" u="sng" dirty="0"/>
              <a:t>Rehabilitation:</a:t>
            </a:r>
            <a:endParaRPr lang="en-US" sz="2400" dirty="0"/>
          </a:p>
          <a:p>
            <a:pPr indent="-228600">
              <a:lnSpc>
                <a:spcPct val="90000"/>
              </a:lnSpc>
              <a:spcAft>
                <a:spcPts val="600"/>
              </a:spcAft>
              <a:buFont typeface="Arial" panose="020B0604020202020204" pitchFamily="34" charset="0"/>
              <a:buChar char="•"/>
            </a:pPr>
            <a:endParaRPr lang="en-US" sz="2400" b="1" u="sng"/>
          </a:p>
          <a:p>
            <a:pPr marL="342900" indent="-228600">
              <a:lnSpc>
                <a:spcPct val="90000"/>
              </a:lnSpc>
              <a:spcAft>
                <a:spcPts val="600"/>
              </a:spcAft>
              <a:buFont typeface="Arial" panose="020B0604020202020204" pitchFamily="34" charset="0"/>
              <a:buChar char="•"/>
            </a:pPr>
            <a:r>
              <a:rPr lang="en-US" sz="2400" dirty="0"/>
              <a:t>NDT-</a:t>
            </a:r>
            <a:r>
              <a:rPr lang="en-US" sz="2400" dirty="0" err="1"/>
              <a:t>Bobath</a:t>
            </a:r>
            <a:r>
              <a:rPr lang="en-US" sz="2400" dirty="0"/>
              <a:t> method</a:t>
            </a:r>
          </a:p>
          <a:p>
            <a:pPr marL="342900" indent="-228600">
              <a:lnSpc>
                <a:spcPct val="90000"/>
              </a:lnSpc>
              <a:spcAft>
                <a:spcPts val="600"/>
              </a:spcAft>
              <a:buFont typeface="Arial" panose="020B0604020202020204" pitchFamily="34" charset="0"/>
              <a:buChar char="•"/>
            </a:pPr>
            <a:r>
              <a:rPr lang="en-US" sz="2400" dirty="0"/>
              <a:t>Vojta method</a:t>
            </a:r>
          </a:p>
          <a:p>
            <a:pPr marL="342900" indent="-228600">
              <a:lnSpc>
                <a:spcPct val="90000"/>
              </a:lnSpc>
              <a:spcAft>
                <a:spcPts val="600"/>
              </a:spcAft>
              <a:buFont typeface="Arial" panose="020B0604020202020204" pitchFamily="34" charset="0"/>
              <a:buChar char="•"/>
            </a:pPr>
            <a:r>
              <a:rPr lang="en-US" sz="2400" dirty="0"/>
              <a:t>sensory integration</a:t>
            </a:r>
          </a:p>
          <a:p>
            <a:pPr marL="342900" indent="-228600">
              <a:lnSpc>
                <a:spcPct val="90000"/>
              </a:lnSpc>
              <a:spcAft>
                <a:spcPts val="600"/>
              </a:spcAft>
              <a:buFont typeface="Arial" panose="020B0604020202020204" pitchFamily="34" charset="0"/>
              <a:buChar char="•"/>
            </a:pPr>
            <a:r>
              <a:rPr lang="en-US" sz="2400" dirty="0"/>
              <a:t>music therapy</a:t>
            </a:r>
          </a:p>
          <a:p>
            <a:pPr marL="342900" indent="-228600">
              <a:lnSpc>
                <a:spcPct val="90000"/>
              </a:lnSpc>
              <a:spcAft>
                <a:spcPts val="600"/>
              </a:spcAft>
              <a:buFont typeface="Arial" panose="020B0604020202020204" pitchFamily="34" charset="0"/>
              <a:buChar char="•"/>
            </a:pPr>
            <a:r>
              <a:rPr lang="en-US" sz="2400" dirty="0"/>
              <a:t>Hippotherapy</a:t>
            </a:r>
          </a:p>
          <a:p>
            <a:pPr marL="342900" indent="-228600">
              <a:lnSpc>
                <a:spcPct val="90000"/>
              </a:lnSpc>
              <a:spcAft>
                <a:spcPts val="600"/>
              </a:spcAft>
              <a:buFont typeface="Arial" panose="020B0604020202020204" pitchFamily="34" charset="0"/>
              <a:buChar char="•"/>
            </a:pPr>
            <a:r>
              <a:rPr lang="en-US" sz="2400" dirty="0"/>
              <a:t>educational kinesiology</a:t>
            </a:r>
          </a:p>
        </p:txBody>
      </p:sp>
      <p:sp>
        <p:nvSpPr>
          <p:cNvPr id="21" name="Arc 20">
            <a:extLst>
              <a:ext uri="{FF2B5EF4-FFF2-40B4-BE49-F238E27FC236}">
                <a16:creationId xmlns:a16="http://schemas.microsoft.com/office/drawing/2014/main" id="{AA8705F2-9B61-4D36-8093-4E61C7EC5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821496">
            <a:off x="2155018" y="342387"/>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626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Obraz 2" descr="21 marca przypada Światowy Dzień Zespołu Downa - I LO w Łasku">
            <a:extLst>
              <a:ext uri="{FF2B5EF4-FFF2-40B4-BE49-F238E27FC236}">
                <a16:creationId xmlns:a16="http://schemas.microsoft.com/office/drawing/2014/main" id="{B884A751-8D0C-B0D1-9887-E77A36534BBD}"/>
              </a:ext>
            </a:extLst>
          </p:cNvPr>
          <p:cNvPicPr>
            <a:picLocks noChangeAspect="1"/>
          </p:cNvPicPr>
          <p:nvPr/>
        </p:nvPicPr>
        <p:blipFill>
          <a:blip r:embed="rId2"/>
          <a:stretch>
            <a:fillRect/>
          </a:stretch>
        </p:blipFill>
        <p:spPr>
          <a:xfrm>
            <a:off x="6160054" y="1565389"/>
            <a:ext cx="5765919" cy="3678081"/>
          </a:xfrm>
          <a:prstGeom prst="rect">
            <a:avLst/>
          </a:prstGeom>
          <a:ln>
            <a:noFill/>
          </a:ln>
          <a:effectLst>
            <a:softEdge rad="112500"/>
          </a:effectLst>
        </p:spPr>
      </p:pic>
      <p:sp>
        <p:nvSpPr>
          <p:cNvPr id="16" name="Arc 15">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pole tekstowe 1">
            <a:extLst>
              <a:ext uri="{FF2B5EF4-FFF2-40B4-BE49-F238E27FC236}">
                <a16:creationId xmlns:a16="http://schemas.microsoft.com/office/drawing/2014/main" id="{4361D63D-2A1F-0547-CA63-00D0F3B54535}"/>
              </a:ext>
            </a:extLst>
          </p:cNvPr>
          <p:cNvSpPr txBox="1"/>
          <p:nvPr/>
        </p:nvSpPr>
        <p:spPr>
          <a:xfrm>
            <a:off x="786715" y="1562254"/>
            <a:ext cx="5257800" cy="419252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lnSpc>
                <a:spcPct val="90000"/>
              </a:lnSpc>
              <a:spcAft>
                <a:spcPts val="600"/>
              </a:spcAft>
            </a:pPr>
            <a:r>
              <a:rPr lang="en-US" sz="2200" dirty="0">
                <a:latin typeface="Georgia Pro"/>
              </a:rPr>
              <a:t>March 21 is World Down Syndrome Day. This date is not accidental and refers to the presence of an additional third chromosome in the 21st pair of chromosomes in people with Down syndrome.</a:t>
            </a:r>
            <a:endParaRPr lang="pl-PL" dirty="0">
              <a:latin typeface="Georgia Pro"/>
            </a:endParaRPr>
          </a:p>
          <a:p>
            <a:pPr algn="ctr">
              <a:lnSpc>
                <a:spcPct val="90000"/>
              </a:lnSpc>
              <a:spcAft>
                <a:spcPts val="600"/>
              </a:spcAft>
            </a:pPr>
            <a:r>
              <a:rPr lang="en" sz="2100" dirty="0">
                <a:solidFill>
                  <a:srgbClr val="202124"/>
                </a:solidFill>
                <a:latin typeface="Georgia Pro"/>
              </a:rPr>
              <a:t>The symbol of Down Syndrome are colorful socks, which are synonymous with the social and genotypic mismatch faced by people with Down Syndrome.</a:t>
            </a:r>
            <a:endParaRPr lang="en-US" dirty="0">
              <a:latin typeface="Georgia Pro"/>
            </a:endParaRPr>
          </a:p>
        </p:txBody>
      </p:sp>
    </p:spTree>
    <p:extLst>
      <p:ext uri="{BB962C8B-B14F-4D97-AF65-F5344CB8AC3E}">
        <p14:creationId xmlns:p14="http://schemas.microsoft.com/office/powerpoint/2010/main" val="3320532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6D808A57-1485-DCF6-BD61-CEC4E6543959}"/>
              </a:ext>
            </a:extLst>
          </p:cNvPr>
          <p:cNvSpPr txBox="1"/>
          <p:nvPr/>
        </p:nvSpPr>
        <p:spPr>
          <a:xfrm>
            <a:off x="2718486" y="203372"/>
            <a:ext cx="6384324"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l-PL" sz="2000" b="1" u="sng" dirty="0">
                <a:latin typeface="Georgia Pro"/>
              </a:rPr>
              <a:t>Quiz:</a:t>
            </a:r>
          </a:p>
          <a:p>
            <a:endParaRPr lang="pl-PL" sz="2000" dirty="0">
              <a:latin typeface="Georgia Pro"/>
            </a:endParaRPr>
          </a:p>
          <a:p>
            <a:r>
              <a:rPr lang="en" sz="2000" dirty="0">
                <a:solidFill>
                  <a:srgbClr val="202124"/>
                </a:solidFill>
                <a:latin typeface="Georgia Pro"/>
              </a:rPr>
              <a:t>In which pair of chromosomes is there an extra chromosome in people with Down syndrome?</a:t>
            </a:r>
          </a:p>
          <a:p>
            <a:pPr marL="457200" indent="-457200">
              <a:buAutoNum type="alphaLcParenR"/>
            </a:pPr>
            <a:r>
              <a:rPr lang="en" sz="2000" dirty="0">
                <a:solidFill>
                  <a:srgbClr val="202124"/>
                </a:solidFill>
                <a:latin typeface="Georgia Pro"/>
              </a:rPr>
              <a:t>in the 19th pair</a:t>
            </a:r>
            <a:endParaRPr lang="en" sz="2000" dirty="0">
              <a:solidFill>
                <a:srgbClr val="000000"/>
              </a:solidFill>
              <a:latin typeface="Georgia Pro"/>
            </a:endParaRPr>
          </a:p>
          <a:p>
            <a:pPr marL="457200" indent="-457200">
              <a:buAutoNum type="alphaLcParenR"/>
            </a:pPr>
            <a:r>
              <a:rPr lang="en" sz="2000" dirty="0">
                <a:solidFill>
                  <a:srgbClr val="202124"/>
                </a:solidFill>
                <a:latin typeface="Georgia Pro"/>
              </a:rPr>
              <a:t>In the 20th pair</a:t>
            </a:r>
          </a:p>
          <a:p>
            <a:pPr marL="457200" indent="-457200">
              <a:buAutoNum type="alphaLcParenR"/>
            </a:pPr>
            <a:r>
              <a:rPr lang="en" sz="2000" dirty="0">
                <a:solidFill>
                  <a:srgbClr val="202124"/>
                </a:solidFill>
                <a:latin typeface="Georgia Pro"/>
              </a:rPr>
              <a:t>In the 21st pair</a:t>
            </a:r>
          </a:p>
          <a:p>
            <a:endParaRPr lang="en" sz="2000" dirty="0">
              <a:solidFill>
                <a:srgbClr val="202124"/>
              </a:solidFill>
              <a:latin typeface="Georgia Pro"/>
            </a:endParaRPr>
          </a:p>
          <a:p>
            <a:r>
              <a:rPr lang="en" sz="2000" dirty="0">
                <a:solidFill>
                  <a:srgbClr val="202124"/>
                </a:solidFill>
                <a:latin typeface="Georgia Pro"/>
              </a:rPr>
              <a:t>What is the symbol for Down syndrome?</a:t>
            </a:r>
          </a:p>
          <a:p>
            <a:pPr marL="457200" indent="-457200">
              <a:buAutoNum type="alphaLcParenR"/>
            </a:pPr>
            <a:r>
              <a:rPr lang="en" sz="2000" dirty="0">
                <a:solidFill>
                  <a:srgbClr val="202124"/>
                </a:solidFill>
                <a:latin typeface="Georgia Pro"/>
              </a:rPr>
              <a:t>pink lips</a:t>
            </a:r>
            <a:endParaRPr lang="en" sz="2000">
              <a:solidFill>
                <a:srgbClr val="000000"/>
              </a:solidFill>
              <a:latin typeface="Georgia Pro"/>
            </a:endParaRPr>
          </a:p>
          <a:p>
            <a:pPr marL="457200" indent="-457200">
              <a:buAutoNum type="alphaLcParenR"/>
            </a:pPr>
            <a:r>
              <a:rPr lang="en" sz="2000" dirty="0">
                <a:solidFill>
                  <a:srgbClr val="202124"/>
                </a:solidFill>
                <a:latin typeface="Georgia Pro"/>
              </a:rPr>
              <a:t>colorful socks</a:t>
            </a:r>
            <a:endParaRPr lang="en" sz="2000">
              <a:solidFill>
                <a:srgbClr val="000000"/>
              </a:solidFill>
              <a:latin typeface="Georgia Pro"/>
            </a:endParaRPr>
          </a:p>
          <a:p>
            <a:pPr marL="457200" indent="-457200">
              <a:buAutoNum type="alphaLcParenR"/>
            </a:pPr>
            <a:r>
              <a:rPr lang="en" sz="2000" dirty="0">
                <a:solidFill>
                  <a:srgbClr val="202124"/>
                </a:solidFill>
                <a:latin typeface="Georgia Pro"/>
              </a:rPr>
              <a:t>Glasses</a:t>
            </a:r>
            <a:endParaRPr lang="en" sz="2000">
              <a:solidFill>
                <a:srgbClr val="000000"/>
              </a:solidFill>
              <a:latin typeface="Georgia Pro"/>
            </a:endParaRPr>
          </a:p>
          <a:p>
            <a:endParaRPr lang="en" sz="2000" dirty="0">
              <a:solidFill>
                <a:srgbClr val="202124"/>
              </a:solidFill>
              <a:latin typeface="Georgia Pro"/>
            </a:endParaRPr>
          </a:p>
          <a:p>
            <a:r>
              <a:rPr lang="en" sz="2000" dirty="0">
                <a:solidFill>
                  <a:srgbClr val="202124"/>
                </a:solidFill>
                <a:latin typeface="Georgia Pro"/>
              </a:rPr>
              <a:t>Is there a relationship between the mother's age and the possibility of giving birth to a child with Down syndrome?</a:t>
            </a:r>
          </a:p>
          <a:p>
            <a:pPr marL="457200" indent="-457200">
              <a:buAutoNum type="alphaLcParenR"/>
            </a:pPr>
            <a:r>
              <a:rPr lang="en" sz="2000" dirty="0">
                <a:solidFill>
                  <a:srgbClr val="202124"/>
                </a:solidFill>
                <a:latin typeface="Georgia Pro"/>
              </a:rPr>
              <a:t>Yes</a:t>
            </a:r>
          </a:p>
          <a:p>
            <a:pPr marL="457200" indent="-457200">
              <a:buAutoNum type="alphaLcParenR"/>
            </a:pPr>
            <a:r>
              <a:rPr lang="en" sz="2000" dirty="0">
                <a:solidFill>
                  <a:srgbClr val="202124"/>
                </a:solidFill>
                <a:latin typeface="Georgia Pro"/>
              </a:rPr>
              <a:t>No</a:t>
            </a:r>
          </a:p>
          <a:p>
            <a:pPr marL="457200" indent="-457200">
              <a:buAutoNum type="alphaLcParenR"/>
            </a:pPr>
            <a:r>
              <a:rPr lang="en" sz="2000" dirty="0">
                <a:solidFill>
                  <a:srgbClr val="202124"/>
                </a:solidFill>
                <a:latin typeface="Georgia Pro"/>
              </a:rPr>
              <a:t>This is not known</a:t>
            </a:r>
            <a:endParaRPr lang="en" sz="2000" dirty="0">
              <a:latin typeface="Georgia Pro"/>
            </a:endParaRPr>
          </a:p>
        </p:txBody>
      </p:sp>
    </p:spTree>
    <p:extLst>
      <p:ext uri="{BB962C8B-B14F-4D97-AF65-F5344CB8AC3E}">
        <p14:creationId xmlns:p14="http://schemas.microsoft.com/office/powerpoint/2010/main" val="118707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2BE04CE2-138D-32C6-9AC0-5B1984FDDC11}"/>
              </a:ext>
            </a:extLst>
          </p:cNvPr>
          <p:cNvSpPr txBox="1"/>
          <p:nvPr/>
        </p:nvSpPr>
        <p:spPr>
          <a:xfrm>
            <a:off x="656968" y="553995"/>
            <a:ext cx="10733902"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dirty="0">
                <a:latin typeface="Georgia Pro"/>
              </a:rPr>
              <a:t>Bibliography:</a:t>
            </a:r>
          </a:p>
          <a:p>
            <a:endParaRPr lang="en-US" sz="2000" dirty="0">
              <a:latin typeface="Georgia Pro"/>
              <a:cs typeface="helvetica"/>
            </a:endParaRPr>
          </a:p>
          <a:p>
            <a:r>
              <a:rPr lang="en-US" sz="2000" dirty="0">
                <a:latin typeface="Georgia Pro"/>
                <a:cs typeface="helvetica"/>
              </a:rPr>
              <a:t>Accelerated</a:t>
            </a:r>
            <a:r>
              <a:rPr lang="en-US" sz="2000" dirty="0">
                <a:latin typeface="Georgia Pro"/>
              </a:rPr>
              <a:t> epigenetic aging in Down syndrome, </a:t>
            </a:r>
            <a:r>
              <a:rPr lang="en-US" sz="2000" dirty="0">
                <a:latin typeface="Georgia Pro"/>
                <a:ea typeface="+mn-lt"/>
                <a:cs typeface="+mn-lt"/>
              </a:rPr>
              <a:t>Steve Horvath</a:t>
            </a:r>
            <a:r>
              <a:rPr lang="en-US" sz="2000" baseline="30000" dirty="0">
                <a:latin typeface="Georgia Pro"/>
                <a:ea typeface="+mn-lt"/>
                <a:cs typeface="+mn-lt"/>
              </a:rPr>
              <a:t> 1</a:t>
            </a:r>
            <a:r>
              <a:rPr lang="en-US" sz="2000" dirty="0">
                <a:latin typeface="Georgia Pro"/>
                <a:ea typeface="+mn-lt"/>
                <a:cs typeface="+mn-lt"/>
              </a:rPr>
              <a:t>, Paolo </a:t>
            </a:r>
            <a:r>
              <a:rPr lang="en-US" sz="2000" err="1">
                <a:latin typeface="Georgia Pro"/>
                <a:ea typeface="+mn-lt"/>
                <a:cs typeface="+mn-lt"/>
              </a:rPr>
              <a:t>Garagnani</a:t>
            </a:r>
            <a:r>
              <a:rPr lang="en-US" sz="2000" dirty="0">
                <a:latin typeface="Georgia Pro"/>
                <a:ea typeface="+mn-lt"/>
                <a:cs typeface="+mn-lt"/>
              </a:rPr>
              <a:t>, Maria Giulia </a:t>
            </a:r>
            <a:r>
              <a:rPr lang="en-US" sz="2000" err="1">
                <a:latin typeface="Georgia Pro"/>
                <a:ea typeface="+mn-lt"/>
                <a:cs typeface="+mn-lt"/>
              </a:rPr>
              <a:t>Bacalini</a:t>
            </a:r>
            <a:r>
              <a:rPr lang="en-US" sz="2000" dirty="0">
                <a:latin typeface="Georgia Pro"/>
                <a:ea typeface="+mn-lt"/>
                <a:cs typeface="+mn-lt"/>
              </a:rPr>
              <a:t>, Chiara </a:t>
            </a:r>
            <a:r>
              <a:rPr lang="en-US" sz="2000" err="1">
                <a:latin typeface="Georgia Pro"/>
                <a:ea typeface="+mn-lt"/>
                <a:cs typeface="+mn-lt"/>
              </a:rPr>
              <a:t>Pirazzini</a:t>
            </a:r>
            <a:r>
              <a:rPr lang="en-US" sz="2000" dirty="0">
                <a:latin typeface="Georgia Pro"/>
                <a:ea typeface="+mn-lt"/>
                <a:cs typeface="+mn-lt"/>
              </a:rPr>
              <a:t>, Stefano </a:t>
            </a:r>
            <a:r>
              <a:rPr lang="en-US" sz="2000" err="1">
                <a:latin typeface="Georgia Pro"/>
                <a:ea typeface="+mn-lt"/>
                <a:cs typeface="+mn-lt"/>
              </a:rPr>
              <a:t>Salvioli</a:t>
            </a:r>
            <a:r>
              <a:rPr lang="en-US" sz="2000" dirty="0">
                <a:latin typeface="Georgia Pro"/>
                <a:ea typeface="+mn-lt"/>
                <a:cs typeface="+mn-lt"/>
              </a:rPr>
              <a:t>, Davide Gentilini, Anna Maria Di Blasio, Cristina Giuliani, Spencer Tung, Harry V Vinters, Claudio Franceschi, 2015</a:t>
            </a:r>
            <a:endParaRPr lang="en-US" sz="2000" dirty="0">
              <a:latin typeface="Georgia Pro"/>
            </a:endParaRPr>
          </a:p>
          <a:p>
            <a:endParaRPr lang="en-US" sz="2000" dirty="0">
              <a:latin typeface="Georgia Pro"/>
            </a:endParaRPr>
          </a:p>
          <a:p>
            <a:r>
              <a:rPr lang="en-US" sz="2000" dirty="0">
                <a:latin typeface="Georgia Pro"/>
              </a:rPr>
              <a:t>The challenge of Down syndrome, Stylianos E. </a:t>
            </a:r>
            <a:r>
              <a:rPr lang="en-US" sz="2000" dirty="0" err="1">
                <a:latin typeface="Georgia Pro"/>
              </a:rPr>
              <a:t>Antonarakis</a:t>
            </a:r>
            <a:r>
              <a:rPr lang="en-US" sz="2000" dirty="0">
                <a:latin typeface="Georgia Pro"/>
              </a:rPr>
              <a:t>,</a:t>
            </a:r>
          </a:p>
          <a:p>
            <a:r>
              <a:rPr lang="en-US" sz="2000" dirty="0">
                <a:latin typeface="Georgia Pro"/>
              </a:rPr>
              <a:t>Charles J. Epstein, 2006</a:t>
            </a:r>
            <a:endParaRPr lang="en-US" sz="2000" dirty="0"/>
          </a:p>
          <a:p>
            <a:endParaRPr lang="en-US" sz="2000" dirty="0">
              <a:solidFill>
                <a:srgbClr val="000000"/>
              </a:solidFill>
              <a:latin typeface="Georgia Pro"/>
            </a:endParaRPr>
          </a:p>
          <a:p>
            <a:r>
              <a:rPr lang="en-US" sz="2000" dirty="0">
                <a:latin typeface="Georgia Pro"/>
                <a:ea typeface="Cambria"/>
              </a:rPr>
              <a:t>Down Syndrome: Current Status, Challenges and Future Perspectives, </a:t>
            </a:r>
            <a:r>
              <a:rPr lang="en-US" sz="2000" dirty="0">
                <a:latin typeface="Georgia Pro"/>
                <a:ea typeface="+mn-lt"/>
                <a:cs typeface="+mn-lt"/>
              </a:rPr>
              <a:t>Mohammad Kazemi, Mansoor Salehi, and Majid </a:t>
            </a:r>
            <a:r>
              <a:rPr lang="en-US" sz="2000" dirty="0" err="1">
                <a:latin typeface="Georgia Pro"/>
                <a:ea typeface="+mn-lt"/>
                <a:cs typeface="+mn-lt"/>
              </a:rPr>
              <a:t>Kheirollahi</a:t>
            </a:r>
            <a:endParaRPr lang="en-US" sz="2000" baseline="30000" dirty="0" err="1">
              <a:latin typeface="Georgia Pro"/>
              <a:ea typeface="Cambria"/>
            </a:endParaRPr>
          </a:p>
          <a:p>
            <a:endParaRPr lang="en-US" dirty="0"/>
          </a:p>
          <a:p>
            <a:br>
              <a:rPr lang="en-US" dirty="0"/>
            </a:br>
            <a:endParaRPr lang="en-US"/>
          </a:p>
          <a:p>
            <a:endParaRPr lang="en-US" dirty="0">
              <a:latin typeface="Cambria"/>
              <a:ea typeface="Cambria"/>
            </a:endParaRPr>
          </a:p>
          <a:p>
            <a:endParaRPr lang="en-US" sz="2800" dirty="0">
              <a:solidFill>
                <a:srgbClr val="000000"/>
              </a:solidFill>
              <a:latin typeface="Georgia Pro"/>
            </a:endParaRPr>
          </a:p>
          <a:p>
            <a:endParaRPr lang="en-US" sz="2800" dirty="0">
              <a:solidFill>
                <a:srgbClr val="000000"/>
              </a:solidFill>
              <a:latin typeface="Georgia Pro"/>
            </a:endParaRPr>
          </a:p>
          <a:p>
            <a:pPr marL="514350" indent="-514350">
              <a:buAutoNum type="arabicPeriod"/>
            </a:pPr>
            <a:endParaRPr lang="en-US" sz="2800" b="1" dirty="0">
              <a:solidFill>
                <a:srgbClr val="212121"/>
              </a:solidFill>
              <a:latin typeface="Georgia Pro"/>
            </a:endParaRPr>
          </a:p>
          <a:p>
            <a:br>
              <a:rPr lang="en-US" dirty="0"/>
            </a:br>
            <a:endParaRPr lang="en-US"/>
          </a:p>
          <a:p>
            <a:endParaRPr lang="en-US" sz="2800" b="1" dirty="0">
              <a:solidFill>
                <a:srgbClr val="000000"/>
              </a:solidFill>
              <a:latin typeface="Georgia Pro"/>
              <a:cs typeface="helvetica"/>
            </a:endParaRPr>
          </a:p>
          <a:p>
            <a:pPr marL="514350" indent="-514350">
              <a:buAutoNum type="arabicPeriod"/>
            </a:pPr>
            <a:r>
              <a:rPr lang="en-US" dirty="0">
                <a:solidFill>
                  <a:srgbClr val="FFFFFF"/>
                </a:solidFill>
                <a:latin typeface="helvetica"/>
                <a:cs typeface="helvetica"/>
              </a:rPr>
              <a:t>The challenge of Down syndrome</a:t>
            </a:r>
            <a:endParaRPr lang="en-US" sz="2800" b="1" dirty="0">
              <a:latin typeface="Georgia Pro"/>
            </a:endParaRPr>
          </a:p>
          <a:p>
            <a:pPr marL="514350" indent="-514350">
              <a:buAutoNum type="arabicPeriod"/>
            </a:pPr>
            <a:r>
              <a:rPr lang="en-US" dirty="0">
                <a:solidFill>
                  <a:srgbClr val="FFFFFF"/>
                </a:solidFill>
                <a:latin typeface="helvetica"/>
                <a:cs typeface="helvetica"/>
              </a:rPr>
              <a:t>The challenge of Down syndrome1</a:t>
            </a:r>
            <a:endParaRPr lang="en-US" sz="2800" b="1" dirty="0">
              <a:latin typeface="Georgia Pro"/>
            </a:endParaRPr>
          </a:p>
          <a:p>
            <a:endParaRPr lang="en-US" sz="2800" b="1" u="sng" dirty="0">
              <a:latin typeface="Georgia Pro"/>
            </a:endParaRPr>
          </a:p>
        </p:txBody>
      </p:sp>
    </p:spTree>
    <p:extLst>
      <p:ext uri="{BB962C8B-B14F-4D97-AF65-F5344CB8AC3E}">
        <p14:creationId xmlns:p14="http://schemas.microsoft.com/office/powerpoint/2010/main" val="67188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0E6F134A-508C-A962-1B11-43EE3ADFA629}"/>
              </a:ext>
            </a:extLst>
          </p:cNvPr>
          <p:cNvSpPr txBox="1"/>
          <p:nvPr/>
        </p:nvSpPr>
        <p:spPr>
          <a:xfrm>
            <a:off x="1398374" y="1460156"/>
            <a:ext cx="940555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dirty="0">
                <a:latin typeface="Georgia Pro"/>
              </a:rPr>
              <a:t>Prevalence of Down Syndrome is independent of climate, race, culture, social conditions.</a:t>
            </a:r>
            <a:endParaRPr lang="pl-PL"/>
          </a:p>
        </p:txBody>
      </p:sp>
    </p:spTree>
    <p:extLst>
      <p:ext uri="{BB962C8B-B14F-4D97-AF65-F5344CB8AC3E}">
        <p14:creationId xmlns:p14="http://schemas.microsoft.com/office/powerpoint/2010/main" val="4029749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0DEC372E-8815-313F-F604-2AA2D3FBD050}"/>
              </a:ext>
            </a:extLst>
          </p:cNvPr>
          <p:cNvSpPr txBox="1"/>
          <p:nvPr/>
        </p:nvSpPr>
        <p:spPr>
          <a:xfrm>
            <a:off x="1140940" y="811427"/>
            <a:ext cx="8447902" cy="49398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Georgia Pro"/>
              </a:rPr>
              <a:t>down syndrome - </a:t>
            </a:r>
            <a:r>
              <a:rPr lang="en-US" sz="2000" err="1">
                <a:latin typeface="Georgia Pro"/>
              </a:rPr>
              <a:t>zespół</a:t>
            </a:r>
            <a:r>
              <a:rPr lang="en-US" sz="2000" dirty="0">
                <a:latin typeface="Georgia Pro"/>
              </a:rPr>
              <a:t> </a:t>
            </a:r>
            <a:r>
              <a:rPr lang="en-US" sz="2000" err="1">
                <a:latin typeface="Georgia Pro"/>
              </a:rPr>
              <a:t>downa</a:t>
            </a:r>
            <a:endParaRPr lang="en-US" sz="2000">
              <a:latin typeface="Georgia Pro"/>
            </a:endParaRPr>
          </a:p>
          <a:p>
            <a:endParaRPr lang="en-US" sz="2000" dirty="0">
              <a:latin typeface="Georgia Pro"/>
            </a:endParaRPr>
          </a:p>
          <a:p>
            <a:r>
              <a:rPr lang="en-US" sz="2000" dirty="0">
                <a:latin typeface="Georgia Pro"/>
              </a:rPr>
              <a:t>dysmorphic – </a:t>
            </a:r>
            <a:r>
              <a:rPr lang="en-US" sz="2000" err="1">
                <a:latin typeface="Georgia Pro"/>
              </a:rPr>
              <a:t>dysmorficzny</a:t>
            </a:r>
            <a:endParaRPr lang="en-US" sz="2000">
              <a:latin typeface="Georgia Pro"/>
            </a:endParaRPr>
          </a:p>
          <a:p>
            <a:endParaRPr lang="en-US" sz="2000" dirty="0">
              <a:latin typeface="Georgia Pro"/>
            </a:endParaRPr>
          </a:p>
          <a:p>
            <a:r>
              <a:rPr lang="en-US" sz="2000" dirty="0">
                <a:latin typeface="Georgia Pro"/>
              </a:rPr>
              <a:t>valgus knees – </a:t>
            </a:r>
            <a:r>
              <a:rPr lang="en-US" sz="2000" err="1">
                <a:latin typeface="Georgia Pro"/>
              </a:rPr>
              <a:t>kolana</a:t>
            </a:r>
            <a:r>
              <a:rPr lang="en-US" sz="2000" dirty="0">
                <a:latin typeface="Georgia Pro"/>
              </a:rPr>
              <a:t> </a:t>
            </a:r>
            <a:r>
              <a:rPr lang="en-US" sz="2000" err="1">
                <a:latin typeface="Georgia Pro"/>
              </a:rPr>
              <a:t>koślawe</a:t>
            </a:r>
            <a:endParaRPr lang="en-US" sz="2000">
              <a:latin typeface="Georgia Pro"/>
            </a:endParaRPr>
          </a:p>
          <a:p>
            <a:endParaRPr lang="en-US" sz="2000" dirty="0">
              <a:latin typeface="Georgia Pro"/>
            </a:endParaRPr>
          </a:p>
          <a:p>
            <a:r>
              <a:rPr lang="en-US" sz="2000" dirty="0">
                <a:latin typeface="Georgia Pro"/>
              </a:rPr>
              <a:t>prenatal care – </a:t>
            </a:r>
            <a:r>
              <a:rPr lang="en-US" sz="2000" err="1">
                <a:latin typeface="Georgia Pro"/>
              </a:rPr>
              <a:t>opieka</a:t>
            </a:r>
            <a:r>
              <a:rPr lang="en-US" sz="2000" dirty="0">
                <a:latin typeface="Georgia Pro"/>
              </a:rPr>
              <a:t> </a:t>
            </a:r>
            <a:r>
              <a:rPr lang="en-US" sz="2000" err="1">
                <a:latin typeface="Georgia Pro"/>
              </a:rPr>
              <a:t>prenatalna</a:t>
            </a:r>
            <a:endParaRPr lang="en-US" sz="2000">
              <a:solidFill>
                <a:srgbClr val="000000"/>
              </a:solidFill>
              <a:latin typeface="Georgia Pro"/>
              <a:ea typeface="Cambria"/>
            </a:endParaRPr>
          </a:p>
          <a:p>
            <a:endParaRPr lang="en-US" sz="2000" dirty="0">
              <a:solidFill>
                <a:srgbClr val="000000"/>
              </a:solidFill>
              <a:latin typeface="Georgia Pro"/>
              <a:ea typeface="Cambria"/>
            </a:endParaRPr>
          </a:p>
          <a:p>
            <a:r>
              <a:rPr lang="pl" sz="2000" err="1">
                <a:solidFill>
                  <a:srgbClr val="212121"/>
                </a:solidFill>
                <a:latin typeface="Georgia Pro"/>
                <a:ea typeface="Cambria"/>
              </a:rPr>
              <a:t>trisomy</a:t>
            </a:r>
            <a:r>
              <a:rPr lang="pl" sz="2000" dirty="0">
                <a:solidFill>
                  <a:srgbClr val="212121"/>
                </a:solidFill>
                <a:latin typeface="Georgia Pro"/>
                <a:ea typeface="Cambria"/>
              </a:rPr>
              <a:t> 21 – </a:t>
            </a:r>
            <a:r>
              <a:rPr lang="pl" sz="2000" err="1">
                <a:solidFill>
                  <a:srgbClr val="212121"/>
                </a:solidFill>
                <a:latin typeface="Georgia Pro"/>
                <a:ea typeface="Cambria"/>
              </a:rPr>
              <a:t>trisomia</a:t>
            </a:r>
            <a:r>
              <a:rPr lang="pl" sz="2000" dirty="0">
                <a:solidFill>
                  <a:srgbClr val="212121"/>
                </a:solidFill>
                <a:latin typeface="Georgia Pro"/>
                <a:ea typeface="Cambria"/>
              </a:rPr>
              <a:t> 21</a:t>
            </a:r>
            <a:endParaRPr lang="pl" sz="2000">
              <a:solidFill>
                <a:srgbClr val="000000"/>
              </a:solidFill>
              <a:latin typeface="Georgia Pro"/>
              <a:ea typeface="Cambria"/>
            </a:endParaRPr>
          </a:p>
          <a:p>
            <a:endParaRPr lang="pl" sz="2000" dirty="0">
              <a:solidFill>
                <a:srgbClr val="212121"/>
              </a:solidFill>
              <a:latin typeface="Georgia Pro"/>
              <a:ea typeface="Cambria"/>
            </a:endParaRPr>
          </a:p>
          <a:p>
            <a:r>
              <a:rPr lang="pl" sz="2000" err="1">
                <a:solidFill>
                  <a:srgbClr val="212121"/>
                </a:solidFill>
                <a:latin typeface="Georgia Pro"/>
                <a:ea typeface="Cambria"/>
              </a:rPr>
              <a:t>chromosome</a:t>
            </a:r>
            <a:r>
              <a:rPr lang="pl" sz="2000" dirty="0">
                <a:solidFill>
                  <a:srgbClr val="212121"/>
                </a:solidFill>
                <a:latin typeface="Georgia Pro"/>
                <a:ea typeface="Cambria"/>
              </a:rPr>
              <a:t> </a:t>
            </a:r>
            <a:r>
              <a:rPr lang="pl" sz="2000" err="1">
                <a:solidFill>
                  <a:srgbClr val="212121"/>
                </a:solidFill>
                <a:latin typeface="Georgia Pro"/>
                <a:ea typeface="Cambria"/>
              </a:rPr>
              <a:t>abnormality</a:t>
            </a:r>
            <a:r>
              <a:rPr lang="pl" sz="2000" dirty="0">
                <a:solidFill>
                  <a:srgbClr val="212121"/>
                </a:solidFill>
                <a:latin typeface="Georgia Pro"/>
                <a:ea typeface="Cambria"/>
              </a:rPr>
              <a:t> - nieprawidłowości chromosomowe</a:t>
            </a:r>
            <a:endParaRPr lang="pl" sz="2000">
              <a:solidFill>
                <a:srgbClr val="000000"/>
              </a:solidFill>
              <a:latin typeface="Georgia Pro"/>
              <a:ea typeface="Cambria"/>
            </a:endParaRPr>
          </a:p>
          <a:p>
            <a:endParaRPr lang="pl" sz="2000" dirty="0">
              <a:solidFill>
                <a:srgbClr val="212121"/>
              </a:solidFill>
              <a:latin typeface="Georgia Pro"/>
              <a:ea typeface="Cambria"/>
            </a:endParaRPr>
          </a:p>
          <a:p>
            <a:r>
              <a:rPr lang="pl" sz="2000" err="1">
                <a:solidFill>
                  <a:srgbClr val="212121"/>
                </a:solidFill>
                <a:latin typeface="Georgia Pro"/>
                <a:ea typeface="Cambria"/>
              </a:rPr>
              <a:t>cell-free</a:t>
            </a:r>
            <a:r>
              <a:rPr lang="pl" sz="2000" dirty="0">
                <a:solidFill>
                  <a:srgbClr val="212121"/>
                </a:solidFill>
                <a:latin typeface="Georgia Pro"/>
                <a:ea typeface="Cambria"/>
              </a:rPr>
              <a:t> </a:t>
            </a:r>
            <a:r>
              <a:rPr lang="pl" sz="2000" err="1">
                <a:solidFill>
                  <a:srgbClr val="212121"/>
                </a:solidFill>
                <a:latin typeface="Georgia Pro"/>
                <a:ea typeface="Cambria"/>
              </a:rPr>
              <a:t>fetal</a:t>
            </a:r>
            <a:r>
              <a:rPr lang="pl" sz="2000" dirty="0">
                <a:solidFill>
                  <a:srgbClr val="212121"/>
                </a:solidFill>
                <a:latin typeface="Georgia Pro"/>
                <a:ea typeface="Cambria"/>
              </a:rPr>
              <a:t> DNA (</a:t>
            </a:r>
            <a:r>
              <a:rPr lang="pl" sz="2000" err="1">
                <a:solidFill>
                  <a:srgbClr val="212121"/>
                </a:solidFill>
                <a:latin typeface="Georgia Pro"/>
                <a:ea typeface="Cambria"/>
              </a:rPr>
              <a:t>cffDNA</a:t>
            </a:r>
            <a:r>
              <a:rPr lang="pl" sz="2000" dirty="0">
                <a:solidFill>
                  <a:srgbClr val="212121"/>
                </a:solidFill>
                <a:latin typeface="Georgia Pro"/>
                <a:ea typeface="Cambria"/>
              </a:rPr>
              <a:t>) - bezkomórkowe DNA płodu</a:t>
            </a:r>
            <a:endParaRPr lang="pl" sz="2000">
              <a:solidFill>
                <a:srgbClr val="000000"/>
              </a:solidFill>
              <a:latin typeface="Georgia Pro"/>
              <a:ea typeface="Cambria"/>
            </a:endParaRPr>
          </a:p>
          <a:p>
            <a:endParaRPr lang="pl" sz="2000" dirty="0">
              <a:solidFill>
                <a:srgbClr val="212121"/>
              </a:solidFill>
              <a:latin typeface="Georgia Pro"/>
              <a:ea typeface="Cambria"/>
            </a:endParaRPr>
          </a:p>
          <a:p>
            <a:r>
              <a:rPr lang="pl" sz="2000" err="1">
                <a:solidFill>
                  <a:srgbClr val="212121"/>
                </a:solidFill>
                <a:latin typeface="Georgia Pro"/>
                <a:ea typeface="Cambria"/>
              </a:rPr>
              <a:t>noninvasive</a:t>
            </a:r>
            <a:r>
              <a:rPr lang="pl" sz="2000" dirty="0">
                <a:solidFill>
                  <a:srgbClr val="212121"/>
                </a:solidFill>
                <a:latin typeface="Georgia Pro"/>
                <a:ea typeface="Cambria"/>
              </a:rPr>
              <a:t> </a:t>
            </a:r>
            <a:r>
              <a:rPr lang="pl" sz="2000" err="1">
                <a:solidFill>
                  <a:srgbClr val="212121"/>
                </a:solidFill>
                <a:latin typeface="Georgia Pro"/>
                <a:ea typeface="Cambria"/>
              </a:rPr>
              <a:t>prenatal</a:t>
            </a:r>
            <a:r>
              <a:rPr lang="pl" sz="2000" dirty="0">
                <a:solidFill>
                  <a:srgbClr val="212121"/>
                </a:solidFill>
                <a:latin typeface="Georgia Pro"/>
                <a:ea typeface="Cambria"/>
              </a:rPr>
              <a:t> screening (NIPS) - nieinwazyjne badanie prenatalne</a:t>
            </a:r>
            <a:endParaRPr lang="pl" sz="2000" dirty="0">
              <a:latin typeface="Georgia Pro"/>
            </a:endParaRPr>
          </a:p>
          <a:p>
            <a:endParaRPr lang="pl" sz="1500" dirty="0">
              <a:solidFill>
                <a:srgbClr val="212121"/>
              </a:solidFill>
              <a:latin typeface="Cambria"/>
              <a:ea typeface="Cambria"/>
            </a:endParaRPr>
          </a:p>
        </p:txBody>
      </p:sp>
    </p:spTree>
    <p:extLst>
      <p:ext uri="{BB962C8B-B14F-4D97-AF65-F5344CB8AC3E}">
        <p14:creationId xmlns:p14="http://schemas.microsoft.com/office/powerpoint/2010/main" val="3173238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A1D7EC86-7CB9-431D-8AC3-8AAF0440B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D4B9777F-B610-419B-9193-80306388F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Arc">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pole tekstowe 1">
            <a:extLst>
              <a:ext uri="{FF2B5EF4-FFF2-40B4-BE49-F238E27FC236}">
                <a16:creationId xmlns:a16="http://schemas.microsoft.com/office/drawing/2014/main" id="{BFB16DD7-00FC-E3E3-7501-7F5B673B98EC}"/>
              </a:ext>
            </a:extLst>
          </p:cNvPr>
          <p:cNvSpPr txBox="1"/>
          <p:nvPr/>
        </p:nvSpPr>
        <p:spPr>
          <a:xfrm>
            <a:off x="253202" y="1650150"/>
            <a:ext cx="4886730" cy="3557866"/>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Autofit/>
          </a:bodyPr>
          <a:lstStyle/>
          <a:p>
            <a:pPr algn="ctr">
              <a:lnSpc>
                <a:spcPct val="90000"/>
              </a:lnSpc>
              <a:spcBef>
                <a:spcPct val="0"/>
              </a:spcBef>
              <a:spcAft>
                <a:spcPts val="600"/>
              </a:spcAft>
            </a:pPr>
            <a:r>
              <a:rPr lang="en-US" sz="4400" kern="1200" dirty="0">
                <a:latin typeface="+mj-lt"/>
                <a:ea typeface="+mj-ea"/>
                <a:cs typeface="+mj-cs"/>
              </a:rPr>
              <a:t>Down syndrome is a group of congenital defects caused by trisomy of chromosome 21.</a:t>
            </a:r>
            <a:endParaRPr lang="pl-PL">
              <a:ea typeface="+mj-ea"/>
              <a:cs typeface="+mj-cs"/>
            </a:endParaRPr>
          </a:p>
        </p:txBody>
      </p:sp>
      <p:pic>
        <p:nvPicPr>
          <p:cNvPr id="3" name="Obraz 2" descr="Zespół Downa - PoradnikZdrowie.pl - PoradnikZdrowie.pl">
            <a:extLst>
              <a:ext uri="{FF2B5EF4-FFF2-40B4-BE49-F238E27FC236}">
                <a16:creationId xmlns:a16="http://schemas.microsoft.com/office/drawing/2014/main" id="{C04863FB-461F-2277-CAB8-C231D0DF8E77}"/>
              </a:ext>
            </a:extLst>
          </p:cNvPr>
          <p:cNvPicPr>
            <a:picLocks noChangeAspect="1"/>
          </p:cNvPicPr>
          <p:nvPr/>
        </p:nvPicPr>
        <p:blipFill rotWithShape="1">
          <a:blip r:embed="rId2"/>
          <a:srcRect l="20946" r="16194" b="-2"/>
          <a:stretch/>
        </p:blipFill>
        <p:spPr>
          <a:xfrm>
            <a:off x="5733768" y="-1"/>
            <a:ext cx="6458232" cy="6858001"/>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p:spPr>
      </p:pic>
      <p:sp>
        <p:nvSpPr>
          <p:cNvPr id="18" name="!!Rectangle">
            <a:extLst>
              <a:ext uri="{FF2B5EF4-FFF2-40B4-BE49-F238E27FC236}">
                <a16:creationId xmlns:a16="http://schemas.microsoft.com/office/drawing/2014/main" id="{95106A28-883A-4993-BF9E-C403B81A8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4269" y="4274457"/>
            <a:ext cx="825256"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Oval">
            <a:extLst>
              <a:ext uri="{FF2B5EF4-FFF2-40B4-BE49-F238E27FC236}">
                <a16:creationId xmlns:a16="http://schemas.microsoft.com/office/drawing/2014/main" id="{F5AE4E4F-9F4C-43ED-8299-9BD63B74E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pole tekstowe 3">
            <a:extLst>
              <a:ext uri="{FF2B5EF4-FFF2-40B4-BE49-F238E27FC236}">
                <a16:creationId xmlns:a16="http://schemas.microsoft.com/office/drawing/2014/main" id="{89B996BB-9055-3C9F-F009-47FDC650BD47}"/>
              </a:ext>
            </a:extLst>
          </p:cNvPr>
          <p:cNvSpPr txBox="1"/>
          <p:nvPr/>
        </p:nvSpPr>
        <p:spPr>
          <a:xfrm>
            <a:off x="6330779" y="5918887"/>
            <a:ext cx="58632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bg1"/>
                </a:solidFill>
                <a:highlight>
                  <a:srgbClr val="000000"/>
                </a:highlight>
              </a:rPr>
              <a:t>https://www.baptistpress.com/wp-content/uploads/images/98792883-37e3-497d-a5d8-438c4bd987d3-down-syndrome-girl-iStock.jpg</a:t>
            </a:r>
            <a:endParaRPr lang="pl-PL"/>
          </a:p>
        </p:txBody>
      </p:sp>
    </p:spTree>
    <p:extLst>
      <p:ext uri="{BB962C8B-B14F-4D97-AF65-F5344CB8AC3E}">
        <p14:creationId xmlns:p14="http://schemas.microsoft.com/office/powerpoint/2010/main" val="3477233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72D03ACA-5F55-8FE0-2A16-B97644DBCC12}"/>
              </a:ext>
            </a:extLst>
          </p:cNvPr>
          <p:cNvSpPr txBox="1"/>
          <p:nvPr/>
        </p:nvSpPr>
        <p:spPr>
          <a:xfrm>
            <a:off x="924698" y="626076"/>
            <a:ext cx="6233984"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u="sng" dirty="0">
                <a:latin typeface="Georgia Pro"/>
              </a:rPr>
              <a:t>There are three forms of Down Syndrome: </a:t>
            </a:r>
            <a:endParaRPr lang="en-US">
              <a:latin typeface="Avenir Next LT Pro"/>
            </a:endParaRPr>
          </a:p>
          <a:p>
            <a:r>
              <a:rPr lang="en-US" sz="4400" dirty="0">
                <a:latin typeface="Georgia Pro"/>
              </a:rPr>
              <a:t>- simple trisomy - translocation trisomy - mosaicism</a:t>
            </a:r>
          </a:p>
          <a:p>
            <a:endParaRPr lang="en-US" sz="4400" dirty="0">
              <a:latin typeface="Georgia Pro"/>
            </a:endParaRPr>
          </a:p>
        </p:txBody>
      </p:sp>
    </p:spTree>
    <p:extLst>
      <p:ext uri="{BB962C8B-B14F-4D97-AF65-F5344CB8AC3E}">
        <p14:creationId xmlns:p14="http://schemas.microsoft.com/office/powerpoint/2010/main" val="3458499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15109239-AEB7-B5A3-E0A5-9D1A784EF853}"/>
              </a:ext>
            </a:extLst>
          </p:cNvPr>
          <p:cNvSpPr txBox="1"/>
          <p:nvPr/>
        </p:nvSpPr>
        <p:spPr>
          <a:xfrm>
            <a:off x="872486" y="824191"/>
            <a:ext cx="8828466"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latin typeface="Georgia Pro"/>
              </a:rPr>
              <a:t>There are three developmental stages in Down syndrome: </a:t>
            </a:r>
            <a:endParaRPr lang="pl-PL"/>
          </a:p>
          <a:p>
            <a:endParaRPr lang="en-US" sz="2800" u="sng" dirty="0">
              <a:latin typeface="Georgia Pro"/>
            </a:endParaRPr>
          </a:p>
          <a:p>
            <a:r>
              <a:rPr lang="en-US" sz="2800" dirty="0">
                <a:latin typeface="Georgia Pro"/>
              </a:rPr>
              <a:t>1) occurs between 4 and 6 years of age, the corresponding mental age is approximately 18 months; </a:t>
            </a:r>
            <a:endParaRPr lang="en-US" dirty="0">
              <a:latin typeface="Avenir Next LT Pro"/>
            </a:endParaRPr>
          </a:p>
          <a:p>
            <a:r>
              <a:rPr lang="en-US" sz="2800" dirty="0">
                <a:latin typeface="Georgia Pro"/>
              </a:rPr>
              <a:t>2) occurs between 8 and 11 years of age, the corresponding mental age is approximately 30 months; </a:t>
            </a:r>
            <a:endParaRPr lang="en-US" dirty="0">
              <a:latin typeface="Avenir Next LT Pro"/>
            </a:endParaRPr>
          </a:p>
          <a:p>
            <a:r>
              <a:rPr lang="en-US" sz="2800" dirty="0">
                <a:latin typeface="Georgia Pro"/>
              </a:rPr>
              <a:t>3) occurs between 12 and 17 years of age, the approximately 48 months.</a:t>
            </a:r>
            <a:endParaRPr lang="en-US" dirty="0"/>
          </a:p>
        </p:txBody>
      </p:sp>
    </p:spTree>
    <p:extLst>
      <p:ext uri="{BB962C8B-B14F-4D97-AF65-F5344CB8AC3E}">
        <p14:creationId xmlns:p14="http://schemas.microsoft.com/office/powerpoint/2010/main" val="3629315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7F26543-A996-559F-EC12-7BF532120765}"/>
              </a:ext>
            </a:extLst>
          </p:cNvPr>
          <p:cNvSpPr txBox="1"/>
          <p:nvPr/>
        </p:nvSpPr>
        <p:spPr>
          <a:xfrm>
            <a:off x="801130" y="718751"/>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endParaRPr lang="en-US" dirty="0"/>
          </a:p>
        </p:txBody>
      </p:sp>
      <p:sp>
        <p:nvSpPr>
          <p:cNvPr id="4" name="pole tekstowe 3">
            <a:extLst>
              <a:ext uri="{FF2B5EF4-FFF2-40B4-BE49-F238E27FC236}">
                <a16:creationId xmlns:a16="http://schemas.microsoft.com/office/drawing/2014/main" id="{133B04F1-01DA-69B0-C0A9-04FC74CC22E7}"/>
              </a:ext>
            </a:extLst>
          </p:cNvPr>
          <p:cNvSpPr txBox="1"/>
          <p:nvPr/>
        </p:nvSpPr>
        <p:spPr>
          <a:xfrm rot="-10800000" flipV="1">
            <a:off x="-2058" y="482944"/>
            <a:ext cx="3608172"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Georgia Pro"/>
              </a:rPr>
              <a:t>The main dysmorphic features in Down syndrome - including selected body parts:</a:t>
            </a:r>
            <a:endParaRPr lang="pl-PL"/>
          </a:p>
        </p:txBody>
      </p:sp>
      <p:graphicFrame>
        <p:nvGraphicFramePr>
          <p:cNvPr id="5" name="Tabela 4">
            <a:extLst>
              <a:ext uri="{FF2B5EF4-FFF2-40B4-BE49-F238E27FC236}">
                <a16:creationId xmlns:a16="http://schemas.microsoft.com/office/drawing/2014/main" id="{D4512C55-E1DF-60DF-9BBE-6BDAC4D8D249}"/>
              </a:ext>
            </a:extLst>
          </p:cNvPr>
          <p:cNvGraphicFramePr>
            <a:graphicFrameLocks noGrp="1"/>
          </p:cNvGraphicFramePr>
          <p:nvPr>
            <p:extLst>
              <p:ext uri="{D42A27DB-BD31-4B8C-83A1-F6EECF244321}">
                <p14:modId xmlns:p14="http://schemas.microsoft.com/office/powerpoint/2010/main" val="1099906803"/>
              </p:ext>
            </p:extLst>
          </p:nvPr>
        </p:nvGraphicFramePr>
        <p:xfrm>
          <a:off x="3604053" y="483972"/>
          <a:ext cx="8328218" cy="5926352"/>
        </p:xfrm>
        <a:graphic>
          <a:graphicData uri="http://schemas.openxmlformats.org/drawingml/2006/table">
            <a:tbl>
              <a:tblPr firstRow="1" bandRow="1">
                <a:tableStyleId>{5C22544A-7EE6-4342-B048-85BDC9FD1C3A}</a:tableStyleId>
              </a:tblPr>
              <a:tblGrid>
                <a:gridCol w="1254265">
                  <a:extLst>
                    <a:ext uri="{9D8B030D-6E8A-4147-A177-3AD203B41FA5}">
                      <a16:colId xmlns:a16="http://schemas.microsoft.com/office/drawing/2014/main" val="1139997005"/>
                    </a:ext>
                  </a:extLst>
                </a:gridCol>
                <a:gridCol w="7073953">
                  <a:extLst>
                    <a:ext uri="{9D8B030D-6E8A-4147-A177-3AD203B41FA5}">
                      <a16:colId xmlns:a16="http://schemas.microsoft.com/office/drawing/2014/main" val="4158428310"/>
                    </a:ext>
                  </a:extLst>
                </a:gridCol>
              </a:tblGrid>
              <a:tr h="719250">
                <a:tc>
                  <a:txBody>
                    <a:bodyPr/>
                    <a:lstStyle/>
                    <a:p>
                      <a:pPr lvl="0">
                        <a:buNone/>
                      </a:pPr>
                      <a:r>
                        <a:rPr lang="en" sz="1400" b="0" i="0" u="none" strike="noStrike" noProof="0" dirty="0">
                          <a:solidFill>
                            <a:srgbClr val="202124"/>
                          </a:solidFill>
                          <a:latin typeface="Georgia Pro"/>
                        </a:rPr>
                        <a:t>Body part</a:t>
                      </a:r>
                      <a:endParaRPr lang="pl-PL" sz="1400" dirty="0">
                        <a:latin typeface="Georgia Pro"/>
                      </a:endParaRPr>
                    </a:p>
                  </a:txBody>
                  <a:tcPr/>
                </a:tc>
                <a:tc>
                  <a:txBody>
                    <a:bodyPr/>
                    <a:lstStyle/>
                    <a:p>
                      <a:pPr lvl="0">
                        <a:buNone/>
                      </a:pPr>
                      <a:r>
                        <a:rPr lang="en" sz="1400" b="0" i="0" u="none" strike="noStrike" noProof="0" dirty="0">
                          <a:solidFill>
                            <a:srgbClr val="202124"/>
                          </a:solidFill>
                          <a:latin typeface="Georgia Pro"/>
                        </a:rPr>
                        <a:t>Characteristics of Down syndrome</a:t>
                      </a:r>
                      <a:endParaRPr lang="pl-PL" sz="1400" dirty="0">
                        <a:latin typeface="Georgia Pro"/>
                      </a:endParaRPr>
                    </a:p>
                  </a:txBody>
                  <a:tcPr/>
                </a:tc>
                <a:extLst>
                  <a:ext uri="{0D108BD9-81ED-4DB2-BD59-A6C34878D82A}">
                    <a16:rowId xmlns:a16="http://schemas.microsoft.com/office/drawing/2014/main" val="505925331"/>
                  </a:ext>
                </a:extLst>
              </a:tr>
              <a:tr h="546097">
                <a:tc>
                  <a:txBody>
                    <a:bodyPr/>
                    <a:lstStyle/>
                    <a:p>
                      <a:pPr lvl="0">
                        <a:buNone/>
                      </a:pPr>
                      <a:r>
                        <a:rPr lang="pl-PL" sz="1400" b="0" i="0" u="none" strike="noStrike" noProof="0" err="1">
                          <a:solidFill>
                            <a:srgbClr val="202124"/>
                          </a:solidFill>
                          <a:latin typeface="Georgia Pro"/>
                        </a:rPr>
                        <a:t>head</a:t>
                      </a:r>
                      <a:endParaRPr lang="pl-PL" sz="1400" dirty="0">
                        <a:latin typeface="Georgia Pro"/>
                      </a:endParaRPr>
                    </a:p>
                  </a:txBody>
                  <a:tcPr/>
                </a:tc>
                <a:tc>
                  <a:txBody>
                    <a:bodyPr/>
                    <a:lstStyle/>
                    <a:p>
                      <a:pPr lvl="0">
                        <a:buNone/>
                      </a:pPr>
                      <a:r>
                        <a:rPr lang="en" sz="1400" b="0" i="0" u="none" strike="noStrike" noProof="0" dirty="0">
                          <a:solidFill>
                            <a:srgbClr val="202124"/>
                          </a:solidFill>
                          <a:latin typeface="Georgia Pro"/>
                        </a:rPr>
                        <a:t>flattened occiput, shortened anteriorly and posteriorly, hair: straight,
rare, delicate</a:t>
                      </a:r>
                      <a:endParaRPr lang="pl-PL" sz="1400" dirty="0">
                        <a:latin typeface="Georgia Pro"/>
                      </a:endParaRPr>
                    </a:p>
                  </a:txBody>
                  <a:tcPr/>
                </a:tc>
                <a:extLst>
                  <a:ext uri="{0D108BD9-81ED-4DB2-BD59-A6C34878D82A}">
                    <a16:rowId xmlns:a16="http://schemas.microsoft.com/office/drawing/2014/main" val="2480313456"/>
                  </a:ext>
                </a:extLst>
              </a:tr>
              <a:tr h="546097">
                <a:tc>
                  <a:txBody>
                    <a:bodyPr/>
                    <a:lstStyle/>
                    <a:p>
                      <a:r>
                        <a:rPr lang="pl-PL" sz="1400" dirty="0">
                          <a:latin typeface="Georgia Pro"/>
                        </a:rPr>
                        <a:t>face</a:t>
                      </a:r>
                    </a:p>
                  </a:txBody>
                  <a:tcPr/>
                </a:tc>
                <a:tc>
                  <a:txBody>
                    <a:bodyPr/>
                    <a:lstStyle/>
                    <a:p>
                      <a:pPr lvl="0">
                        <a:buNone/>
                      </a:pPr>
                      <a:br>
                        <a:rPr lang="en-US" sz="1400" dirty="0">
                          <a:latin typeface="Georgia Pro"/>
                        </a:rPr>
                      </a:br>
                      <a:r>
                        <a:rPr lang="pl-PL" sz="1400" b="0" i="0" u="none" strike="noStrike" noProof="0" err="1">
                          <a:solidFill>
                            <a:srgbClr val="202124"/>
                          </a:solidFill>
                          <a:latin typeface="Georgia Pro"/>
                        </a:rPr>
                        <a:t>flat</a:t>
                      </a:r>
                      <a:r>
                        <a:rPr lang="pl-PL" sz="1400" b="0" i="0" u="none" strike="noStrike" noProof="0" dirty="0">
                          <a:solidFill>
                            <a:srgbClr val="202124"/>
                          </a:solidFill>
                          <a:latin typeface="Georgia Pro"/>
                        </a:rPr>
                        <a:t> profile, </a:t>
                      </a:r>
                      <a:r>
                        <a:rPr lang="pl-PL" sz="1400" b="0" i="0" u="none" strike="noStrike" noProof="0" err="1">
                          <a:solidFill>
                            <a:srgbClr val="202124"/>
                          </a:solidFill>
                          <a:latin typeface="Georgia Pro"/>
                        </a:rPr>
                        <a:t>round</a:t>
                      </a:r>
                      <a:endParaRPr lang="pl-PL" sz="1400" dirty="0">
                        <a:latin typeface="Georgia Pro"/>
                      </a:endParaRPr>
                    </a:p>
                  </a:txBody>
                  <a:tcPr/>
                </a:tc>
                <a:extLst>
                  <a:ext uri="{0D108BD9-81ED-4DB2-BD59-A6C34878D82A}">
                    <a16:rowId xmlns:a16="http://schemas.microsoft.com/office/drawing/2014/main" val="2815336144"/>
                  </a:ext>
                </a:extLst>
              </a:tr>
              <a:tr h="772528">
                <a:tc>
                  <a:txBody>
                    <a:bodyPr/>
                    <a:lstStyle/>
                    <a:p>
                      <a:pPr lvl="0">
                        <a:buNone/>
                      </a:pPr>
                      <a:r>
                        <a:rPr lang="en" sz="1400" b="0" i="0" u="none" strike="noStrike" noProof="0" dirty="0">
                          <a:solidFill>
                            <a:srgbClr val="202124"/>
                          </a:solidFill>
                          <a:latin typeface="Georgia Pro"/>
                        </a:rPr>
                        <a:t>nose
eyes</a:t>
                      </a:r>
                      <a:endParaRPr lang="pl-PL" sz="1400" dirty="0">
                        <a:latin typeface="Georgia Pro"/>
                      </a:endParaRPr>
                    </a:p>
                  </a:txBody>
                  <a:tcPr/>
                </a:tc>
                <a:tc>
                  <a:txBody>
                    <a:bodyPr/>
                    <a:lstStyle/>
                    <a:p>
                      <a:pPr lvl="0">
                        <a:buNone/>
                      </a:pPr>
                      <a:r>
                        <a:rPr lang="en" sz="1400" b="0" i="0" u="none" strike="noStrike" noProof="0" dirty="0">
                          <a:solidFill>
                            <a:srgbClr val="202124"/>
                          </a:solidFill>
                          <a:latin typeface="Georgia Pro"/>
                        </a:rPr>
                        <a:t>small, flat, broad back
 Mongoloid arrangement of palpebral fissures, oblique palpebral fissures,
</a:t>
                      </a:r>
                      <a:r>
                        <a:rPr lang="en" sz="1400" b="0" i="0" u="none" strike="noStrike" noProof="0" dirty="0" err="1">
                          <a:solidFill>
                            <a:srgbClr val="202124"/>
                          </a:solidFill>
                          <a:latin typeface="Georgia Pro"/>
                        </a:rPr>
                        <a:t>epicantal</a:t>
                      </a:r>
                      <a:r>
                        <a:rPr lang="en" sz="1400" b="0" i="0" u="none" strike="noStrike" noProof="0" dirty="0">
                          <a:solidFill>
                            <a:srgbClr val="202124"/>
                          </a:solidFill>
                          <a:latin typeface="Georgia Pro"/>
                        </a:rPr>
                        <a:t> wrinkle, </a:t>
                      </a:r>
                      <a:r>
                        <a:rPr lang="en" sz="1400" b="0" i="0" u="none" strike="noStrike" noProof="0" dirty="0" err="1">
                          <a:solidFill>
                            <a:srgbClr val="202124"/>
                          </a:solidFill>
                          <a:latin typeface="Georgia Pro"/>
                        </a:rPr>
                        <a:t>Brushield's</a:t>
                      </a:r>
                      <a:r>
                        <a:rPr lang="en" sz="1400" b="0" i="0" u="none" strike="noStrike" noProof="0" dirty="0">
                          <a:solidFill>
                            <a:srgbClr val="202124"/>
                          </a:solidFill>
                          <a:latin typeface="Georgia Pro"/>
                        </a:rPr>
                        <a:t> spots on the iris, hypertelorism, disorders
refraction, nystagmus, strabismus</a:t>
                      </a:r>
                      <a:endParaRPr lang="pl-PL" sz="1400" dirty="0">
                        <a:latin typeface="Georgia Pro"/>
                      </a:endParaRPr>
                    </a:p>
                  </a:txBody>
                  <a:tcPr/>
                </a:tc>
                <a:extLst>
                  <a:ext uri="{0D108BD9-81ED-4DB2-BD59-A6C34878D82A}">
                    <a16:rowId xmlns:a16="http://schemas.microsoft.com/office/drawing/2014/main" val="2785534676"/>
                  </a:ext>
                </a:extLst>
              </a:tr>
              <a:tr h="546097">
                <a:tc>
                  <a:txBody>
                    <a:bodyPr/>
                    <a:lstStyle/>
                    <a:p>
                      <a:r>
                        <a:rPr lang="pl-PL" sz="1400" err="1">
                          <a:latin typeface="Georgia Pro"/>
                        </a:rPr>
                        <a:t>ears</a:t>
                      </a:r>
                      <a:endParaRPr lang="pl-PL" sz="1400" dirty="0" err="1">
                        <a:latin typeface="Georgia Pro"/>
                      </a:endParaRPr>
                    </a:p>
                  </a:txBody>
                  <a:tcPr/>
                </a:tc>
                <a:tc>
                  <a:txBody>
                    <a:bodyPr/>
                    <a:lstStyle/>
                    <a:p>
                      <a:pPr lvl="0">
                        <a:buNone/>
                      </a:pPr>
                      <a:r>
                        <a:rPr lang="en" sz="1400" b="0" i="0" u="none" strike="noStrike" noProof="0" dirty="0">
                          <a:solidFill>
                            <a:srgbClr val="202124"/>
                          </a:solidFill>
                          <a:latin typeface="Georgia Pro"/>
                        </a:rPr>
                        <a:t>low-set, small, misshapen</a:t>
                      </a:r>
                      <a:endParaRPr lang="pl-PL" sz="1400" dirty="0">
                        <a:latin typeface="Georgia Pro"/>
                      </a:endParaRPr>
                    </a:p>
                  </a:txBody>
                  <a:tcPr/>
                </a:tc>
                <a:extLst>
                  <a:ext uri="{0D108BD9-81ED-4DB2-BD59-A6C34878D82A}">
                    <a16:rowId xmlns:a16="http://schemas.microsoft.com/office/drawing/2014/main" val="2936151569"/>
                  </a:ext>
                </a:extLst>
              </a:tr>
              <a:tr h="759209">
                <a:tc>
                  <a:txBody>
                    <a:bodyPr/>
                    <a:lstStyle/>
                    <a:p>
                      <a:pPr lvl="0">
                        <a:buNone/>
                      </a:pPr>
                      <a:r>
                        <a:rPr lang="en" sz="1400" b="0" i="0" u="none" strike="noStrike" noProof="0" dirty="0">
                          <a:solidFill>
                            <a:srgbClr val="202124"/>
                          </a:solidFill>
                          <a:latin typeface="Georgia Pro"/>
                        </a:rPr>
                        <a:t>Palate</a:t>
                      </a:r>
                    </a:p>
                    <a:p>
                      <a:pPr lvl="0">
                        <a:buNone/>
                      </a:pPr>
                      <a:r>
                        <a:rPr lang="en" sz="1400" b="0" i="0" u="none" strike="noStrike" noProof="0" dirty="0">
                          <a:solidFill>
                            <a:srgbClr val="202124"/>
                          </a:solidFill>
                          <a:latin typeface="Georgia Pro"/>
                        </a:rPr>
                        <a:t>teeth</a:t>
                      </a:r>
                      <a:endParaRPr lang="en" sz="1400">
                        <a:latin typeface="Georgia Pro"/>
                      </a:endParaRPr>
                    </a:p>
                  </a:txBody>
                  <a:tcPr/>
                </a:tc>
                <a:tc>
                  <a:txBody>
                    <a:bodyPr/>
                    <a:lstStyle/>
                    <a:p>
                      <a:pPr lvl="0">
                        <a:buNone/>
                      </a:pPr>
                      <a:r>
                        <a:rPr lang="en" sz="1400" b="0" i="0" u="none" strike="noStrike" noProof="0" dirty="0">
                          <a:solidFill>
                            <a:srgbClr val="202124"/>
                          </a:solidFill>
                          <a:latin typeface="Georgia Pro"/>
                        </a:rPr>
                        <a:t>gothic, short
 tooth hypoplasia, incorrect spacing</a:t>
                      </a:r>
                      <a:endParaRPr lang="pl-PL" sz="1400" dirty="0">
                        <a:latin typeface="Georgia Pro"/>
                      </a:endParaRPr>
                    </a:p>
                  </a:txBody>
                  <a:tcPr/>
                </a:tc>
                <a:extLst>
                  <a:ext uri="{0D108BD9-81ED-4DB2-BD59-A6C34878D82A}">
                    <a16:rowId xmlns:a16="http://schemas.microsoft.com/office/drawing/2014/main" val="3230131791"/>
                  </a:ext>
                </a:extLst>
              </a:tr>
              <a:tr h="546097">
                <a:tc>
                  <a:txBody>
                    <a:bodyPr/>
                    <a:lstStyle/>
                    <a:p>
                      <a:r>
                        <a:rPr lang="pl-PL" sz="1400" err="1">
                          <a:latin typeface="Georgia Pro"/>
                        </a:rPr>
                        <a:t>tongue</a:t>
                      </a:r>
                      <a:endParaRPr lang="pl-PL" sz="1400" dirty="0" err="1">
                        <a:latin typeface="Georgia Pro"/>
                      </a:endParaRPr>
                    </a:p>
                  </a:txBody>
                  <a:tcPr/>
                </a:tc>
                <a:tc>
                  <a:txBody>
                    <a:bodyPr/>
                    <a:lstStyle/>
                    <a:p>
                      <a:pPr lvl="0">
                        <a:buNone/>
                      </a:pPr>
                      <a:r>
                        <a:rPr lang="en" sz="1400" b="0" i="0" u="none" strike="noStrike" noProof="0" dirty="0">
                          <a:solidFill>
                            <a:srgbClr val="202124"/>
                          </a:solidFill>
                          <a:latin typeface="Georgia Pro"/>
                        </a:rPr>
                        <a:t>protruding, furrowed (so-called scrotal)</a:t>
                      </a:r>
                      <a:endParaRPr lang="pl-PL" sz="1400" dirty="0">
                        <a:latin typeface="Georgia Pro"/>
                      </a:endParaRPr>
                    </a:p>
                  </a:txBody>
                  <a:tcPr/>
                </a:tc>
                <a:extLst>
                  <a:ext uri="{0D108BD9-81ED-4DB2-BD59-A6C34878D82A}">
                    <a16:rowId xmlns:a16="http://schemas.microsoft.com/office/drawing/2014/main" val="831905430"/>
                  </a:ext>
                </a:extLst>
              </a:tr>
              <a:tr h="772528">
                <a:tc>
                  <a:txBody>
                    <a:bodyPr/>
                    <a:lstStyle/>
                    <a:p>
                      <a:pPr lvl="0">
                        <a:buNone/>
                      </a:pPr>
                      <a:r>
                        <a:rPr lang="en" sz="1400" b="0" i="0" u="none" strike="noStrike" noProof="0" dirty="0">
                          <a:solidFill>
                            <a:srgbClr val="202124"/>
                          </a:solidFill>
                          <a:latin typeface="Georgia Pro"/>
                        </a:rPr>
                        <a:t>neck
limbs</a:t>
                      </a:r>
                      <a:endParaRPr lang="pl-PL" sz="1400" dirty="0">
                        <a:latin typeface="Georgia Pro"/>
                      </a:endParaRPr>
                    </a:p>
                  </a:txBody>
                  <a:tcPr/>
                </a:tc>
                <a:tc>
                  <a:txBody>
                    <a:bodyPr/>
                    <a:lstStyle/>
                    <a:p>
                      <a:pPr lvl="0">
                        <a:buNone/>
                      </a:pPr>
                      <a:r>
                        <a:rPr lang="en" sz="1400" b="0" i="0" u="none" strike="noStrike" noProof="0" dirty="0">
                          <a:solidFill>
                            <a:srgbClr val="202124"/>
                          </a:solidFill>
                          <a:latin typeface="Georgia Pro"/>
                        </a:rPr>
                        <a:t>short, so-called webbedness, with a skin fold - in infancy
 short, wide hands and feet, sandal and palmar furrow (so-called monkey furrow),
</a:t>
                      </a:r>
                      <a:r>
                        <a:rPr lang="en" sz="1400" b="0" i="0" u="none" strike="noStrike" noProof="0" dirty="0" err="1">
                          <a:solidFill>
                            <a:srgbClr val="202124"/>
                          </a:solidFill>
                          <a:latin typeface="Georgia Pro"/>
                        </a:rPr>
                        <a:t>kinodactyly</a:t>
                      </a:r>
                      <a:r>
                        <a:rPr lang="en" sz="1400" b="0" i="0" u="none" strike="noStrike" noProof="0" dirty="0">
                          <a:solidFill>
                            <a:srgbClr val="202124"/>
                          </a:solidFill>
                          <a:latin typeface="Georgia Pro"/>
                        </a:rPr>
                        <a:t> of the 5th finger, syndactyly</a:t>
                      </a:r>
                      <a:endParaRPr lang="pl-PL" sz="1400" dirty="0">
                        <a:latin typeface="Georgia Pro"/>
                      </a:endParaRPr>
                    </a:p>
                  </a:txBody>
                  <a:tcPr/>
                </a:tc>
                <a:extLst>
                  <a:ext uri="{0D108BD9-81ED-4DB2-BD59-A6C34878D82A}">
                    <a16:rowId xmlns:a16="http://schemas.microsoft.com/office/drawing/2014/main" val="795052185"/>
                  </a:ext>
                </a:extLst>
              </a:tr>
              <a:tr h="546097">
                <a:tc>
                  <a:txBody>
                    <a:bodyPr/>
                    <a:lstStyle/>
                    <a:p>
                      <a:pPr lvl="0">
                        <a:buNone/>
                      </a:pPr>
                      <a:r>
                        <a:rPr lang="pl-PL" sz="1400" dirty="0">
                          <a:latin typeface="Georgia Pro"/>
                        </a:rPr>
                        <a:t>skin</a:t>
                      </a:r>
                    </a:p>
                  </a:txBody>
                  <a:tcPr/>
                </a:tc>
                <a:tc>
                  <a:txBody>
                    <a:bodyPr/>
                    <a:lstStyle/>
                    <a:p>
                      <a:pPr lvl="0">
                        <a:buNone/>
                      </a:pPr>
                      <a:br>
                        <a:rPr lang="en-US" sz="1400" dirty="0">
                          <a:latin typeface="Georgia Pro"/>
                        </a:rPr>
                      </a:br>
                      <a:r>
                        <a:rPr lang="pl-PL" sz="1400" b="0" i="0" u="none" strike="noStrike" noProof="0" err="1">
                          <a:solidFill>
                            <a:srgbClr val="202124"/>
                          </a:solidFill>
                          <a:latin typeface="Georgia Pro"/>
                        </a:rPr>
                        <a:t>marbled</a:t>
                      </a:r>
                      <a:r>
                        <a:rPr lang="pl-PL" sz="1400" b="0" i="0" u="none" strike="noStrike" noProof="0" dirty="0">
                          <a:solidFill>
                            <a:srgbClr val="202124"/>
                          </a:solidFill>
                          <a:latin typeface="Georgia Pro"/>
                        </a:rPr>
                        <a:t>, </a:t>
                      </a:r>
                      <a:r>
                        <a:rPr lang="pl-PL" sz="1400" b="0" i="0" u="none" strike="noStrike" noProof="0" err="1">
                          <a:solidFill>
                            <a:srgbClr val="202124"/>
                          </a:solidFill>
                          <a:latin typeface="Georgia Pro"/>
                        </a:rPr>
                        <a:t>dry</a:t>
                      </a:r>
                      <a:endParaRPr lang="pl-PL" sz="1400" dirty="0">
                        <a:latin typeface="Georgia Pro"/>
                      </a:endParaRPr>
                    </a:p>
                  </a:txBody>
                  <a:tcPr/>
                </a:tc>
                <a:extLst>
                  <a:ext uri="{0D108BD9-81ED-4DB2-BD59-A6C34878D82A}">
                    <a16:rowId xmlns:a16="http://schemas.microsoft.com/office/drawing/2014/main" val="2320610683"/>
                  </a:ext>
                </a:extLst>
              </a:tr>
            </a:tbl>
          </a:graphicData>
        </a:graphic>
      </p:graphicFrame>
    </p:spTree>
    <p:extLst>
      <p:ext uri="{BB962C8B-B14F-4D97-AF65-F5344CB8AC3E}">
        <p14:creationId xmlns:p14="http://schemas.microsoft.com/office/powerpoint/2010/main" val="3450400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az 2" descr="Małpia bruzda i przerwa sandałowa - co oznaczają? - Obecni w INTERIA.PL">
            <a:extLst>
              <a:ext uri="{FF2B5EF4-FFF2-40B4-BE49-F238E27FC236}">
                <a16:creationId xmlns:a16="http://schemas.microsoft.com/office/drawing/2014/main" id="{A8B5E8CB-1736-35A2-1750-FB810DAB8B3E}"/>
              </a:ext>
            </a:extLst>
          </p:cNvPr>
          <p:cNvPicPr>
            <a:picLocks noChangeAspect="1"/>
          </p:cNvPicPr>
          <p:nvPr/>
        </p:nvPicPr>
        <p:blipFill rotWithShape="1">
          <a:blip r:embed="rId2"/>
          <a:srcRect t="1743" r="1" b="14777"/>
          <a:stretch/>
        </p:blipFill>
        <p:spPr>
          <a:xfrm>
            <a:off x="169432" y="53425"/>
            <a:ext cx="5798388" cy="3227141"/>
          </a:xfrm>
          <a:prstGeom prst="rect">
            <a:avLst/>
          </a:prstGeom>
          <a:ln>
            <a:noFill/>
          </a:ln>
          <a:effectLst>
            <a:softEdge rad="112500"/>
          </a:effectLst>
        </p:spPr>
      </p:pic>
      <p:pic>
        <p:nvPicPr>
          <p:cNvPr id="4" name="Obraz 3" descr="Zespół Downa - objawy, przyczyny, leczenie - Choroby - Polki.pl">
            <a:extLst>
              <a:ext uri="{FF2B5EF4-FFF2-40B4-BE49-F238E27FC236}">
                <a16:creationId xmlns:a16="http://schemas.microsoft.com/office/drawing/2014/main" id="{4F18227F-80A6-525E-76EE-35EB5F4676BB}"/>
              </a:ext>
            </a:extLst>
          </p:cNvPr>
          <p:cNvPicPr>
            <a:picLocks noChangeAspect="1"/>
          </p:cNvPicPr>
          <p:nvPr/>
        </p:nvPicPr>
        <p:blipFill rotWithShape="1">
          <a:blip r:embed="rId3"/>
          <a:srcRect l="19486" r="5485" b="-1"/>
          <a:stretch/>
        </p:blipFill>
        <p:spPr>
          <a:xfrm>
            <a:off x="6223488" y="1162646"/>
            <a:ext cx="5796414" cy="4348953"/>
          </a:xfrm>
          <a:prstGeom prst="rect">
            <a:avLst/>
          </a:prstGeom>
          <a:ln>
            <a:noFill/>
          </a:ln>
          <a:effectLst>
            <a:softEdge rad="112500"/>
          </a:effectLst>
        </p:spPr>
      </p:pic>
      <p:sp>
        <p:nvSpPr>
          <p:cNvPr id="16" name="Rectangle 8">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0">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1" descr="Zespół Downa (Trisomia 21) leczenie, objawy i przyczyny">
            <a:extLst>
              <a:ext uri="{FF2B5EF4-FFF2-40B4-BE49-F238E27FC236}">
                <a16:creationId xmlns:a16="http://schemas.microsoft.com/office/drawing/2014/main" id="{9D597A6C-DF73-C98D-93A9-173908FC3B7E}"/>
              </a:ext>
            </a:extLst>
          </p:cNvPr>
          <p:cNvPicPr>
            <a:picLocks noChangeAspect="1"/>
          </p:cNvPicPr>
          <p:nvPr/>
        </p:nvPicPr>
        <p:blipFill rotWithShape="1">
          <a:blip r:embed="rId4"/>
          <a:srcRect l="1276" r="1" b="1"/>
          <a:stretch/>
        </p:blipFill>
        <p:spPr>
          <a:xfrm>
            <a:off x="1070626" y="3477893"/>
            <a:ext cx="4385722" cy="3320757"/>
          </a:xfrm>
          <a:prstGeom prst="rect">
            <a:avLst/>
          </a:prstGeom>
          <a:ln>
            <a:noFill/>
          </a:ln>
          <a:effectLst>
            <a:softEdge rad="112500"/>
          </a:effectLst>
        </p:spPr>
      </p:pic>
      <p:sp>
        <p:nvSpPr>
          <p:cNvPr id="5" name="pole tekstowe 4">
            <a:extLst>
              <a:ext uri="{FF2B5EF4-FFF2-40B4-BE49-F238E27FC236}">
                <a16:creationId xmlns:a16="http://schemas.microsoft.com/office/drawing/2014/main" id="{A4699FD7-1C22-FBE7-3107-93B569585E32}"/>
              </a:ext>
            </a:extLst>
          </p:cNvPr>
          <p:cNvSpPr txBox="1"/>
          <p:nvPr/>
        </p:nvSpPr>
        <p:spPr>
          <a:xfrm>
            <a:off x="-2059" y="2695833"/>
            <a:ext cx="59147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bg1"/>
                </a:solidFill>
                <a:highlight>
                  <a:srgbClr val="000000"/>
                </a:highlight>
              </a:rPr>
              <a:t>https://c8.alamy.com/comp/PGMHTW/small-feet-of-baby-with-down-syndrome-on-the-grass-PGMHTW.jpg</a:t>
            </a:r>
            <a:endParaRPr lang="pl-PL"/>
          </a:p>
        </p:txBody>
      </p:sp>
      <p:sp>
        <p:nvSpPr>
          <p:cNvPr id="6" name="pole tekstowe 5">
            <a:extLst>
              <a:ext uri="{FF2B5EF4-FFF2-40B4-BE49-F238E27FC236}">
                <a16:creationId xmlns:a16="http://schemas.microsoft.com/office/drawing/2014/main" id="{BA42C3A9-45CE-E1D2-73B1-0290C2CE78B5}"/>
              </a:ext>
            </a:extLst>
          </p:cNvPr>
          <p:cNvSpPr txBox="1"/>
          <p:nvPr/>
        </p:nvSpPr>
        <p:spPr>
          <a:xfrm>
            <a:off x="6433751" y="4899453"/>
            <a:ext cx="55337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bg1"/>
                </a:solidFill>
                <a:highlight>
                  <a:srgbClr val="000000"/>
                </a:highlight>
              </a:rPr>
              <a:t>https://assets.babycenter.com/ims/2018/06/iStock-913753136_wide.jpg</a:t>
            </a:r>
            <a:endParaRPr lang="pl-PL" dirty="0">
              <a:solidFill>
                <a:schemeClr val="bg1"/>
              </a:solidFill>
              <a:highlight>
                <a:srgbClr val="000000"/>
              </a:highlight>
            </a:endParaRPr>
          </a:p>
        </p:txBody>
      </p:sp>
    </p:spTree>
    <p:extLst>
      <p:ext uri="{BB962C8B-B14F-4D97-AF65-F5344CB8AC3E}">
        <p14:creationId xmlns:p14="http://schemas.microsoft.com/office/powerpoint/2010/main" val="2376859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531AB25A-92E0-A4AA-BEDE-EA414065A6F7}"/>
              </a:ext>
            </a:extLst>
          </p:cNvPr>
          <p:cNvSpPr txBox="1"/>
          <p:nvPr/>
        </p:nvSpPr>
        <p:spPr>
          <a:xfrm>
            <a:off x="595184" y="440725"/>
            <a:ext cx="6872416"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dirty="0">
                <a:latin typeface="Georgia Pro"/>
              </a:rPr>
              <a:t>The most common dysfunctions and postural defects in Down Syndrome: </a:t>
            </a:r>
            <a:endParaRPr lang="pl-PL" dirty="0"/>
          </a:p>
          <a:p>
            <a:r>
              <a:rPr lang="en-US" sz="2400" dirty="0">
                <a:latin typeface="Georgia Pro"/>
              </a:rPr>
              <a:t>- flat feet </a:t>
            </a:r>
            <a:endParaRPr lang="en-US">
              <a:latin typeface="Avenir Next LT Pro"/>
            </a:endParaRPr>
          </a:p>
          <a:p>
            <a:r>
              <a:rPr lang="en-US" sz="2400" dirty="0">
                <a:latin typeface="Georgia Pro"/>
              </a:rPr>
              <a:t>- valgus knees </a:t>
            </a:r>
            <a:endParaRPr lang="en-US" dirty="0">
              <a:latin typeface="Avenir Next LT Pro"/>
            </a:endParaRPr>
          </a:p>
          <a:p>
            <a:r>
              <a:rPr lang="en-US" sz="2400" dirty="0">
                <a:latin typeface="Georgia Pro"/>
              </a:rPr>
              <a:t>- round back with protruding shoulder blades </a:t>
            </a:r>
            <a:endParaRPr lang="en-US">
              <a:latin typeface="Avenir Next LT Pro"/>
            </a:endParaRPr>
          </a:p>
          <a:p>
            <a:r>
              <a:rPr lang="en-US" sz="2400" dirty="0">
                <a:latin typeface="Georgia Pro"/>
              </a:rPr>
              <a:t>- flat chest </a:t>
            </a:r>
            <a:endParaRPr lang="en-US">
              <a:latin typeface="Avenir Next LT Pro"/>
            </a:endParaRPr>
          </a:p>
          <a:p>
            <a:r>
              <a:rPr lang="en-US" sz="2400" dirty="0">
                <a:latin typeface="Georgia Pro"/>
              </a:rPr>
              <a:t>- head moved forward </a:t>
            </a:r>
            <a:endParaRPr lang="en-US" dirty="0">
              <a:latin typeface="Avenir Next LT Pro"/>
            </a:endParaRPr>
          </a:p>
          <a:p>
            <a:r>
              <a:rPr lang="en-US" sz="2400" dirty="0">
                <a:latin typeface="Georgia Pro"/>
              </a:rPr>
              <a:t>- pelvis tilted forward </a:t>
            </a:r>
            <a:endParaRPr lang="en-US">
              <a:latin typeface="Avenir Next LT Pro"/>
            </a:endParaRPr>
          </a:p>
          <a:p>
            <a:r>
              <a:rPr lang="en-US" sz="2400" dirty="0">
                <a:latin typeface="Georgia Pro"/>
              </a:rPr>
              <a:t>- limited mobility and neck pain </a:t>
            </a:r>
            <a:endParaRPr lang="en-US">
              <a:latin typeface="Avenir Next LT Pro"/>
            </a:endParaRPr>
          </a:p>
          <a:p>
            <a:r>
              <a:rPr lang="en-US" sz="2400" dirty="0">
                <a:latin typeface="Georgia Pro"/>
              </a:rPr>
              <a:t>- impaired coordination of limb movements</a:t>
            </a:r>
            <a:endParaRPr lang="en-US"/>
          </a:p>
        </p:txBody>
      </p:sp>
    </p:spTree>
    <p:extLst>
      <p:ext uri="{BB962C8B-B14F-4D97-AF65-F5344CB8AC3E}">
        <p14:creationId xmlns:p14="http://schemas.microsoft.com/office/powerpoint/2010/main" val="3194137558"/>
      </p:ext>
    </p:extLst>
  </p:cSld>
  <p:clrMapOvr>
    <a:masterClrMapping/>
  </p:clrMapOvr>
</p:sld>
</file>

<file path=ppt/theme/theme1.xml><?xml version="1.0" encoding="utf-8"?>
<a:theme xmlns:a="http://schemas.openxmlformats.org/drawingml/2006/main" name="ShapesVTI">
  <a:themeElements>
    <a:clrScheme name="Custom 86">
      <a:dk1>
        <a:srgbClr val="000000"/>
      </a:dk1>
      <a:lt1>
        <a:srgbClr val="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Panoramiczny</PresentationFormat>
  <Paragraphs>0</Paragraphs>
  <Slides>16</Slides>
  <Notes>0</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ShapesVTI</vt:lpstr>
      <vt:lpstr>Down syndrome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534</cp:revision>
  <dcterms:created xsi:type="dcterms:W3CDTF">2023-11-25T14:41:42Z</dcterms:created>
  <dcterms:modified xsi:type="dcterms:W3CDTF">2023-12-07T11:32:31Z</dcterms:modified>
</cp:coreProperties>
</file>