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2" r:id="rId6"/>
    <p:sldId id="260" r:id="rId7"/>
    <p:sldId id="263" r:id="rId8"/>
    <p:sldId id="264" r:id="rId9"/>
    <p:sldId id="265" r:id="rId10"/>
    <p:sldId id="270" r:id="rId11"/>
    <p:sldId id="267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Causes of death in Poland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FB-4D49-AB0C-116E7A3CA9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FB-4D49-AB0C-116E7A3CA9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FB-4D49-AB0C-116E7A3CA9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FB-4D49-AB0C-116E7A3CA9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FB-4D49-AB0C-116E7A3CA9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Cardiovascular diseases</c:v>
                </c:pt>
                <c:pt idx="1">
                  <c:v>Cancers</c:v>
                </c:pt>
                <c:pt idx="2">
                  <c:v>Respiratory diseases</c:v>
                </c:pt>
                <c:pt idx="3">
                  <c:v>Injuries and poisoning</c:v>
                </c:pt>
                <c:pt idx="4">
                  <c:v>All other causes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4.2</c:v>
                </c:pt>
                <c:pt idx="1">
                  <c:v>2.5</c:v>
                </c:pt>
                <c:pt idx="2">
                  <c:v>0.9</c:v>
                </c:pt>
                <c:pt idx="3">
                  <c:v>0.5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B-4D49-AB0C-116E7A3CA9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20492210268954"/>
          <c:y val="0.30045264238264185"/>
          <c:w val="0.29066292953595974"/>
          <c:h val="0.46288176188565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D1E34-A1DD-4942-87F2-55BDFA344C8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F683421F-D030-4C17-94ED-86A824CCA9A6}">
      <dgm:prSet phldrT="[Tekst]"/>
      <dgm:spPr/>
      <dgm:t>
        <a:bodyPr/>
        <a:lstStyle/>
        <a:p>
          <a:r>
            <a:rPr lang="pl-PL" dirty="0"/>
            <a:t>First </a:t>
          </a:r>
          <a:r>
            <a:rPr lang="pl-PL" dirty="0" err="1"/>
            <a:t>phase</a:t>
          </a:r>
          <a:endParaRPr lang="pl-PL" dirty="0"/>
        </a:p>
      </dgm:t>
    </dgm:pt>
    <dgm:pt modelId="{52CD2CBC-15D9-4A3D-9DBB-6EACED6488B8}" type="parTrans" cxnId="{EF686141-4B1D-4A11-BFE1-23119A0FD362}">
      <dgm:prSet/>
      <dgm:spPr/>
      <dgm:t>
        <a:bodyPr/>
        <a:lstStyle/>
        <a:p>
          <a:endParaRPr lang="pl-PL"/>
        </a:p>
      </dgm:t>
    </dgm:pt>
    <dgm:pt modelId="{C87F80F9-C9A0-4AFC-8EE8-33E9397102E2}" type="sibTrans" cxnId="{EF686141-4B1D-4A11-BFE1-23119A0FD362}">
      <dgm:prSet/>
      <dgm:spPr/>
      <dgm:t>
        <a:bodyPr/>
        <a:lstStyle/>
        <a:p>
          <a:endParaRPr lang="pl-PL"/>
        </a:p>
      </dgm:t>
    </dgm:pt>
    <dgm:pt modelId="{B20B48C7-55F1-4496-9755-B4E2396E1E38}">
      <dgm:prSet phldrT="[Tekst]"/>
      <dgm:spPr/>
      <dgm:t>
        <a:bodyPr/>
        <a:lstStyle/>
        <a:p>
          <a:r>
            <a:rPr lang="pl-PL" dirty="0"/>
            <a:t>Second </a:t>
          </a:r>
          <a:r>
            <a:rPr lang="pl-PL" dirty="0" err="1"/>
            <a:t>phase</a:t>
          </a:r>
          <a:endParaRPr lang="pl-PL" dirty="0"/>
        </a:p>
      </dgm:t>
    </dgm:pt>
    <dgm:pt modelId="{BE9B5875-4A0D-4938-827C-71C20D5F5516}" type="parTrans" cxnId="{76C78A98-926B-48B0-B1AE-BE6593303FDA}">
      <dgm:prSet/>
      <dgm:spPr/>
      <dgm:t>
        <a:bodyPr/>
        <a:lstStyle/>
        <a:p>
          <a:endParaRPr lang="pl-PL"/>
        </a:p>
      </dgm:t>
    </dgm:pt>
    <dgm:pt modelId="{1D683B64-F4DA-4281-B10E-3D418A02720C}" type="sibTrans" cxnId="{76C78A98-926B-48B0-B1AE-BE6593303FDA}">
      <dgm:prSet/>
      <dgm:spPr/>
      <dgm:t>
        <a:bodyPr/>
        <a:lstStyle/>
        <a:p>
          <a:endParaRPr lang="pl-PL"/>
        </a:p>
      </dgm:t>
    </dgm:pt>
    <dgm:pt modelId="{AF8A1813-628C-41BF-8E86-2323703DCCA8}">
      <dgm:prSet phldrT="[Tekst]"/>
      <dgm:spPr/>
      <dgm:t>
        <a:bodyPr/>
        <a:lstStyle/>
        <a:p>
          <a:r>
            <a:rPr lang="pl-PL" dirty="0"/>
            <a:t>Third </a:t>
          </a:r>
          <a:r>
            <a:rPr lang="pl-PL" dirty="0" err="1"/>
            <a:t>phase</a:t>
          </a:r>
          <a:endParaRPr lang="pl-PL" dirty="0"/>
        </a:p>
      </dgm:t>
    </dgm:pt>
    <dgm:pt modelId="{80E8F6F0-604B-48A5-857E-6C2E28615BAE}" type="parTrans" cxnId="{D1ECA00A-AB99-4CA2-A3FB-E111A8C610E5}">
      <dgm:prSet/>
      <dgm:spPr/>
      <dgm:t>
        <a:bodyPr/>
        <a:lstStyle/>
        <a:p>
          <a:endParaRPr lang="pl-PL"/>
        </a:p>
      </dgm:t>
    </dgm:pt>
    <dgm:pt modelId="{543355E4-B5A0-416A-BD4B-7477E67D6BC0}" type="sibTrans" cxnId="{D1ECA00A-AB99-4CA2-A3FB-E111A8C610E5}">
      <dgm:prSet/>
      <dgm:spPr/>
      <dgm:t>
        <a:bodyPr/>
        <a:lstStyle/>
        <a:p>
          <a:endParaRPr lang="pl-PL"/>
        </a:p>
      </dgm:t>
    </dgm:pt>
    <dgm:pt modelId="{F3688CFB-5BA1-49A2-A48E-189F395867DF}">
      <dgm:prSet/>
      <dgm:spPr/>
      <dgm:t>
        <a:bodyPr/>
        <a:lstStyle/>
        <a:p>
          <a:r>
            <a:rPr lang="pl-PL" dirty="0" err="1"/>
            <a:t>Fourth</a:t>
          </a:r>
          <a:r>
            <a:rPr lang="pl-PL" dirty="0"/>
            <a:t> </a:t>
          </a:r>
          <a:r>
            <a:rPr lang="pl-PL" dirty="0" err="1"/>
            <a:t>phase</a:t>
          </a:r>
          <a:endParaRPr lang="pl-PL" dirty="0"/>
        </a:p>
      </dgm:t>
    </dgm:pt>
    <dgm:pt modelId="{D09FC164-509B-40CE-8FBE-3F44FBF58856}" type="parTrans" cxnId="{D74F28C3-46D1-4C73-AE5E-E66EB6ABEEC8}">
      <dgm:prSet/>
      <dgm:spPr/>
      <dgm:t>
        <a:bodyPr/>
        <a:lstStyle/>
        <a:p>
          <a:endParaRPr lang="pl-PL"/>
        </a:p>
      </dgm:t>
    </dgm:pt>
    <dgm:pt modelId="{D77C9FFD-DC0C-41A0-B90C-6A2A083DC519}" type="sibTrans" cxnId="{D74F28C3-46D1-4C73-AE5E-E66EB6ABEEC8}">
      <dgm:prSet/>
      <dgm:spPr/>
      <dgm:t>
        <a:bodyPr/>
        <a:lstStyle/>
        <a:p>
          <a:endParaRPr lang="pl-PL"/>
        </a:p>
      </dgm:t>
    </dgm:pt>
    <dgm:pt modelId="{91300F37-3551-4AEF-8955-31A49F80A0B8}" type="pres">
      <dgm:prSet presAssocID="{1B8D1E34-A1DD-4942-87F2-55BDFA344C89}" presName="Name0" presStyleCnt="0">
        <dgm:presLayoutVars>
          <dgm:dir/>
          <dgm:resizeHandles val="exact"/>
        </dgm:presLayoutVars>
      </dgm:prSet>
      <dgm:spPr/>
    </dgm:pt>
    <dgm:pt modelId="{7413CD09-AD0A-46F6-8A54-01A34BFDD3B7}" type="pres">
      <dgm:prSet presAssocID="{F683421F-D030-4C17-94ED-86A824CCA9A6}" presName="node" presStyleLbl="node1" presStyleIdx="0" presStyleCnt="4">
        <dgm:presLayoutVars>
          <dgm:bulletEnabled val="1"/>
        </dgm:presLayoutVars>
      </dgm:prSet>
      <dgm:spPr/>
    </dgm:pt>
    <dgm:pt modelId="{8DCDBC77-126F-48F5-8486-5A03802A148C}" type="pres">
      <dgm:prSet presAssocID="{C87F80F9-C9A0-4AFC-8EE8-33E9397102E2}" presName="sibTrans" presStyleLbl="sibTrans2D1" presStyleIdx="0" presStyleCnt="3"/>
      <dgm:spPr/>
    </dgm:pt>
    <dgm:pt modelId="{886AEA74-B6C9-499A-A17A-2F43C05A3DC6}" type="pres">
      <dgm:prSet presAssocID="{C87F80F9-C9A0-4AFC-8EE8-33E9397102E2}" presName="connectorText" presStyleLbl="sibTrans2D1" presStyleIdx="0" presStyleCnt="3"/>
      <dgm:spPr/>
    </dgm:pt>
    <dgm:pt modelId="{62C356E2-D2C6-46FC-A649-8D3AD3DFD92E}" type="pres">
      <dgm:prSet presAssocID="{B20B48C7-55F1-4496-9755-B4E2396E1E38}" presName="node" presStyleLbl="node1" presStyleIdx="1" presStyleCnt="4">
        <dgm:presLayoutVars>
          <dgm:bulletEnabled val="1"/>
        </dgm:presLayoutVars>
      </dgm:prSet>
      <dgm:spPr/>
    </dgm:pt>
    <dgm:pt modelId="{78DE4BC8-C84F-4689-9474-E18472BD0625}" type="pres">
      <dgm:prSet presAssocID="{1D683B64-F4DA-4281-B10E-3D418A02720C}" presName="sibTrans" presStyleLbl="sibTrans2D1" presStyleIdx="1" presStyleCnt="3"/>
      <dgm:spPr/>
    </dgm:pt>
    <dgm:pt modelId="{2FFBF4AA-C2E4-4D07-8D87-FAAACB238EF5}" type="pres">
      <dgm:prSet presAssocID="{1D683B64-F4DA-4281-B10E-3D418A02720C}" presName="connectorText" presStyleLbl="sibTrans2D1" presStyleIdx="1" presStyleCnt="3"/>
      <dgm:spPr/>
    </dgm:pt>
    <dgm:pt modelId="{30AC9FD0-B552-4415-A432-847BF45E735B}" type="pres">
      <dgm:prSet presAssocID="{AF8A1813-628C-41BF-8E86-2323703DCCA8}" presName="node" presStyleLbl="node1" presStyleIdx="2" presStyleCnt="4">
        <dgm:presLayoutVars>
          <dgm:bulletEnabled val="1"/>
        </dgm:presLayoutVars>
      </dgm:prSet>
      <dgm:spPr/>
    </dgm:pt>
    <dgm:pt modelId="{88455E5D-F739-4907-95F7-A874A3FCD9B8}" type="pres">
      <dgm:prSet presAssocID="{543355E4-B5A0-416A-BD4B-7477E67D6BC0}" presName="sibTrans" presStyleLbl="sibTrans2D1" presStyleIdx="2" presStyleCnt="3"/>
      <dgm:spPr/>
    </dgm:pt>
    <dgm:pt modelId="{E14F8668-C3E4-4A0B-B3AB-821F04C5FFAA}" type="pres">
      <dgm:prSet presAssocID="{543355E4-B5A0-416A-BD4B-7477E67D6BC0}" presName="connectorText" presStyleLbl="sibTrans2D1" presStyleIdx="2" presStyleCnt="3"/>
      <dgm:spPr/>
    </dgm:pt>
    <dgm:pt modelId="{0354F128-32AE-4994-A71C-44736A89C37A}" type="pres">
      <dgm:prSet presAssocID="{F3688CFB-5BA1-49A2-A48E-189F395867DF}" presName="node" presStyleLbl="node1" presStyleIdx="3" presStyleCnt="4">
        <dgm:presLayoutVars>
          <dgm:bulletEnabled val="1"/>
        </dgm:presLayoutVars>
      </dgm:prSet>
      <dgm:spPr/>
    </dgm:pt>
  </dgm:ptLst>
  <dgm:cxnLst>
    <dgm:cxn modelId="{7790B804-0D78-46C0-90DE-52CF56AEF926}" type="presOf" srcId="{C87F80F9-C9A0-4AFC-8EE8-33E9397102E2}" destId="{886AEA74-B6C9-499A-A17A-2F43C05A3DC6}" srcOrd="1" destOrd="0" presId="urn:microsoft.com/office/officeart/2005/8/layout/process1"/>
    <dgm:cxn modelId="{A7B01D0A-4A6A-4CE6-A3B9-EB63AB398EAE}" type="presOf" srcId="{AF8A1813-628C-41BF-8E86-2323703DCCA8}" destId="{30AC9FD0-B552-4415-A432-847BF45E735B}" srcOrd="0" destOrd="0" presId="urn:microsoft.com/office/officeart/2005/8/layout/process1"/>
    <dgm:cxn modelId="{D1ECA00A-AB99-4CA2-A3FB-E111A8C610E5}" srcId="{1B8D1E34-A1DD-4942-87F2-55BDFA344C89}" destId="{AF8A1813-628C-41BF-8E86-2323703DCCA8}" srcOrd="2" destOrd="0" parTransId="{80E8F6F0-604B-48A5-857E-6C2E28615BAE}" sibTransId="{543355E4-B5A0-416A-BD4B-7477E67D6BC0}"/>
    <dgm:cxn modelId="{EF686141-4B1D-4A11-BFE1-23119A0FD362}" srcId="{1B8D1E34-A1DD-4942-87F2-55BDFA344C89}" destId="{F683421F-D030-4C17-94ED-86A824CCA9A6}" srcOrd="0" destOrd="0" parTransId="{52CD2CBC-15D9-4A3D-9DBB-6EACED6488B8}" sibTransId="{C87F80F9-C9A0-4AFC-8EE8-33E9397102E2}"/>
    <dgm:cxn modelId="{4FB8AF6A-F4A2-4C67-BCC3-A926F8E4D932}" type="presOf" srcId="{543355E4-B5A0-416A-BD4B-7477E67D6BC0}" destId="{88455E5D-F739-4907-95F7-A874A3FCD9B8}" srcOrd="0" destOrd="0" presId="urn:microsoft.com/office/officeart/2005/8/layout/process1"/>
    <dgm:cxn modelId="{42CD7573-7E1D-4A54-B265-B1BF865A8549}" type="presOf" srcId="{C87F80F9-C9A0-4AFC-8EE8-33E9397102E2}" destId="{8DCDBC77-126F-48F5-8486-5A03802A148C}" srcOrd="0" destOrd="0" presId="urn:microsoft.com/office/officeart/2005/8/layout/process1"/>
    <dgm:cxn modelId="{07D1A88F-02C0-404C-8645-35A3F762608B}" type="presOf" srcId="{F3688CFB-5BA1-49A2-A48E-189F395867DF}" destId="{0354F128-32AE-4994-A71C-44736A89C37A}" srcOrd="0" destOrd="0" presId="urn:microsoft.com/office/officeart/2005/8/layout/process1"/>
    <dgm:cxn modelId="{76C78A98-926B-48B0-B1AE-BE6593303FDA}" srcId="{1B8D1E34-A1DD-4942-87F2-55BDFA344C89}" destId="{B20B48C7-55F1-4496-9755-B4E2396E1E38}" srcOrd="1" destOrd="0" parTransId="{BE9B5875-4A0D-4938-827C-71C20D5F5516}" sibTransId="{1D683B64-F4DA-4281-B10E-3D418A02720C}"/>
    <dgm:cxn modelId="{ABCAF2A0-D617-4995-8470-B926B7D9FE7C}" type="presOf" srcId="{B20B48C7-55F1-4496-9755-B4E2396E1E38}" destId="{62C356E2-D2C6-46FC-A649-8D3AD3DFD92E}" srcOrd="0" destOrd="0" presId="urn:microsoft.com/office/officeart/2005/8/layout/process1"/>
    <dgm:cxn modelId="{62737AA7-1173-4C30-9FD9-AD4E8BC668C0}" type="presOf" srcId="{F683421F-D030-4C17-94ED-86A824CCA9A6}" destId="{7413CD09-AD0A-46F6-8A54-01A34BFDD3B7}" srcOrd="0" destOrd="0" presId="urn:microsoft.com/office/officeart/2005/8/layout/process1"/>
    <dgm:cxn modelId="{D74F28C3-46D1-4C73-AE5E-E66EB6ABEEC8}" srcId="{1B8D1E34-A1DD-4942-87F2-55BDFA344C89}" destId="{F3688CFB-5BA1-49A2-A48E-189F395867DF}" srcOrd="3" destOrd="0" parTransId="{D09FC164-509B-40CE-8FBE-3F44FBF58856}" sibTransId="{D77C9FFD-DC0C-41A0-B90C-6A2A083DC519}"/>
    <dgm:cxn modelId="{8BDF3CCA-9456-4706-8341-725438D4AF39}" type="presOf" srcId="{543355E4-B5A0-416A-BD4B-7477E67D6BC0}" destId="{E14F8668-C3E4-4A0B-B3AB-821F04C5FFAA}" srcOrd="1" destOrd="0" presId="urn:microsoft.com/office/officeart/2005/8/layout/process1"/>
    <dgm:cxn modelId="{D05CAAD6-A464-40C5-AE12-D710DC7DBEDB}" type="presOf" srcId="{1D683B64-F4DA-4281-B10E-3D418A02720C}" destId="{2FFBF4AA-C2E4-4D07-8D87-FAAACB238EF5}" srcOrd="1" destOrd="0" presId="urn:microsoft.com/office/officeart/2005/8/layout/process1"/>
    <dgm:cxn modelId="{86FE3EF0-1BBF-48CE-8E99-5B6C564F82DB}" type="presOf" srcId="{1B8D1E34-A1DD-4942-87F2-55BDFA344C89}" destId="{91300F37-3551-4AEF-8955-31A49F80A0B8}" srcOrd="0" destOrd="0" presId="urn:microsoft.com/office/officeart/2005/8/layout/process1"/>
    <dgm:cxn modelId="{6C9374F9-4858-455D-8054-240BDED2689A}" type="presOf" srcId="{1D683B64-F4DA-4281-B10E-3D418A02720C}" destId="{78DE4BC8-C84F-4689-9474-E18472BD0625}" srcOrd="0" destOrd="0" presId="urn:microsoft.com/office/officeart/2005/8/layout/process1"/>
    <dgm:cxn modelId="{EB360485-68FE-41AE-B322-00F6E16DE8B8}" type="presParOf" srcId="{91300F37-3551-4AEF-8955-31A49F80A0B8}" destId="{7413CD09-AD0A-46F6-8A54-01A34BFDD3B7}" srcOrd="0" destOrd="0" presId="urn:microsoft.com/office/officeart/2005/8/layout/process1"/>
    <dgm:cxn modelId="{93BCBFAD-B1F5-4FCB-A3C8-B4C92E738586}" type="presParOf" srcId="{91300F37-3551-4AEF-8955-31A49F80A0B8}" destId="{8DCDBC77-126F-48F5-8486-5A03802A148C}" srcOrd="1" destOrd="0" presId="urn:microsoft.com/office/officeart/2005/8/layout/process1"/>
    <dgm:cxn modelId="{8435E720-85F9-40A3-ADBF-8DC57E2E614A}" type="presParOf" srcId="{8DCDBC77-126F-48F5-8486-5A03802A148C}" destId="{886AEA74-B6C9-499A-A17A-2F43C05A3DC6}" srcOrd="0" destOrd="0" presId="urn:microsoft.com/office/officeart/2005/8/layout/process1"/>
    <dgm:cxn modelId="{467B94C6-C120-421E-A7FA-B828C423C6C6}" type="presParOf" srcId="{91300F37-3551-4AEF-8955-31A49F80A0B8}" destId="{62C356E2-D2C6-46FC-A649-8D3AD3DFD92E}" srcOrd="2" destOrd="0" presId="urn:microsoft.com/office/officeart/2005/8/layout/process1"/>
    <dgm:cxn modelId="{E6309AB3-FC45-4309-AF35-B72433B4B4B8}" type="presParOf" srcId="{91300F37-3551-4AEF-8955-31A49F80A0B8}" destId="{78DE4BC8-C84F-4689-9474-E18472BD0625}" srcOrd="3" destOrd="0" presId="urn:microsoft.com/office/officeart/2005/8/layout/process1"/>
    <dgm:cxn modelId="{AE38C9F5-C081-40FC-91AF-81E54AA32351}" type="presParOf" srcId="{78DE4BC8-C84F-4689-9474-E18472BD0625}" destId="{2FFBF4AA-C2E4-4D07-8D87-FAAACB238EF5}" srcOrd="0" destOrd="0" presId="urn:microsoft.com/office/officeart/2005/8/layout/process1"/>
    <dgm:cxn modelId="{5BB0666A-DE6C-4875-B360-9DE5FBBB7293}" type="presParOf" srcId="{91300F37-3551-4AEF-8955-31A49F80A0B8}" destId="{30AC9FD0-B552-4415-A432-847BF45E735B}" srcOrd="4" destOrd="0" presId="urn:microsoft.com/office/officeart/2005/8/layout/process1"/>
    <dgm:cxn modelId="{28216F2B-0858-458B-ADA1-E4B66E5D87ED}" type="presParOf" srcId="{91300F37-3551-4AEF-8955-31A49F80A0B8}" destId="{88455E5D-F739-4907-95F7-A874A3FCD9B8}" srcOrd="5" destOrd="0" presId="urn:microsoft.com/office/officeart/2005/8/layout/process1"/>
    <dgm:cxn modelId="{D1B1AD3A-36D4-459F-B353-9C2125080B2B}" type="presParOf" srcId="{88455E5D-F739-4907-95F7-A874A3FCD9B8}" destId="{E14F8668-C3E4-4A0B-B3AB-821F04C5FFAA}" srcOrd="0" destOrd="0" presId="urn:microsoft.com/office/officeart/2005/8/layout/process1"/>
    <dgm:cxn modelId="{8651296D-6D7F-4C1D-A649-6F99DCCAAD3F}" type="presParOf" srcId="{91300F37-3551-4AEF-8955-31A49F80A0B8}" destId="{0354F128-32AE-4994-A71C-44736A89C37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3CD09-AD0A-46F6-8A54-01A34BFDD3B7}">
      <dsp:nvSpPr>
        <dsp:cNvPr id="0" name=""/>
        <dsp:cNvSpPr/>
      </dsp:nvSpPr>
      <dsp:spPr>
        <a:xfrm>
          <a:off x="4117" y="1116080"/>
          <a:ext cx="1800340" cy="10802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First </a:t>
          </a:r>
          <a:r>
            <a:rPr lang="pl-PL" sz="2800" kern="1200" dirty="0" err="1"/>
            <a:t>phase</a:t>
          </a:r>
          <a:endParaRPr lang="pl-PL" sz="2800" kern="1200" dirty="0"/>
        </a:p>
      </dsp:txBody>
      <dsp:txXfrm>
        <a:off x="35755" y="1147718"/>
        <a:ext cx="1737064" cy="1016928"/>
      </dsp:txXfrm>
    </dsp:sp>
    <dsp:sp modelId="{8DCDBC77-126F-48F5-8486-5A03802A148C}">
      <dsp:nvSpPr>
        <dsp:cNvPr id="0" name=""/>
        <dsp:cNvSpPr/>
      </dsp:nvSpPr>
      <dsp:spPr>
        <a:xfrm>
          <a:off x="1984492" y="1432940"/>
          <a:ext cx="381672" cy="4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1984492" y="1522237"/>
        <a:ext cx="267170" cy="267890"/>
      </dsp:txXfrm>
    </dsp:sp>
    <dsp:sp modelId="{62C356E2-D2C6-46FC-A649-8D3AD3DFD92E}">
      <dsp:nvSpPr>
        <dsp:cNvPr id="0" name=""/>
        <dsp:cNvSpPr/>
      </dsp:nvSpPr>
      <dsp:spPr>
        <a:xfrm>
          <a:off x="2524594" y="1116080"/>
          <a:ext cx="1800340" cy="108020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Second </a:t>
          </a:r>
          <a:r>
            <a:rPr lang="pl-PL" sz="2800" kern="1200" dirty="0" err="1"/>
            <a:t>phase</a:t>
          </a:r>
          <a:endParaRPr lang="pl-PL" sz="2800" kern="1200" dirty="0"/>
        </a:p>
      </dsp:txBody>
      <dsp:txXfrm>
        <a:off x="2556232" y="1147718"/>
        <a:ext cx="1737064" cy="1016928"/>
      </dsp:txXfrm>
    </dsp:sp>
    <dsp:sp modelId="{78DE4BC8-C84F-4689-9474-E18472BD0625}">
      <dsp:nvSpPr>
        <dsp:cNvPr id="0" name=""/>
        <dsp:cNvSpPr/>
      </dsp:nvSpPr>
      <dsp:spPr>
        <a:xfrm>
          <a:off x="4504969" y="1432940"/>
          <a:ext cx="381672" cy="4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4504969" y="1522237"/>
        <a:ext cx="267170" cy="267890"/>
      </dsp:txXfrm>
    </dsp:sp>
    <dsp:sp modelId="{30AC9FD0-B552-4415-A432-847BF45E735B}">
      <dsp:nvSpPr>
        <dsp:cNvPr id="0" name=""/>
        <dsp:cNvSpPr/>
      </dsp:nvSpPr>
      <dsp:spPr>
        <a:xfrm>
          <a:off x="5045072" y="1116080"/>
          <a:ext cx="1800340" cy="108020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Third </a:t>
          </a:r>
          <a:r>
            <a:rPr lang="pl-PL" sz="2800" kern="1200" dirty="0" err="1"/>
            <a:t>phase</a:t>
          </a:r>
          <a:endParaRPr lang="pl-PL" sz="2800" kern="1200" dirty="0"/>
        </a:p>
      </dsp:txBody>
      <dsp:txXfrm>
        <a:off x="5076710" y="1147718"/>
        <a:ext cx="1737064" cy="1016928"/>
      </dsp:txXfrm>
    </dsp:sp>
    <dsp:sp modelId="{88455E5D-F739-4907-95F7-A874A3FCD9B8}">
      <dsp:nvSpPr>
        <dsp:cNvPr id="0" name=""/>
        <dsp:cNvSpPr/>
      </dsp:nvSpPr>
      <dsp:spPr>
        <a:xfrm>
          <a:off x="7025447" y="1432940"/>
          <a:ext cx="381672" cy="446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900" kern="1200"/>
        </a:p>
      </dsp:txBody>
      <dsp:txXfrm>
        <a:off x="7025447" y="1522237"/>
        <a:ext cx="267170" cy="267890"/>
      </dsp:txXfrm>
    </dsp:sp>
    <dsp:sp modelId="{0354F128-32AE-4994-A71C-44736A89C37A}">
      <dsp:nvSpPr>
        <dsp:cNvPr id="0" name=""/>
        <dsp:cNvSpPr/>
      </dsp:nvSpPr>
      <dsp:spPr>
        <a:xfrm>
          <a:off x="7565549" y="1116080"/>
          <a:ext cx="1800340" cy="108020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 err="1"/>
            <a:t>Fourth</a:t>
          </a:r>
          <a:r>
            <a:rPr lang="pl-PL" sz="2800" kern="1200" dirty="0"/>
            <a:t> </a:t>
          </a:r>
          <a:r>
            <a:rPr lang="pl-PL" sz="2800" kern="1200" dirty="0" err="1"/>
            <a:t>phase</a:t>
          </a:r>
          <a:endParaRPr lang="pl-PL" sz="2800" kern="1200" dirty="0"/>
        </a:p>
      </dsp:txBody>
      <dsp:txXfrm>
        <a:off x="7597187" y="1147718"/>
        <a:ext cx="1737064" cy="101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2A0B9-EA76-6630-BDFD-C91C9036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4D0D65-2FE6-2E68-3B26-53E99149E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4F55E-5786-85FD-DFD5-6935E837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401EBE-9979-BE8B-F5AC-075ED928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9C5D35-884B-7AAA-9E4F-5EA787F6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39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18B9E-74AC-7500-370A-1BA3E1F8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F5EAC4-4018-AE83-0059-513D61799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AE809-0411-41C2-6813-08196FC4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7277B2-DCBF-0150-AE3F-1B7C391B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3447C5-7F33-A91E-0998-3F2EAE6D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285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2BE48A3-1867-B636-3A44-F85E9D07C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F9BBC3-5C7D-2556-0B77-D755F253A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15CC93-07EE-4851-5785-867E2042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61AB21-4E0B-0A43-381C-46BF28CA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3C72-86AA-A2DC-FCDD-DCB153BC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5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D209F-F8BE-7588-E855-EF18E74D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5BC786-7AEF-7712-1B46-3D6BA49B6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D9C0D8-B27A-DBD5-2BE6-0E91BDCA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8E4991-3E6C-75D1-A10E-8E0FF0D5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30E413-8167-468F-B8A2-77799BF8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207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50C55-9FAE-93E2-5398-F16C6F1E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87291A-49C5-79E7-49C4-7800C9A1C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55A22B-5A55-3849-3D45-1EAADAEB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557300-2593-EE89-745D-B669B12A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E1EEE6-2AFC-912D-18D6-29793621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10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B718C3-672D-4232-8C1C-5EFB6837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6C296F-9EC6-1BEC-C368-313B53C82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63EDA5F-718F-F8C3-D760-7A5E3AB4E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41BB12-02CB-440D-7E15-21D7BEF1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3A5DA6F-7E72-B994-C0C7-31B6D7C69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667379-D385-6142-8C5A-8C6E83FA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31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919A8-EB5E-38F7-9A61-CD3DC65A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50DF7C-E528-07E6-AFBA-7D1ABF54D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C443D43-B18D-1E7B-9C0D-2AEBE126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5305EB1-B1A3-AF70-0F06-8F66DA1DD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9804059-8FA0-CA84-A1C8-B0587C9A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2B1971E-A811-C873-55D4-13381D5C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1BC881-0BF7-3245-937D-0B459538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7E8D65A-F8C4-75BE-B7AF-F80AC48C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6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A3F11-4BF7-552C-8A3E-193C03ED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1DBC4B0-BC4E-70DE-A000-EA33CA6E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E426E2F-AE33-3F85-922A-8AEAA309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BD4D6B0-8936-4D9F-DB5B-66568312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70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CE79A87-3505-5465-56EC-37FB09E2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46B86B-C4A8-60D6-77CF-11368AC4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19F48F-D55B-6855-353B-41E37853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975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EDC77-4B55-C568-F756-1153690C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B2F516-308E-3B83-5795-96A21C52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458674-3468-FCEB-1926-3F3698488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0C4D92-69A0-A2AC-6229-42DCE9EB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A2C2-FBF0-C668-6884-612E8447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907C6C-8975-6425-236D-00D5D50F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566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6EBB02-35DE-3EF6-EB6F-C5069FAC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21F5E76-7F9A-EC4C-4B89-EEDEC7614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B65C7D-F39D-F560-73D3-EDD619F05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34446A1-E0EC-632B-0C1F-447FE562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4DD6AA-6303-9ABE-188F-CC6D2711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137DC3-3C2E-B35D-7325-5B4336D5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07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364EE5-F69C-035B-F648-C8554AF4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52733D-6D3C-EFFE-2598-599AFDC3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B715F-100C-42E5-3F86-C56E4429F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4811-6BD3-4A3A-B288-F155C8B6A896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E1BA8F-BB44-DE40-C9A8-2E885EE86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756250-7F44-3A23-AADE-0D3A807E9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0411-260F-40DA-B552-BC9CB6C979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2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wmf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E01BE8-BFF5-C4E1-BC20-CA13A6181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06" y="599661"/>
            <a:ext cx="9144000" cy="1527531"/>
          </a:xfrm>
        </p:spPr>
        <p:txBody>
          <a:bodyPr>
            <a:normAutofit/>
          </a:bodyPr>
          <a:lstStyle/>
          <a:p>
            <a:r>
              <a:rPr lang="pl-PL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pl-P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3EFB56-7E3F-03D9-2899-449BAC33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191" y="4059006"/>
            <a:ext cx="6758473" cy="1655762"/>
          </a:xfrm>
        </p:spPr>
        <p:txBody>
          <a:bodyPr>
            <a:normAutofit/>
          </a:bodyPr>
          <a:lstStyle/>
          <a:p>
            <a:r>
              <a:rPr lang="pl-PL" b="1" dirty="0"/>
              <a:t>Patrycja </a:t>
            </a:r>
            <a:r>
              <a:rPr lang="pl-PL" b="1" dirty="0" err="1"/>
              <a:t>Potęcka</a:t>
            </a:r>
            <a:endParaRPr lang="pl-PL" b="1" dirty="0"/>
          </a:p>
          <a:p>
            <a:r>
              <a:rPr lang="pl-PL" b="1" dirty="0"/>
              <a:t>III R Fizjoterapia JMGR stacjonarne</a:t>
            </a:r>
          </a:p>
          <a:p>
            <a:r>
              <a:rPr lang="pl-PL" b="1" dirty="0"/>
              <a:t>16.01.2023/rok akademicki 2022/23 </a:t>
            </a:r>
            <a:r>
              <a:rPr lang="pl-PL" b="1" dirty="0" err="1"/>
              <a:t>sem</a:t>
            </a:r>
            <a:r>
              <a:rPr lang="pl-PL" b="1" dirty="0"/>
              <a:t>. zimowy</a:t>
            </a:r>
          </a:p>
        </p:txBody>
      </p:sp>
      <p:pic>
        <p:nvPicPr>
          <p:cNvPr id="1026" name="Picture 2" descr="Aktualności">
            <a:extLst>
              <a:ext uri="{FF2B5EF4-FFF2-40B4-BE49-F238E27FC236}">
                <a16:creationId xmlns:a16="http://schemas.microsoft.com/office/drawing/2014/main" id="{2900A945-66C4-733C-761D-0ACDA308C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r="25245" b="1794"/>
          <a:stretch/>
        </p:blipFill>
        <p:spPr bwMode="auto">
          <a:xfrm>
            <a:off x="9489233" y="438726"/>
            <a:ext cx="2220686" cy="21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rt Attack Icon Grafika przez samagata · Creative Fabrica">
            <a:extLst>
              <a:ext uri="{FF2B5EF4-FFF2-40B4-BE49-F238E27FC236}">
                <a16:creationId xmlns:a16="http://schemas.microsoft.com/office/drawing/2014/main" id="{79A932BB-DEFA-A729-1407-20AB523F3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20574" r="25862" b="18581"/>
          <a:stretch/>
        </p:blipFill>
        <p:spPr bwMode="auto">
          <a:xfrm>
            <a:off x="526404" y="3848488"/>
            <a:ext cx="2619375" cy="2521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101BCE2-D0EE-5710-4121-AFD434EF9B39}"/>
              </a:ext>
            </a:extLst>
          </p:cNvPr>
          <p:cNvSpPr txBox="1"/>
          <p:nvPr/>
        </p:nvSpPr>
        <p:spPr>
          <a:xfrm>
            <a:off x="310925" y="6369498"/>
            <a:ext cx="30503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https://www.creativefabrica.com/pl/product/heart-attack-icon-2/</a:t>
            </a:r>
          </a:p>
        </p:txBody>
      </p:sp>
    </p:spTree>
    <p:extLst>
      <p:ext uri="{BB962C8B-B14F-4D97-AF65-F5344CB8AC3E}">
        <p14:creationId xmlns:p14="http://schemas.microsoft.com/office/powerpoint/2010/main" val="39018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0B44FA-E4F5-803B-AE11-432339CF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Autofit/>
          </a:bodyPr>
          <a:lstStyle/>
          <a:p>
            <a:pPr algn="ctr"/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Physiotherapy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D6F38E8-A6EB-4225-DA25-ACB0E1E52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511898"/>
              </p:ext>
            </p:extLst>
          </p:nvPr>
        </p:nvGraphicFramePr>
        <p:xfrm>
          <a:off x="1714759" y="1325181"/>
          <a:ext cx="9370008" cy="331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Wypłata za leczenie i pobyt w szpitalu">
            <a:extLst>
              <a:ext uri="{FF2B5EF4-FFF2-40B4-BE49-F238E27FC236}">
                <a16:creationId xmlns:a16="http://schemas.microsoft.com/office/drawing/2014/main" id="{7BE95938-338A-027D-3EA1-12155C57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6" y="3915379"/>
            <a:ext cx="3352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,539 Cardiac Rehabilitation Stock Photos, Pictures &amp; Royalty-Free Images -  iStock">
            <a:extLst>
              <a:ext uri="{FF2B5EF4-FFF2-40B4-BE49-F238E27FC236}">
                <a16:creationId xmlns:a16="http://schemas.microsoft.com/office/drawing/2014/main" id="{D307C41E-AB1F-01AC-4482-8B5F427C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9543" r="2451" b="4176"/>
          <a:stretch/>
        </p:blipFill>
        <p:spPr bwMode="auto">
          <a:xfrm>
            <a:off x="4169746" y="4035647"/>
            <a:ext cx="3352800" cy="24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orkout Woman Illustration - Stay Safe &amp; Healthy | Sports illustrations  art, Sport illustration, Woman illustration">
            <a:extLst>
              <a:ext uri="{FF2B5EF4-FFF2-40B4-BE49-F238E27FC236}">
                <a16:creationId xmlns:a16="http://schemas.microsoft.com/office/drawing/2014/main" id="{1BD2A79F-BEDF-8DA5-B416-A99BBCE69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19723" r="6245" b="19444"/>
          <a:stretch/>
        </p:blipFill>
        <p:spPr bwMode="auto">
          <a:xfrm>
            <a:off x="7612227" y="4167345"/>
            <a:ext cx="3915711" cy="21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39DF0CE-2F29-3318-6114-CA54885A62BF}"/>
              </a:ext>
            </a:extLst>
          </p:cNvPr>
          <p:cNvSpPr txBox="1"/>
          <p:nvPr/>
        </p:nvSpPr>
        <p:spPr>
          <a:xfrm>
            <a:off x="4429301" y="6389335"/>
            <a:ext cx="29534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https://www.istockphoto.com/pl/obrazy/cardiac-rehabilitation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77F41F2-1C50-7396-49D5-335822FCAB16}"/>
              </a:ext>
            </a:extLst>
          </p:cNvPr>
          <p:cNvSpPr txBox="1"/>
          <p:nvPr/>
        </p:nvSpPr>
        <p:spPr>
          <a:xfrm>
            <a:off x="885825" y="6433309"/>
            <a:ext cx="28761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https://www.allianz.pl/pl_PL/dla-ciebie/zycie-i-zdrowie/umowy-dodatkowe/na-zdrowie.html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378FB4-E526-F49E-5792-DF259BB3DC69}"/>
              </a:ext>
            </a:extLst>
          </p:cNvPr>
          <p:cNvSpPr txBox="1"/>
          <p:nvPr/>
        </p:nvSpPr>
        <p:spPr>
          <a:xfrm>
            <a:off x="8085454" y="6375896"/>
            <a:ext cx="29601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https://pl.pinterest.com/pin/374221050294675323/</a:t>
            </a:r>
          </a:p>
        </p:txBody>
      </p:sp>
    </p:spTree>
    <p:extLst>
      <p:ext uri="{BB962C8B-B14F-4D97-AF65-F5344CB8AC3E}">
        <p14:creationId xmlns:p14="http://schemas.microsoft.com/office/powerpoint/2010/main" val="141798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773730-9FE8-DF22-B39E-BF7225C5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CB09D-5AB0-1123-DD7E-F01D7C778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97" y="2080728"/>
            <a:ext cx="10089112" cy="39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There are 3 main steps you can take to help prevent a heart attack: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eat a healthy, balanced diet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do not smoke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try to keep your blood pressure at a healthy level</a:t>
            </a:r>
            <a:endParaRPr lang="pl-PL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8194" name="Picture 2" descr="Healthy Food Drawing Images - Free Download on Freepik">
            <a:extLst>
              <a:ext uri="{FF2B5EF4-FFF2-40B4-BE49-F238E27FC236}">
                <a16:creationId xmlns:a16="http://schemas.microsoft.com/office/drawing/2014/main" id="{9CA8983C-C44A-09BB-307D-2ED6D8D8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4" y="3792949"/>
            <a:ext cx="2808514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con normal heart and blood pressure 120 80 Vector Image">
            <a:extLst>
              <a:ext uri="{FF2B5EF4-FFF2-40B4-BE49-F238E27FC236}">
                <a16:creationId xmlns:a16="http://schemas.microsoft.com/office/drawing/2014/main" id="{DE5C43EE-F046-5563-6C24-0C037078B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2"/>
          <a:stretch/>
        </p:blipFill>
        <p:spPr bwMode="auto">
          <a:xfrm>
            <a:off x="5134576" y="3772263"/>
            <a:ext cx="3020882" cy="29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 smoking symbol sign doodle hand drawing Vector Image">
            <a:extLst>
              <a:ext uri="{FF2B5EF4-FFF2-40B4-BE49-F238E27FC236}">
                <a16:creationId xmlns:a16="http://schemas.microsoft.com/office/drawing/2014/main" id="{F072875C-E0E5-685A-02E8-56B796BC0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9931"/>
          <a:stretch/>
        </p:blipFill>
        <p:spPr bwMode="auto">
          <a:xfrm>
            <a:off x="8541221" y="1618744"/>
            <a:ext cx="3167195" cy="29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396CBB6-510C-73A6-F119-157947A7C196}"/>
              </a:ext>
            </a:extLst>
          </p:cNvPr>
          <p:cNvSpPr txBox="1"/>
          <p:nvPr/>
        </p:nvSpPr>
        <p:spPr>
          <a:xfrm>
            <a:off x="8992378" y="4630260"/>
            <a:ext cx="2950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https://www.vectorstock.com/royalty-free-vector/no-smoking-symbol-sign-doodle-hand-drawing-vector-22962760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4C8218-3157-6E6D-79CB-2B3487D6306F}"/>
              </a:ext>
            </a:extLst>
          </p:cNvPr>
          <p:cNvSpPr txBox="1"/>
          <p:nvPr/>
        </p:nvSpPr>
        <p:spPr>
          <a:xfrm>
            <a:off x="8160114" y="5971891"/>
            <a:ext cx="3167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https://www.vectorstock.com/royalty-free-vector/icon-normal-heart-and-blood-pressure-120-80-vector-31622485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6064157-12F9-5850-1904-48D7867EF46E}"/>
              </a:ext>
            </a:extLst>
          </p:cNvPr>
          <p:cNvSpPr txBox="1"/>
          <p:nvPr/>
        </p:nvSpPr>
        <p:spPr>
          <a:xfrm>
            <a:off x="864691" y="6593854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https://www.freepik.com/free-photos-vectors/healthy-food-drawing</a:t>
            </a:r>
          </a:p>
        </p:txBody>
      </p:sp>
    </p:spTree>
    <p:extLst>
      <p:ext uri="{BB962C8B-B14F-4D97-AF65-F5344CB8AC3E}">
        <p14:creationId xmlns:p14="http://schemas.microsoft.com/office/powerpoint/2010/main" val="2473072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9B1424-20C3-A96E-83A3-53EA6CAF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4725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20E87-A0E5-4B87-2799-7E809EA3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72817"/>
            <a:ext cx="10089112" cy="467463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1800" i="0" dirty="0">
                <a:solidFill>
                  <a:schemeClr val="tx1">
                    <a:alpha val="60000"/>
                  </a:schemeClr>
                </a:solidFill>
                <a:effectLst/>
              </a:rPr>
              <a:t>Which of the following groups is </a:t>
            </a:r>
            <a:r>
              <a:rPr lang="pl-PL" sz="1800" i="0" dirty="0">
                <a:solidFill>
                  <a:schemeClr val="tx1">
                    <a:alpha val="60000"/>
                  </a:schemeClr>
                </a:solidFill>
                <a:effectLst/>
              </a:rPr>
              <a:t>LESS</a:t>
            </a:r>
            <a:r>
              <a:rPr lang="en-US" sz="1800" i="0" dirty="0">
                <a:solidFill>
                  <a:schemeClr val="tx1">
                    <a:alpha val="60000"/>
                  </a:schemeClr>
                </a:solidFill>
                <a:effectLst/>
              </a:rPr>
              <a:t> likely to have the classic chest pain associated with heart attack?</a:t>
            </a:r>
            <a:endParaRPr lang="pl-PL" sz="1800" i="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971550" lvl="1" indent="-514350"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Women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971550" lvl="1" indent="-514350">
              <a:buAutoNum type="alphaUcPeriod"/>
            </a:pP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Men</a:t>
            </a:r>
          </a:p>
          <a:p>
            <a:pPr marL="971550" lvl="1" indent="-514350">
              <a:buAutoNum type="alphaUcPeriod"/>
            </a:pP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People </a:t>
            </a: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under</a:t>
            </a: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age</a:t>
            </a: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 75</a:t>
            </a:r>
          </a:p>
          <a:p>
            <a:pPr marL="971550" lvl="1" indent="-514350">
              <a:buAutoNum type="alphaUcPeriod"/>
            </a:pP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People with high </a:t>
            </a: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blood</a:t>
            </a: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pressure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Which of the following is the most common symptom of myocardial infarction?   </a:t>
            </a:r>
            <a:endParaRPr lang="pl-PL" sz="1800" b="0" i="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971550" lvl="1" indent="-514350"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Dyspnea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971550" lvl="1" indent="-514350"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Edema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971550" lvl="1" indent="-514350"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Chest</a:t>
            </a:r>
            <a:r>
              <a:rPr lang="pl-PL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pain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971550" lvl="1" indent="-514350"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Palpitations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1800" i="0" dirty="0">
                <a:solidFill>
                  <a:schemeClr val="tx1">
                    <a:alpha val="60000"/>
                  </a:schemeClr>
                </a:solidFill>
                <a:effectLst/>
              </a:rPr>
              <a:t>Which of the following is NOT classified as an acute coronary syndrome?</a:t>
            </a:r>
            <a:endParaRPr lang="pl-PL" sz="1800" i="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Non–ST-segment </a:t>
            </a: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elevation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myocardial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infarction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(MI)</a:t>
            </a:r>
          </a:p>
          <a:p>
            <a:pPr marL="971550" lvl="1" indent="-514350">
              <a:buFont typeface="+mj-lt"/>
              <a:buAutoNum type="alphaUcPeriod"/>
            </a:pPr>
            <a:r>
              <a:rPr lang="pl-PL" sz="1800" dirty="0" err="1">
                <a:solidFill>
                  <a:schemeClr val="tx1">
                    <a:alpha val="60000"/>
                  </a:schemeClr>
                </a:solidFill>
              </a:rPr>
              <a:t>Uns</a:t>
            </a: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table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angina</a:t>
            </a:r>
          </a:p>
          <a:p>
            <a:pPr marL="971550" lvl="1" indent="-514350">
              <a:buFont typeface="+mj-lt"/>
              <a:buAutoNum type="alphaUcPeriod"/>
            </a:pP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ST-segment </a:t>
            </a: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elevation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MI</a:t>
            </a:r>
          </a:p>
          <a:p>
            <a:pPr marL="971550" lvl="1" indent="-514350">
              <a:buFont typeface="+mj-lt"/>
              <a:buAutoNum type="alphaUcPeriod"/>
            </a:pPr>
            <a:r>
              <a:rPr lang="pl-PL" sz="18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Stable</a:t>
            </a:r>
            <a:r>
              <a:rPr lang="pl-PL" sz="18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angina</a:t>
            </a:r>
            <a:endParaRPr lang="pl-PL" sz="18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122" name="Picture 2" descr="292 Quiz Na Tablicy Grafika Wektorowa, Clipartów i Ilustracji - 123RF">
            <a:extLst>
              <a:ext uri="{FF2B5EF4-FFF2-40B4-BE49-F238E27FC236}">
                <a16:creationId xmlns:a16="http://schemas.microsoft.com/office/drawing/2014/main" id="{900B488E-77AA-75F3-DA4F-A680BEAB2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6143" r="4358" b="4612"/>
          <a:stretch/>
        </p:blipFill>
        <p:spPr bwMode="auto">
          <a:xfrm>
            <a:off x="9187937" y="3652934"/>
            <a:ext cx="2326037" cy="228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A189AFD-AAF0-BEC3-2D9F-B119ED43814A}"/>
              </a:ext>
            </a:extLst>
          </p:cNvPr>
          <p:cNvSpPr txBox="1"/>
          <p:nvPr/>
        </p:nvSpPr>
        <p:spPr>
          <a:xfrm>
            <a:off x="9767312" y="6180691"/>
            <a:ext cx="1999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https://pl.123rf.com/cliparty-wektory/quiz_na_tablicy.html</a:t>
            </a:r>
          </a:p>
        </p:txBody>
      </p:sp>
    </p:spTree>
    <p:extLst>
      <p:ext uri="{BB962C8B-B14F-4D97-AF65-F5344CB8AC3E}">
        <p14:creationId xmlns:p14="http://schemas.microsoft.com/office/powerpoint/2010/main" val="180920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C55A5-1EC6-7BBF-86CC-0DC316C9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73" y="40114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Dictionary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349D7B-EBB0-0A9D-D256-B6FFC3E7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94114"/>
            <a:ext cx="10089112" cy="4702629"/>
          </a:xfrm>
        </p:spPr>
        <p:txBody>
          <a:bodyPr numCol="2">
            <a:normAutofit fontScale="92500" lnSpcReduction="20000"/>
          </a:bodyPr>
          <a:lstStyle/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myocardial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infarction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/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heart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attack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zawał serca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blood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flow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przepływ krwi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heart’s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arteries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tętnice serca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coronary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vessels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naczynia wieńcowe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cessation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of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blood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flow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ustanie przepływu krwi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clogged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zatkany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plaque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płytka miażdżycowa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blood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clot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skrzep krwi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hypertension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nadciśnienie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diabetes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cukrzyca</a:t>
            </a:r>
          </a:p>
          <a:p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angina – dławica piersiowa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crushing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pain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przytłaczający, miażdżący ból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fatigue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zmęczenie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ipending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doom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zbliżające się nieszczęście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anticoagulants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antykoagulanty, leki przeciwzakrzepowe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acetylsalicylic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kwas acetylosalicylowy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coronary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angioplasty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angioplastyka wieńcowa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coronary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artery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bypass </a:t>
            </a:r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grafting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– pomostowanie aortalno-wieńcowe</a:t>
            </a:r>
          </a:p>
          <a:p>
            <a:r>
              <a:rPr lang="pl-PL" sz="2400" dirty="0" err="1">
                <a:solidFill>
                  <a:schemeClr val="tx1">
                    <a:alpha val="60000"/>
                  </a:schemeClr>
                </a:solidFill>
              </a:rPr>
              <a:t>tailored</a:t>
            </a:r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 - dopasowane</a:t>
            </a:r>
          </a:p>
        </p:txBody>
      </p:sp>
    </p:spTree>
    <p:extLst>
      <p:ext uri="{BB962C8B-B14F-4D97-AF65-F5344CB8AC3E}">
        <p14:creationId xmlns:p14="http://schemas.microsoft.com/office/powerpoint/2010/main" val="164680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EEEDE3C-19DF-17A3-E2B9-B598579A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Bibliography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B79F02-2DE4-E638-0165-5EE26610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94115"/>
            <a:ext cx="10089112" cy="4562670"/>
          </a:xfrm>
        </p:spPr>
        <p:txBody>
          <a:bodyPr>
            <a:normAutofit lnSpcReduction="10000"/>
          </a:bodyPr>
          <a:lstStyle/>
          <a:p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Boersma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E.,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Mercado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N.,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Poldermans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D.,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Gardien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M.,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Vos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J., &amp;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Simoons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 M. L. (2003).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Acute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myocardial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pl-PL" sz="2400" b="0" i="0" dirty="0" err="1">
                <a:solidFill>
                  <a:schemeClr val="tx1">
                    <a:alpha val="60000"/>
                  </a:schemeClr>
                </a:solidFill>
                <a:effectLst/>
              </a:rPr>
              <a:t>infarction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. </a:t>
            </a:r>
            <a:r>
              <a:rPr lang="pl-PL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The Lancet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 </a:t>
            </a:r>
            <a:r>
              <a:rPr lang="pl-PL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361</a:t>
            </a:r>
            <a:r>
              <a:rPr lang="pl-PL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(9360), 847-858.</a:t>
            </a:r>
          </a:p>
          <a:p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White, H. D., &amp; Chew, D. P. (2008). Acute myocardial infarction. </a:t>
            </a:r>
            <a:r>
              <a:rPr lang="en-US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The Lancet</a:t>
            </a:r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 </a:t>
            </a:r>
            <a:r>
              <a:rPr lang="en-US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372</a:t>
            </a:r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(9638), 570-584.</a:t>
            </a:r>
            <a:endParaRPr lang="pl-PL" sz="24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Anderson, J. L., &amp; Morrow, D. A. (2017). Acute myocardial infarction. </a:t>
            </a:r>
            <a:r>
              <a:rPr lang="en-US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New England Journal of Medicine</a:t>
            </a:r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, </a:t>
            </a:r>
            <a:r>
              <a:rPr lang="en-US" sz="2400" b="0" i="1" dirty="0">
                <a:solidFill>
                  <a:schemeClr val="tx1">
                    <a:alpha val="60000"/>
                  </a:schemeClr>
                </a:solidFill>
                <a:effectLst/>
              </a:rPr>
              <a:t>376</a:t>
            </a:r>
            <a:r>
              <a:rPr lang="en-US" sz="2400" b="0" i="0" dirty="0">
                <a:solidFill>
                  <a:schemeClr val="tx1">
                    <a:alpha val="60000"/>
                  </a:schemeClr>
                </a:solidFill>
                <a:effectLst/>
              </a:rPr>
              <a:t>(21), 2053-2064.</a:t>
            </a:r>
            <a:endParaRPr lang="pl-PL" sz="2400" b="0" i="0" dirty="0">
              <a:solidFill>
                <a:schemeClr val="tx1">
                  <a:alpha val="60000"/>
                </a:schemeClr>
              </a:solidFill>
              <a:effectLst/>
            </a:endParaRPr>
          </a:p>
          <a:p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https://en.wikipedia.org/wiki/Myocardial_infarction#Rehabilitation_and_exercise</a:t>
            </a:r>
          </a:p>
          <a:p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https://my.clevelandclinic.org/health/diseases/16818-heart-attack-myocardial-infarction</a:t>
            </a:r>
          </a:p>
          <a:p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https://www.nhlbi.nih.gov/health/heart-attack/treatment</a:t>
            </a:r>
          </a:p>
          <a:p>
            <a:r>
              <a:rPr lang="pl-PL" sz="2400" dirty="0">
                <a:solidFill>
                  <a:schemeClr val="tx1">
                    <a:alpha val="60000"/>
                  </a:schemeClr>
                </a:solidFill>
              </a:rPr>
              <a:t>https://www.diki.pl/</a:t>
            </a:r>
          </a:p>
        </p:txBody>
      </p:sp>
    </p:spTree>
    <p:extLst>
      <p:ext uri="{BB962C8B-B14F-4D97-AF65-F5344CB8AC3E}">
        <p14:creationId xmlns:p14="http://schemas.microsoft.com/office/powerpoint/2010/main" val="176450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4111B0-0473-6BC9-A0E7-BD87025B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pl-P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4" name="Symbol zastępczy zawartości 5">
            <a:extLst>
              <a:ext uri="{FF2B5EF4-FFF2-40B4-BE49-F238E27FC236}">
                <a16:creationId xmlns:a16="http://schemas.microsoft.com/office/drawing/2014/main" id="{107D4E2F-4C96-B637-CAA4-A9E5022BA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374537"/>
              </p:ext>
            </p:extLst>
          </p:nvPr>
        </p:nvGraphicFramePr>
        <p:xfrm>
          <a:off x="4366727" y="2066675"/>
          <a:ext cx="7634827" cy="45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DCE28559-815B-DA13-A6C7-E967BFE6D9F1}"/>
              </a:ext>
            </a:extLst>
          </p:cNvPr>
          <p:cNvSpPr txBox="1"/>
          <p:nvPr/>
        </p:nvSpPr>
        <p:spPr>
          <a:xfrm>
            <a:off x="8916232" y="6146360"/>
            <a:ext cx="3085322" cy="59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https://politykazdrowotna.com/artykul/umieralnosc-w-polsce-najczestsze-przyczyny-zgonow/832841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B2D5622-973E-9E5E-1B7F-18CB83C41ADD}"/>
              </a:ext>
            </a:extLst>
          </p:cNvPr>
          <p:cNvSpPr/>
          <p:nvPr/>
        </p:nvSpPr>
        <p:spPr>
          <a:xfrm>
            <a:off x="1138334" y="2426244"/>
            <a:ext cx="2761861" cy="15768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88446FE-5B9D-1163-BD99-42AF4AE4EF2C}"/>
              </a:ext>
            </a:extLst>
          </p:cNvPr>
          <p:cNvSpPr txBox="1"/>
          <p:nvPr/>
        </p:nvSpPr>
        <p:spPr>
          <a:xfrm>
            <a:off x="1138335" y="2799183"/>
            <a:ext cx="276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17.9 </a:t>
            </a:r>
            <a:r>
              <a:rPr lang="pl-PL" sz="2400" u="sng" dirty="0" err="1"/>
              <a:t>million</a:t>
            </a:r>
            <a:r>
              <a:rPr lang="pl-PL" sz="2400" u="sng" dirty="0"/>
              <a:t> </a:t>
            </a:r>
            <a:r>
              <a:rPr lang="pl-PL" sz="2400" u="sng" dirty="0" err="1"/>
              <a:t>deaths</a:t>
            </a:r>
            <a:r>
              <a:rPr lang="pl-PL" sz="2400" u="sng" dirty="0"/>
              <a:t> </a:t>
            </a:r>
            <a:r>
              <a:rPr lang="pl-PL" sz="2400" u="sng" dirty="0" err="1"/>
              <a:t>worldwide</a:t>
            </a:r>
            <a:endParaRPr lang="pl-PL" sz="2400" u="sng" dirty="0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78A32D4-8B6F-B5E0-3787-FB630B67E86E}"/>
              </a:ext>
            </a:extLst>
          </p:cNvPr>
          <p:cNvSpPr/>
          <p:nvPr/>
        </p:nvSpPr>
        <p:spPr>
          <a:xfrm>
            <a:off x="1138334" y="4433352"/>
            <a:ext cx="2761861" cy="15768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B07A9A4-43E6-6358-D214-B362E2F0AE3B}"/>
              </a:ext>
            </a:extLst>
          </p:cNvPr>
          <p:cNvSpPr txBox="1"/>
          <p:nvPr/>
        </p:nvSpPr>
        <p:spPr>
          <a:xfrm>
            <a:off x="1138334" y="4814596"/>
            <a:ext cx="276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u="sng" dirty="0"/>
              <a:t>175,000 </a:t>
            </a:r>
            <a:r>
              <a:rPr lang="pl-PL" sz="2400" u="sng" dirty="0" err="1"/>
              <a:t>deaths</a:t>
            </a:r>
            <a:r>
              <a:rPr lang="pl-PL" sz="2400" u="sng" dirty="0"/>
              <a:t> </a:t>
            </a:r>
          </a:p>
          <a:p>
            <a:pPr algn="ctr"/>
            <a:r>
              <a:rPr lang="pl-PL" sz="2400" u="sng" dirty="0"/>
              <a:t>in Poland</a:t>
            </a:r>
          </a:p>
        </p:txBody>
      </p:sp>
    </p:spTree>
    <p:extLst>
      <p:ext uri="{BB962C8B-B14F-4D97-AF65-F5344CB8AC3E}">
        <p14:creationId xmlns:p14="http://schemas.microsoft.com/office/powerpoint/2010/main" val="336009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C0B4A0-2394-FE96-2A69-E4BCA247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CA32315-FFDD-C50A-15F6-07DF238C2156}"/>
              </a:ext>
            </a:extLst>
          </p:cNvPr>
          <p:cNvSpPr txBox="1">
            <a:spLocks/>
          </p:cNvSpPr>
          <p:nvPr/>
        </p:nvSpPr>
        <p:spPr>
          <a:xfrm>
            <a:off x="1457990" y="2028143"/>
            <a:ext cx="5914232" cy="1576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alpha val="60000"/>
                  </a:schemeClr>
                </a:solidFill>
              </a:rPr>
              <a:t>A </a:t>
            </a:r>
            <a:r>
              <a:rPr lang="en-US" sz="2400" b="1">
                <a:solidFill>
                  <a:schemeClr val="tx1">
                    <a:alpha val="60000"/>
                  </a:schemeClr>
                </a:solidFill>
              </a:rPr>
              <a:t>myocardial infarction</a:t>
            </a:r>
            <a:r>
              <a:rPr lang="pl-PL" sz="24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pl-PL" sz="2400" b="1">
                <a:solidFill>
                  <a:schemeClr val="tx1">
                    <a:alpha val="60000"/>
                  </a:schemeClr>
                </a:solidFill>
              </a:rPr>
              <a:t>(heart attack)</a:t>
            </a:r>
            <a:r>
              <a:rPr lang="pl-PL" sz="240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400">
                <a:solidFill>
                  <a:schemeClr val="tx1">
                    <a:alpha val="60000"/>
                  </a:schemeClr>
                </a:solidFill>
              </a:rPr>
              <a:t>occurs when blood flow decreases or stops to the coronary artery of the heart, causing damage to the heart muscle.</a:t>
            </a:r>
            <a:endParaRPr lang="pl-PL" sz="24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2" descr="Obraz zawierający tekst, kolorowy&#10;&#10;Opis wygenerowany automatycznie">
            <a:extLst>
              <a:ext uri="{FF2B5EF4-FFF2-40B4-BE49-F238E27FC236}">
                <a16:creationId xmlns:a16="http://schemas.microsoft.com/office/drawing/2014/main" id="{4F50BC3E-5F46-00C9-3F40-8E35D4550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" b="10693"/>
          <a:stretch/>
        </p:blipFill>
        <p:spPr bwMode="auto">
          <a:xfrm>
            <a:off x="7372222" y="1670180"/>
            <a:ext cx="4141754" cy="48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FCE01A-52EC-D8E7-12DB-C8A21D3B869C}"/>
              </a:ext>
            </a:extLst>
          </p:cNvPr>
          <p:cNvSpPr txBox="1"/>
          <p:nvPr/>
        </p:nvSpPr>
        <p:spPr>
          <a:xfrm>
            <a:off x="7470019" y="6390599"/>
            <a:ext cx="2121850" cy="43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100" dirty="0"/>
              <a:t>https://en.wikipedia.org/wiki/Myocardial_infarction</a:t>
            </a:r>
          </a:p>
        </p:txBody>
      </p:sp>
      <p:pic>
        <p:nvPicPr>
          <p:cNvPr id="7" name="Picture 2" descr="Zawał serca może oznaczać niezdiagnozowaną cukrzycę – Piastun">
            <a:extLst>
              <a:ext uri="{FF2B5EF4-FFF2-40B4-BE49-F238E27FC236}">
                <a16:creationId xmlns:a16="http://schemas.microsoft.com/office/drawing/2014/main" id="{14223225-9CF4-F6D9-4097-45D6087BA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90" y="3926291"/>
            <a:ext cx="5220866" cy="261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706B989-6543-24FD-333E-93B54B7A032E}"/>
              </a:ext>
            </a:extLst>
          </p:cNvPr>
          <p:cNvSpPr txBox="1"/>
          <p:nvPr/>
        </p:nvSpPr>
        <p:spPr>
          <a:xfrm>
            <a:off x="1710445" y="6435752"/>
            <a:ext cx="4968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https://piastunzoz.pl/zawal-serca-moze-oznaczac-niezdiagnozowana-cukrzyce/</a:t>
            </a:r>
          </a:p>
        </p:txBody>
      </p:sp>
    </p:spTree>
    <p:extLst>
      <p:ext uri="{BB962C8B-B14F-4D97-AF65-F5344CB8AC3E}">
        <p14:creationId xmlns:p14="http://schemas.microsoft.com/office/powerpoint/2010/main" val="2901137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8EB600-5319-1661-776E-4F2E83C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myocardial</a:t>
            </a:r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infarction</a:t>
            </a:r>
            <a:endParaRPr lang="pl-P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4" name="Obiekt 3">
            <a:extLst>
              <a:ext uri="{FF2B5EF4-FFF2-40B4-BE49-F238E27FC236}">
                <a16:creationId xmlns:a16="http://schemas.microsoft.com/office/drawing/2014/main" id="{34FD4D99-4948-2605-BB7C-CD2DA0A5D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092045"/>
              </p:ext>
            </p:extLst>
          </p:nvPr>
        </p:nvGraphicFramePr>
        <p:xfrm>
          <a:off x="5978828" y="2019526"/>
          <a:ext cx="5989238" cy="384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70200" imgH="4084200" progId="PBrush">
                  <p:embed/>
                </p:oleObj>
              </mc:Choice>
              <mc:Fallback>
                <p:oleObj name="Bitmap Image" r:id="rId2" imgW="6370200" imgH="4084200" progId="PBrush">
                  <p:embed/>
                  <p:pic>
                    <p:nvPicPr>
                      <p:cNvPr id="4" name="Obiekt 3">
                        <a:extLst>
                          <a:ext uri="{FF2B5EF4-FFF2-40B4-BE49-F238E27FC236}">
                            <a16:creationId xmlns:a16="http://schemas.microsoft.com/office/drawing/2014/main" id="{34FD4D99-4948-2605-BB7C-CD2DA0A5D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78828" y="2019526"/>
                        <a:ext cx="5989238" cy="3840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36CED382-E613-9679-64AD-9CF55EB001FD}"/>
              </a:ext>
            </a:extLst>
          </p:cNvPr>
          <p:cNvSpPr txBox="1"/>
          <p:nvPr/>
        </p:nvSpPr>
        <p:spPr>
          <a:xfrm>
            <a:off x="8970609" y="6083389"/>
            <a:ext cx="2997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https://www.google.com/url?sa=i&amp;url=https%3A%2F%2Fwww.youtube.com%2Fwatch%3Fv%3Dond98UVBvyE&amp;psig=AOvVaw2fFa35THMdvoJBks6n3_B-&amp;ust=1673913179315000&amp;source=images&amp;cd=vfe&amp;ved=0CA0QjRxqFwoTCPDq-eziyvwCFQAAAAAdAAAAABAc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771729F-6F3D-020B-360E-02AD389E55B1}"/>
              </a:ext>
            </a:extLst>
          </p:cNvPr>
          <p:cNvSpPr/>
          <p:nvPr/>
        </p:nvSpPr>
        <p:spPr>
          <a:xfrm>
            <a:off x="606491" y="1797247"/>
            <a:ext cx="2146041" cy="11290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C909BF-EB0C-8194-AC8E-2731E04EBB72}"/>
              </a:ext>
            </a:extLst>
          </p:cNvPr>
          <p:cNvSpPr txBox="1"/>
          <p:nvPr/>
        </p:nvSpPr>
        <p:spPr>
          <a:xfrm>
            <a:off x="606490" y="1915796"/>
            <a:ext cx="214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NSTEMI </a:t>
            </a:r>
            <a:r>
              <a:rPr lang="pl-PL" i="1" dirty="0"/>
              <a:t>(No ST </a:t>
            </a:r>
            <a:r>
              <a:rPr lang="pl-PL" i="1" dirty="0" err="1"/>
              <a:t>Elevation</a:t>
            </a:r>
            <a:r>
              <a:rPr lang="pl-PL" i="1" dirty="0"/>
              <a:t> </a:t>
            </a:r>
            <a:r>
              <a:rPr lang="pl-PL" i="1" dirty="0" err="1"/>
              <a:t>Myocardial</a:t>
            </a:r>
            <a:r>
              <a:rPr lang="pl-PL" i="1" dirty="0"/>
              <a:t> </a:t>
            </a:r>
            <a:r>
              <a:rPr lang="pl-PL" i="1" dirty="0" err="1"/>
              <a:t>Infarction</a:t>
            </a:r>
            <a:r>
              <a:rPr lang="pl-PL" i="1" dirty="0"/>
              <a:t>)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07E09D-39FB-072B-8477-A192ADE1F4DB}"/>
              </a:ext>
            </a:extLst>
          </p:cNvPr>
          <p:cNvSpPr/>
          <p:nvPr/>
        </p:nvSpPr>
        <p:spPr>
          <a:xfrm>
            <a:off x="3340301" y="1804923"/>
            <a:ext cx="2146041" cy="11450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BD701A-F41D-9084-0795-A7A6BE2E2599}"/>
              </a:ext>
            </a:extLst>
          </p:cNvPr>
          <p:cNvSpPr txBox="1"/>
          <p:nvPr/>
        </p:nvSpPr>
        <p:spPr>
          <a:xfrm>
            <a:off x="3340301" y="1889066"/>
            <a:ext cx="214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STEMI </a:t>
            </a:r>
            <a:r>
              <a:rPr lang="pl-PL" i="1" dirty="0"/>
              <a:t>(ST </a:t>
            </a:r>
            <a:r>
              <a:rPr lang="pl-PL" i="1" dirty="0" err="1"/>
              <a:t>Elevation</a:t>
            </a:r>
            <a:r>
              <a:rPr lang="pl-PL" i="1" dirty="0"/>
              <a:t> </a:t>
            </a:r>
            <a:r>
              <a:rPr lang="pl-PL" i="1" dirty="0" err="1"/>
              <a:t>Myocardial</a:t>
            </a:r>
            <a:r>
              <a:rPr lang="pl-PL" i="1" dirty="0"/>
              <a:t> </a:t>
            </a:r>
            <a:r>
              <a:rPr lang="pl-PL" i="1" dirty="0" err="1"/>
              <a:t>Infarction</a:t>
            </a:r>
            <a:r>
              <a:rPr lang="pl-PL" i="1" dirty="0"/>
              <a:t>)</a:t>
            </a:r>
          </a:p>
        </p:txBody>
      </p:sp>
      <p:graphicFrame>
        <p:nvGraphicFramePr>
          <p:cNvPr id="14" name="Obiekt 13">
            <a:extLst>
              <a:ext uri="{FF2B5EF4-FFF2-40B4-BE49-F238E27FC236}">
                <a16:creationId xmlns:a16="http://schemas.microsoft.com/office/drawing/2014/main" id="{7365D039-470D-9E9F-6062-8A1E1F8EF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19301"/>
              </p:ext>
            </p:extLst>
          </p:nvPr>
        </p:nvGraphicFramePr>
        <p:xfrm>
          <a:off x="739451" y="3232759"/>
          <a:ext cx="4735286" cy="30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926080" imgH="1912680" progId="PBrush">
                  <p:embed/>
                </p:oleObj>
              </mc:Choice>
              <mc:Fallback>
                <p:oleObj name="Bitmap Image" r:id="rId4" imgW="2926080" imgH="1912680" progId="PBrush">
                  <p:embed/>
                  <p:pic>
                    <p:nvPicPr>
                      <p:cNvPr id="14" name="Obiekt 13">
                        <a:extLst>
                          <a:ext uri="{FF2B5EF4-FFF2-40B4-BE49-F238E27FC236}">
                            <a16:creationId xmlns:a16="http://schemas.microsoft.com/office/drawing/2014/main" id="{7365D039-470D-9E9F-6062-8A1E1F8EF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451" y="3232759"/>
                        <a:ext cx="4735286" cy="30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A8335A7-1660-20BF-A2A0-D345947DEE0E}"/>
              </a:ext>
            </a:extLst>
          </p:cNvPr>
          <p:cNvSpPr txBox="1"/>
          <p:nvPr/>
        </p:nvSpPr>
        <p:spPr>
          <a:xfrm>
            <a:off x="739451" y="6344999"/>
            <a:ext cx="6097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https://www.ouson.care/blogs/health-tips/types-of-heart-attack-and-its-causes</a:t>
            </a:r>
          </a:p>
        </p:txBody>
      </p:sp>
    </p:spTree>
    <p:extLst>
      <p:ext uri="{BB962C8B-B14F-4D97-AF65-F5344CB8AC3E}">
        <p14:creationId xmlns:p14="http://schemas.microsoft.com/office/powerpoint/2010/main" val="2486284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3958C8-E83C-BD7A-420D-A130557F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78423"/>
            <a:ext cx="10430250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Causes of a heart attack</a:t>
            </a:r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045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46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28" name="Picture 4" descr="Heart with muscle damage and blocked artery">
            <a:extLst>
              <a:ext uri="{FF2B5EF4-FFF2-40B4-BE49-F238E27FC236}">
                <a16:creationId xmlns:a16="http://schemas.microsoft.com/office/drawing/2014/main" id="{440D96FB-C5C9-8278-3012-A256A7F31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825" y="1884090"/>
            <a:ext cx="5572564" cy="46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ronary artery disease - Wikipedia">
            <a:extLst>
              <a:ext uri="{FF2B5EF4-FFF2-40B4-BE49-F238E27FC236}">
                <a16:creationId xmlns:a16="http://schemas.microsoft.com/office/drawing/2014/main" id="{B8A73994-2CF0-7F89-1D01-55E04A598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1626"/>
          <a:stretch/>
        </p:blipFill>
        <p:spPr bwMode="auto">
          <a:xfrm>
            <a:off x="6745280" y="2227920"/>
            <a:ext cx="5159828" cy="378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676BA23-AB2C-15AA-A704-4254E7C993DB}"/>
              </a:ext>
            </a:extLst>
          </p:cNvPr>
          <p:cNvSpPr txBox="1"/>
          <p:nvPr/>
        </p:nvSpPr>
        <p:spPr>
          <a:xfrm>
            <a:off x="7906138" y="6170577"/>
            <a:ext cx="30503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https://upload.wikimedia.org/wikipedia/commons/d/d1/Blausen_0257_CoronaryArtery_Plaque.png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8F719B8-3CFC-8964-2B96-ED09FB86788E}"/>
              </a:ext>
            </a:extLst>
          </p:cNvPr>
          <p:cNvSpPr txBox="1"/>
          <p:nvPr/>
        </p:nvSpPr>
        <p:spPr>
          <a:xfrm>
            <a:off x="998376" y="6538193"/>
            <a:ext cx="6036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https://www.nhlbi.nih.gov/sites/default/files/inlineimages/heart%20attack%20figure%20A.gif</a:t>
            </a:r>
          </a:p>
        </p:txBody>
      </p:sp>
    </p:spTree>
    <p:extLst>
      <p:ext uri="{BB962C8B-B14F-4D97-AF65-F5344CB8AC3E}">
        <p14:creationId xmlns:p14="http://schemas.microsoft.com/office/powerpoint/2010/main" val="599535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6BCB426-4728-587E-E37F-DAC36C64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50" y="26118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676F498E-8F6B-F30C-4C1F-9B8F06D1E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770405"/>
              </p:ext>
            </p:extLst>
          </p:nvPr>
        </p:nvGraphicFramePr>
        <p:xfrm>
          <a:off x="3873472" y="1292843"/>
          <a:ext cx="2035862" cy="42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684080" imgH="3497760" progId="PBrush">
                  <p:embed/>
                </p:oleObj>
              </mc:Choice>
              <mc:Fallback>
                <p:oleObj name="Bitmap Image" r:id="rId2" imgW="1684080" imgH="3497760" progId="PBrush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676F498E-8F6B-F30C-4C1F-9B8F06D1E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472" y="1292843"/>
                        <a:ext cx="2035862" cy="422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B2F81AFB-14B3-BBC9-8C5A-27D8BD10F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857665"/>
              </p:ext>
            </p:extLst>
          </p:nvPr>
        </p:nvGraphicFramePr>
        <p:xfrm>
          <a:off x="6755363" y="1292843"/>
          <a:ext cx="1956321" cy="530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615320" imgH="4381560" progId="PBrush">
                  <p:embed/>
                </p:oleObj>
              </mc:Choice>
              <mc:Fallback>
                <p:oleObj name="Bitmap Image" r:id="rId4" imgW="1615320" imgH="4381560" progId="PBrush">
                  <p:embed/>
                  <p:pic>
                    <p:nvPicPr>
                      <p:cNvPr id="9" name="Obiekt 8">
                        <a:extLst>
                          <a:ext uri="{FF2B5EF4-FFF2-40B4-BE49-F238E27FC236}">
                            <a16:creationId xmlns:a16="http://schemas.microsoft.com/office/drawing/2014/main" id="{B2F81AFB-14B3-BBC9-8C5A-27D8BD10F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5363" y="1292843"/>
                        <a:ext cx="1956321" cy="530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Starzy Ludzie Siedzieć Na Kanapie Siedzi Starszej Kobiety I Mężczyzna Famil  Ilustracja Wektor - Ilustracja złożonej z opieka, charakter: 107556175">
            <a:extLst>
              <a:ext uri="{FF2B5EF4-FFF2-40B4-BE49-F238E27FC236}">
                <a16:creationId xmlns:a16="http://schemas.microsoft.com/office/drawing/2014/main" id="{62BC45EA-1ECC-FA03-90B6-B5264066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t="8708" r="11860" b="8843"/>
          <a:stretch/>
        </p:blipFill>
        <p:spPr bwMode="auto">
          <a:xfrm>
            <a:off x="1623028" y="448942"/>
            <a:ext cx="1652019" cy="17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kona kolorowy wektor płci męskiej — Grafika wektorowa © creativestall  #91046580">
            <a:extLst>
              <a:ext uri="{FF2B5EF4-FFF2-40B4-BE49-F238E27FC236}">
                <a16:creationId xmlns:a16="http://schemas.microsoft.com/office/drawing/2014/main" id="{63C13C95-6D3B-EEDA-8DAB-75D379EE3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8979" r="6222" b="8299"/>
          <a:stretch/>
        </p:blipFill>
        <p:spPr bwMode="auto">
          <a:xfrm>
            <a:off x="793102" y="2563672"/>
            <a:ext cx="1338754" cy="13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art Health Quiz | Mission Health">
            <a:extLst>
              <a:ext uri="{FF2B5EF4-FFF2-40B4-BE49-F238E27FC236}">
                <a16:creationId xmlns:a16="http://schemas.microsoft.com/office/drawing/2014/main" id="{F1674C7B-CCE7-FD26-FA7D-58AA8B114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0" t="2848" r="22677" b="4155"/>
          <a:stretch/>
        </p:blipFill>
        <p:spPr bwMode="auto">
          <a:xfrm>
            <a:off x="2345857" y="2487439"/>
            <a:ext cx="1652019" cy="15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18BE1B3-04DC-F3FE-1678-C9EEBE7CD0EE}"/>
              </a:ext>
            </a:extLst>
          </p:cNvPr>
          <p:cNvSpPr txBox="1"/>
          <p:nvPr/>
        </p:nvSpPr>
        <p:spPr>
          <a:xfrm>
            <a:off x="1186759" y="4276748"/>
            <a:ext cx="252455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700" dirty="0"/>
              <a:t>https://pl.dreamstime.com/starzy-ludzie-siedzie%C4%87-na-kanapie-siedzi-starszej-kobiety-i-m%C4%99%C5%BCczyzna-famil-image107556175</a:t>
            </a:r>
          </a:p>
          <a:p>
            <a:r>
              <a:rPr lang="pl-PL" sz="700" dirty="0"/>
              <a:t>https://pl.depositphotos.com/91046580/stock-illustration-male-gender-colored-vector-icon.html</a:t>
            </a:r>
          </a:p>
          <a:p>
            <a:r>
              <a:rPr lang="pl-PL" sz="700" dirty="0"/>
              <a:t>https://missionhealth.org/wp_quiz/heart-health-quiz/</a:t>
            </a:r>
          </a:p>
          <a:p>
            <a:endParaRPr lang="pl-PL" sz="7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FF80181-B75E-429E-ED15-AEA13EE32198}"/>
              </a:ext>
            </a:extLst>
          </p:cNvPr>
          <p:cNvSpPr txBox="1"/>
          <p:nvPr/>
        </p:nvSpPr>
        <p:spPr>
          <a:xfrm>
            <a:off x="771817" y="5824097"/>
            <a:ext cx="60975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obesity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4" descr="Ilustracja tętnicy zablokowany z złego cholesterolu">
            <a:extLst>
              <a:ext uri="{FF2B5EF4-FFF2-40B4-BE49-F238E27FC236}">
                <a16:creationId xmlns:a16="http://schemas.microsoft.com/office/drawing/2014/main" id="{A6B7240B-78E6-2878-92A4-AADB9B1EC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76873" cy="1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DA68301-71BF-0228-85FF-4328ECD06F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57" t="30068" r="58597" b="12109"/>
          <a:stretch/>
        </p:blipFill>
        <p:spPr>
          <a:xfrm>
            <a:off x="9349695" y="392272"/>
            <a:ext cx="1906292" cy="1720115"/>
          </a:xfrm>
          <a:prstGeom prst="rect">
            <a:avLst/>
          </a:prstGeom>
        </p:spPr>
      </p:pic>
      <p:pic>
        <p:nvPicPr>
          <p:cNvPr id="2064" name="Picture 16" descr="Blood Pressure Icon Stock Illustration - Download Image Now - Blood Pressure  Gauge, Hypertensive, Physical Pressure - iStock">
            <a:extLst>
              <a:ext uri="{FF2B5EF4-FFF2-40B4-BE49-F238E27FC236}">
                <a16:creationId xmlns:a16="http://schemas.microsoft.com/office/drawing/2014/main" id="{A4A83A9B-47B9-78B9-167C-1260D6FDE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5902" r="5129" b="5743"/>
          <a:stretch/>
        </p:blipFill>
        <p:spPr bwMode="auto">
          <a:xfrm>
            <a:off x="8896981" y="4087042"/>
            <a:ext cx="1576874" cy="15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iabetes Vector Art, Icons, and Graphics for Free Download">
            <a:extLst>
              <a:ext uri="{FF2B5EF4-FFF2-40B4-BE49-F238E27FC236}">
                <a16:creationId xmlns:a16="http://schemas.microsoft.com/office/drawing/2014/main" id="{418EFEF2-235B-DA61-9508-846F7A1B2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7" t="15345" b="10705"/>
          <a:stretch/>
        </p:blipFill>
        <p:spPr bwMode="auto">
          <a:xfrm>
            <a:off x="8799699" y="2588784"/>
            <a:ext cx="1447497" cy="13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an Cigarette Smoke - Free vector graphic on Pixabay">
            <a:extLst>
              <a:ext uri="{FF2B5EF4-FFF2-40B4-BE49-F238E27FC236}">
                <a16:creationId xmlns:a16="http://schemas.microsoft.com/office/drawing/2014/main" id="{EAAEAA43-DAB2-B2D2-3663-42775529F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534" y="2620816"/>
            <a:ext cx="1576874" cy="224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3AC6BBB-F210-D60A-A345-FA221806ECE4}"/>
              </a:ext>
            </a:extLst>
          </p:cNvPr>
          <p:cNvSpPr txBox="1"/>
          <p:nvPr/>
        </p:nvSpPr>
        <p:spPr>
          <a:xfrm>
            <a:off x="8799699" y="5874325"/>
            <a:ext cx="3233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https://pl.depositphotos.com/vector-images/z%C5%82y-cholesterol.html</a:t>
            </a:r>
          </a:p>
          <a:p>
            <a:r>
              <a:rPr lang="pl-PL" sz="800" dirty="0"/>
              <a:t>https://www.istockphoto.com/pl/wektor/ikona-ci%C5%9Bnienia-krwi-gm695935540-129048363</a:t>
            </a:r>
          </a:p>
          <a:p>
            <a:r>
              <a:rPr lang="pl-PL" sz="800" dirty="0"/>
              <a:t>https://www.vecteezy.com/free-vector/diabetes</a:t>
            </a:r>
          </a:p>
          <a:p>
            <a:r>
              <a:rPr lang="pl-PL" sz="800" dirty="0"/>
              <a:t>https://pixabay.com/vectors/man-cigarette-smoke-smoker-smoking-5665527/</a:t>
            </a:r>
          </a:p>
        </p:txBody>
      </p:sp>
    </p:spTree>
    <p:extLst>
      <p:ext uri="{BB962C8B-B14F-4D97-AF65-F5344CB8AC3E}">
        <p14:creationId xmlns:p14="http://schemas.microsoft.com/office/powerpoint/2010/main" val="3154310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E53052-7B86-ECAD-59BE-81EC5AFA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73" y="48022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3074" name="Picture 2" descr="Elderly man with chest pain - Stock Illustration [79371764] - PIXTA">
            <a:extLst>
              <a:ext uri="{FF2B5EF4-FFF2-40B4-BE49-F238E27FC236}">
                <a16:creationId xmlns:a16="http://schemas.microsoft.com/office/drawing/2014/main" id="{D86A0511-DADA-562C-7D1B-381C9ED0F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"/>
          <a:stretch/>
        </p:blipFill>
        <p:spPr bwMode="auto">
          <a:xfrm>
            <a:off x="915241" y="156104"/>
            <a:ext cx="3120284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oon character with shortness of breath symptoms illustration Stock  Vector Image &amp; Art - Alamy">
            <a:extLst>
              <a:ext uri="{FF2B5EF4-FFF2-40B4-BE49-F238E27FC236}">
                <a16:creationId xmlns:a16="http://schemas.microsoft.com/office/drawing/2014/main" id="{A1B9A171-E7A8-8D5C-771E-5389169BA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4210" b="18367"/>
          <a:stretch/>
        </p:blipFill>
        <p:spPr bwMode="auto">
          <a:xfrm>
            <a:off x="4861099" y="1805783"/>
            <a:ext cx="2253439" cy="36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4,148 Insomnia Cartoon Stock Photos, Pictures &amp; Royalty-Free Images - iStock">
            <a:extLst>
              <a:ext uri="{FF2B5EF4-FFF2-40B4-BE49-F238E27FC236}">
                <a16:creationId xmlns:a16="http://schemas.microsoft.com/office/drawing/2014/main" id="{B446FC7A-C6E9-97E1-64A6-0A5F069E9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56" y="4315883"/>
            <a:ext cx="2914651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n stomach ache vomit. Illustration of a man with upset stomach,  indigestion, holding his vomit in. | CanStock">
            <a:extLst>
              <a:ext uri="{FF2B5EF4-FFF2-40B4-BE49-F238E27FC236}">
                <a16:creationId xmlns:a16="http://schemas.microsoft.com/office/drawing/2014/main" id="{28B5DCC6-95D1-79EC-C949-1835E24B5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"/>
          <a:stretch/>
        </p:blipFill>
        <p:spPr bwMode="auto">
          <a:xfrm>
            <a:off x="7948235" y="1404044"/>
            <a:ext cx="1349540" cy="33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rtoon Nervous Breakdown Stock Vector Image by ©ronleishman #14003363">
            <a:extLst>
              <a:ext uri="{FF2B5EF4-FFF2-40B4-BE49-F238E27FC236}">
                <a16:creationId xmlns:a16="http://schemas.microsoft.com/office/drawing/2014/main" id="{834EC3DD-E74B-262A-2921-11D3C404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79" y="359359"/>
            <a:ext cx="1758626" cy="21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łody Pocenie Się Człowiek Wyciera Czoło Płaska Ikona Projektu Płaska  Ilustracja Wektorowa Odizolowane Na Białym Tle - Stockowe grafiki wektorowe  i więcej obrazów Pot - iStock">
            <a:extLst>
              <a:ext uri="{FF2B5EF4-FFF2-40B4-BE49-F238E27FC236}">
                <a16:creationId xmlns:a16="http://schemas.microsoft.com/office/drawing/2014/main" id="{47A52BB3-D25A-9D82-57CC-C912D57F5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2890" r="22843" b="14312"/>
          <a:stretch/>
        </p:blipFill>
        <p:spPr bwMode="auto">
          <a:xfrm>
            <a:off x="9921779" y="3054350"/>
            <a:ext cx="1983443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38 Drawing Of People Fainting Illustrations &amp; Clip Art - iStock">
            <a:extLst>
              <a:ext uri="{FF2B5EF4-FFF2-40B4-BE49-F238E27FC236}">
                <a16:creationId xmlns:a16="http://schemas.microsoft.com/office/drawing/2014/main" id="{CCA3E71C-1015-FDB1-0908-413204702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r="4910" b="25590"/>
          <a:stretch/>
        </p:blipFill>
        <p:spPr bwMode="auto">
          <a:xfrm>
            <a:off x="6703658" y="4851918"/>
            <a:ext cx="3218122" cy="16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95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C24116-5AD2-AE07-030C-9E47BFDF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918" y="480037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</a:t>
            </a:r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72C970C-4D1F-7DE3-73CF-5ED9B349EFA0}"/>
              </a:ext>
            </a:extLst>
          </p:cNvPr>
          <p:cNvSpPr/>
          <p:nvPr/>
        </p:nvSpPr>
        <p:spPr>
          <a:xfrm>
            <a:off x="2084234" y="1947351"/>
            <a:ext cx="2258008" cy="11290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6818B694-1149-656F-BE9C-B719D0EA07BB}"/>
              </a:ext>
            </a:extLst>
          </p:cNvPr>
          <p:cNvSpPr/>
          <p:nvPr/>
        </p:nvSpPr>
        <p:spPr>
          <a:xfrm>
            <a:off x="8138424" y="1947351"/>
            <a:ext cx="2258008" cy="11290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A130DBE-2261-176F-8BAB-2353AD068512}"/>
              </a:ext>
            </a:extLst>
          </p:cNvPr>
          <p:cNvSpPr txBox="1"/>
          <p:nvPr/>
        </p:nvSpPr>
        <p:spPr>
          <a:xfrm>
            <a:off x="2052702" y="2250243"/>
            <a:ext cx="22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At </a:t>
            </a:r>
            <a:r>
              <a:rPr lang="pl-PL" sz="2800" dirty="0" err="1"/>
              <a:t>home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43353B-661D-433C-CD32-CA5BAF5B71AF}"/>
              </a:ext>
            </a:extLst>
          </p:cNvPr>
          <p:cNvSpPr txBox="1"/>
          <p:nvPr/>
        </p:nvSpPr>
        <p:spPr>
          <a:xfrm>
            <a:off x="8138424" y="2250243"/>
            <a:ext cx="22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In </a:t>
            </a:r>
            <a:r>
              <a:rPr lang="pl-PL" sz="2800" dirty="0" err="1"/>
              <a:t>hospital</a:t>
            </a:r>
            <a:endParaRPr lang="pl-PL" sz="2800" dirty="0"/>
          </a:p>
        </p:txBody>
      </p:sp>
      <p:pic>
        <p:nvPicPr>
          <p:cNvPr id="4098" name="Picture 2" descr="Patient Positioning Cheat Sheet &amp; Complete Guide for 2023">
            <a:extLst>
              <a:ext uri="{FF2B5EF4-FFF2-40B4-BE49-F238E27FC236}">
                <a16:creationId xmlns:a16="http://schemas.microsoft.com/office/drawing/2014/main" id="{DCBCBEC7-D552-24A4-3018-AD142EF27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11701" r="6456" b="28163"/>
          <a:stretch/>
        </p:blipFill>
        <p:spPr bwMode="auto">
          <a:xfrm>
            <a:off x="925403" y="3308114"/>
            <a:ext cx="2427331" cy="11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4 Recovery Position Illustrations &amp; Clip Art - iStock">
            <a:extLst>
              <a:ext uri="{FF2B5EF4-FFF2-40B4-BE49-F238E27FC236}">
                <a16:creationId xmlns:a16="http://schemas.microsoft.com/office/drawing/2014/main" id="{DECE46C9-7A80-C8A2-C05B-923373C3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382" y="3514625"/>
            <a:ext cx="2565618" cy="113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ust What Is A Pulse Rate - Census At School">
            <a:extLst>
              <a:ext uri="{FF2B5EF4-FFF2-40B4-BE49-F238E27FC236}">
                <a16:creationId xmlns:a16="http://schemas.microsoft.com/office/drawing/2014/main" id="{CBE2F95D-E82D-9AF9-314C-C603E5384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4586" r="7319" b="28220"/>
          <a:stretch/>
        </p:blipFill>
        <p:spPr bwMode="auto">
          <a:xfrm>
            <a:off x="1115997" y="4787246"/>
            <a:ext cx="2414385" cy="14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spirin bottle for get sick or hurt. Aspirin bottle for when you get hurt  or sick on the job or have back pain or even a | CanStock">
            <a:extLst>
              <a:ext uri="{FF2B5EF4-FFF2-40B4-BE49-F238E27FC236}">
                <a16:creationId xmlns:a16="http://schemas.microsoft.com/office/drawing/2014/main" id="{DB38DA1C-DFD5-3670-E6DA-57DD388C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37" y="4585659"/>
            <a:ext cx="940020" cy="1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ak 112 ook bereikbaar voor mensen met een beperking - LFB">
            <a:extLst>
              <a:ext uri="{FF2B5EF4-FFF2-40B4-BE49-F238E27FC236}">
                <a16:creationId xmlns:a16="http://schemas.microsoft.com/office/drawing/2014/main" id="{221B1097-FD45-2C4D-71BB-3F92970B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58" y="1863486"/>
            <a:ext cx="1996750" cy="12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ulse Is Now Available on the Unity Asset Store">
            <a:extLst>
              <a:ext uri="{FF2B5EF4-FFF2-40B4-BE49-F238E27FC236}">
                <a16:creationId xmlns:a16="http://schemas.microsoft.com/office/drawing/2014/main" id="{00B8E317-4E97-1984-28FD-BAEB79D65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0476" r="6946" b="8939"/>
          <a:stretch/>
        </p:blipFill>
        <p:spPr bwMode="auto">
          <a:xfrm>
            <a:off x="6785928" y="3399195"/>
            <a:ext cx="2214592" cy="13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CG: MedlinePlus Medical Encyclopedia Image">
            <a:extLst>
              <a:ext uri="{FF2B5EF4-FFF2-40B4-BE49-F238E27FC236}">
                <a16:creationId xmlns:a16="http://schemas.microsoft.com/office/drawing/2014/main" id="{914B1360-B89F-D8BB-CFEF-526D357A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197" y="3218106"/>
            <a:ext cx="2217593" cy="1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Troponin nedir, Troponin değerinin yükselmesine neler sebep olur? - Sağlık  Haberleri">
            <a:extLst>
              <a:ext uri="{FF2B5EF4-FFF2-40B4-BE49-F238E27FC236}">
                <a16:creationId xmlns:a16="http://schemas.microsoft.com/office/drawing/2014/main" id="{878AB354-04D3-187D-6703-146FD91A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3659" y="4992180"/>
            <a:ext cx="2606924" cy="1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31DBD2C-551F-ED83-DDF4-17410F4F1275}"/>
              </a:ext>
            </a:extLst>
          </p:cNvPr>
          <p:cNvSpPr txBox="1"/>
          <p:nvPr/>
        </p:nvSpPr>
        <p:spPr>
          <a:xfrm>
            <a:off x="9336466" y="5436823"/>
            <a:ext cx="27956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https://nurseslabs.com/patient-positioning/</a:t>
            </a:r>
          </a:p>
          <a:p>
            <a:r>
              <a:rPr lang="pl-PL" sz="1100" dirty="0"/>
              <a:t>https://www.istockphoto.com/pl/ilustracje/recovery-position</a:t>
            </a:r>
          </a:p>
          <a:p>
            <a:r>
              <a:rPr lang="pl-PL" sz="1100" dirty="0"/>
              <a:t>https://censusatschool.ie/resource/just-what-is-a-pulse-rate/</a:t>
            </a:r>
          </a:p>
          <a:p>
            <a:r>
              <a:rPr lang="pl-PL" sz="1100" dirty="0"/>
              <a:t>https://medlineplus.gov/ency/imagepages/1135.htm</a:t>
            </a:r>
          </a:p>
        </p:txBody>
      </p:sp>
    </p:spTree>
    <p:extLst>
      <p:ext uri="{BB962C8B-B14F-4D97-AF65-F5344CB8AC3E}">
        <p14:creationId xmlns:p14="http://schemas.microsoft.com/office/powerpoint/2010/main" val="116119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717FF5A-1AAA-643C-9201-FE4B76D2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418953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pl-PL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pl-PL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78F7FDE-103F-4614-C6A5-36689D7E17AB}"/>
              </a:ext>
            </a:extLst>
          </p:cNvPr>
          <p:cNvSpPr/>
          <p:nvPr/>
        </p:nvSpPr>
        <p:spPr>
          <a:xfrm>
            <a:off x="2514600" y="1744516"/>
            <a:ext cx="2258008" cy="1325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09029A3-83F5-7DA9-33E6-2B0FE2346947}"/>
              </a:ext>
            </a:extLst>
          </p:cNvPr>
          <p:cNvSpPr/>
          <p:nvPr/>
        </p:nvSpPr>
        <p:spPr>
          <a:xfrm>
            <a:off x="7495592" y="1744516"/>
            <a:ext cx="2258008" cy="13255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75A4A70-6A88-4299-C26F-88AA41475F6D}"/>
              </a:ext>
            </a:extLst>
          </p:cNvPr>
          <p:cNvSpPr txBox="1"/>
          <p:nvPr/>
        </p:nvSpPr>
        <p:spPr>
          <a:xfrm>
            <a:off x="2649894" y="2103437"/>
            <a:ext cx="198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Medicines</a:t>
            </a:r>
            <a:endParaRPr lang="pl-PL" sz="3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56FB043-7A6F-575A-EFEE-B8E5650B9107}"/>
              </a:ext>
            </a:extLst>
          </p:cNvPr>
          <p:cNvSpPr txBox="1"/>
          <p:nvPr/>
        </p:nvSpPr>
        <p:spPr>
          <a:xfrm>
            <a:off x="7708641" y="2103436"/>
            <a:ext cx="196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/>
              <a:t>Surgery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4088DFA-5770-BED5-36C6-8566D942F1C7}"/>
              </a:ext>
            </a:extLst>
          </p:cNvPr>
          <p:cNvSpPr txBox="1"/>
          <p:nvPr/>
        </p:nvSpPr>
        <p:spPr>
          <a:xfrm>
            <a:off x="1765041" y="3429000"/>
            <a:ext cx="4254175" cy="225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Anticoagulants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holesterol-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lowering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eta-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blockers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angiotensin-converting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enzyme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inhibitors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3F3043-E76E-2A36-5091-4B419BD6C7DE}"/>
              </a:ext>
            </a:extLst>
          </p:cNvPr>
          <p:cNvSpPr txBox="1"/>
          <p:nvPr/>
        </p:nvSpPr>
        <p:spPr>
          <a:xfrm>
            <a:off x="6898433" y="3512547"/>
            <a:ext cx="345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Coronary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angioplasty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oronary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artery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bypass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grafting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400" dirty="0"/>
          </a:p>
        </p:txBody>
      </p:sp>
      <p:pic>
        <p:nvPicPr>
          <p:cNvPr id="6146" name="Picture 2" descr="Grafika wektorowa Operacja pokój, Operacja pokój obrazy wektorowe |  Depositphotos">
            <a:extLst>
              <a:ext uri="{FF2B5EF4-FFF2-40B4-BE49-F238E27FC236}">
                <a16:creationId xmlns:a16="http://schemas.microsoft.com/office/drawing/2014/main" id="{B217B715-6FD0-9ADA-0A45-C13DE4D3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82" y="4415362"/>
            <a:ext cx="2217769" cy="22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ki obrazy, fotografie stockowe i zdjęcia na temat Leki">
            <a:extLst>
              <a:ext uri="{FF2B5EF4-FFF2-40B4-BE49-F238E27FC236}">
                <a16:creationId xmlns:a16="http://schemas.microsoft.com/office/drawing/2014/main" id="{80151375-AA3C-07FE-FBAD-8E226D28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83" y="4817998"/>
            <a:ext cx="2712098" cy="17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AF2CF58-FEAF-0E4F-0CFD-097A04E7B55C}"/>
              </a:ext>
            </a:extLst>
          </p:cNvPr>
          <p:cNvSpPr txBox="1"/>
          <p:nvPr/>
        </p:nvSpPr>
        <p:spPr>
          <a:xfrm>
            <a:off x="2420467" y="6285158"/>
            <a:ext cx="3090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https://create.vista.com/pl/photos/leki/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06425BC-6934-E885-BB65-64E0449F69A5}"/>
              </a:ext>
            </a:extLst>
          </p:cNvPr>
          <p:cNvSpPr txBox="1"/>
          <p:nvPr/>
        </p:nvSpPr>
        <p:spPr>
          <a:xfrm>
            <a:off x="11175451" y="5355858"/>
            <a:ext cx="92489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https://pl.depositphotos.com/vector-images/operacja-pok%C3%B3j.html</a:t>
            </a:r>
          </a:p>
        </p:txBody>
      </p:sp>
    </p:spTree>
    <p:extLst>
      <p:ext uri="{BB962C8B-B14F-4D97-AF65-F5344CB8AC3E}">
        <p14:creationId xmlns:p14="http://schemas.microsoft.com/office/powerpoint/2010/main" val="178719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940</Words>
  <Application>Microsoft Office PowerPoint</Application>
  <PresentationFormat>Panoramiczny</PresentationFormat>
  <Paragraphs>111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Myocardial infarction</vt:lpstr>
      <vt:lpstr>Cardiovascular diseases - statistics</vt:lpstr>
      <vt:lpstr>What is myocardial infarction?</vt:lpstr>
      <vt:lpstr>Types of myocardial infarction</vt:lpstr>
      <vt:lpstr>Causes of a heart attack</vt:lpstr>
      <vt:lpstr>Risk factors</vt:lpstr>
      <vt:lpstr>Symptoms</vt:lpstr>
      <vt:lpstr>First aid and diagnosis</vt:lpstr>
      <vt:lpstr>Treatment</vt:lpstr>
      <vt:lpstr>Physiotherapy after myocardial infarction</vt:lpstr>
      <vt:lpstr>Heart attack prevention</vt:lpstr>
      <vt:lpstr>Quiz</vt:lpstr>
      <vt:lpstr>Dictionary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Myocardial infarction</dc:title>
  <dc:creator>Bartłomiej Potęcki</dc:creator>
  <cp:lastModifiedBy>Bartłomiej</cp:lastModifiedBy>
  <cp:revision>9</cp:revision>
  <dcterms:created xsi:type="dcterms:W3CDTF">2022-12-18T18:05:07Z</dcterms:created>
  <dcterms:modified xsi:type="dcterms:W3CDTF">2023-02-05T14:36:43Z</dcterms:modified>
</cp:coreProperties>
</file>