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Open Sans" panose="020B0606030504020204" pitchFamily="34" charset="0"/>
      <p:regular r:id="rId13"/>
      <p:bold r:id="rId14"/>
      <p:italic r:id="rId15"/>
      <p:boldItalic r:id="rId16"/>
    </p:embeddedFont>
    <p:embeddedFont>
      <p:font typeface="PT Sans Narrow" panose="020B0506020203020204" pitchFamily="3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929e1982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929e1982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1877e34bab_0_3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1877e34bab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877e34bab_0_18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877e34bab_0_18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8b9e21677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8b9e2167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877e34bab_0_18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1877e34bab_0_1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1877e34bab_0_18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1877e34bab_0_1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877e34bab_0_18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877e34bab_0_1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1877e34bab_0_18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1877e34bab_0_1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877e34bab_0_18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1877e34bab_0_1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20850" y="696300"/>
            <a:ext cx="91857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0" y="0"/>
            <a:ext cx="9144000" cy="696300"/>
          </a:xfrm>
          <a:prstGeom prst="rect">
            <a:avLst/>
          </a:prstGeom>
        </p:spPr>
        <p:txBody>
          <a:bodyPr spcFirstLastPara="1" wrap="square" lIns="91425" tIns="91425" rIns="91425" bIns="91425" anchor="t"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4476300" y="0"/>
            <a:ext cx="957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netflix.fandom.com/wiki/Klaus" TargetMode="External"/><Relationship Id="rId3" Type="http://schemas.openxmlformats.org/officeDocument/2006/relationships/hyperlink" Target="https://www.imdb.com/title/tt0432283/" TargetMode="External"/><Relationship Id="rId7" Type="http://schemas.openxmlformats.org/officeDocument/2006/relationships/hyperlink" Target="https://www.filmweb.pl/film/Frankenweenie-2012-465816" TargetMode="External"/><Relationship Id="rId12" Type="http://schemas.openxmlformats.org/officeDocument/2006/relationships/hyperlink" Target="https://www.filmweb.pl/film/Tw%C3%B3j+Vincent-2017-698207/poster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imdb.com/title/tt0107688/" TargetMode="External"/><Relationship Id="rId11" Type="http://schemas.openxmlformats.org/officeDocument/2006/relationships/hyperlink" Target="https://www.filmweb.pl/serial/Mi%C5%82o%C5%9B%C4%87%2C+%C5%9Bmier%C4%87+i+roboty-2019-824633/posters" TargetMode="External"/><Relationship Id="rId5" Type="http://schemas.openxmlformats.org/officeDocument/2006/relationships/hyperlink" Target="https://www.primevideo.com/gp/video/detail/Tim-Burton-s-Corpse-Bride/0TZVI6N1BU03TZ2U392YDZ9HV6/ref=atv_nb_lcl_ko_KR?persistLanguage=1&amp;language=pl_PL&amp;token=gyiMnIY2JB0u7lxBNfX6cYMKgbf7i6wpLo0Xxt9cbSvbAAAADAAAAABegYwucmF3AAAAABVX8CwXqz4nuL9RKX%2F%2F%2Fw%3D%3D&amp;ie=UTF8" TargetMode="External"/><Relationship Id="rId10" Type="http://schemas.openxmlformats.org/officeDocument/2006/relationships/hyperlink" Target="https://www.filmweb.pl/film/P%C5%82%C3%B3tno-2020-865994/posters" TargetMode="External"/><Relationship Id="rId4" Type="http://schemas.openxmlformats.org/officeDocument/2006/relationships/hyperlink" Target="https://www.udiscovermusic.com/news/wes-anderson-isle-dogs-soundtrack/" TargetMode="External"/><Relationship Id="rId9" Type="http://schemas.openxmlformats.org/officeDocument/2006/relationships/hyperlink" Target="https://www.filmweb.pl/film/Zabij+to+i+wyjed%C5%BA+z+tego+miasta-2019-658043/poste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youtube.com/watch?v=7EWLeynJ5_w&amp;t=339s" TargetMode="External"/><Relationship Id="rId7"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jpg"/><Relationship Id="rId10" Type="http://schemas.openxmlformats.org/officeDocument/2006/relationships/image" Target="../media/image6.jpg"/><Relationship Id="rId4" Type="http://schemas.openxmlformats.org/officeDocument/2006/relationships/hyperlink" Target="https://www.youtube.com/watch?v=K-gPD00ksxQ&amp;t=189s" TargetMode="External"/><Relationship Id="rId9"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https://www.youtube.com/watch?v=f1e_OdUzBeY&amp;t=31s" TargetMode="External"/><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hyperlink" Target="https://www.youtube.com/watch?v=azdzJs-Y6D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0.jpg"/><Relationship Id="rId5" Type="http://schemas.openxmlformats.org/officeDocument/2006/relationships/hyperlink" Target="https://www.youtube.com/watch?v=BlU49dJhfcw&amp;t=189s" TargetMode="Externa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52Gg9CqhbP8" TargetMode="External"/><Relationship Id="rId7"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8" Type="http://schemas.openxmlformats.org/officeDocument/2006/relationships/hyperlink" Target="https://www.cprogramming.com/tutorial/animation/frames_and_layers.html" TargetMode="External"/><Relationship Id="rId13" Type="http://schemas.openxmlformats.org/officeDocument/2006/relationships/hyperlink" Target="https://naekranie.pl/aktualnosci/comcast-kupil-dreamworks-animation-852272" TargetMode="External"/><Relationship Id="rId18" Type="http://schemas.openxmlformats.org/officeDocument/2006/relationships/hyperlink" Target="https://www.imdb.com/title/tt4302938/" TargetMode="External"/><Relationship Id="rId3" Type="http://schemas.openxmlformats.org/officeDocument/2006/relationships/hyperlink" Target="https://pogotowie-komputerowe.org.pl/z-jakiego-oprogramowania-animacyjnego-korzysta" TargetMode="External"/><Relationship Id="rId7" Type="http://schemas.openxmlformats.org/officeDocument/2006/relationships/hyperlink" Target="https://en.wikipedia.org/wiki/Computer-generated_imagery" TargetMode="External"/><Relationship Id="rId12" Type="http://schemas.openxmlformats.org/officeDocument/2006/relationships/hyperlink" Target="https://kultura.onet.pl/film/wiadomosci/disney-nowa-animacja-studia-akcja-ma-rozgrywac-sie-w-polsce/7m3174n" TargetMode="External"/><Relationship Id="rId17" Type="http://schemas.openxmlformats.org/officeDocument/2006/relationships/hyperlink" Target="https://www.filmaffinity.com/us/movieimage.php?imageId=693377106" TargetMode="External"/><Relationship Id="rId2" Type="http://schemas.openxmlformats.org/officeDocument/2006/relationships/notesSlide" Target="../notesSlides/notesSlide9.xml"/><Relationship Id="rId16" Type="http://schemas.openxmlformats.org/officeDocument/2006/relationships/hyperlink" Target="https://www.filmweb.pl/film/ParaNorman-2012-599050" TargetMode="External"/><Relationship Id="rId1" Type="http://schemas.openxmlformats.org/officeDocument/2006/relationships/slideLayout" Target="../slideLayouts/slideLayout3.xml"/><Relationship Id="rId6" Type="http://schemas.openxmlformats.org/officeDocument/2006/relationships/hyperlink" Target="https://narrasoft.com/rendering-in-video-editing/" TargetMode="External"/><Relationship Id="rId11" Type="http://schemas.openxmlformats.org/officeDocument/2006/relationships/hyperlink" Target="https://www.filmy-animowane.pl/artykuly/illumination/" TargetMode="External"/><Relationship Id="rId5" Type="http://schemas.openxmlformats.org/officeDocument/2006/relationships/hyperlink" Target="https://www.wroclaw.pl/kultura/obrazy-z-filmu-twoj-vincent-na-wystawie-w-wiedniu" TargetMode="External"/><Relationship Id="rId15" Type="http://schemas.openxmlformats.org/officeDocument/2006/relationships/hyperlink" Target="https://twitter.com/mjhtv23/status/1276918256524070913?lang=zh-Hant" TargetMode="External"/><Relationship Id="rId10" Type="http://schemas.openxmlformats.org/officeDocument/2006/relationships/hyperlink" Target="https://scadanimation.blog/2021/02/12/disney-closes-up-bluesky-studio/" TargetMode="External"/><Relationship Id="rId4" Type="http://schemas.openxmlformats.org/officeDocument/2006/relationships/hyperlink" Target="https://www.filmweb.pl/film/Gnij%C4%85ca+panna+m%C5%82oda-2005-118497/trivia" TargetMode="External"/><Relationship Id="rId9" Type="http://schemas.openxmlformats.org/officeDocument/2006/relationships/hyperlink" Target="https://i1.wp.com/thedisinsider.com/wp-content/uploads/2021/02/image0-26.jpeg?fit=1280%2C720" TargetMode="External"/><Relationship Id="rId14" Type="http://schemas.openxmlformats.org/officeDocument/2006/relationships/hyperlink" Target="https://www.publicitarioscriativos.com/pixar-oferece-curso-gratuito-de-animaca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pl"/>
              <a:t>Modern Animation</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fontScale="62500" lnSpcReduction="20000"/>
          </a:bodyPr>
          <a:lstStyle/>
          <a:p>
            <a:pPr marL="0" lvl="0" indent="0" algn="ctr" rtl="0">
              <a:spcBef>
                <a:spcPts val="0"/>
              </a:spcBef>
              <a:spcAft>
                <a:spcPts val="0"/>
              </a:spcAft>
              <a:buNone/>
            </a:pPr>
            <a:r>
              <a:rPr lang="pl"/>
              <a:t>by Natalia Szlęk</a:t>
            </a:r>
            <a:endParaRPr/>
          </a:p>
          <a:p>
            <a:pPr marL="0" lvl="0" indent="0" algn="ctr" rtl="0">
              <a:spcBef>
                <a:spcPts val="0"/>
              </a:spcBef>
              <a:spcAft>
                <a:spcPts val="0"/>
              </a:spcAft>
              <a:buNone/>
            </a:pPr>
            <a:r>
              <a:rPr lang="pl"/>
              <a:t>Institute of Fine Arts, Rzeszów University, Visual Art</a:t>
            </a:r>
            <a:endParaRPr/>
          </a:p>
          <a:p>
            <a:pPr marL="0" lvl="0" indent="0" algn="ctr" rtl="0">
              <a:spcBef>
                <a:spcPts val="0"/>
              </a:spcBef>
              <a:spcAft>
                <a:spcPts val="0"/>
              </a:spcAft>
              <a:buNone/>
            </a:pPr>
            <a:r>
              <a:rPr lang="pl"/>
              <a:t>07.03.2022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0" y="0"/>
            <a:ext cx="9144000" cy="696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pl"/>
              <a:t>Bibliography</a:t>
            </a:r>
            <a:endParaRPr/>
          </a:p>
        </p:txBody>
      </p:sp>
      <p:sp>
        <p:nvSpPr>
          <p:cNvPr id="147" name="Google Shape;147;p22"/>
          <p:cNvSpPr txBox="1">
            <a:spLocks noGrp="1"/>
          </p:cNvSpPr>
          <p:nvPr>
            <p:ph type="body" idx="1"/>
          </p:nvPr>
        </p:nvSpPr>
        <p:spPr>
          <a:xfrm>
            <a:off x="311700" y="980350"/>
            <a:ext cx="8520600" cy="4015500"/>
          </a:xfrm>
          <a:prstGeom prst="rect">
            <a:avLst/>
          </a:prstGeom>
        </p:spPr>
        <p:txBody>
          <a:bodyPr spcFirstLastPara="1" wrap="square" lIns="91425" tIns="91425" rIns="91425" bIns="91425" anchor="t" anchorCtr="0">
            <a:normAutofit/>
          </a:bodyPr>
          <a:lstStyle/>
          <a:p>
            <a:pPr marL="457200" lvl="0" indent="-304800" algn="l" rtl="0">
              <a:lnSpc>
                <a:spcPct val="105000"/>
              </a:lnSpc>
              <a:spcBef>
                <a:spcPts val="0"/>
              </a:spcBef>
              <a:spcAft>
                <a:spcPts val="0"/>
              </a:spcAft>
              <a:buSzPts val="1200"/>
              <a:buChar char="●"/>
            </a:pPr>
            <a:r>
              <a:rPr lang="pl" sz="1200" u="sng">
                <a:solidFill>
                  <a:schemeClr val="hlink"/>
                </a:solidFill>
                <a:hlinkClick r:id="rId3"/>
              </a:rPr>
              <a:t>https://www.imdb.com/title/tt0432283/</a:t>
            </a:r>
            <a:r>
              <a:rPr lang="pl" sz="1200"/>
              <a:t> </a:t>
            </a:r>
            <a:endParaRPr sz="1200"/>
          </a:p>
          <a:p>
            <a:pPr marL="457200" lvl="0" indent="-304800" algn="l" rtl="0">
              <a:lnSpc>
                <a:spcPct val="105000"/>
              </a:lnSpc>
              <a:spcBef>
                <a:spcPts val="0"/>
              </a:spcBef>
              <a:spcAft>
                <a:spcPts val="0"/>
              </a:spcAft>
              <a:buSzPts val="1200"/>
              <a:buChar char="●"/>
            </a:pPr>
            <a:r>
              <a:rPr lang="pl" sz="1200" u="sng">
                <a:solidFill>
                  <a:schemeClr val="hlink"/>
                </a:solidFill>
                <a:hlinkClick r:id="rId4"/>
              </a:rPr>
              <a:t>https://www.udiscovermusic.com/news/wes-anderson-isle-dogs-soundtrack/</a:t>
            </a:r>
            <a:endParaRPr sz="1200">
              <a:solidFill>
                <a:srgbClr val="000000"/>
              </a:solidFill>
            </a:endParaRPr>
          </a:p>
          <a:p>
            <a:pPr marL="457200" lvl="0" indent="-304800" algn="l" rtl="0">
              <a:lnSpc>
                <a:spcPct val="105000"/>
              </a:lnSpc>
              <a:spcBef>
                <a:spcPts val="0"/>
              </a:spcBef>
              <a:spcAft>
                <a:spcPts val="0"/>
              </a:spcAft>
              <a:buSzPts val="1200"/>
              <a:buChar char="●"/>
            </a:pPr>
            <a:r>
              <a:rPr lang="pl" sz="1200" u="sng">
                <a:solidFill>
                  <a:schemeClr val="hlink"/>
                </a:solidFill>
                <a:hlinkClick r:id="rId5"/>
              </a:rPr>
              <a:t>https://www.primevideo.com/gp/video/detail/Tim-Burton-s-Corpse-Bride/0TZVI6N1BU03TZ2U392YDZ9HV6/ref=atv_nb_lcl_ko_KR?persistLanguage=1&amp;language=pl_PL&amp;token=gyiMnIY2JB0u7lxBNfX6cYMKgbf7i6wpLo0Xxt9cbSvbAAAADAAAAABegYwucmF3AAAAABVX8CwXqz4nuL9RKX%2F%2F%2Fw%3D%3D&amp;ie=https://typography.guru/forums/topic/1434-9-movie-poster-font/UTF8</a:t>
            </a:r>
            <a:endParaRPr sz="1200">
              <a:solidFill>
                <a:srgbClr val="000000"/>
              </a:solidFill>
            </a:endParaRPr>
          </a:p>
          <a:p>
            <a:pPr marL="457200" lvl="0" indent="-304800" algn="l" rtl="0">
              <a:lnSpc>
                <a:spcPct val="105000"/>
              </a:lnSpc>
              <a:spcBef>
                <a:spcPts val="0"/>
              </a:spcBef>
              <a:spcAft>
                <a:spcPts val="0"/>
              </a:spcAft>
              <a:buSzPts val="1200"/>
              <a:buChar char="●"/>
            </a:pPr>
            <a:r>
              <a:rPr lang="pl" sz="1200" u="sng">
                <a:solidFill>
                  <a:schemeClr val="hlink"/>
                </a:solidFill>
                <a:hlinkClick r:id="rId6"/>
              </a:rPr>
              <a:t>https://www.imdb.com/title/tt0107688/</a:t>
            </a:r>
            <a:r>
              <a:rPr lang="pl" sz="1200">
                <a:solidFill>
                  <a:srgbClr val="000000"/>
                </a:solidFill>
              </a:rPr>
              <a:t> </a:t>
            </a:r>
            <a:endParaRPr sz="1200">
              <a:solidFill>
                <a:srgbClr val="000000"/>
              </a:solidFill>
            </a:endParaRPr>
          </a:p>
          <a:p>
            <a:pPr marL="457200" lvl="0" indent="-304800" algn="l" rtl="0">
              <a:lnSpc>
                <a:spcPct val="105000"/>
              </a:lnSpc>
              <a:spcBef>
                <a:spcPts val="0"/>
              </a:spcBef>
              <a:spcAft>
                <a:spcPts val="0"/>
              </a:spcAft>
              <a:buSzPts val="1200"/>
              <a:buChar char="●"/>
            </a:pPr>
            <a:r>
              <a:rPr lang="pl" sz="1200" u="sng">
                <a:solidFill>
                  <a:schemeClr val="hlink"/>
                </a:solidFill>
                <a:hlinkClick r:id="rId7"/>
              </a:rPr>
              <a:t>https://www.filmweb.pl/film/Frankenweenie-2012-465816</a:t>
            </a:r>
            <a:r>
              <a:rPr lang="pl" sz="1200">
                <a:solidFill>
                  <a:srgbClr val="000000"/>
                </a:solidFill>
              </a:rPr>
              <a:t> </a:t>
            </a:r>
            <a:endParaRPr sz="1200">
              <a:solidFill>
                <a:srgbClr val="000000"/>
              </a:solidFill>
            </a:endParaRPr>
          </a:p>
          <a:p>
            <a:pPr marL="457200" lvl="0" indent="-304800" algn="l" rtl="0">
              <a:lnSpc>
                <a:spcPct val="105000"/>
              </a:lnSpc>
              <a:spcBef>
                <a:spcPts val="0"/>
              </a:spcBef>
              <a:spcAft>
                <a:spcPts val="0"/>
              </a:spcAft>
              <a:buSzPts val="1200"/>
              <a:buChar char="●"/>
            </a:pPr>
            <a:r>
              <a:rPr lang="pl" sz="1200" u="sng">
                <a:solidFill>
                  <a:schemeClr val="hlink"/>
                </a:solidFill>
                <a:hlinkClick r:id="rId8"/>
              </a:rPr>
              <a:t>https://netflix.fandom.com/wiki/Klaus</a:t>
            </a:r>
            <a:r>
              <a:rPr lang="pl" sz="1200">
                <a:solidFill>
                  <a:srgbClr val="000000"/>
                </a:solidFill>
              </a:rPr>
              <a:t> </a:t>
            </a:r>
            <a:endParaRPr sz="1200">
              <a:solidFill>
                <a:srgbClr val="000000"/>
              </a:solidFill>
            </a:endParaRPr>
          </a:p>
          <a:p>
            <a:pPr marL="457200" lvl="0" indent="-304800" algn="l" rtl="0">
              <a:lnSpc>
                <a:spcPct val="105000"/>
              </a:lnSpc>
              <a:spcBef>
                <a:spcPts val="0"/>
              </a:spcBef>
              <a:spcAft>
                <a:spcPts val="0"/>
              </a:spcAft>
              <a:buSzPts val="1200"/>
              <a:buChar char="●"/>
            </a:pPr>
            <a:r>
              <a:rPr lang="pl" sz="1200" u="sng">
                <a:solidFill>
                  <a:schemeClr val="hlink"/>
                </a:solidFill>
                <a:hlinkClick r:id="rId9"/>
              </a:rPr>
              <a:t>https://www.filmweb.pl/film/Zabij+to+i+wyjed%C5%BA+z+tego+miasta-2019-658043/posters</a:t>
            </a:r>
            <a:endParaRPr sz="1200">
              <a:solidFill>
                <a:srgbClr val="000000"/>
              </a:solidFill>
            </a:endParaRPr>
          </a:p>
          <a:p>
            <a:pPr marL="457200" lvl="0" indent="-304800" algn="l" rtl="0">
              <a:lnSpc>
                <a:spcPct val="105000"/>
              </a:lnSpc>
              <a:spcBef>
                <a:spcPts val="0"/>
              </a:spcBef>
              <a:spcAft>
                <a:spcPts val="0"/>
              </a:spcAft>
              <a:buSzPts val="1200"/>
              <a:buChar char="●"/>
            </a:pPr>
            <a:r>
              <a:rPr lang="pl" sz="1200" u="sng">
                <a:solidFill>
                  <a:schemeClr val="hlink"/>
                </a:solidFill>
                <a:hlinkClick r:id="rId10"/>
              </a:rPr>
              <a:t>https://www.filmweb.pl/film/P%C5%82%C3%B3tno-2020-865994/posters</a:t>
            </a:r>
            <a:endParaRPr sz="1200">
              <a:solidFill>
                <a:srgbClr val="000000"/>
              </a:solidFill>
            </a:endParaRPr>
          </a:p>
          <a:p>
            <a:pPr marL="457200" lvl="0" indent="-304800" algn="l" rtl="0">
              <a:lnSpc>
                <a:spcPct val="105000"/>
              </a:lnSpc>
              <a:spcBef>
                <a:spcPts val="0"/>
              </a:spcBef>
              <a:spcAft>
                <a:spcPts val="0"/>
              </a:spcAft>
              <a:buSzPts val="1200"/>
              <a:buChar char="●"/>
            </a:pPr>
            <a:r>
              <a:rPr lang="pl" sz="1200" u="sng">
                <a:solidFill>
                  <a:schemeClr val="hlink"/>
                </a:solidFill>
                <a:hlinkClick r:id="rId11"/>
              </a:rPr>
              <a:t>https://www.filmweb.pl/serial/Mi%C5%82o%C5%9B%C4%87%2C+%C5%9Bmier%C4%87+i+roboty-2019-824633/posters</a:t>
            </a:r>
            <a:endParaRPr sz="1200">
              <a:solidFill>
                <a:srgbClr val="000000"/>
              </a:solidFill>
            </a:endParaRPr>
          </a:p>
          <a:p>
            <a:pPr marL="457200" lvl="0" indent="-304800" algn="l" rtl="0">
              <a:lnSpc>
                <a:spcPct val="105000"/>
              </a:lnSpc>
              <a:spcBef>
                <a:spcPts val="0"/>
              </a:spcBef>
              <a:spcAft>
                <a:spcPts val="0"/>
              </a:spcAft>
              <a:buSzPts val="1200"/>
              <a:buChar char="●"/>
            </a:pPr>
            <a:r>
              <a:rPr lang="pl" sz="1200" u="sng">
                <a:solidFill>
                  <a:schemeClr val="hlink"/>
                </a:solidFill>
                <a:hlinkClick r:id="rId12"/>
              </a:rPr>
              <a:t>https://www.filmweb.pl/film/Tw%C3%B3j+Vincent-2017-698207/posters</a:t>
            </a:r>
            <a:endParaRPr sz="1200">
              <a:solidFill>
                <a:srgbClr val="000000"/>
              </a:solidFill>
            </a:endParaRPr>
          </a:p>
          <a:p>
            <a:pPr marL="457200" lvl="0" indent="0" algn="l" rtl="0">
              <a:spcBef>
                <a:spcPts val="0"/>
              </a:spcBef>
              <a:spcAft>
                <a:spcPts val="1200"/>
              </a:spcAft>
              <a:buNone/>
            </a:pP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0" y="80575"/>
            <a:ext cx="9144000" cy="615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pl"/>
              <a:t>Key Words</a:t>
            </a:r>
            <a:endParaRPr/>
          </a:p>
        </p:txBody>
      </p:sp>
      <p:sp>
        <p:nvSpPr>
          <p:cNvPr id="73" name="Google Shape;73;p14"/>
          <p:cNvSpPr txBox="1">
            <a:spLocks noGrp="1"/>
          </p:cNvSpPr>
          <p:nvPr>
            <p:ph type="body" idx="1"/>
          </p:nvPr>
        </p:nvSpPr>
        <p:spPr>
          <a:xfrm>
            <a:off x="188025" y="846050"/>
            <a:ext cx="8836500" cy="4686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8"/>
              <a:buNone/>
            </a:pPr>
            <a:r>
              <a:rPr lang="pl" sz="1200" b="1"/>
              <a:t>frames</a:t>
            </a:r>
            <a:r>
              <a:rPr lang="pl" sz="1200"/>
              <a:t> [klatki]-  are a combination of the image to be displayed and the time the image is to be displayed. A sequence of frames makes an animation, which display frame by frame</a:t>
            </a:r>
            <a:endParaRPr sz="1200"/>
          </a:p>
          <a:p>
            <a:pPr marL="0" lvl="0" indent="0" algn="l" rtl="0">
              <a:lnSpc>
                <a:spcPct val="100000"/>
              </a:lnSpc>
              <a:spcBef>
                <a:spcPts val="1200"/>
              </a:spcBef>
              <a:spcAft>
                <a:spcPts val="0"/>
              </a:spcAft>
              <a:buSzPts val="358"/>
              <a:buNone/>
            </a:pPr>
            <a:r>
              <a:rPr lang="pl" sz="1200" b="1"/>
              <a:t>stop motion animation</a:t>
            </a:r>
            <a:r>
              <a:rPr lang="pl" sz="1200"/>
              <a:t> [animacja poklatkowa]- this kind of animation relies on frame by frame sequences</a:t>
            </a:r>
            <a:endParaRPr sz="1200"/>
          </a:p>
          <a:p>
            <a:pPr marL="0" lvl="0" indent="0" algn="l" rtl="0">
              <a:lnSpc>
                <a:spcPct val="100000"/>
              </a:lnSpc>
              <a:spcBef>
                <a:spcPts val="1200"/>
              </a:spcBef>
              <a:spcAft>
                <a:spcPts val="0"/>
              </a:spcAft>
              <a:buSzPts val="358"/>
              <a:buNone/>
            </a:pPr>
            <a:r>
              <a:rPr lang="pl" sz="1200" b="1"/>
              <a:t>inanimate objects</a:t>
            </a:r>
            <a:r>
              <a:rPr lang="pl" sz="1200"/>
              <a:t>  [przedmioty nieożywione]- things that don’t live, like furnitures, toys, clothes</a:t>
            </a:r>
            <a:endParaRPr sz="1200"/>
          </a:p>
          <a:p>
            <a:pPr marL="0" lvl="0" indent="0" algn="l" rtl="0">
              <a:lnSpc>
                <a:spcPct val="100000"/>
              </a:lnSpc>
              <a:spcBef>
                <a:spcPts val="1200"/>
              </a:spcBef>
              <a:spcAft>
                <a:spcPts val="0"/>
              </a:spcAft>
              <a:buSzPts val="358"/>
              <a:buNone/>
            </a:pPr>
            <a:r>
              <a:rPr lang="pl" sz="1200" b="1"/>
              <a:t>cgi</a:t>
            </a:r>
            <a:r>
              <a:rPr lang="pl" sz="1200"/>
              <a:t> [computer-generated imagery- obrazy generowane komputerowo] application of computer graphics to create or contribute to images in art, printed media, special effects, simulators and animation, 3D or 2D</a:t>
            </a:r>
            <a:endParaRPr sz="1200">
              <a:solidFill>
                <a:srgbClr val="202122"/>
              </a:solidFill>
              <a:highlight>
                <a:srgbClr val="FFFFFF"/>
              </a:highlight>
              <a:latin typeface="Arial"/>
              <a:ea typeface="Arial"/>
              <a:cs typeface="Arial"/>
              <a:sym typeface="Arial"/>
            </a:endParaRPr>
          </a:p>
          <a:p>
            <a:pPr marL="0" lvl="0" indent="0" algn="l" rtl="0">
              <a:lnSpc>
                <a:spcPct val="100000"/>
              </a:lnSpc>
              <a:spcBef>
                <a:spcPts val="1200"/>
              </a:spcBef>
              <a:spcAft>
                <a:spcPts val="0"/>
              </a:spcAft>
              <a:buSzPts val="358"/>
              <a:buNone/>
            </a:pPr>
            <a:r>
              <a:rPr lang="pl" sz="1200" b="1"/>
              <a:t>layers </a:t>
            </a:r>
            <a:r>
              <a:rPr lang="pl" sz="1200"/>
              <a:t>[warstwy]- every art (drawing, painting, animation, movie)  consist a sequence of layers. In every layer there is different part of the images. F.e in the animation, every detail on the face could be on different layers, like eyes, mouth, nose</a:t>
            </a:r>
            <a:endParaRPr sz="1200"/>
          </a:p>
          <a:p>
            <a:pPr marL="0" lvl="0" indent="0" algn="l" rtl="0">
              <a:lnSpc>
                <a:spcPct val="100000"/>
              </a:lnSpc>
              <a:spcBef>
                <a:spcPts val="1200"/>
              </a:spcBef>
              <a:spcAft>
                <a:spcPts val="0"/>
              </a:spcAft>
              <a:buSzPts val="358"/>
              <a:buNone/>
            </a:pPr>
            <a:r>
              <a:rPr lang="pl" sz="1200" b="1"/>
              <a:t>post-production</a:t>
            </a:r>
            <a:r>
              <a:rPr lang="pl" sz="1200"/>
              <a:t> [ post-produkcja]- the period following filming  in which a motion picture or animation show is readied for public presentation</a:t>
            </a:r>
            <a:endParaRPr sz="1200"/>
          </a:p>
          <a:p>
            <a:pPr marL="0" lvl="0" indent="0" algn="l" rtl="0">
              <a:lnSpc>
                <a:spcPct val="100000"/>
              </a:lnSpc>
              <a:spcBef>
                <a:spcPts val="1200"/>
              </a:spcBef>
              <a:spcAft>
                <a:spcPts val="0"/>
              </a:spcAft>
              <a:buSzPts val="358"/>
              <a:buNone/>
            </a:pPr>
            <a:r>
              <a:rPr lang="pl" sz="1200" b="1"/>
              <a:t>render</a:t>
            </a:r>
            <a:r>
              <a:rPr lang="pl" sz="1200"/>
              <a:t>[render]- In digital art- turning 3D data into 2D images, Video Editing- process of merging media files into a single file</a:t>
            </a:r>
            <a:endParaRPr sz="1200">
              <a:solidFill>
                <a:srgbClr val="052333"/>
              </a:solidFill>
              <a:highlight>
                <a:srgbClr val="FFFFFF"/>
              </a:highlight>
              <a:latin typeface="Arial"/>
              <a:ea typeface="Arial"/>
              <a:cs typeface="Arial"/>
              <a:sym typeface="Arial"/>
            </a:endParaRPr>
          </a:p>
          <a:p>
            <a:pPr marL="0" lvl="0" indent="0" algn="l" rtl="0">
              <a:lnSpc>
                <a:spcPct val="100000"/>
              </a:lnSpc>
              <a:spcBef>
                <a:spcPts val="1200"/>
              </a:spcBef>
              <a:spcAft>
                <a:spcPts val="0"/>
              </a:spcAft>
              <a:buSzPts val="358"/>
              <a:buNone/>
            </a:pPr>
            <a:r>
              <a:rPr lang="pl" sz="1200" b="1"/>
              <a:t>solid </a:t>
            </a:r>
            <a:r>
              <a:rPr lang="pl" sz="1200"/>
              <a:t>[bryła]- full objects by surface, empty inside</a:t>
            </a:r>
            <a:endParaRPr sz="1200"/>
          </a:p>
          <a:p>
            <a:pPr marL="0" lvl="0" indent="0" algn="l" rtl="0">
              <a:lnSpc>
                <a:spcPct val="100000"/>
              </a:lnSpc>
              <a:spcBef>
                <a:spcPts val="1200"/>
              </a:spcBef>
              <a:spcAft>
                <a:spcPts val="0"/>
              </a:spcAft>
              <a:buSzPts val="358"/>
              <a:buNone/>
            </a:pPr>
            <a:r>
              <a:rPr lang="pl" sz="1200" b="1"/>
              <a:t>digital media</a:t>
            </a:r>
            <a:r>
              <a:rPr lang="pl" sz="1200"/>
              <a:t> [media cyfrowe]- any form of media that uses electronic devices for distribution</a:t>
            </a:r>
            <a:endParaRPr sz="1200"/>
          </a:p>
          <a:p>
            <a:pPr marL="0" lvl="0" indent="0" algn="l" rtl="0">
              <a:lnSpc>
                <a:spcPct val="100000"/>
              </a:lnSpc>
              <a:spcBef>
                <a:spcPts val="1200"/>
              </a:spcBef>
              <a:spcAft>
                <a:spcPts val="1200"/>
              </a:spcAft>
              <a:buSzPts val="358"/>
              <a:buNone/>
            </a:pPr>
            <a:endParaRP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0" y="0"/>
            <a:ext cx="9144000" cy="696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pl"/>
              <a:t>3D animation</a:t>
            </a:r>
            <a:endParaRPr/>
          </a:p>
        </p:txBody>
      </p:sp>
      <p:sp>
        <p:nvSpPr>
          <p:cNvPr id="79" name="Google Shape;79;p15"/>
          <p:cNvSpPr txBox="1">
            <a:spLocks noGrp="1"/>
          </p:cNvSpPr>
          <p:nvPr>
            <p:ph type="body" idx="1"/>
          </p:nvPr>
        </p:nvSpPr>
        <p:spPr>
          <a:xfrm>
            <a:off x="386400" y="4395175"/>
            <a:ext cx="8200200" cy="696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sz="1000" u="sng">
                <a:solidFill>
                  <a:schemeClr val="hlink"/>
                </a:solidFill>
                <a:hlinkClick r:id="rId3"/>
              </a:rPr>
              <a:t>https://www.youtube.com/watch?v=7EWLeynJ5_w&amp;t=339s</a:t>
            </a:r>
            <a:endParaRPr sz="1000"/>
          </a:p>
          <a:p>
            <a:pPr marL="0" lvl="0" indent="0" algn="l" rtl="0">
              <a:spcBef>
                <a:spcPts val="1200"/>
              </a:spcBef>
              <a:spcAft>
                <a:spcPts val="1200"/>
              </a:spcAft>
              <a:buNone/>
            </a:pPr>
            <a:r>
              <a:rPr lang="pl" sz="1000" u="sng">
                <a:solidFill>
                  <a:schemeClr val="hlink"/>
                </a:solidFill>
                <a:hlinkClick r:id="rId4"/>
              </a:rPr>
              <a:t>https://www.youtube.com/watch?v=K-gPD00ksxQ&amp;t=189s</a:t>
            </a:r>
            <a:r>
              <a:rPr lang="pl" sz="1000"/>
              <a:t> </a:t>
            </a:r>
            <a:endParaRPr sz="1000"/>
          </a:p>
        </p:txBody>
      </p:sp>
      <p:pic>
        <p:nvPicPr>
          <p:cNvPr id="80" name="Google Shape;80;p15"/>
          <p:cNvPicPr preferRelativeResize="0"/>
          <p:nvPr/>
        </p:nvPicPr>
        <p:blipFill>
          <a:blip r:embed="rId5">
            <a:alphaModFix/>
          </a:blip>
          <a:stretch>
            <a:fillRect/>
          </a:stretch>
        </p:blipFill>
        <p:spPr>
          <a:xfrm>
            <a:off x="6093450" y="955968"/>
            <a:ext cx="2757952" cy="1541027"/>
          </a:xfrm>
          <a:prstGeom prst="rect">
            <a:avLst/>
          </a:prstGeom>
          <a:noFill/>
          <a:ln>
            <a:noFill/>
          </a:ln>
        </p:spPr>
      </p:pic>
      <p:pic>
        <p:nvPicPr>
          <p:cNvPr id="81" name="Google Shape;81;p15"/>
          <p:cNvPicPr preferRelativeResize="0"/>
          <p:nvPr/>
        </p:nvPicPr>
        <p:blipFill>
          <a:blip r:embed="rId6">
            <a:alphaModFix/>
          </a:blip>
          <a:stretch>
            <a:fillRect/>
          </a:stretch>
        </p:blipFill>
        <p:spPr>
          <a:xfrm>
            <a:off x="3337463" y="955973"/>
            <a:ext cx="2551394" cy="1541038"/>
          </a:xfrm>
          <a:prstGeom prst="rect">
            <a:avLst/>
          </a:prstGeom>
          <a:noFill/>
          <a:ln>
            <a:noFill/>
          </a:ln>
        </p:spPr>
      </p:pic>
      <p:pic>
        <p:nvPicPr>
          <p:cNvPr id="82" name="Google Shape;82;p15"/>
          <p:cNvPicPr preferRelativeResize="0"/>
          <p:nvPr/>
        </p:nvPicPr>
        <p:blipFill>
          <a:blip r:embed="rId7">
            <a:alphaModFix/>
          </a:blip>
          <a:stretch>
            <a:fillRect/>
          </a:stretch>
        </p:blipFill>
        <p:spPr>
          <a:xfrm>
            <a:off x="508428" y="2798909"/>
            <a:ext cx="2551396" cy="1597116"/>
          </a:xfrm>
          <a:prstGeom prst="rect">
            <a:avLst/>
          </a:prstGeom>
          <a:noFill/>
          <a:ln>
            <a:noFill/>
          </a:ln>
        </p:spPr>
      </p:pic>
      <p:pic>
        <p:nvPicPr>
          <p:cNvPr id="83" name="Google Shape;83;p15"/>
          <p:cNvPicPr preferRelativeResize="0"/>
          <p:nvPr/>
        </p:nvPicPr>
        <p:blipFill>
          <a:blip r:embed="rId8">
            <a:alphaModFix/>
          </a:blip>
          <a:stretch>
            <a:fillRect/>
          </a:stretch>
        </p:blipFill>
        <p:spPr>
          <a:xfrm>
            <a:off x="435375" y="987662"/>
            <a:ext cx="2697507" cy="1519900"/>
          </a:xfrm>
          <a:prstGeom prst="rect">
            <a:avLst/>
          </a:prstGeom>
          <a:noFill/>
          <a:ln>
            <a:noFill/>
          </a:ln>
        </p:spPr>
      </p:pic>
      <p:pic>
        <p:nvPicPr>
          <p:cNvPr id="84" name="Google Shape;84;p15"/>
          <p:cNvPicPr preferRelativeResize="0"/>
          <p:nvPr/>
        </p:nvPicPr>
        <p:blipFill>
          <a:blip r:embed="rId9">
            <a:alphaModFix/>
          </a:blip>
          <a:stretch>
            <a:fillRect/>
          </a:stretch>
        </p:blipFill>
        <p:spPr>
          <a:xfrm>
            <a:off x="3374008" y="2820640"/>
            <a:ext cx="2757943" cy="1553629"/>
          </a:xfrm>
          <a:prstGeom prst="rect">
            <a:avLst/>
          </a:prstGeom>
          <a:noFill/>
          <a:ln>
            <a:noFill/>
          </a:ln>
        </p:spPr>
      </p:pic>
      <p:pic>
        <p:nvPicPr>
          <p:cNvPr id="85" name="Google Shape;85;p15"/>
          <p:cNvPicPr preferRelativeResize="0"/>
          <p:nvPr/>
        </p:nvPicPr>
        <p:blipFill>
          <a:blip r:embed="rId10">
            <a:alphaModFix/>
          </a:blip>
          <a:stretch>
            <a:fillRect/>
          </a:stretch>
        </p:blipFill>
        <p:spPr>
          <a:xfrm>
            <a:off x="6446138" y="2756675"/>
            <a:ext cx="2162050" cy="2162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0" y="0"/>
            <a:ext cx="9144000" cy="696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pl"/>
              <a:t>Stages of 3D design</a:t>
            </a:r>
            <a:endParaRPr/>
          </a:p>
        </p:txBody>
      </p:sp>
      <p:pic>
        <p:nvPicPr>
          <p:cNvPr id="91" name="Google Shape;91;p16"/>
          <p:cNvPicPr preferRelativeResize="0"/>
          <p:nvPr/>
        </p:nvPicPr>
        <p:blipFill>
          <a:blip r:embed="rId3">
            <a:alphaModFix/>
          </a:blip>
          <a:stretch>
            <a:fillRect/>
          </a:stretch>
        </p:blipFill>
        <p:spPr>
          <a:xfrm>
            <a:off x="5684245" y="859538"/>
            <a:ext cx="2336967" cy="1975310"/>
          </a:xfrm>
          <a:prstGeom prst="rect">
            <a:avLst/>
          </a:prstGeom>
          <a:noFill/>
          <a:ln>
            <a:noFill/>
          </a:ln>
        </p:spPr>
      </p:pic>
      <p:pic>
        <p:nvPicPr>
          <p:cNvPr id="92" name="Google Shape;92;p16"/>
          <p:cNvPicPr preferRelativeResize="0"/>
          <p:nvPr/>
        </p:nvPicPr>
        <p:blipFill>
          <a:blip r:embed="rId4">
            <a:alphaModFix/>
          </a:blip>
          <a:stretch>
            <a:fillRect/>
          </a:stretch>
        </p:blipFill>
        <p:spPr>
          <a:xfrm>
            <a:off x="2995520" y="859538"/>
            <a:ext cx="2485755" cy="1975307"/>
          </a:xfrm>
          <a:prstGeom prst="rect">
            <a:avLst/>
          </a:prstGeom>
          <a:noFill/>
          <a:ln>
            <a:noFill/>
          </a:ln>
        </p:spPr>
      </p:pic>
      <p:pic>
        <p:nvPicPr>
          <p:cNvPr id="93" name="Google Shape;93;p16"/>
          <p:cNvPicPr preferRelativeResize="0"/>
          <p:nvPr/>
        </p:nvPicPr>
        <p:blipFill>
          <a:blip r:embed="rId5">
            <a:alphaModFix/>
          </a:blip>
          <a:stretch>
            <a:fillRect/>
          </a:stretch>
        </p:blipFill>
        <p:spPr>
          <a:xfrm>
            <a:off x="261375" y="859537"/>
            <a:ext cx="2584890" cy="1975308"/>
          </a:xfrm>
          <a:prstGeom prst="rect">
            <a:avLst/>
          </a:prstGeom>
          <a:noFill/>
          <a:ln>
            <a:noFill/>
          </a:ln>
        </p:spPr>
      </p:pic>
      <p:pic>
        <p:nvPicPr>
          <p:cNvPr id="94" name="Google Shape;94;p16"/>
          <p:cNvPicPr preferRelativeResize="0"/>
          <p:nvPr/>
        </p:nvPicPr>
        <p:blipFill>
          <a:blip r:embed="rId6">
            <a:alphaModFix/>
          </a:blip>
          <a:stretch>
            <a:fillRect/>
          </a:stretch>
        </p:blipFill>
        <p:spPr>
          <a:xfrm>
            <a:off x="2385950" y="2913676"/>
            <a:ext cx="3704899" cy="20839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377275" y="110100"/>
            <a:ext cx="8520600" cy="720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pl"/>
              <a:t>Laika Studios</a:t>
            </a:r>
            <a:endParaRPr/>
          </a:p>
        </p:txBody>
      </p:sp>
      <p:sp>
        <p:nvSpPr>
          <p:cNvPr id="100" name="Google Shape;100;p17"/>
          <p:cNvSpPr txBox="1">
            <a:spLocks noGrp="1"/>
          </p:cNvSpPr>
          <p:nvPr>
            <p:ph type="body" idx="1"/>
          </p:nvPr>
        </p:nvSpPr>
        <p:spPr>
          <a:xfrm>
            <a:off x="340850" y="4209925"/>
            <a:ext cx="8520600" cy="816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pl" sz="4747" u="sng">
                <a:solidFill>
                  <a:schemeClr val="hlink"/>
                </a:solidFill>
                <a:hlinkClick r:id="rId3"/>
              </a:rPr>
              <a:t>https://www.youtube.com/watch?v=f1e_OdUzBeY&amp;t=31s</a:t>
            </a:r>
            <a:endParaRPr sz="4747"/>
          </a:p>
          <a:p>
            <a:pPr marL="0" lvl="0" indent="0" algn="l" rtl="0">
              <a:spcBef>
                <a:spcPts val="1200"/>
              </a:spcBef>
              <a:spcAft>
                <a:spcPts val="0"/>
              </a:spcAft>
              <a:buNone/>
            </a:pPr>
            <a:r>
              <a:rPr lang="pl" sz="4747" u="sng">
                <a:solidFill>
                  <a:schemeClr val="hlink"/>
                </a:solidFill>
                <a:hlinkClick r:id="rId4"/>
              </a:rPr>
              <a:t>https://www.youtube.com/watch?v=azdzJs-Y6DQ</a:t>
            </a:r>
            <a:endParaRPr sz="4747"/>
          </a:p>
          <a:p>
            <a:pPr marL="0" lvl="0" indent="0" algn="l" rtl="0">
              <a:spcBef>
                <a:spcPts val="1200"/>
              </a:spcBef>
              <a:spcAft>
                <a:spcPts val="1200"/>
              </a:spcAft>
              <a:buNone/>
            </a:pPr>
            <a:endParaRPr sz="800"/>
          </a:p>
        </p:txBody>
      </p:sp>
      <p:pic>
        <p:nvPicPr>
          <p:cNvPr id="101" name="Google Shape;101;p17"/>
          <p:cNvPicPr preferRelativeResize="0"/>
          <p:nvPr/>
        </p:nvPicPr>
        <p:blipFill>
          <a:blip r:embed="rId5">
            <a:alphaModFix/>
          </a:blip>
          <a:stretch>
            <a:fillRect/>
          </a:stretch>
        </p:blipFill>
        <p:spPr>
          <a:xfrm>
            <a:off x="7506702" y="30275"/>
            <a:ext cx="1542600" cy="867050"/>
          </a:xfrm>
          <a:prstGeom prst="rect">
            <a:avLst/>
          </a:prstGeom>
          <a:noFill/>
          <a:ln>
            <a:noFill/>
          </a:ln>
        </p:spPr>
      </p:pic>
      <p:pic>
        <p:nvPicPr>
          <p:cNvPr id="102" name="Google Shape;102;p17"/>
          <p:cNvPicPr preferRelativeResize="0"/>
          <p:nvPr/>
        </p:nvPicPr>
        <p:blipFill>
          <a:blip r:embed="rId6">
            <a:alphaModFix/>
          </a:blip>
          <a:stretch>
            <a:fillRect/>
          </a:stretch>
        </p:blipFill>
        <p:spPr>
          <a:xfrm>
            <a:off x="628375" y="1034538"/>
            <a:ext cx="2135017" cy="3074424"/>
          </a:xfrm>
          <a:prstGeom prst="rect">
            <a:avLst/>
          </a:prstGeom>
          <a:noFill/>
          <a:ln>
            <a:noFill/>
          </a:ln>
        </p:spPr>
      </p:pic>
      <p:pic>
        <p:nvPicPr>
          <p:cNvPr id="103" name="Google Shape;103;p17"/>
          <p:cNvPicPr preferRelativeResize="0"/>
          <p:nvPr/>
        </p:nvPicPr>
        <p:blipFill>
          <a:blip r:embed="rId7">
            <a:alphaModFix/>
          </a:blip>
          <a:stretch>
            <a:fillRect/>
          </a:stretch>
        </p:blipFill>
        <p:spPr>
          <a:xfrm>
            <a:off x="6138575" y="1016425"/>
            <a:ext cx="2072122" cy="3074400"/>
          </a:xfrm>
          <a:prstGeom prst="rect">
            <a:avLst/>
          </a:prstGeom>
          <a:noFill/>
          <a:ln>
            <a:noFill/>
          </a:ln>
        </p:spPr>
      </p:pic>
      <p:pic>
        <p:nvPicPr>
          <p:cNvPr id="104" name="Google Shape;104;p17"/>
          <p:cNvPicPr preferRelativeResize="0"/>
          <p:nvPr/>
        </p:nvPicPr>
        <p:blipFill>
          <a:blip r:embed="rId8">
            <a:alphaModFix/>
          </a:blip>
          <a:stretch>
            <a:fillRect/>
          </a:stretch>
        </p:blipFill>
        <p:spPr>
          <a:xfrm>
            <a:off x="3477342" y="1034538"/>
            <a:ext cx="2047054" cy="30744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0" y="0"/>
            <a:ext cx="9144000" cy="696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pl"/>
              <a:t>Tim Burton</a:t>
            </a:r>
            <a:endParaRPr/>
          </a:p>
        </p:txBody>
      </p:sp>
      <p:pic>
        <p:nvPicPr>
          <p:cNvPr id="110" name="Google Shape;110;p18"/>
          <p:cNvPicPr preferRelativeResize="0"/>
          <p:nvPr/>
        </p:nvPicPr>
        <p:blipFill>
          <a:blip r:embed="rId3">
            <a:alphaModFix/>
          </a:blip>
          <a:stretch>
            <a:fillRect/>
          </a:stretch>
        </p:blipFill>
        <p:spPr>
          <a:xfrm>
            <a:off x="3256846" y="998900"/>
            <a:ext cx="2691898" cy="3589207"/>
          </a:xfrm>
          <a:prstGeom prst="rect">
            <a:avLst/>
          </a:prstGeom>
          <a:noFill/>
          <a:ln>
            <a:noFill/>
          </a:ln>
        </p:spPr>
      </p:pic>
      <p:pic>
        <p:nvPicPr>
          <p:cNvPr id="111" name="Google Shape;111;p18"/>
          <p:cNvPicPr preferRelativeResize="0"/>
          <p:nvPr/>
        </p:nvPicPr>
        <p:blipFill>
          <a:blip r:embed="rId4">
            <a:alphaModFix/>
          </a:blip>
          <a:stretch>
            <a:fillRect/>
          </a:stretch>
        </p:blipFill>
        <p:spPr>
          <a:xfrm>
            <a:off x="396120" y="998900"/>
            <a:ext cx="2485593" cy="3589205"/>
          </a:xfrm>
          <a:prstGeom prst="rect">
            <a:avLst/>
          </a:prstGeom>
          <a:noFill/>
          <a:ln>
            <a:noFill/>
          </a:ln>
        </p:spPr>
      </p:pic>
      <p:pic>
        <p:nvPicPr>
          <p:cNvPr id="112" name="Google Shape;112;p18"/>
          <p:cNvPicPr preferRelativeResize="0"/>
          <p:nvPr/>
        </p:nvPicPr>
        <p:blipFill>
          <a:blip r:embed="rId5">
            <a:alphaModFix/>
          </a:blip>
          <a:stretch>
            <a:fillRect/>
          </a:stretch>
        </p:blipFill>
        <p:spPr>
          <a:xfrm>
            <a:off x="6323899" y="998895"/>
            <a:ext cx="2392798" cy="35892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265500" y="176875"/>
            <a:ext cx="4045200" cy="629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pl"/>
              <a:t>Wes Anderson</a:t>
            </a:r>
            <a:endParaRPr/>
          </a:p>
        </p:txBody>
      </p:sp>
      <p:sp>
        <p:nvSpPr>
          <p:cNvPr id="118" name="Google Shape;118;p19"/>
          <p:cNvSpPr txBox="1"/>
          <p:nvPr/>
        </p:nvSpPr>
        <p:spPr>
          <a:xfrm>
            <a:off x="3063450" y="2313525"/>
            <a:ext cx="407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119" name="Google Shape;119;p19"/>
          <p:cNvSpPr txBox="1"/>
          <p:nvPr/>
        </p:nvSpPr>
        <p:spPr>
          <a:xfrm>
            <a:off x="5695350" y="318675"/>
            <a:ext cx="263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4200" b="1">
                <a:solidFill>
                  <a:schemeClr val="lt1"/>
                </a:solidFill>
                <a:latin typeface="PT Sans Narrow"/>
                <a:ea typeface="PT Sans Narrow"/>
                <a:cs typeface="PT Sans Narrow"/>
                <a:sym typeface="PT Sans Narrow"/>
              </a:rPr>
              <a:t>Klaus</a:t>
            </a:r>
            <a:endParaRPr sz="4200" b="1">
              <a:solidFill>
                <a:schemeClr val="lt1"/>
              </a:solidFill>
              <a:latin typeface="PT Sans Narrow"/>
              <a:ea typeface="PT Sans Narrow"/>
              <a:cs typeface="PT Sans Narrow"/>
              <a:sym typeface="PT Sans Narrow"/>
            </a:endParaRPr>
          </a:p>
        </p:txBody>
      </p:sp>
      <p:sp>
        <p:nvSpPr>
          <p:cNvPr id="120" name="Google Shape;120;p1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sp>
        <p:nvSpPr>
          <p:cNvPr id="121" name="Google Shape;121;p19"/>
          <p:cNvSpPr txBox="1">
            <a:spLocks noGrp="1"/>
          </p:cNvSpPr>
          <p:nvPr>
            <p:ph type="title"/>
          </p:nvPr>
        </p:nvSpPr>
        <p:spPr>
          <a:xfrm>
            <a:off x="4868075" y="265600"/>
            <a:ext cx="4045200" cy="629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pl"/>
              <a:t>Klaus</a:t>
            </a:r>
            <a:endParaRPr/>
          </a:p>
        </p:txBody>
      </p:sp>
      <p:pic>
        <p:nvPicPr>
          <p:cNvPr id="122" name="Google Shape;122;p19"/>
          <p:cNvPicPr preferRelativeResize="0"/>
          <p:nvPr/>
        </p:nvPicPr>
        <p:blipFill>
          <a:blip r:embed="rId3">
            <a:alphaModFix/>
          </a:blip>
          <a:stretch>
            <a:fillRect/>
          </a:stretch>
        </p:blipFill>
        <p:spPr>
          <a:xfrm>
            <a:off x="265499" y="1391428"/>
            <a:ext cx="1817400" cy="2627955"/>
          </a:xfrm>
          <a:prstGeom prst="rect">
            <a:avLst/>
          </a:prstGeom>
          <a:noFill/>
          <a:ln>
            <a:noFill/>
          </a:ln>
        </p:spPr>
      </p:pic>
      <p:pic>
        <p:nvPicPr>
          <p:cNvPr id="123" name="Google Shape;123;p19"/>
          <p:cNvPicPr preferRelativeResize="0"/>
          <p:nvPr/>
        </p:nvPicPr>
        <p:blipFill>
          <a:blip r:embed="rId4">
            <a:alphaModFix/>
          </a:blip>
          <a:stretch>
            <a:fillRect/>
          </a:stretch>
        </p:blipFill>
        <p:spPr>
          <a:xfrm>
            <a:off x="5660012" y="986975"/>
            <a:ext cx="2395975" cy="3548073"/>
          </a:xfrm>
          <a:prstGeom prst="rect">
            <a:avLst/>
          </a:prstGeom>
          <a:noFill/>
          <a:ln>
            <a:noFill/>
          </a:ln>
        </p:spPr>
      </p:pic>
      <p:sp>
        <p:nvSpPr>
          <p:cNvPr id="124" name="Google Shape;124;p19"/>
          <p:cNvSpPr txBox="1"/>
          <p:nvPr/>
        </p:nvSpPr>
        <p:spPr>
          <a:xfrm>
            <a:off x="4572000" y="4626725"/>
            <a:ext cx="4572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900" u="sng">
                <a:solidFill>
                  <a:schemeClr val="hlink"/>
                </a:solidFill>
                <a:latin typeface="Open Sans"/>
                <a:ea typeface="Open Sans"/>
                <a:cs typeface="Open Sans"/>
                <a:sym typeface="Open Sans"/>
                <a:hlinkClick r:id="rId5"/>
              </a:rPr>
              <a:t>https://www.youtube.com/watch?v=BlU49dJhfcw&amp;t=189s</a:t>
            </a:r>
            <a:r>
              <a:rPr lang="pl" sz="900">
                <a:latin typeface="Open Sans"/>
                <a:ea typeface="Open Sans"/>
                <a:cs typeface="Open Sans"/>
                <a:sym typeface="Open Sans"/>
              </a:rPr>
              <a:t> </a:t>
            </a:r>
            <a:endParaRPr sz="900">
              <a:latin typeface="Open Sans"/>
              <a:ea typeface="Open Sans"/>
              <a:cs typeface="Open Sans"/>
              <a:sym typeface="Open Sans"/>
            </a:endParaRPr>
          </a:p>
        </p:txBody>
      </p:sp>
      <p:pic>
        <p:nvPicPr>
          <p:cNvPr id="125" name="Google Shape;125;p19"/>
          <p:cNvPicPr preferRelativeResize="0"/>
          <p:nvPr/>
        </p:nvPicPr>
        <p:blipFill>
          <a:blip r:embed="rId6">
            <a:alphaModFix/>
          </a:blip>
          <a:stretch>
            <a:fillRect/>
          </a:stretch>
        </p:blipFill>
        <p:spPr>
          <a:xfrm>
            <a:off x="2222100" y="1714885"/>
            <a:ext cx="1981026" cy="19810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0" y="0"/>
            <a:ext cx="9144000" cy="696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pl"/>
              <a:t>Art animation / mix media</a:t>
            </a:r>
            <a:endParaRPr/>
          </a:p>
        </p:txBody>
      </p:sp>
      <p:sp>
        <p:nvSpPr>
          <p:cNvPr id="131" name="Google Shape;131;p20"/>
          <p:cNvSpPr txBox="1">
            <a:spLocks noGrp="1"/>
          </p:cNvSpPr>
          <p:nvPr>
            <p:ph type="body" idx="1"/>
          </p:nvPr>
        </p:nvSpPr>
        <p:spPr>
          <a:xfrm>
            <a:off x="311700" y="4542125"/>
            <a:ext cx="8520600" cy="5166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275"/>
              <a:buNone/>
            </a:pPr>
            <a:r>
              <a:rPr lang="pl" sz="950" u="sng">
                <a:solidFill>
                  <a:schemeClr val="hlink"/>
                </a:solidFill>
                <a:hlinkClick r:id="rId3"/>
              </a:rPr>
              <a:t>https://www.youtube.com/watch?v=52Gg9CqhbP8</a:t>
            </a:r>
            <a:r>
              <a:rPr lang="pl" sz="950"/>
              <a:t> </a:t>
            </a:r>
            <a:endParaRPr sz="950"/>
          </a:p>
        </p:txBody>
      </p:sp>
      <p:pic>
        <p:nvPicPr>
          <p:cNvPr id="132" name="Google Shape;132;p20"/>
          <p:cNvPicPr preferRelativeResize="0"/>
          <p:nvPr/>
        </p:nvPicPr>
        <p:blipFill>
          <a:blip r:embed="rId4">
            <a:alphaModFix/>
          </a:blip>
          <a:stretch>
            <a:fillRect/>
          </a:stretch>
        </p:blipFill>
        <p:spPr>
          <a:xfrm>
            <a:off x="6911882" y="1254825"/>
            <a:ext cx="2138080" cy="3046750"/>
          </a:xfrm>
          <a:prstGeom prst="rect">
            <a:avLst/>
          </a:prstGeom>
          <a:noFill/>
          <a:ln>
            <a:noFill/>
          </a:ln>
        </p:spPr>
      </p:pic>
      <p:pic>
        <p:nvPicPr>
          <p:cNvPr id="133" name="Google Shape;133;p20"/>
          <p:cNvPicPr preferRelativeResize="0"/>
          <p:nvPr/>
        </p:nvPicPr>
        <p:blipFill>
          <a:blip r:embed="rId5">
            <a:alphaModFix/>
          </a:blip>
          <a:stretch>
            <a:fillRect/>
          </a:stretch>
        </p:blipFill>
        <p:spPr>
          <a:xfrm>
            <a:off x="4639255" y="1254825"/>
            <a:ext cx="2138080" cy="3046750"/>
          </a:xfrm>
          <a:prstGeom prst="rect">
            <a:avLst/>
          </a:prstGeom>
          <a:noFill/>
          <a:ln>
            <a:noFill/>
          </a:ln>
        </p:spPr>
      </p:pic>
      <p:pic>
        <p:nvPicPr>
          <p:cNvPr id="134" name="Google Shape;134;p20"/>
          <p:cNvPicPr preferRelativeResize="0"/>
          <p:nvPr/>
        </p:nvPicPr>
        <p:blipFill>
          <a:blip r:embed="rId6">
            <a:alphaModFix/>
          </a:blip>
          <a:stretch>
            <a:fillRect/>
          </a:stretch>
        </p:blipFill>
        <p:spPr>
          <a:xfrm>
            <a:off x="2366640" y="1254825"/>
            <a:ext cx="2138080" cy="3046750"/>
          </a:xfrm>
          <a:prstGeom prst="rect">
            <a:avLst/>
          </a:prstGeom>
          <a:noFill/>
          <a:ln>
            <a:noFill/>
          </a:ln>
        </p:spPr>
      </p:pic>
      <p:pic>
        <p:nvPicPr>
          <p:cNvPr id="135" name="Google Shape;135;p20"/>
          <p:cNvPicPr preferRelativeResize="0"/>
          <p:nvPr/>
        </p:nvPicPr>
        <p:blipFill>
          <a:blip r:embed="rId7">
            <a:alphaModFix/>
          </a:blip>
          <a:stretch>
            <a:fillRect/>
          </a:stretch>
        </p:blipFill>
        <p:spPr>
          <a:xfrm>
            <a:off x="94037" y="1254825"/>
            <a:ext cx="2138080" cy="3046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0" y="0"/>
            <a:ext cx="9144000" cy="696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pl"/>
              <a:t>Bibliography</a:t>
            </a:r>
            <a:endParaRPr/>
          </a:p>
        </p:txBody>
      </p:sp>
      <p:sp>
        <p:nvSpPr>
          <p:cNvPr id="141" name="Google Shape;141;p21"/>
          <p:cNvSpPr txBox="1">
            <a:spLocks noGrp="1"/>
          </p:cNvSpPr>
          <p:nvPr>
            <p:ph type="body" idx="1"/>
          </p:nvPr>
        </p:nvSpPr>
        <p:spPr>
          <a:xfrm>
            <a:off x="276325" y="913200"/>
            <a:ext cx="8560200" cy="4230300"/>
          </a:xfrm>
          <a:prstGeom prst="rect">
            <a:avLst/>
          </a:prstGeom>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Char char="●"/>
            </a:pPr>
            <a:r>
              <a:rPr lang="pl" sz="1200" u="sng">
                <a:solidFill>
                  <a:schemeClr val="hlink"/>
                </a:solidFill>
                <a:hlinkClick r:id="rId3"/>
              </a:rPr>
              <a:t>https://pogotowie-komputerowe.org.pl/z-jakiego-oprogramowania-animacyjnego-korzysta</a:t>
            </a:r>
            <a:endParaRPr sz="1200"/>
          </a:p>
          <a:p>
            <a:pPr marL="457200" lvl="0" indent="-304800" algn="l" rtl="0">
              <a:lnSpc>
                <a:spcPct val="100000"/>
              </a:lnSpc>
              <a:spcBef>
                <a:spcPts val="0"/>
              </a:spcBef>
              <a:spcAft>
                <a:spcPts val="0"/>
              </a:spcAft>
              <a:buSzPts val="1200"/>
              <a:buChar char="●"/>
            </a:pPr>
            <a:r>
              <a:rPr lang="pl" sz="1200" u="sng">
                <a:solidFill>
                  <a:schemeClr val="hlink"/>
                </a:solidFill>
                <a:hlinkClick r:id="rId4"/>
              </a:rPr>
              <a:t>https://www.filmweb.pl/film/Gnij%C4%85ca+panna+m%C5%82oda-2005-118497/trivia</a:t>
            </a:r>
            <a:r>
              <a:rPr lang="pl" sz="1200"/>
              <a:t> </a:t>
            </a:r>
            <a:endParaRPr sz="1200"/>
          </a:p>
          <a:p>
            <a:pPr marL="457200" lvl="0" indent="-304800" algn="l" rtl="0">
              <a:lnSpc>
                <a:spcPct val="100000"/>
              </a:lnSpc>
              <a:spcBef>
                <a:spcPts val="0"/>
              </a:spcBef>
              <a:spcAft>
                <a:spcPts val="0"/>
              </a:spcAft>
              <a:buSzPts val="1200"/>
              <a:buChar char="●"/>
            </a:pPr>
            <a:r>
              <a:rPr lang="pl" sz="1200" u="sng">
                <a:solidFill>
                  <a:schemeClr val="hlink"/>
                </a:solidFill>
                <a:hlinkClick r:id="rId5"/>
              </a:rPr>
              <a:t>https://www.wroclaw.pl/kultura/obrazy-z-filmu-twoj-vincent-na-wystawie-w-wiedniu</a:t>
            </a:r>
            <a:endParaRPr sz="1200"/>
          </a:p>
          <a:p>
            <a:pPr marL="457200" lvl="0" indent="-304800" algn="l" rtl="0">
              <a:lnSpc>
                <a:spcPct val="100000"/>
              </a:lnSpc>
              <a:spcBef>
                <a:spcPts val="0"/>
              </a:spcBef>
              <a:spcAft>
                <a:spcPts val="0"/>
              </a:spcAft>
              <a:buSzPts val="1200"/>
              <a:buChar char="●"/>
            </a:pPr>
            <a:r>
              <a:rPr lang="pl" sz="1200" u="sng">
                <a:solidFill>
                  <a:schemeClr val="hlink"/>
                </a:solidFill>
                <a:hlinkClick r:id="rId6"/>
              </a:rPr>
              <a:t>https://narrasoft.com/rendering-in-video-editing/</a:t>
            </a:r>
            <a:r>
              <a:rPr lang="pl" sz="1200"/>
              <a:t>  </a:t>
            </a:r>
            <a:endParaRPr sz="1200"/>
          </a:p>
          <a:p>
            <a:pPr marL="457200" lvl="0" indent="-304800" algn="l" rtl="0">
              <a:lnSpc>
                <a:spcPct val="100000"/>
              </a:lnSpc>
              <a:spcBef>
                <a:spcPts val="0"/>
              </a:spcBef>
              <a:spcAft>
                <a:spcPts val="0"/>
              </a:spcAft>
              <a:buSzPts val="1200"/>
              <a:buChar char="●"/>
            </a:pPr>
            <a:r>
              <a:rPr lang="pl" sz="1200" u="sng">
                <a:solidFill>
                  <a:schemeClr val="hlink"/>
                </a:solidFill>
                <a:hlinkClick r:id="rId7"/>
              </a:rPr>
              <a:t>https://en.wikipedia.org/wiki/Computer-generated_imagery</a:t>
            </a:r>
            <a:r>
              <a:rPr lang="pl" sz="1200"/>
              <a:t> </a:t>
            </a:r>
            <a:endParaRPr sz="1200"/>
          </a:p>
          <a:p>
            <a:pPr marL="457200" lvl="0" indent="-304800" algn="l" rtl="0">
              <a:lnSpc>
                <a:spcPct val="100000"/>
              </a:lnSpc>
              <a:spcBef>
                <a:spcPts val="0"/>
              </a:spcBef>
              <a:spcAft>
                <a:spcPts val="0"/>
              </a:spcAft>
              <a:buSzPts val="1200"/>
              <a:buChar char="●"/>
            </a:pPr>
            <a:r>
              <a:rPr lang="pl" sz="1200" u="sng">
                <a:solidFill>
                  <a:schemeClr val="hlink"/>
                </a:solidFill>
                <a:hlinkClick r:id="rId8"/>
              </a:rPr>
              <a:t>https://www.cprogramming.com/tutorial/animation/frames_and_layers.html</a:t>
            </a:r>
            <a:r>
              <a:rPr lang="pl" sz="1200"/>
              <a:t> </a:t>
            </a:r>
            <a:endParaRPr sz="1200"/>
          </a:p>
          <a:p>
            <a:pPr marL="0" lvl="0" indent="0" algn="l" rtl="0">
              <a:lnSpc>
                <a:spcPct val="100000"/>
              </a:lnSpc>
              <a:spcBef>
                <a:spcPts val="0"/>
              </a:spcBef>
              <a:spcAft>
                <a:spcPts val="0"/>
              </a:spcAft>
              <a:buSzPts val="725"/>
              <a:buNone/>
            </a:pPr>
            <a:r>
              <a:rPr lang="pl" sz="1200"/>
              <a:t>Photos:</a:t>
            </a:r>
            <a:endParaRPr sz="1200"/>
          </a:p>
          <a:p>
            <a:pPr marL="457200" lvl="0" indent="-304800" algn="l" rtl="0">
              <a:lnSpc>
                <a:spcPct val="100000"/>
              </a:lnSpc>
              <a:spcBef>
                <a:spcPts val="0"/>
              </a:spcBef>
              <a:spcAft>
                <a:spcPts val="0"/>
              </a:spcAft>
              <a:buSzPts val="1200"/>
              <a:buChar char="●"/>
            </a:pPr>
            <a:r>
              <a:rPr lang="pl" sz="1200" u="sng">
                <a:solidFill>
                  <a:schemeClr val="hlink"/>
                </a:solidFill>
                <a:hlinkClick r:id="rId9"/>
              </a:rPr>
              <a:t>https://i1.wp.com/thedisinsider.com/wp-content/uploads/2021/02/image0-26.jpeg?fit=1280%2C720</a:t>
            </a:r>
            <a:endParaRPr sz="1200"/>
          </a:p>
          <a:p>
            <a:pPr marL="457200" lvl="0" indent="-304800" algn="l" rtl="0">
              <a:lnSpc>
                <a:spcPct val="100000"/>
              </a:lnSpc>
              <a:spcBef>
                <a:spcPts val="0"/>
              </a:spcBef>
              <a:spcAft>
                <a:spcPts val="0"/>
              </a:spcAft>
              <a:buSzPts val="1200"/>
              <a:buChar char="●"/>
            </a:pPr>
            <a:r>
              <a:rPr lang="pl" sz="1200" u="sng">
                <a:solidFill>
                  <a:schemeClr val="hlink"/>
                </a:solidFill>
                <a:hlinkClick r:id="rId10"/>
              </a:rPr>
              <a:t>https://scadanimation.blog/2021/02/12/disney-closes-up-bluesky-studio/</a:t>
            </a:r>
            <a:endParaRPr sz="1200"/>
          </a:p>
          <a:p>
            <a:pPr marL="457200" lvl="0" indent="-304800" algn="l" rtl="0">
              <a:lnSpc>
                <a:spcPct val="100000"/>
              </a:lnSpc>
              <a:spcBef>
                <a:spcPts val="0"/>
              </a:spcBef>
              <a:spcAft>
                <a:spcPts val="0"/>
              </a:spcAft>
              <a:buSzPts val="1200"/>
              <a:buChar char="●"/>
            </a:pPr>
            <a:r>
              <a:rPr lang="pl" sz="1200" u="sng">
                <a:solidFill>
                  <a:schemeClr val="hlink"/>
                </a:solidFill>
                <a:hlinkClick r:id="rId11"/>
              </a:rPr>
              <a:t>https://www.filmy-animowane.pl/artykuly/illumination/</a:t>
            </a:r>
            <a:endParaRPr sz="1200"/>
          </a:p>
          <a:p>
            <a:pPr marL="457200" lvl="0" indent="-304800" algn="l" rtl="0">
              <a:lnSpc>
                <a:spcPct val="100000"/>
              </a:lnSpc>
              <a:spcBef>
                <a:spcPts val="0"/>
              </a:spcBef>
              <a:spcAft>
                <a:spcPts val="0"/>
              </a:spcAft>
              <a:buSzPts val="1200"/>
              <a:buChar char="●"/>
            </a:pPr>
            <a:r>
              <a:rPr lang="pl" sz="1200" u="sng">
                <a:solidFill>
                  <a:schemeClr val="hlink"/>
                </a:solidFill>
                <a:hlinkClick r:id="rId12"/>
              </a:rPr>
              <a:t>https://kultura.onet.pl/film/wiadomosci/disney-nowa-animacja-studia-akcja-ma-rozgrywac-sie-w-polsce/7m3174n</a:t>
            </a:r>
            <a:endParaRPr sz="1200"/>
          </a:p>
          <a:p>
            <a:pPr marL="457200" lvl="0" indent="-304800" algn="l" rtl="0">
              <a:lnSpc>
                <a:spcPct val="100000"/>
              </a:lnSpc>
              <a:spcBef>
                <a:spcPts val="0"/>
              </a:spcBef>
              <a:spcAft>
                <a:spcPts val="0"/>
              </a:spcAft>
              <a:buSzPts val="1200"/>
              <a:buChar char="●"/>
            </a:pPr>
            <a:r>
              <a:rPr lang="pl" sz="1200" u="sng">
                <a:solidFill>
                  <a:schemeClr val="hlink"/>
                </a:solidFill>
                <a:hlinkClick r:id="rId13"/>
              </a:rPr>
              <a:t>https://naekranie.pl/aktualnosci/comcast-kupil-dreamworks-animation-852272</a:t>
            </a:r>
            <a:endParaRPr sz="1200"/>
          </a:p>
          <a:p>
            <a:pPr marL="457200" lvl="0" indent="-304800" algn="l" rtl="0">
              <a:lnSpc>
                <a:spcPct val="100000"/>
              </a:lnSpc>
              <a:spcBef>
                <a:spcPts val="0"/>
              </a:spcBef>
              <a:spcAft>
                <a:spcPts val="0"/>
              </a:spcAft>
              <a:buSzPts val="1200"/>
              <a:buChar char="●"/>
            </a:pPr>
            <a:r>
              <a:rPr lang="pl" sz="1200" u="sng">
                <a:solidFill>
                  <a:schemeClr val="hlink"/>
                </a:solidFill>
                <a:hlinkClick r:id="rId14"/>
              </a:rPr>
              <a:t>https://www.publicitarioscriativos.com/pixar-oferece-curso-gratuito-de-animacao/</a:t>
            </a:r>
            <a:r>
              <a:rPr lang="pl" sz="1200"/>
              <a:t> </a:t>
            </a:r>
            <a:endParaRPr sz="1200"/>
          </a:p>
          <a:p>
            <a:pPr marL="457200" lvl="0" indent="-304800" algn="l" rtl="0">
              <a:lnSpc>
                <a:spcPct val="100000"/>
              </a:lnSpc>
              <a:spcBef>
                <a:spcPts val="0"/>
              </a:spcBef>
              <a:spcAft>
                <a:spcPts val="0"/>
              </a:spcAft>
              <a:buSzPts val="1200"/>
              <a:buChar char="●"/>
            </a:pPr>
            <a:r>
              <a:rPr lang="pl" sz="1200" u="sng">
                <a:solidFill>
                  <a:schemeClr val="accent5"/>
                </a:solidFill>
                <a:hlinkClick r:id="rId15">
                  <a:extLst>
                    <a:ext uri="{A12FA001-AC4F-418D-AE19-62706E023703}">
                      <ahyp:hlinkClr xmlns:ahyp="http://schemas.microsoft.com/office/drawing/2018/hyperlinkcolor" val="tx"/>
                    </a:ext>
                  </a:extLst>
                </a:hlinkClick>
              </a:rPr>
              <a:t>https://twitter.com/mjhtv23/status/1276918256524070913?lang=zh-Hant</a:t>
            </a:r>
            <a:endParaRPr sz="1200"/>
          </a:p>
          <a:p>
            <a:pPr marL="457200" lvl="0" indent="-304800" algn="l" rtl="0">
              <a:lnSpc>
                <a:spcPct val="100000"/>
              </a:lnSpc>
              <a:spcBef>
                <a:spcPts val="0"/>
              </a:spcBef>
              <a:spcAft>
                <a:spcPts val="0"/>
              </a:spcAft>
              <a:buSzPts val="1200"/>
              <a:buChar char="●"/>
            </a:pPr>
            <a:r>
              <a:rPr lang="pl" sz="1200" u="sng">
                <a:solidFill>
                  <a:schemeClr val="accent5"/>
                </a:solidFill>
                <a:hlinkClick r:id="rId16">
                  <a:extLst>
                    <a:ext uri="{A12FA001-AC4F-418D-AE19-62706E023703}">
                      <ahyp:hlinkClr xmlns:ahyp="http://schemas.microsoft.com/office/drawing/2018/hyperlinkcolor" val="tx"/>
                    </a:ext>
                  </a:extLst>
                </a:hlinkClick>
              </a:rPr>
              <a:t>https://www.filmweb.pl/film/ParaNorman-2012-599050</a:t>
            </a:r>
            <a:endParaRPr sz="1200"/>
          </a:p>
          <a:p>
            <a:pPr marL="457200" lvl="0" indent="-304800" algn="l" rtl="0">
              <a:lnSpc>
                <a:spcPct val="100000"/>
              </a:lnSpc>
              <a:spcBef>
                <a:spcPts val="0"/>
              </a:spcBef>
              <a:spcAft>
                <a:spcPts val="0"/>
              </a:spcAft>
              <a:buSzPts val="1200"/>
              <a:buChar char="●"/>
            </a:pPr>
            <a:r>
              <a:rPr lang="pl" sz="1200" u="sng">
                <a:solidFill>
                  <a:schemeClr val="accent5"/>
                </a:solidFill>
                <a:hlinkClick r:id="rId17">
                  <a:extLst>
                    <a:ext uri="{A12FA001-AC4F-418D-AE19-62706E023703}">
                      <ahyp:hlinkClr xmlns:ahyp="http://schemas.microsoft.com/office/drawing/2018/hyperlinkcolor" val="tx"/>
                    </a:ext>
                  </a:extLst>
                </a:hlinkClick>
              </a:rPr>
              <a:t>https://www.filmaffinity.com/us/movieimage.php?imageId=693377106</a:t>
            </a:r>
            <a:endParaRPr sz="1200"/>
          </a:p>
          <a:p>
            <a:pPr marL="457200" lvl="0" indent="-304800" algn="l" rtl="0">
              <a:lnSpc>
                <a:spcPct val="100000"/>
              </a:lnSpc>
              <a:spcBef>
                <a:spcPts val="0"/>
              </a:spcBef>
              <a:spcAft>
                <a:spcPts val="0"/>
              </a:spcAft>
              <a:buSzPts val="1200"/>
              <a:buChar char="●"/>
            </a:pPr>
            <a:r>
              <a:rPr lang="pl" sz="1200" u="sng">
                <a:solidFill>
                  <a:schemeClr val="accent5"/>
                </a:solidFill>
                <a:hlinkClick r:id="rId18">
                  <a:extLst>
                    <a:ext uri="{A12FA001-AC4F-418D-AE19-62706E023703}">
                      <ahyp:hlinkClr xmlns:ahyp="http://schemas.microsoft.com/office/drawing/2018/hyperlinkcolor" val="tx"/>
                    </a:ext>
                  </a:extLst>
                </a:hlinkClick>
              </a:rPr>
              <a:t>https://www.imdb.com/title/tt4302938/</a:t>
            </a:r>
            <a:endParaRPr sz="1200"/>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Pokaz na ekranie (16:9)</PresentationFormat>
  <Slides>10</Slides>
  <Notes>10</Notes>
  <HiddenSlides>0</HiddenSlide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Tropic</vt:lpstr>
      <vt:lpstr>Modern Animation</vt:lpstr>
      <vt:lpstr>Key Words</vt:lpstr>
      <vt:lpstr>3D animation</vt:lpstr>
      <vt:lpstr>Stages of 3D design</vt:lpstr>
      <vt:lpstr>Laika Studios</vt:lpstr>
      <vt:lpstr>Tim Burton</vt:lpstr>
      <vt:lpstr>Wes Anderson</vt:lpstr>
      <vt:lpstr>Art animation / mix media</vt:lpstr>
      <vt:lpstr>Bibliography</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Animation</dc:title>
  <cp:revision>1</cp:revision>
  <dcterms:modified xsi:type="dcterms:W3CDTF">2024-05-06T14:47:00Z</dcterms:modified>
</cp:coreProperties>
</file>