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71" r:id="rId7"/>
    <p:sldId id="258" r:id="rId8"/>
    <p:sldId id="269" r:id="rId9"/>
    <p:sldId id="261" r:id="rId10"/>
    <p:sldId id="262" r:id="rId11"/>
    <p:sldId id="270" r:id="rId12"/>
    <p:sldId id="259" r:id="rId13"/>
    <p:sldId id="263" r:id="rId14"/>
    <p:sldId id="264" r:id="rId15"/>
    <p:sldId id="268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9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6D0C-CB79-4CA5-993F-3486C342762D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4AB3-7579-48CC-898C-F08865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568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6D0C-CB79-4CA5-993F-3486C342762D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4AB3-7579-48CC-898C-F08865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014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6D0C-CB79-4CA5-993F-3486C342762D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4AB3-7579-48CC-898C-F08865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166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6D0C-CB79-4CA5-993F-3486C342762D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4AB3-7579-48CC-898C-F08865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80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6D0C-CB79-4CA5-993F-3486C342762D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4AB3-7579-48CC-898C-F08865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427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6D0C-CB79-4CA5-993F-3486C342762D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4AB3-7579-48CC-898C-F08865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751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6D0C-CB79-4CA5-993F-3486C342762D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4AB3-7579-48CC-898C-F08865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697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6D0C-CB79-4CA5-993F-3486C342762D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4AB3-7579-48CC-898C-F08865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164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6D0C-CB79-4CA5-993F-3486C342762D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4AB3-7579-48CC-898C-F08865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03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6D0C-CB79-4CA5-993F-3486C342762D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4AB3-7579-48CC-898C-F08865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52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6D0C-CB79-4CA5-993F-3486C342762D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44AB3-7579-48CC-898C-F08865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80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06D0C-CB79-4CA5-993F-3486C342762D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44AB3-7579-48CC-898C-F088652F14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257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biory.mnk.pl/pl/katalog/303607" TargetMode="External"/><Relationship Id="rId2" Type="http://schemas.openxmlformats.org/officeDocument/2006/relationships/hyperlink" Target="http://cejsh.icm.edu.pl/cejsh/element/bwmeta1.element.desklight-f06769a0-f5e4-4dd6-80eb-d5bc52c6ac9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Anna_Chrom%C3%BD" TargetMode="External"/><Relationship Id="rId5" Type="http://schemas.openxmlformats.org/officeDocument/2006/relationships/hyperlink" Target="https://www.art415ny.com/art/Bruno-Bruni-ArtWork-BRONZE3/3697" TargetMode="External"/><Relationship Id="rId4" Type="http://schemas.openxmlformats.org/officeDocument/2006/relationships/hyperlink" Target="https://zbiory.mnk.pl/pl/wyniki-wyszukiwania/katalog/303863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428304-692A-D2AF-6AED-52DD42E53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30636"/>
            <a:ext cx="12192000" cy="921917"/>
          </a:xfrm>
        </p:spPr>
        <p:txBody>
          <a:bodyPr/>
          <a:lstStyle/>
          <a:p>
            <a:r>
              <a:rPr lang="pl-PL" b="1" dirty="0" err="1"/>
              <a:t>Phantoms</a:t>
            </a:r>
            <a:r>
              <a:rPr lang="pl-PL" b="1" dirty="0"/>
              <a:t> in art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30F8B80-036A-4FFB-7BC5-002ACA9D7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2038" y="5423859"/>
            <a:ext cx="9144000" cy="521477"/>
          </a:xfrm>
        </p:spPr>
        <p:txBody>
          <a:bodyPr>
            <a:normAutofit/>
          </a:bodyPr>
          <a:lstStyle/>
          <a:p>
            <a:pPr algn="r"/>
            <a:r>
              <a:rPr lang="pl-PL" sz="2800" dirty="0"/>
              <a:t>Marcja Olbrycht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BC4BFD-6890-C175-1169-155391C98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8016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D53C5B79-1D26-F09D-9420-1B6178BB6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7" y="292684"/>
            <a:ext cx="1921006" cy="192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07BE271-EA30-AD1F-9627-0F4344298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038" y="522422"/>
            <a:ext cx="247003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de-DE" altLang="pl-PL" sz="20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University </a:t>
            </a:r>
            <a:r>
              <a:rPr lang="de-DE" altLang="pl-PL" sz="20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de-DE" altLang="pl-PL" sz="20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Rzeszów</a:t>
            </a:r>
            <a:endParaRPr lang="pl-PL" altLang="pl-PL" sz="1000" dirty="0">
              <a:latin typeface="+mn-lt"/>
            </a:endParaRPr>
          </a:p>
          <a:p>
            <a:pPr lvl="0" defTabSz="914400"/>
            <a:r>
              <a:rPr lang="en-US" altLang="pl-PL" sz="2000" dirty="0">
                <a:latin typeface="+mn-lt"/>
                <a:cs typeface="Arial" panose="020B0604020202020204" pitchFamily="34" charset="0"/>
              </a:rPr>
              <a:t>Institute of Fine Arts </a:t>
            </a:r>
            <a:endParaRPr lang="pl-PL" altLang="pl-PL" sz="2000" dirty="0">
              <a:latin typeface="+mn-lt"/>
              <a:cs typeface="Arial" panose="020B0604020202020204" pitchFamily="34" charset="0"/>
            </a:endParaRPr>
          </a:p>
          <a:p>
            <a:pPr lvl="0" defTabSz="914400"/>
            <a:r>
              <a:rPr lang="pl-PL" altLang="pl-PL" sz="2000" dirty="0">
                <a:latin typeface="+mn-lt"/>
                <a:cs typeface="Arial" panose="020B0604020202020204" pitchFamily="34" charset="0"/>
              </a:rPr>
              <a:t>College of </a:t>
            </a:r>
            <a:r>
              <a:rPr lang="pl-PL" altLang="pl-PL" sz="2000" dirty="0" err="1">
                <a:latin typeface="+mn-lt"/>
                <a:cs typeface="Arial" panose="020B0604020202020204" pitchFamily="34" charset="0"/>
              </a:rPr>
              <a:t>Humanities</a:t>
            </a:r>
            <a:endParaRPr lang="en-US" altLang="pl-PL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38EE603-65BA-7E93-B5AA-484D8C98B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412" y="4983439"/>
            <a:ext cx="17668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defTabSz="914400"/>
            <a:r>
              <a:rPr lang="pl-PL" altLang="pl-PL" sz="2400" dirty="0" err="1">
                <a:latin typeface="+mn-lt"/>
              </a:rPr>
              <a:t>Prepared</a:t>
            </a:r>
            <a:r>
              <a:rPr lang="pl-PL" altLang="pl-PL" sz="2400" dirty="0">
                <a:latin typeface="+mn-lt"/>
              </a:rPr>
              <a:t> by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E746263-4860-EE0D-A974-3B8A0A927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3240" y="5904529"/>
            <a:ext cx="13227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33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pl-PL" altLang="pl-PL" sz="2000" dirty="0">
                <a:latin typeface="+mn-lt"/>
              </a:rPr>
              <a:t>2023/2024</a:t>
            </a:r>
          </a:p>
        </p:txBody>
      </p:sp>
    </p:spTree>
    <p:extLst>
      <p:ext uri="{BB962C8B-B14F-4D97-AF65-F5344CB8AC3E}">
        <p14:creationId xmlns:p14="http://schemas.microsoft.com/office/powerpoint/2010/main" val="344306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1E2F15-0550-FBEF-B924-BA8A319E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626" y="958183"/>
            <a:ext cx="3122793" cy="487741"/>
          </a:xfrm>
        </p:spPr>
        <p:txBody>
          <a:bodyPr>
            <a:normAutofit fontScale="90000"/>
          </a:bodyPr>
          <a:lstStyle/>
          <a:p>
            <a:pPr algn="r"/>
            <a:r>
              <a:rPr lang="pl-PL" sz="3600" i="1" dirty="0"/>
              <a:t>The </a:t>
            </a:r>
            <a:r>
              <a:rPr lang="pl-PL" sz="3600" i="1" dirty="0" err="1"/>
              <a:t>kiss</a:t>
            </a:r>
            <a:r>
              <a:rPr lang="pl-PL" sz="3600" i="1" dirty="0"/>
              <a:t> / The </a:t>
            </a:r>
            <a:r>
              <a:rPr lang="pl-PL" sz="3600" i="1" dirty="0" err="1"/>
              <a:t>hug</a:t>
            </a:r>
            <a:endParaRPr lang="pl-PL" sz="3600" i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A063F6-1FED-D4B6-7897-15503CB0F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332" y="1479722"/>
            <a:ext cx="3578087" cy="370923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pl-PL" dirty="0" err="1"/>
              <a:t>Bronze</a:t>
            </a:r>
            <a:r>
              <a:rPr lang="pl-PL" dirty="0"/>
              <a:t> </a:t>
            </a:r>
            <a:r>
              <a:rPr lang="pl-PL" dirty="0" err="1"/>
              <a:t>sculpture</a:t>
            </a:r>
            <a:r>
              <a:rPr lang="pl-PL" dirty="0"/>
              <a:t> from 1980</a:t>
            </a:r>
          </a:p>
        </p:txBody>
      </p:sp>
      <p:pic>
        <p:nvPicPr>
          <p:cNvPr id="4" name="Obraz 3" descr="Brak dostępnego opisu zdjęcia.">
            <a:extLst>
              <a:ext uri="{FF2B5EF4-FFF2-40B4-BE49-F238E27FC236}">
                <a16:creationId xmlns:a16="http://schemas.microsoft.com/office/drawing/2014/main" id="{9B42707A-EF3B-A683-F49C-785091091B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r="18187" b="2692"/>
          <a:stretch/>
        </p:blipFill>
        <p:spPr bwMode="auto">
          <a:xfrm>
            <a:off x="8428383" y="158012"/>
            <a:ext cx="3578087" cy="65419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08C9B572-CA1E-1029-711B-D9087635E200}"/>
              </a:ext>
            </a:extLst>
          </p:cNvPr>
          <p:cNvSpPr txBox="1">
            <a:spLocks/>
          </p:cNvSpPr>
          <p:nvPr/>
        </p:nvSpPr>
        <p:spPr>
          <a:xfrm>
            <a:off x="5054599" y="188752"/>
            <a:ext cx="3128572" cy="976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4000" dirty="0"/>
              <a:t>Bruno </a:t>
            </a:r>
            <a:r>
              <a:rPr lang="pl-PL" sz="4000" dirty="0" err="1"/>
              <a:t>Bruni</a:t>
            </a:r>
            <a:endParaRPr lang="pl-PL" sz="4000" dirty="0"/>
          </a:p>
        </p:txBody>
      </p:sp>
      <p:pic>
        <p:nvPicPr>
          <p:cNvPr id="1026" name="Picture 2" descr="Bruno Bruni, WEDłUG INGRESA (NACH INGRES)">
            <a:extLst>
              <a:ext uri="{FF2B5EF4-FFF2-40B4-BE49-F238E27FC236}">
                <a16:creationId xmlns:a16="http://schemas.microsoft.com/office/drawing/2014/main" id="{6A28FE2E-C95B-501C-DA60-CE9CE4174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07" y="854863"/>
            <a:ext cx="2971087" cy="394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uno Bruni, DO POłOWY WG. BOUCHERA (ZUR HäLFTE NACH BOUCHER)">
            <a:extLst>
              <a:ext uri="{FF2B5EF4-FFF2-40B4-BE49-F238E27FC236}">
                <a16:creationId xmlns:a16="http://schemas.microsoft.com/office/drawing/2014/main" id="{BF35181E-826D-58A2-F050-C4878D85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782" y="2603958"/>
            <a:ext cx="4198436" cy="31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246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EB9F31-F84F-2B4E-17C5-1A995F9D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rmAutofit/>
          </a:bodyPr>
          <a:lstStyle/>
          <a:p>
            <a:r>
              <a:rPr lang="pl-PL" sz="4000" dirty="0"/>
              <a:t>Anna Chromy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5F175F-0B4D-A079-78E9-E02CF1974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3102"/>
            <a:ext cx="7332581" cy="997403"/>
          </a:xfrm>
        </p:spPr>
        <p:txBody>
          <a:bodyPr/>
          <a:lstStyle/>
          <a:p>
            <a:pPr marL="0" indent="0">
              <a:buNone/>
            </a:pPr>
            <a:r>
              <a:rPr lang="pl-PL" i="1" dirty="0"/>
              <a:t>Il </a:t>
            </a:r>
            <a:r>
              <a:rPr lang="pl-PL" i="1" dirty="0" err="1"/>
              <a:t>Commendatore</a:t>
            </a:r>
            <a:r>
              <a:rPr lang="pl-PL" i="1" dirty="0"/>
              <a:t>, in </a:t>
            </a:r>
            <a:r>
              <a:rPr lang="pl-PL" i="1" dirty="0" err="1"/>
              <a:t>memory</a:t>
            </a:r>
            <a:r>
              <a:rPr lang="pl-PL" i="1" dirty="0"/>
              <a:t> of </a:t>
            </a:r>
            <a:r>
              <a:rPr lang="pl-PL" i="1" dirty="0" err="1"/>
              <a:t>Mozart's</a:t>
            </a:r>
            <a:r>
              <a:rPr lang="pl-PL" i="1" dirty="0"/>
              <a:t> Don Giovanni </a:t>
            </a:r>
            <a:r>
              <a:rPr lang="pl-PL" i="1" dirty="0" err="1"/>
              <a:t>premiered</a:t>
            </a:r>
            <a:r>
              <a:rPr lang="pl-PL" i="1" dirty="0"/>
              <a:t> 29 </a:t>
            </a:r>
            <a:r>
              <a:rPr lang="pl-PL" i="1" dirty="0" err="1"/>
              <a:t>October</a:t>
            </a:r>
            <a:r>
              <a:rPr lang="pl-PL" i="1" dirty="0"/>
              <a:t> 1787</a:t>
            </a:r>
          </a:p>
        </p:txBody>
      </p:sp>
      <p:pic>
        <p:nvPicPr>
          <p:cNvPr id="5" name="Obraz 4" descr="Obraz zawierający budynek, statua, sztuka, obraz&#10;&#10;Opis wygenerowany automatycznie">
            <a:extLst>
              <a:ext uri="{FF2B5EF4-FFF2-40B4-BE49-F238E27FC236}">
                <a16:creationId xmlns:a16="http://schemas.microsoft.com/office/drawing/2014/main" id="{F4A19AB2-C3BC-E9DF-2E2C-FB9B1691C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18703" r="4306" b="15926"/>
          <a:stretch/>
        </p:blipFill>
        <p:spPr>
          <a:xfrm rot="5400000">
            <a:off x="6863990" y="1613260"/>
            <a:ext cx="6731717" cy="3600448"/>
          </a:xfrm>
          <a:prstGeom prst="rect">
            <a:avLst/>
          </a:prstGeom>
        </p:spPr>
      </p:pic>
      <p:pic>
        <p:nvPicPr>
          <p:cNvPr id="2050" name="Picture 2" descr="To Be Or Not To Be Chromy, (1980)">
            <a:extLst>
              <a:ext uri="{FF2B5EF4-FFF2-40B4-BE49-F238E27FC236}">
                <a16:creationId xmlns:a16="http://schemas.microsoft.com/office/drawing/2014/main" id="{29D73774-FAA1-9C85-DFB2-8DAD4380F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78545"/>
            <a:ext cx="3769977" cy="381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4D90CBE-7E36-7B9A-0926-30AA5343FE3B}"/>
              </a:ext>
            </a:extLst>
          </p:cNvPr>
          <p:cNvSpPr txBox="1"/>
          <p:nvPr/>
        </p:nvSpPr>
        <p:spPr>
          <a:xfrm>
            <a:off x="838200" y="60925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effectLst/>
                <a:latin typeface="Arial" panose="020B0604020202020204" pitchFamily="34" charset="0"/>
              </a:rPr>
              <a:t>To Be Or Not To Be</a:t>
            </a:r>
            <a:r>
              <a:rPr lang="en-US" b="0" i="0" dirty="0">
                <a:effectLst/>
                <a:latin typeface="Arial" panose="020B0604020202020204" pitchFamily="34" charset="0"/>
              </a:rPr>
              <a:t> (1980)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E16AF61-D5A9-5AAB-3103-29E0FB3CDDCC}"/>
              </a:ext>
            </a:extLst>
          </p:cNvPr>
          <p:cNvSpPr txBox="1"/>
          <p:nvPr/>
        </p:nvSpPr>
        <p:spPr>
          <a:xfrm>
            <a:off x="4775200" y="2624180"/>
            <a:ext cx="32973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"The most beautiful experience we can have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mysterious. 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the fundamental emotion that stands at the cradle of true art and true science..."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B2A5DE6-C7B1-C1F8-AF85-E3CB148D9317}"/>
              </a:ext>
            </a:extLst>
          </p:cNvPr>
          <p:cNvSpPr txBox="1"/>
          <p:nvPr/>
        </p:nvSpPr>
        <p:spPr>
          <a:xfrm>
            <a:off x="4775200" y="4204493"/>
            <a:ext cx="31403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400" dirty="0"/>
              <a:t>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1790827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12A31C-8370-6A19-93D9-713D29E83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580"/>
            <a:ext cx="10515600" cy="1334366"/>
          </a:xfrm>
        </p:spPr>
        <p:txBody>
          <a:bodyPr>
            <a:normAutofit/>
          </a:bodyPr>
          <a:lstStyle/>
          <a:p>
            <a:r>
              <a:rPr lang="pl-PL" sz="3600" dirty="0" err="1"/>
              <a:t>References</a:t>
            </a:r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3A0690-A8D1-9FBB-F424-C2002187A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https://niezlasztuka.net/o-sztuce/johann-heinrich-fussli-nocna-mara/</a:t>
            </a:r>
          </a:p>
          <a:p>
            <a:pPr>
              <a:lnSpc>
                <a:spcPct val="120000"/>
              </a:lnSpc>
            </a:pPr>
            <a:r>
              <a:rPr lang="pl-PL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http://cejsh.icm.edu.pl/cejsh/element/bwmeta1.element.desklight-f06769a0-f5e4-4dd6-80eb-d5bc52c6ac99</a:t>
            </a:r>
            <a:endParaRPr lang="pl-PL" dirty="0"/>
          </a:p>
          <a:p>
            <a:r>
              <a:rPr lang="pl-P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https://zbiory.mnk.pl/pl/katalog/303607</a:t>
            </a:r>
            <a:endParaRPr lang="pl-PL" dirty="0"/>
          </a:p>
          <a:p>
            <a:r>
              <a:rPr lang="pl-PL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https://zbiory.mnk.pl/pl/wyniki-wyszukiwania/katalog/303863</a:t>
            </a:r>
            <a:endParaRPr lang="pl-PL" dirty="0"/>
          </a:p>
          <a:p>
            <a:r>
              <a:rPr lang="pl-PL" dirty="0"/>
              <a:t>https://www.roningallery.com/Tsumagome-Ave-no-Yasuna-and-Fox-Kuzunoha</a:t>
            </a:r>
          </a:p>
          <a:p>
            <a:r>
              <a:rPr lang="pl-PL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https://www.art415ny.com/art/Bruno-Bruni-ArtWork-BRONZE3/3697</a:t>
            </a:r>
            <a:endParaRPr lang="pl-PL" dirty="0"/>
          </a:p>
          <a:p>
            <a:r>
              <a:rPr lang="pl-PL" dirty="0"/>
              <a:t>https://sztuka.agraart.pl/autor/licytacje/866/bruno-bruni</a:t>
            </a:r>
          </a:p>
          <a:p>
            <a:r>
              <a:rPr lang="pl-PL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https://en.wikipedia.org/wiki/Anna_Chrom%C3%BD</a:t>
            </a:r>
            <a:endParaRPr lang="pl-PL" dirty="0"/>
          </a:p>
          <a:p>
            <a:r>
              <a:rPr lang="pl-PL" dirty="0"/>
              <a:t>https://en.wikipedia.org/wiki/Cloak_of_Conscience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EAD54C4E-C9B2-36EA-9D9A-3AC6F767BCEF}"/>
              </a:ext>
            </a:extLst>
          </p:cNvPr>
          <p:cNvSpPr txBox="1">
            <a:spLocks/>
          </p:cNvSpPr>
          <p:nvPr/>
        </p:nvSpPr>
        <p:spPr>
          <a:xfrm>
            <a:off x="838200" y="609672"/>
            <a:ext cx="103932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dirty="0"/>
              <a:t>Access: 27.10.2023</a:t>
            </a:r>
          </a:p>
        </p:txBody>
      </p:sp>
    </p:spTree>
    <p:extLst>
      <p:ext uri="{BB962C8B-B14F-4D97-AF65-F5344CB8AC3E}">
        <p14:creationId xmlns:p14="http://schemas.microsoft.com/office/powerpoint/2010/main" val="697690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6EA801-AF3C-D14D-9BD0-E77FC806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2543"/>
            <a:ext cx="10515600" cy="1325563"/>
          </a:xfrm>
        </p:spPr>
        <p:txBody>
          <a:bodyPr/>
          <a:lstStyle/>
          <a:p>
            <a:pPr algn="ctr"/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for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attention</a:t>
            </a:r>
            <a:r>
              <a:rPr lang="pl-P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0365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B043CB-32A5-A54A-743A-36DB3EA2D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72" y="1596441"/>
            <a:ext cx="5387109" cy="3437379"/>
          </a:xfrm>
        </p:spPr>
        <p:txBody>
          <a:bodyPr>
            <a:normAutofit/>
          </a:bodyPr>
          <a:lstStyle/>
          <a:p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Apparition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/ </a:t>
            </a:r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spectre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/ </a:t>
            </a:r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wraith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/ </a:t>
            </a:r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phantom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2000" dirty="0"/>
              <a:t>– zjawa</a:t>
            </a:r>
          </a:p>
          <a:p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Epoch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</a:t>
            </a:r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romanticism</a:t>
            </a:r>
            <a:r>
              <a:rPr lang="pl-PL" sz="2000" dirty="0"/>
              <a:t> – epoka romantyzmu</a:t>
            </a:r>
          </a:p>
          <a:p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Intangible</a:t>
            </a:r>
            <a:r>
              <a:rPr lang="pl-PL" sz="2000" dirty="0"/>
              <a:t> – (rzecz) nieuchwytna</a:t>
            </a:r>
          </a:p>
          <a:p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Mare</a:t>
            </a:r>
            <a:r>
              <a:rPr lang="pl-PL" sz="2000" dirty="0"/>
              <a:t> – klacz </a:t>
            </a:r>
          </a:p>
          <a:p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</a:t>
            </a:r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pervasive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sense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</a:t>
            </a:r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dread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2000" dirty="0"/>
              <a:t>– wszechobecne poczucie strachu</a:t>
            </a:r>
          </a:p>
          <a:p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Tormented</a:t>
            </a:r>
            <a:r>
              <a:rPr lang="pl-PL" sz="2000" dirty="0"/>
              <a:t> – udręczony</a:t>
            </a:r>
          </a:p>
          <a:p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Jester</a:t>
            </a:r>
            <a:r>
              <a:rPr lang="pl-PL" sz="2000" dirty="0"/>
              <a:t> – błazen</a:t>
            </a:r>
          </a:p>
          <a:p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endParaRPr lang="pl-PL" sz="2000" dirty="0"/>
          </a:p>
          <a:p>
            <a:endParaRPr lang="pl-PL" sz="2000" dirty="0"/>
          </a:p>
          <a:p>
            <a:pPr>
              <a:buFont typeface="Wingdings" panose="05000000000000000000" pitchFamily="2" charset="2"/>
              <a:buChar char="v"/>
            </a:pPr>
            <a:endParaRPr lang="pl-PL" sz="2000" dirty="0"/>
          </a:p>
          <a:p>
            <a:pPr>
              <a:buFont typeface="Wingdings" panose="05000000000000000000" pitchFamily="2" charset="2"/>
              <a:buChar char="v"/>
            </a:pPr>
            <a:endParaRPr lang="pl-PL" sz="2000" dirty="0"/>
          </a:p>
          <a:p>
            <a:pPr marL="0" indent="0" algn="ctr">
              <a:buNone/>
            </a:pP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C73917A-A984-E0D1-11BF-344B2D1CCD6D}"/>
              </a:ext>
            </a:extLst>
          </p:cNvPr>
          <p:cNvSpPr txBox="1"/>
          <p:nvPr/>
        </p:nvSpPr>
        <p:spPr>
          <a:xfrm>
            <a:off x="551872" y="466726"/>
            <a:ext cx="5802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>
                <a:latin typeface="+mj-lt"/>
              </a:rPr>
              <a:t>Vocabulary</a:t>
            </a:r>
            <a:r>
              <a:rPr lang="pl-PL" sz="3200" dirty="0">
                <a:latin typeface="+mj-lt"/>
              </a:rPr>
              <a:t> set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823D2DC1-7122-83F1-297A-50828F6D36B2}"/>
              </a:ext>
            </a:extLst>
          </p:cNvPr>
          <p:cNvSpPr txBox="1">
            <a:spLocks/>
          </p:cNvSpPr>
          <p:nvPr/>
        </p:nvSpPr>
        <p:spPr>
          <a:xfrm>
            <a:off x="6253021" y="1596440"/>
            <a:ext cx="5257800" cy="3437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laurel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wreath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2000" dirty="0"/>
              <a:t>– wieniec laurowy</a:t>
            </a:r>
          </a:p>
          <a:p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Solace</a:t>
            </a:r>
            <a:r>
              <a:rPr lang="pl-PL" sz="2000" dirty="0"/>
              <a:t> – pociecha</a:t>
            </a:r>
          </a:p>
          <a:p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Hermit</a:t>
            </a:r>
            <a:r>
              <a:rPr lang="pl-PL" sz="2000" dirty="0"/>
              <a:t> – pustelnik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alluring figure of a woman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2000" dirty="0"/>
              <a:t>– pociągająca kobieca postać</a:t>
            </a:r>
          </a:p>
          <a:p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harbinger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a </a:t>
            </a:r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disaster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2000" dirty="0"/>
              <a:t>– zapowiedź tragedii</a:t>
            </a:r>
          </a:p>
          <a:p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Wilderness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2000" dirty="0"/>
              <a:t>– puszcza</a:t>
            </a:r>
          </a:p>
          <a:p>
            <a:r>
              <a:rPr lang="pl-PL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Cloak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2000" dirty="0"/>
              <a:t>– peleryna</a:t>
            </a:r>
            <a:endParaRPr lang="pl-PL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pl-PL" sz="2000" dirty="0"/>
          </a:p>
          <a:p>
            <a:endParaRPr lang="pl-PL" sz="2000" dirty="0"/>
          </a:p>
          <a:p>
            <a:endParaRPr lang="pl-PL" sz="2000" dirty="0"/>
          </a:p>
          <a:p>
            <a:endParaRPr lang="pl-PL" sz="2000" dirty="0"/>
          </a:p>
          <a:p>
            <a:pPr>
              <a:buFont typeface="Wingdings" panose="05000000000000000000" pitchFamily="2" charset="2"/>
              <a:buChar char="v"/>
            </a:pPr>
            <a:endParaRPr lang="pl-PL" sz="2000" dirty="0"/>
          </a:p>
          <a:p>
            <a:pPr>
              <a:buFont typeface="Wingdings" panose="05000000000000000000" pitchFamily="2" charset="2"/>
              <a:buChar char="v"/>
            </a:pPr>
            <a:endParaRPr lang="pl-PL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1499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E48BD8-192C-8E9C-50FB-8F8FDB08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Phantoms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EDA48C-442E-5E65-A073-4143D3CA9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 err="1"/>
              <a:t>Why</a:t>
            </a:r>
            <a:r>
              <a:rPr lang="pl-PL" dirty="0"/>
              <a:t> do </a:t>
            </a:r>
            <a:r>
              <a:rPr lang="pl-PL" dirty="0" err="1"/>
              <a:t>they</a:t>
            </a:r>
            <a:r>
              <a:rPr lang="pl-PL" dirty="0"/>
              <a:t> show </a:t>
            </a:r>
            <a:r>
              <a:rPr lang="pl-PL" dirty="0" err="1"/>
              <a:t>up</a:t>
            </a:r>
            <a:r>
              <a:rPr lang="pl-PL" dirty="0"/>
              <a:t>? </a:t>
            </a:r>
          </a:p>
          <a:p>
            <a:pPr marL="0" indent="0" algn="ctr">
              <a:buNone/>
            </a:pP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a </a:t>
            </a:r>
            <a:r>
              <a:rPr lang="pl-PL" dirty="0" err="1"/>
              <a:t>negative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a </a:t>
            </a:r>
            <a:r>
              <a:rPr lang="pl-PL" dirty="0" err="1"/>
              <a:t>positive</a:t>
            </a:r>
            <a:r>
              <a:rPr lang="pl-PL" dirty="0"/>
              <a:t> aura </a:t>
            </a:r>
            <a:r>
              <a:rPr lang="pl-PL" dirty="0" err="1"/>
              <a:t>around</a:t>
            </a:r>
            <a:r>
              <a:rPr lang="pl-PL" dirty="0"/>
              <a:t> </a:t>
            </a:r>
            <a:r>
              <a:rPr lang="pl-PL" dirty="0" err="1"/>
              <a:t>them</a:t>
            </a:r>
            <a:r>
              <a:rPr lang="pl-PL" dirty="0"/>
              <a:t>?</a:t>
            </a:r>
          </a:p>
          <a:p>
            <a:pPr marL="0" indent="0" algn="ctr">
              <a:buNone/>
            </a:pPr>
            <a:r>
              <a:rPr lang="pl-PL" dirty="0" err="1"/>
              <a:t>What</a:t>
            </a:r>
            <a:r>
              <a:rPr lang="pl-PL" dirty="0"/>
              <a:t> do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bring</a:t>
            </a:r>
            <a:r>
              <a:rPr lang="pl-PL" dirty="0"/>
              <a:t> to the </a:t>
            </a:r>
            <a:r>
              <a:rPr lang="pl-PL" dirty="0" err="1"/>
              <a:t>artwork</a:t>
            </a:r>
            <a:r>
              <a:rPr lang="pl-P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1426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BE7520A8-C3D5-B1B3-C4EF-C18D00F6C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2" y="307975"/>
            <a:ext cx="6670910" cy="540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039CB4F-FCBB-2CFB-0D8C-45CA6E32571C}"/>
              </a:ext>
            </a:extLst>
          </p:cNvPr>
          <p:cNvSpPr txBox="1"/>
          <p:nvPr/>
        </p:nvSpPr>
        <p:spPr>
          <a:xfrm>
            <a:off x="441843" y="6211471"/>
            <a:ext cx="30194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/>
              <a:t>The </a:t>
            </a:r>
            <a:r>
              <a:rPr lang="pl-PL" sz="2000" i="1" dirty="0" err="1"/>
              <a:t>Nightmare</a:t>
            </a:r>
            <a:r>
              <a:rPr lang="pl-PL" sz="2000" dirty="0"/>
              <a:t>, 1781</a:t>
            </a:r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EA2FCBE-2B93-9A29-D06E-E767DF22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43" y="5714792"/>
            <a:ext cx="4158148" cy="774376"/>
          </a:xfrm>
        </p:spPr>
        <p:txBody>
          <a:bodyPr>
            <a:normAutofit/>
          </a:bodyPr>
          <a:lstStyle/>
          <a:p>
            <a:r>
              <a:rPr lang="pl-PL" sz="2400" b="0" i="0" u="none" strike="noStrike" dirty="0">
                <a:effectLst/>
                <a:latin typeface="+mn-lt"/>
              </a:rPr>
              <a:t>Johann Heinrich </a:t>
            </a:r>
            <a:r>
              <a:rPr lang="pl-PL" sz="2400" b="0" i="0" u="none" strike="noStrike" dirty="0" err="1">
                <a:effectLst/>
                <a:latin typeface="+mn-lt"/>
              </a:rPr>
              <a:t>Füssli</a:t>
            </a:r>
            <a:r>
              <a:rPr lang="pl-PL" sz="2400" b="0" i="0" u="none" strike="noStrike" dirty="0">
                <a:effectLst/>
                <a:latin typeface="+mn-lt"/>
              </a:rPr>
              <a:t> </a:t>
            </a:r>
            <a:endParaRPr lang="pl-PL" sz="2400" dirty="0">
              <a:latin typeface="+mn-lt"/>
            </a:endParaRPr>
          </a:p>
        </p:txBody>
      </p:sp>
      <p:sp>
        <p:nvSpPr>
          <p:cNvPr id="3" name="AutoShape 2" descr="Thomas Burke, The Convent Garden Night Mare, Nocna Mara, Johann Heinrich Füssli, satyra, Niezła Sztuka">
            <a:extLst>
              <a:ext uri="{FF2B5EF4-FFF2-40B4-BE49-F238E27FC236}">
                <a16:creationId xmlns:a16="http://schemas.microsoft.com/office/drawing/2014/main" id="{27A65891-9F2F-68CC-9714-13FAB3526C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5286" y="102637"/>
            <a:ext cx="142644" cy="14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8" name="Picture 4" descr="Thomas Burke, The Convent Garden Night Mare, Nocna Mara, Johann Heinrich Füssli, satyra, Niezła Sztuka">
            <a:extLst>
              <a:ext uri="{FF2B5EF4-FFF2-40B4-BE49-F238E27FC236}">
                <a16:creationId xmlns:a16="http://schemas.microsoft.com/office/drawing/2014/main" id="{32B0E60D-4CC4-6BB0-C235-4E238B957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03" y="2392083"/>
            <a:ext cx="4764088" cy="332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374EAF2-E9BF-D127-E235-6CABC38ABD60}"/>
              </a:ext>
            </a:extLst>
          </p:cNvPr>
          <p:cNvSpPr txBox="1"/>
          <p:nvPr/>
        </p:nvSpPr>
        <p:spPr>
          <a:xfrm>
            <a:off x="7208003" y="1646848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AFAEAC"/>
                </a:solidFill>
                <a:effectLst/>
              </a:rPr>
              <a:t>Thomas Burke, </a:t>
            </a:r>
            <a:endParaRPr lang="pl-PL" b="0" i="0" dirty="0">
              <a:solidFill>
                <a:srgbClr val="AFAEAC"/>
              </a:solidFill>
              <a:effectLst/>
            </a:endParaRPr>
          </a:p>
          <a:p>
            <a:r>
              <a:rPr lang="en-US" b="0" i="1" dirty="0">
                <a:solidFill>
                  <a:srgbClr val="AFAEAC"/>
                </a:solidFill>
                <a:effectLst/>
              </a:rPr>
              <a:t>The Covent Garden </a:t>
            </a:r>
            <a:r>
              <a:rPr lang="pl-PL" b="0" i="1" dirty="0" err="1">
                <a:solidFill>
                  <a:srgbClr val="AFAEAC"/>
                </a:solidFill>
                <a:effectLst/>
              </a:rPr>
              <a:t>Night</a:t>
            </a:r>
            <a:r>
              <a:rPr lang="pl-PL" b="0" i="1" dirty="0">
                <a:solidFill>
                  <a:srgbClr val="AFAEAC"/>
                </a:solidFill>
                <a:effectLst/>
              </a:rPr>
              <a:t> Mare</a:t>
            </a:r>
            <a:r>
              <a:rPr lang="pl-PL" dirty="0">
                <a:solidFill>
                  <a:srgbClr val="AFAEAC"/>
                </a:solidFill>
              </a:rPr>
              <a:t>, </a:t>
            </a:r>
            <a:r>
              <a:rPr lang="en-US" b="0" i="0" dirty="0">
                <a:solidFill>
                  <a:srgbClr val="AFAEAC"/>
                </a:solidFill>
                <a:effectLst/>
              </a:rPr>
              <a:t>1784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2E7AC55-4B86-0692-F67C-0A05DD9818D9}"/>
              </a:ext>
            </a:extLst>
          </p:cNvPr>
          <p:cNvSpPr txBox="1"/>
          <p:nvPr/>
        </p:nvSpPr>
        <p:spPr>
          <a:xfrm>
            <a:off x="5767960" y="705155"/>
            <a:ext cx="1597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/>
              <a:t>An</a:t>
            </a:r>
            <a:r>
              <a:rPr lang="pl-PL" sz="1600" dirty="0"/>
              <a:t> </a:t>
            </a:r>
            <a:r>
              <a:rPr lang="pl-PL" sz="1600" dirty="0" err="1"/>
              <a:t>incubus</a:t>
            </a:r>
            <a:endParaRPr lang="pl-PL" sz="1600" dirty="0"/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16C04837-A70D-7936-7ED8-8236C1DA2FDA}"/>
              </a:ext>
            </a:extLst>
          </p:cNvPr>
          <p:cNvCxnSpPr>
            <a:cxnSpLocks/>
          </p:cNvCxnSpPr>
          <p:nvPr/>
        </p:nvCxnSpPr>
        <p:spPr>
          <a:xfrm flipH="1">
            <a:off x="5347855" y="1043709"/>
            <a:ext cx="1431636" cy="0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556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847C750-474D-96BD-5A63-92D839619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5016086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34733F-225D-85D5-2A4B-66C3460B4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786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D762F4D-C322-9BA8-C4CA-2F54EEF6C603}"/>
              </a:ext>
            </a:extLst>
          </p:cNvPr>
          <p:cNvSpPr txBox="1"/>
          <p:nvPr/>
        </p:nvSpPr>
        <p:spPr>
          <a:xfrm>
            <a:off x="1044864" y="63870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i="1" dirty="0" err="1"/>
              <a:t>Muse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FCD52C7-7D42-AF38-CCB6-CA8E5C49ACBB}"/>
              </a:ext>
            </a:extLst>
          </p:cNvPr>
          <p:cNvSpPr txBox="1"/>
          <p:nvPr/>
        </p:nvSpPr>
        <p:spPr>
          <a:xfrm>
            <a:off x="6231082" y="63870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i="1" dirty="0"/>
              <a:t>Irony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8B77442-68C3-DEB2-8BB1-8342DDD7493B}"/>
              </a:ext>
            </a:extLst>
          </p:cNvPr>
          <p:cNvSpPr txBox="1"/>
          <p:nvPr/>
        </p:nvSpPr>
        <p:spPr>
          <a:xfrm>
            <a:off x="952500" y="788097"/>
            <a:ext cx="6165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1883–1885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FC9159E-2F2B-D697-245C-32DFC40C6995}"/>
              </a:ext>
            </a:extLst>
          </p:cNvPr>
          <p:cNvSpPr txBox="1"/>
          <p:nvPr/>
        </p:nvSpPr>
        <p:spPr>
          <a:xfrm>
            <a:off x="952500" y="101661"/>
            <a:ext cx="6165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0" i="0" u="none" strike="noStrike" dirty="0">
                <a:effectLst/>
              </a:rPr>
              <a:t>Piotr Stachiewicz </a:t>
            </a:r>
          </a:p>
          <a:p>
            <a:r>
              <a:rPr lang="pl-PL" sz="2000" b="0" i="1" u="none" strike="noStrike" dirty="0" err="1">
                <a:effectLst/>
              </a:rPr>
              <a:t>Phantoms</a:t>
            </a:r>
            <a:r>
              <a:rPr lang="pl-PL" sz="2000" b="0" i="1" u="none" strike="noStrike" dirty="0">
                <a:effectLst/>
              </a:rPr>
              <a:t> in the Atelier </a:t>
            </a:r>
            <a:endParaRPr lang="pl-PL" sz="2000" i="1" dirty="0"/>
          </a:p>
        </p:txBody>
      </p:sp>
    </p:spTree>
    <p:extLst>
      <p:ext uri="{BB962C8B-B14F-4D97-AF65-F5344CB8AC3E}">
        <p14:creationId xmlns:p14="http://schemas.microsoft.com/office/powerpoint/2010/main" val="1152630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obraz, sztuka, rysowanie, Papier fotograficzny&#10;&#10;Opis wygenerowany automatycznie">
            <a:extLst>
              <a:ext uri="{FF2B5EF4-FFF2-40B4-BE49-F238E27FC236}">
                <a16:creationId xmlns:a16="http://schemas.microsoft.com/office/drawing/2014/main" id="{57420571-E947-2783-30B5-55436C95C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0" t="1857" r="3199" b="4554"/>
          <a:stretch/>
        </p:blipFill>
        <p:spPr>
          <a:xfrm>
            <a:off x="33425" y="609600"/>
            <a:ext cx="3731342" cy="534462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13E61BE-E53F-DDE9-9A6C-B24EFDC94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34" y="424934"/>
            <a:ext cx="4238367" cy="609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A8FE786-BFB2-4CB9-58F7-1F66F3B9F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468" y="609600"/>
            <a:ext cx="3847637" cy="534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F516E5D-4915-4C79-20A6-90DC5BE62A96}"/>
              </a:ext>
            </a:extLst>
          </p:cNvPr>
          <p:cNvSpPr txBox="1"/>
          <p:nvPr/>
        </p:nvSpPr>
        <p:spPr>
          <a:xfrm>
            <a:off x="114265" y="6063734"/>
            <a:ext cx="1603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i="1" dirty="0" err="1"/>
              <a:t>Melancholy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8757F7A-26AB-DEC2-7A83-73B3C8C2217F}"/>
              </a:ext>
            </a:extLst>
          </p:cNvPr>
          <p:cNvSpPr txBox="1"/>
          <p:nvPr/>
        </p:nvSpPr>
        <p:spPr>
          <a:xfrm>
            <a:off x="4035101" y="6063734"/>
            <a:ext cx="1603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i="1" dirty="0" err="1"/>
              <a:t>Doubt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41F1401-B882-4F74-4604-81D565A9E720}"/>
              </a:ext>
            </a:extLst>
          </p:cNvPr>
          <p:cNvSpPr txBox="1"/>
          <p:nvPr/>
        </p:nvSpPr>
        <p:spPr>
          <a:xfrm>
            <a:off x="8273468" y="6063734"/>
            <a:ext cx="1603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i="1" dirty="0" err="1"/>
              <a:t>Solace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819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D20998-9C06-43C7-4507-7691E6547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958" y="543900"/>
            <a:ext cx="3167407" cy="1325563"/>
          </a:xfrm>
        </p:spPr>
        <p:txBody>
          <a:bodyPr>
            <a:normAutofit fontScale="90000"/>
          </a:bodyPr>
          <a:lstStyle/>
          <a:p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Lucjan </a:t>
            </a:r>
            <a:r>
              <a:rPr lang="pl-PL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Wędrychowski</a:t>
            </a:r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Temptation</a:t>
            </a:r>
            <a:r>
              <a:rPr lang="pl-PL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st. Anthony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235 × 165 cm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1886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4" name="Obraz 3" descr="Brak dostępnego opisu zdjęcia.">
            <a:extLst>
              <a:ext uri="{FF2B5EF4-FFF2-40B4-BE49-F238E27FC236}">
                <a16:creationId xmlns:a16="http://schemas.microsoft.com/office/drawing/2014/main" id="{B775DFE5-02D2-FC7B-3847-D0CBCF40E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8" y="190182"/>
            <a:ext cx="4477385" cy="647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Brak dostępnego opisu zdjęcia.">
            <a:extLst>
              <a:ext uri="{FF2B5EF4-FFF2-40B4-BE49-F238E27FC236}">
                <a16:creationId xmlns:a16="http://schemas.microsoft.com/office/drawing/2014/main" id="{4F31FD15-8C02-0EE8-FA94-F7E88F55A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t="40093" r="40416" b="26872"/>
          <a:stretch>
            <a:fillRect/>
          </a:stretch>
        </p:blipFill>
        <p:spPr bwMode="auto">
          <a:xfrm>
            <a:off x="4320135" y="2128913"/>
            <a:ext cx="3883843" cy="3953510"/>
          </a:xfrm>
          <a:custGeom>
            <a:avLst/>
            <a:gdLst>
              <a:gd name="connsiteX0" fmla="*/ 1051089 w 2102178"/>
              <a:gd name="connsiteY0" fmla="*/ 0 h 2139886"/>
              <a:gd name="connsiteX1" fmla="*/ 2102178 w 2102178"/>
              <a:gd name="connsiteY1" fmla="*/ 1069943 h 2139886"/>
              <a:gd name="connsiteX2" fmla="*/ 1051089 w 2102178"/>
              <a:gd name="connsiteY2" fmla="*/ 2139886 h 2139886"/>
              <a:gd name="connsiteX3" fmla="*/ 0 w 2102178"/>
              <a:gd name="connsiteY3" fmla="*/ 1069943 h 2139886"/>
              <a:gd name="connsiteX4" fmla="*/ 1051089 w 2102178"/>
              <a:gd name="connsiteY4" fmla="*/ 0 h 21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2178" h="2139886">
                <a:moveTo>
                  <a:pt x="1051089" y="0"/>
                </a:moveTo>
                <a:cubicBezTo>
                  <a:pt x="1631589" y="0"/>
                  <a:pt x="2102178" y="479030"/>
                  <a:pt x="2102178" y="1069943"/>
                </a:cubicBezTo>
                <a:cubicBezTo>
                  <a:pt x="2102178" y="1660856"/>
                  <a:pt x="1631589" y="2139886"/>
                  <a:pt x="1051089" y="2139886"/>
                </a:cubicBezTo>
                <a:cubicBezTo>
                  <a:pt x="470589" y="2139886"/>
                  <a:pt x="0" y="1660856"/>
                  <a:pt x="0" y="1069943"/>
                </a:cubicBezTo>
                <a:cubicBezTo>
                  <a:pt x="0" y="479030"/>
                  <a:pt x="470589" y="0"/>
                  <a:pt x="1051089" y="0"/>
                </a:cubicBez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</p:pic>
      <p:pic>
        <p:nvPicPr>
          <p:cNvPr id="18" name="Obraz 17" descr="Brak dostępnego opisu zdjęcia.">
            <a:extLst>
              <a:ext uri="{FF2B5EF4-FFF2-40B4-BE49-F238E27FC236}">
                <a16:creationId xmlns:a16="http://schemas.microsoft.com/office/drawing/2014/main" id="{34725748-A3C0-CD82-3E38-977A37BFB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8" r="7080" b="66990"/>
          <a:stretch>
            <a:fillRect/>
          </a:stretch>
        </p:blipFill>
        <p:spPr bwMode="auto">
          <a:xfrm>
            <a:off x="8288591" y="478440"/>
            <a:ext cx="3598061" cy="3471137"/>
          </a:xfrm>
          <a:custGeom>
            <a:avLst/>
            <a:gdLst>
              <a:gd name="connsiteX0" fmla="*/ 1108213 w 2216426"/>
              <a:gd name="connsiteY0" fmla="*/ 0 h 2138240"/>
              <a:gd name="connsiteX1" fmla="*/ 2216426 w 2216426"/>
              <a:gd name="connsiteY1" fmla="*/ 1069120 h 2138240"/>
              <a:gd name="connsiteX2" fmla="*/ 1108213 w 2216426"/>
              <a:gd name="connsiteY2" fmla="*/ 2138240 h 2138240"/>
              <a:gd name="connsiteX3" fmla="*/ 0 w 2216426"/>
              <a:gd name="connsiteY3" fmla="*/ 1069120 h 2138240"/>
              <a:gd name="connsiteX4" fmla="*/ 1108213 w 2216426"/>
              <a:gd name="connsiteY4" fmla="*/ 0 h 213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6426" h="2138240">
                <a:moveTo>
                  <a:pt x="1108213" y="0"/>
                </a:moveTo>
                <a:cubicBezTo>
                  <a:pt x="1720262" y="0"/>
                  <a:pt x="2216426" y="478661"/>
                  <a:pt x="2216426" y="1069120"/>
                </a:cubicBezTo>
                <a:cubicBezTo>
                  <a:pt x="2216426" y="1659579"/>
                  <a:pt x="1720262" y="2138240"/>
                  <a:pt x="1108213" y="2138240"/>
                </a:cubicBezTo>
                <a:cubicBezTo>
                  <a:pt x="496164" y="2138240"/>
                  <a:pt x="0" y="1659579"/>
                  <a:pt x="0" y="1069120"/>
                </a:cubicBezTo>
                <a:cubicBezTo>
                  <a:pt x="0" y="478661"/>
                  <a:pt x="496164" y="0"/>
                  <a:pt x="1108213" y="0"/>
                </a:cubicBez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6791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ak dostępnego opisu zdjęcia.">
            <a:extLst>
              <a:ext uri="{FF2B5EF4-FFF2-40B4-BE49-F238E27FC236}">
                <a16:creationId xmlns:a16="http://schemas.microsoft.com/office/drawing/2014/main" id="{9CB8CDE1-6855-50AA-87AE-A238C01D1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66" y="385618"/>
            <a:ext cx="4635522" cy="608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9685A65E-B99B-7422-99C5-6D013145E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56" y="490682"/>
            <a:ext cx="4465001" cy="590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65B6E60-61BE-B861-F60C-6CBDE9D5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43" y="1770613"/>
            <a:ext cx="2780382" cy="23592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pl-PL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wilderness</a:t>
            </a:r>
            <a:br>
              <a:rPr lang="pl-PL" sz="3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3000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912B90A-0F7F-32DA-A4C9-5CBE36F24BFB}"/>
              </a:ext>
            </a:extLst>
          </p:cNvPr>
          <p:cNvSpPr txBox="1"/>
          <p:nvPr/>
        </p:nvSpPr>
        <p:spPr>
          <a:xfrm>
            <a:off x="396965" y="385618"/>
            <a:ext cx="19062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Artur Grottger</a:t>
            </a:r>
            <a:br>
              <a:rPr lang="pl-P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8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B377C38-3DAC-08A5-EAF3-6F26BED37573}"/>
              </a:ext>
            </a:extLst>
          </p:cNvPr>
          <p:cNvSpPr txBox="1"/>
          <p:nvPr/>
        </p:nvSpPr>
        <p:spPr>
          <a:xfrm>
            <a:off x="6614926" y="5992456"/>
            <a:ext cx="792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1864</a:t>
            </a:r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9B64BC6-322A-E4E3-542A-7A141103CAAA}"/>
              </a:ext>
            </a:extLst>
          </p:cNvPr>
          <p:cNvSpPr txBox="1"/>
          <p:nvPr/>
        </p:nvSpPr>
        <p:spPr>
          <a:xfrm>
            <a:off x="11099043" y="5837566"/>
            <a:ext cx="792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1866</a:t>
            </a:r>
            <a:endParaRPr lang="pl-PL" dirty="0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191A9524-2119-7951-43BF-E024B15CCB72}"/>
              </a:ext>
            </a:extLst>
          </p:cNvPr>
          <p:cNvSpPr txBox="1">
            <a:spLocks/>
          </p:cNvSpPr>
          <p:nvPr/>
        </p:nvSpPr>
        <p:spPr>
          <a:xfrm>
            <a:off x="643918" y="1343758"/>
            <a:ext cx="2077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pl-PL" sz="2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ghost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40079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EB4F25-FAED-5DEE-0CD2-F9C13858D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955" y="588327"/>
            <a:ext cx="6286500" cy="595457"/>
          </a:xfrm>
        </p:spPr>
        <p:txBody>
          <a:bodyPr>
            <a:normAutofit fontScale="90000"/>
          </a:bodyPr>
          <a:lstStyle/>
          <a:p>
            <a:r>
              <a:rPr lang="pl-PL" sz="4400" i="0" dirty="0">
                <a:effectLst/>
              </a:rPr>
              <a:t>Utagawa </a:t>
            </a:r>
            <a:r>
              <a:rPr lang="pl-PL" sz="4400" i="0" dirty="0" err="1">
                <a:effectLst/>
              </a:rPr>
              <a:t>Kuniyoshi</a:t>
            </a:r>
            <a:br>
              <a:rPr lang="pl-PL" sz="4400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ABE826-1691-313A-E25B-7249CF833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955" y="2056781"/>
            <a:ext cx="6286500" cy="2321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Abe no </a:t>
            </a:r>
            <a:r>
              <a:rPr lang="en-US" sz="2400" dirty="0" err="1"/>
              <a:t>Yasuna</a:t>
            </a:r>
            <a:r>
              <a:rPr lang="en-US" sz="2400" dirty="0"/>
              <a:t> finding his child with an apparition of its mother, the fox-woman </a:t>
            </a:r>
            <a:r>
              <a:rPr lang="en-US" sz="2400" dirty="0" err="1"/>
              <a:t>Kuzunoha</a:t>
            </a:r>
            <a:r>
              <a:rPr lang="pl-PL" sz="2400" dirty="0"/>
              <a:t> (</a:t>
            </a:r>
            <a:r>
              <a:rPr lang="pl-PL" sz="2400" dirty="0" err="1"/>
              <a:t>woodblock</a:t>
            </a:r>
            <a:r>
              <a:rPr lang="pl-PL" sz="2400" dirty="0"/>
              <a:t> </a:t>
            </a:r>
            <a:r>
              <a:rPr lang="pl-PL" sz="2400" dirty="0" err="1"/>
              <a:t>print</a:t>
            </a:r>
            <a:r>
              <a:rPr lang="pl-PL" sz="2400" dirty="0"/>
              <a:t>)</a:t>
            </a:r>
          </a:p>
        </p:txBody>
      </p:sp>
      <p:pic>
        <p:nvPicPr>
          <p:cNvPr id="4" name="Obraz 3" descr="Obraz zawierający obraz, rysowanie, sztuka, ilustracja&#10;&#10;Opis wygenerowany automatycznie">
            <a:extLst>
              <a:ext uri="{FF2B5EF4-FFF2-40B4-BE49-F238E27FC236}">
                <a16:creationId xmlns:a16="http://schemas.microsoft.com/office/drawing/2014/main" id="{5B3A8613-E203-3F71-169C-5E1EFFC0F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9" y="184678"/>
            <a:ext cx="4529513" cy="64900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B09FC87C-B466-9C4F-B738-D40DED09F197}"/>
              </a:ext>
            </a:extLst>
          </p:cNvPr>
          <p:cNvSpPr txBox="1">
            <a:spLocks/>
          </p:cNvSpPr>
          <p:nvPr/>
        </p:nvSpPr>
        <p:spPr>
          <a:xfrm>
            <a:off x="5159663" y="782390"/>
            <a:ext cx="6286500" cy="595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i="1" dirty="0"/>
              <a:t>Abe no Yasuna and Fox Kuzunoha</a:t>
            </a:r>
            <a:r>
              <a:rPr lang="pl-PL" sz="3200" i="1" dirty="0"/>
              <a:t>, 1852</a:t>
            </a:r>
          </a:p>
        </p:txBody>
      </p:sp>
    </p:spTree>
    <p:extLst>
      <p:ext uri="{BB962C8B-B14F-4D97-AF65-F5344CB8AC3E}">
        <p14:creationId xmlns:p14="http://schemas.microsoft.com/office/powerpoint/2010/main" val="107714094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9fec4a3a-6f69-4681-93f4-26725a223a2b" xsi:nil="true"/>
    <lcf76f155ced4ddcb4097134ff3c332f xmlns="9fec4a3a-6f69-4681-93f4-26725a223a2b">
      <Terms xmlns="http://schemas.microsoft.com/office/infopath/2007/PartnerControls"/>
    </lcf76f155ced4ddcb4097134ff3c332f>
    <TaxCatchAll xmlns="0a3aa8a7-0c46-4050-88e3-40a9eeed509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22521D0E3B5A4FAF97263E4D16F3E9" ma:contentTypeVersion="17" ma:contentTypeDescription="Create a new document." ma:contentTypeScope="" ma:versionID="0173d4c6d85a47e0400ef884365e2d16">
  <xsd:schema xmlns:xsd="http://www.w3.org/2001/XMLSchema" xmlns:xs="http://www.w3.org/2001/XMLSchema" xmlns:p="http://schemas.microsoft.com/office/2006/metadata/properties" xmlns:ns2="9fec4a3a-6f69-4681-93f4-26725a223a2b" xmlns:ns3="0a3aa8a7-0c46-4050-88e3-40a9eeed5091" targetNamespace="http://schemas.microsoft.com/office/2006/metadata/properties" ma:root="true" ma:fieldsID="7f64eea4305d6ae8b06d2aa6c506094d" ns2:_="" ns3:_="">
    <xsd:import namespace="9fec4a3a-6f69-4681-93f4-26725a223a2b"/>
    <xsd:import namespace="0a3aa8a7-0c46-4050-88e3-40a9eeed5091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c4a3a-6f69-4681-93f4-26725a223a2b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3a1d574-02d4-4fed-9423-ab56e15ca9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aa8a7-0c46-4050-88e3-40a9eeed509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7436994-5cfc-47fe-97ea-5ccdbe96d67e}" ma:internalName="TaxCatchAll" ma:showField="CatchAllData" ma:web="0a3aa8a7-0c46-4050-88e3-40a9eeed50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4F56D1-C23F-463E-8043-7C8DBE01F2FD}">
  <ds:schemaRefs>
    <ds:schemaRef ds:uri="http://schemas.microsoft.com/office/2006/metadata/properties"/>
    <ds:schemaRef ds:uri="http://schemas.microsoft.com/office/infopath/2007/PartnerControls"/>
    <ds:schemaRef ds:uri="9fec4a3a-6f69-4681-93f4-26725a223a2b"/>
    <ds:schemaRef ds:uri="0a3aa8a7-0c46-4050-88e3-40a9eeed5091"/>
  </ds:schemaRefs>
</ds:datastoreItem>
</file>

<file path=customXml/itemProps2.xml><?xml version="1.0" encoding="utf-8"?>
<ds:datastoreItem xmlns:ds="http://schemas.openxmlformats.org/officeDocument/2006/customXml" ds:itemID="{6B9505A1-9C04-4B62-B006-8BD744C95A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4D6A51-D7FC-4461-9E36-4646075C8D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ec4a3a-6f69-4681-93f4-26725a223a2b"/>
    <ds:schemaRef ds:uri="0a3aa8a7-0c46-4050-88e3-40a9eeed50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1536</TotalTime>
  <Words>409</Words>
  <Application>Microsoft Office PowerPoint</Application>
  <PresentationFormat>Panoramiczny</PresentationFormat>
  <Paragraphs>79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Phantoms in art</vt:lpstr>
      <vt:lpstr>Prezentacja programu PowerPoint</vt:lpstr>
      <vt:lpstr>Phantoms</vt:lpstr>
      <vt:lpstr>Johann Heinrich Füssli </vt:lpstr>
      <vt:lpstr>Prezentacja programu PowerPoint</vt:lpstr>
      <vt:lpstr>Prezentacja programu PowerPoint</vt:lpstr>
      <vt:lpstr>Lucjan Wędrychowski  Temptation of st. Anthony 235 × 165 cm 1886  </vt:lpstr>
      <vt:lpstr>The wilderness </vt:lpstr>
      <vt:lpstr>Utagawa Kuniyoshi </vt:lpstr>
      <vt:lpstr>The kiss / The hug</vt:lpstr>
      <vt:lpstr>Anna Chromy</vt:lpstr>
      <vt:lpstr>References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Apparitions in art</dc:title>
  <dc:creator>Marcja Olbrycht</dc:creator>
  <cp:lastModifiedBy>Marcja Olbrycht</cp:lastModifiedBy>
  <cp:revision>30</cp:revision>
  <dcterms:created xsi:type="dcterms:W3CDTF">2023-10-04T18:39:19Z</dcterms:created>
  <dcterms:modified xsi:type="dcterms:W3CDTF">2024-05-06T14:49:05Z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0x010100A722521D0E3B5A4FAF97263E4D16F3E9</vt:lpwstr>
  </property>
</Properties>
</file>