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71" r:id="rId6"/>
    <p:sldId id="263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E1A470-75FE-4E7C-807F-D027E323A942}" type="datetimeFigureOut">
              <a:rPr lang="pl-PL" smtClean="0"/>
              <a:pPr/>
              <a:t>2016-06-16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3FC50A-F4F0-4097-A4FE-5FCFB221875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resse_en_France" TargetMode="External"/><Relationship Id="rId2" Type="http://schemas.openxmlformats.org/officeDocument/2006/relationships/hyperlink" Target="https://fr.wikipedia.org/wiki/Cat%C3%A9gorie:Presse_%C3%A9crite_en_Fr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zi.com/ms4u9jposkc4/czasopisma-we-francji/" TargetMode="External"/><Relationship Id="rId4" Type="http://schemas.openxmlformats.org/officeDocument/2006/relationships/hyperlink" Target="http://institutfrancais.pl/apprendre-le-francais/pl/2011/05/lire-la-presse-francaise-et-les-journaux-francophones-2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La </a:t>
            </a:r>
            <a:r>
              <a:rPr lang="pl-PL" dirty="0" err="1" smtClean="0"/>
              <a:t>presse</a:t>
            </a:r>
            <a:r>
              <a:rPr lang="pl-PL" dirty="0" smtClean="0"/>
              <a:t> </a:t>
            </a:r>
            <a:r>
              <a:rPr lang="pl-PL" dirty="0" err="1"/>
              <a:t>française</a:t>
            </a:r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27984" y="4725144"/>
            <a:ext cx="4496544" cy="1777752"/>
          </a:xfrm>
        </p:spPr>
        <p:txBody>
          <a:bodyPr/>
          <a:lstStyle/>
          <a:p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Magdalena Groszek</a:t>
            </a:r>
            <a:b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Philologie</a:t>
            </a:r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polonaise</a:t>
            </a:r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Études</a:t>
            </a:r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2</a:t>
            </a:r>
            <a:r>
              <a:rPr lang="pl-PL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l-P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  <a:endParaRPr lang="pl-PL" sz="2000" b="1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" name="Obraz 3" descr="logo 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8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</a:t>
            </a:r>
            <a:r>
              <a:rPr lang="pl-PL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presse</a:t>
            </a:r>
            <a:r>
              <a:rPr lang="en-US" dirty="0" smtClean="0"/>
              <a:t> pour les femmes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745" y="1600200"/>
            <a:ext cx="3481510" cy="45259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4211959" cy="4032448"/>
          </a:xfrm>
        </p:spPr>
      </p:pic>
    </p:spTree>
    <p:extLst>
      <p:ext uri="{BB962C8B-B14F-4D97-AF65-F5344CB8AC3E}">
        <p14:creationId xmlns:p14="http://schemas.microsoft.com/office/powerpoint/2010/main" xmlns="" val="187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en-US" dirty="0"/>
              <a:t>La </a:t>
            </a:r>
            <a:r>
              <a:rPr lang="en-US" dirty="0" err="1"/>
              <a:t>presse</a:t>
            </a:r>
            <a:r>
              <a:rPr lang="en-US" dirty="0"/>
              <a:t> pour les </a:t>
            </a:r>
            <a:r>
              <a:rPr lang="en-US" dirty="0" err="1"/>
              <a:t>enfants</a:t>
            </a:r>
            <a:r>
              <a:rPr lang="en-US" dirty="0"/>
              <a:t> et les </a:t>
            </a:r>
            <a:r>
              <a:rPr lang="en-US" dirty="0" smtClean="0"/>
              <a:t>adolescents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16832"/>
            <a:ext cx="2999234" cy="308934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25" y="1842294"/>
            <a:ext cx="4041775" cy="4041775"/>
          </a:xfrm>
        </p:spPr>
      </p:pic>
      <p:pic>
        <p:nvPicPr>
          <p:cNvPr id="4098" name="Picture 2" descr="C:\Users\Magda\Desktop\do wydruku\dla studee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1"/>
            <a:ext cx="2808312" cy="36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/>
          <a:lstStyle/>
          <a:p>
            <a:r>
              <a:rPr lang="fr-FR" dirty="0"/>
              <a:t>Portail et service </a:t>
            </a:r>
            <a:r>
              <a:rPr lang="fr-FR" dirty="0" smtClean="0"/>
              <a:t>d'information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4437" y="3167856"/>
            <a:ext cx="3286125" cy="13906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996952"/>
            <a:ext cx="3456384" cy="1368151"/>
          </a:xfrm>
        </p:spPr>
      </p:pic>
    </p:spTree>
    <p:extLst>
      <p:ext uri="{BB962C8B-B14F-4D97-AF65-F5344CB8AC3E}">
        <p14:creationId xmlns:p14="http://schemas.microsoft.com/office/powerpoint/2010/main" xmlns="" val="18922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Vocabulair</a:t>
            </a:r>
            <a:r>
              <a:rPr lang="pl-PL" dirty="0" smtClean="0">
                <a:effectLst/>
              </a:rPr>
              <a:t>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pour les enfants – dla dzieci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pour les adolescents – dla młodzieży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divertissement (m) – rozrywka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variété (f) – róznorodność, program rozrywkowy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principal – główny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apparaître – ukazywać się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365760" y="2132856"/>
            <a:ext cx="4041648" cy="3993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dirty="0">
                <a:solidFill>
                  <a:schemeClr val="tx1"/>
                </a:solidFill>
              </a:rPr>
              <a:t>magazine (m) – magazyn, czasopismo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périodique (m) – periodyk, czasopismo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revue (f) – przegląd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revue illustrée – magazyn ilustrowany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presse gratuite (f) – prasa bezpłatna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journal (m) – dziennik, gazeta</a:t>
            </a:r>
            <a:endParaRPr lang="pl-PL" dirty="0">
              <a:solidFill>
                <a:schemeClr val="tx1"/>
              </a:solidFill>
            </a:endParaRPr>
          </a:p>
          <a:p>
            <a:pPr lvl="0"/>
            <a:r>
              <a:rPr lang="fr-FR" dirty="0">
                <a:solidFill>
                  <a:schemeClr val="tx1"/>
                </a:solidFill>
              </a:rPr>
              <a:t>hebdomadaire (m) – tygodnik</a:t>
            </a:r>
            <a:endParaRPr lang="pl-P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5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Bibliographie</a:t>
            </a:r>
            <a:r>
              <a:rPr lang="pl-PL" dirty="0" smtClean="0"/>
              <a:t>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https://fr.wikipedia.org/wiki/Cat%C3%A9gorie:Presse_%C3%A9crite_en_France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https://fr.wikipedia.org/wiki/Presse_en_France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http://institutfrancais.pl/apprendre-le-francais/pl/2011/05/lire-la-presse-francaise-et-les-journaux-francophones-2/</a:t>
            </a:r>
            <a:endParaRPr lang="pl-PL" dirty="0" smtClean="0"/>
          </a:p>
          <a:p>
            <a:r>
              <a:rPr lang="pl-PL" dirty="0">
                <a:hlinkClick r:id="rId5"/>
              </a:rPr>
              <a:t>https://prezi.com/ms4u9jposkc4/czasopisma-we-francji</a:t>
            </a:r>
            <a:r>
              <a:rPr lang="pl-PL" dirty="0" smtClean="0">
                <a:hlinkClick r:id="rId5"/>
              </a:rPr>
              <a:t>/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743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0" dirty="0" smtClean="0"/>
              <a:t>Nous vous remercions de votre attention</a:t>
            </a:r>
            <a:endParaRPr lang="pl-PL" sz="3200" b="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1835696" y="764704"/>
            <a:ext cx="5434881" cy="1500187"/>
          </a:xfrm>
        </p:spPr>
        <p:txBody>
          <a:bodyPr/>
          <a:lstStyle/>
          <a:p>
            <a:r>
              <a:rPr lang="pl-PL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fin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535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</a:rPr>
              <a:t>Plan de la </a:t>
            </a:r>
            <a:r>
              <a:rPr lang="fr-FR" dirty="0" smtClean="0">
                <a:effectLst/>
              </a:rPr>
              <a:t>présentation</a:t>
            </a:r>
            <a:r>
              <a:rPr lang="pl-PL" dirty="0" smtClean="0">
                <a:effectLst/>
              </a:rPr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>
                <a:solidFill>
                  <a:schemeClr val="tx1"/>
                </a:solidFill>
              </a:rPr>
              <a:t>Informations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générales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La </a:t>
            </a:r>
            <a:r>
              <a:rPr lang="pl-PL" dirty="0" err="1">
                <a:solidFill>
                  <a:schemeClr val="tx1"/>
                </a:solidFill>
              </a:rPr>
              <a:t>d</a:t>
            </a:r>
            <a:r>
              <a:rPr lang="pl-PL" dirty="0" err="1" smtClean="0">
                <a:solidFill>
                  <a:schemeClr val="tx1"/>
                </a:solidFill>
              </a:rPr>
              <a:t>ivision</a:t>
            </a:r>
            <a:r>
              <a:rPr lang="pl-PL" dirty="0" smtClean="0">
                <a:solidFill>
                  <a:schemeClr val="tx1"/>
                </a:solidFill>
              </a:rPr>
              <a:t> des </a:t>
            </a:r>
            <a:r>
              <a:rPr lang="pl-PL" dirty="0" err="1" smtClean="0">
                <a:solidFill>
                  <a:schemeClr val="tx1"/>
                </a:solidFill>
              </a:rPr>
              <a:t>magazines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Des magazines les plus </a:t>
            </a:r>
            <a:r>
              <a:rPr lang="fr-FR" dirty="0" smtClean="0">
                <a:solidFill>
                  <a:schemeClr val="tx1"/>
                </a:solidFill>
              </a:rPr>
              <a:t>populair</a:t>
            </a:r>
            <a:r>
              <a:rPr lang="pl-PL" dirty="0" smtClean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s 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pl-PL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gratuit</a:t>
            </a:r>
            <a:r>
              <a:rPr lang="pl-PL" dirty="0" smtClean="0">
                <a:solidFill>
                  <a:schemeClr val="tx1"/>
                </a:solidFill>
              </a:rPr>
              <a:t>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La presse d'information professionnelle et spécialisée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pl-PL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d'information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illustré</a:t>
            </a:r>
            <a:r>
              <a:rPr lang="pl-PL" dirty="0" smtClean="0">
                <a:solidFill>
                  <a:schemeClr val="tx1"/>
                </a:solidFill>
              </a:rPr>
              <a:t>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pl-PL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sportive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pl-PL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pour les </a:t>
            </a:r>
            <a:r>
              <a:rPr lang="en-US" dirty="0" smtClean="0">
                <a:solidFill>
                  <a:schemeClr val="tx1"/>
                </a:solidFill>
              </a:rPr>
              <a:t>femmes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La presse pour les enfants et les adolescents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Portail et service </a:t>
            </a:r>
            <a:r>
              <a:rPr lang="fr-FR" dirty="0" smtClean="0">
                <a:solidFill>
                  <a:schemeClr val="tx1"/>
                </a:solidFill>
              </a:rPr>
              <a:t>d'information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>
                <a:solidFill>
                  <a:schemeClr val="tx1"/>
                </a:solidFill>
              </a:rPr>
              <a:t>Vocabulaire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pl-PL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Bibliographie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6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</a:t>
            </a:r>
            <a:r>
              <a:rPr lang="pl-PL" dirty="0" err="1" smtClean="0"/>
              <a:t>nformations</a:t>
            </a:r>
            <a:r>
              <a:rPr lang="pl-PL" dirty="0" smtClean="0"/>
              <a:t> </a:t>
            </a:r>
            <a:r>
              <a:rPr lang="pl-PL" dirty="0" err="1" smtClean="0"/>
              <a:t>générales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72816"/>
            <a:ext cx="5987008" cy="1152128"/>
          </a:xfrm>
        </p:spPr>
      </p:pic>
      <p:sp>
        <p:nvSpPr>
          <p:cNvPr id="8" name="Symbol zastępczy zawartości 7"/>
          <p:cNvSpPr>
            <a:spLocks noGrp="1"/>
          </p:cNvSpPr>
          <p:nvPr>
            <p:ph sz="quarter" idx="13"/>
          </p:nvPr>
        </p:nvSpPr>
        <p:spPr>
          <a:xfrm>
            <a:off x="611560" y="3284984"/>
            <a:ext cx="8075240" cy="28411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 lecture des </a:t>
            </a:r>
            <a:r>
              <a:rPr lang="en-US" dirty="0" err="1">
                <a:solidFill>
                  <a:schemeClr val="tx1"/>
                </a:solidFill>
              </a:rPr>
              <a:t>périodiques</a:t>
            </a:r>
            <a:r>
              <a:rPr lang="en-US" dirty="0">
                <a:solidFill>
                  <a:schemeClr val="tx1"/>
                </a:solidFill>
              </a:rPr>
              <a:t>, et </a:t>
            </a:r>
            <a:r>
              <a:rPr lang="en-US" dirty="0" err="1">
                <a:solidFill>
                  <a:schemeClr val="tx1"/>
                </a:solidFill>
              </a:rPr>
              <a:t>surtout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toutes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sortes</a:t>
            </a:r>
            <a:r>
              <a:rPr lang="en-US" dirty="0">
                <a:solidFill>
                  <a:schemeClr val="tx1"/>
                </a:solidFill>
              </a:rPr>
              <a:t> de magazines </a:t>
            </a:r>
            <a:r>
              <a:rPr lang="en-US" dirty="0" err="1">
                <a:solidFill>
                  <a:schemeClr val="tx1"/>
                </a:solidFill>
              </a:rPr>
              <a:t>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l'occupation</a:t>
            </a:r>
            <a:r>
              <a:rPr lang="en-US" dirty="0">
                <a:solidFill>
                  <a:schemeClr val="tx1"/>
                </a:solidFill>
              </a:rPr>
              <a:t> favorite des </a:t>
            </a:r>
            <a:r>
              <a:rPr lang="en-US" dirty="0" err="1">
                <a:solidFill>
                  <a:schemeClr val="tx1"/>
                </a:solidFill>
              </a:rPr>
              <a:t>Français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Des études montrent que plus de 90% des français lisent chaque jour.</a:t>
            </a:r>
            <a:endParaRPr lang="pl-PL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plupart des périodiques représentés  est la presse spécialisée et professionnelle.</a:t>
            </a:r>
            <a:endParaRPr lang="pl-P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4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L</a:t>
            </a:r>
            <a:r>
              <a:rPr lang="fr-FR" dirty="0" smtClean="0">
                <a:effectLst/>
              </a:rPr>
              <a:t>a </a:t>
            </a:r>
            <a:r>
              <a:rPr lang="fr-FR" dirty="0">
                <a:effectLst/>
              </a:rPr>
              <a:t>division des magazines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M</a:t>
            </a:r>
            <a:r>
              <a:rPr lang="en-US" dirty="0" err="1" smtClean="0"/>
              <a:t>agazines</a:t>
            </a:r>
            <a:r>
              <a:rPr lang="en-US" dirty="0" smtClean="0"/>
              <a:t> </a:t>
            </a:r>
            <a:r>
              <a:rPr lang="en-US" dirty="0" err="1" smtClean="0"/>
              <a:t>gratuits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Magazines </a:t>
            </a:r>
            <a:r>
              <a:rPr lang="en-US" dirty="0" err="1" smtClean="0"/>
              <a:t>d'information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Magazines </a:t>
            </a:r>
            <a:r>
              <a:rPr lang="en-US" dirty="0" err="1" smtClean="0"/>
              <a:t>illustré</a:t>
            </a: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Magazines </a:t>
            </a:r>
            <a:r>
              <a:rPr lang="en-US" dirty="0" err="1" smtClean="0"/>
              <a:t>sportifs</a:t>
            </a: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Magazines </a:t>
            </a:r>
            <a:r>
              <a:rPr lang="en-US" dirty="0"/>
              <a:t>pour les </a:t>
            </a:r>
            <a:r>
              <a:rPr lang="en-US" dirty="0" smtClean="0"/>
              <a:t>femmes</a:t>
            </a: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Magazines </a:t>
            </a:r>
            <a:r>
              <a:rPr lang="en-US" dirty="0"/>
              <a:t>pour la </a:t>
            </a:r>
            <a:r>
              <a:rPr lang="en-US" dirty="0" err="1"/>
              <a:t>jeunesse</a:t>
            </a:r>
            <a:r>
              <a:rPr lang="en-US" dirty="0"/>
              <a:t> et les </a:t>
            </a:r>
            <a:r>
              <a:rPr lang="en-US" dirty="0" err="1" smtClean="0"/>
              <a:t>enfants</a:t>
            </a:r>
            <a:endParaRPr lang="pl-PL" dirty="0" smtClean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gratuit</a:t>
            </a:r>
            <a:r>
              <a:rPr lang="pl-PL" dirty="0" smtClean="0">
                <a:solidFill>
                  <a:schemeClr val="tx1"/>
                </a:solidFill>
              </a:rPr>
              <a:t>e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 presse d'information professionnelle et spécialisée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d'information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illustré</a:t>
            </a:r>
            <a:r>
              <a:rPr lang="pl-PL" dirty="0" smtClean="0">
                <a:solidFill>
                  <a:schemeClr val="tx1"/>
                </a:solidFill>
              </a:rPr>
              <a:t>e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sportive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pour les </a:t>
            </a:r>
            <a:r>
              <a:rPr lang="en-US" dirty="0" smtClean="0">
                <a:solidFill>
                  <a:schemeClr val="tx1"/>
                </a:solidFill>
              </a:rPr>
              <a:t>femmes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presse</a:t>
            </a:r>
            <a:r>
              <a:rPr lang="en-US" dirty="0">
                <a:solidFill>
                  <a:schemeClr val="tx1"/>
                </a:solidFill>
              </a:rPr>
              <a:t> pour les </a:t>
            </a:r>
            <a:r>
              <a:rPr lang="en-US" dirty="0" err="1">
                <a:solidFill>
                  <a:schemeClr val="tx1"/>
                </a:solidFill>
              </a:rPr>
              <a:t>enfants</a:t>
            </a:r>
            <a:r>
              <a:rPr lang="en-US" dirty="0">
                <a:solidFill>
                  <a:schemeClr val="tx1"/>
                </a:solidFill>
              </a:rPr>
              <a:t> et les adolescents</a:t>
            </a:r>
            <a:endParaRPr lang="pl-PL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gda\Desktop\do wydruku\rozne gaze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88431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43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magazines les plus </a:t>
            </a:r>
            <a:r>
              <a:rPr lang="fr-FR" dirty="0" smtClean="0"/>
              <a:t>populair</a:t>
            </a:r>
            <a:r>
              <a:rPr lang="pl-PL" dirty="0" smtClean="0"/>
              <a:t>e</a:t>
            </a:r>
            <a:r>
              <a:rPr lang="fr-FR" dirty="0" smtClean="0"/>
              <a:t>s 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16832"/>
            <a:ext cx="3528392" cy="382733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112" y="1862931"/>
            <a:ext cx="3733800" cy="4000500"/>
          </a:xfrm>
        </p:spPr>
      </p:pic>
    </p:spTree>
    <p:extLst>
      <p:ext uri="{BB962C8B-B14F-4D97-AF65-F5344CB8AC3E}">
        <p14:creationId xmlns:p14="http://schemas.microsoft.com/office/powerpoint/2010/main" xmlns="" val="41439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pl-PL" dirty="0"/>
              <a:t>a</a:t>
            </a:r>
            <a:r>
              <a:rPr lang="en-US" dirty="0" smtClean="0"/>
              <a:t> </a:t>
            </a:r>
            <a:r>
              <a:rPr lang="en-US" dirty="0" err="1"/>
              <a:t>presse</a:t>
            </a:r>
            <a:r>
              <a:rPr lang="en-US" dirty="0"/>
              <a:t> </a:t>
            </a:r>
            <a:r>
              <a:rPr lang="en-US" dirty="0" err="1" smtClean="0"/>
              <a:t>gratuit</a:t>
            </a:r>
            <a:r>
              <a:rPr lang="pl-PL" dirty="0" smtClean="0"/>
              <a:t>e: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706" y="1600200"/>
            <a:ext cx="3553588" cy="45259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268" y="1600200"/>
            <a:ext cx="3397489" cy="4525963"/>
          </a:xfrm>
        </p:spPr>
      </p:pic>
    </p:spTree>
    <p:extLst>
      <p:ext uri="{BB962C8B-B14F-4D97-AF65-F5344CB8AC3E}">
        <p14:creationId xmlns:p14="http://schemas.microsoft.com/office/powerpoint/2010/main" xmlns="" val="39251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457200" y="116632"/>
            <a:ext cx="8229600" cy="1800200"/>
          </a:xfrm>
        </p:spPr>
        <p:txBody>
          <a:bodyPr/>
          <a:lstStyle/>
          <a:p>
            <a:r>
              <a:rPr lang="fr-FR" sz="4800" dirty="0"/>
              <a:t>La presse d'information professionnelle et </a:t>
            </a:r>
            <a:r>
              <a:rPr lang="fr-FR" sz="4800" dirty="0" smtClean="0"/>
              <a:t>spécialisée</a:t>
            </a:r>
            <a:r>
              <a:rPr lang="pl-PL" sz="4800" dirty="0" smtClean="0"/>
              <a:t>:</a:t>
            </a:r>
            <a:endParaRPr lang="pl-PL" sz="4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132856"/>
            <a:ext cx="3568116" cy="45259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3168352" cy="3625138"/>
          </a:xfrm>
        </p:spPr>
      </p:pic>
      <p:pic>
        <p:nvPicPr>
          <p:cNvPr id="2050" name="Picture 2" descr="C:\Users\Magda\Desktop\do wydruku\le 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94323"/>
            <a:ext cx="3024336" cy="35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presse</a:t>
            </a:r>
            <a:r>
              <a:rPr lang="en-US" dirty="0"/>
              <a:t> </a:t>
            </a:r>
            <a:r>
              <a:rPr lang="en-US" dirty="0" err="1"/>
              <a:t>d'information</a:t>
            </a:r>
            <a:r>
              <a:rPr lang="en-US" dirty="0"/>
              <a:t> </a:t>
            </a:r>
            <a:r>
              <a:rPr lang="en-US" dirty="0" err="1" smtClean="0"/>
              <a:t>illustré</a:t>
            </a:r>
            <a:r>
              <a:rPr lang="pl-PL" dirty="0" smtClean="0"/>
              <a:t>e: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631" y="1600200"/>
            <a:ext cx="3505738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„</a:t>
            </a:r>
            <a:r>
              <a:rPr lang="fr-FR" dirty="0">
                <a:solidFill>
                  <a:schemeClr val="tx1"/>
                </a:solidFill>
              </a:rPr>
              <a:t> La vie est une histoire </a:t>
            </a:r>
            <a:r>
              <a:rPr lang="fr-FR" dirty="0" smtClean="0">
                <a:solidFill>
                  <a:schemeClr val="tx1"/>
                </a:solidFill>
              </a:rPr>
              <a:t>vraie</a:t>
            </a:r>
            <a:r>
              <a:rPr lang="pl-PL" dirty="0" smtClean="0">
                <a:solidFill>
                  <a:schemeClr val="tx1"/>
                </a:solidFill>
              </a:rPr>
              <a:t>”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5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</a:t>
            </a:r>
            <a:r>
              <a:rPr lang="pl-PL" dirty="0"/>
              <a:t>a</a:t>
            </a:r>
            <a:r>
              <a:rPr lang="en-US" dirty="0" smtClean="0"/>
              <a:t> </a:t>
            </a:r>
            <a:r>
              <a:rPr lang="en-US" dirty="0" err="1"/>
              <a:t>presse</a:t>
            </a:r>
            <a:r>
              <a:rPr lang="en-US" dirty="0"/>
              <a:t> sportive</a:t>
            </a:r>
            <a:r>
              <a:rPr lang="pl-PL" dirty="0" smtClean="0"/>
              <a:t>: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6599" y="1600200"/>
            <a:ext cx="3101802" cy="45259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40768"/>
            <a:ext cx="3200681" cy="4525963"/>
          </a:xfrm>
        </p:spPr>
      </p:pic>
      <p:pic>
        <p:nvPicPr>
          <p:cNvPr id="3074" name="Picture 2" descr="C:\Users\Magda\Desktop\do wydruku\sportowa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47665"/>
            <a:ext cx="28575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14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2260</TotalTime>
  <Words>331</Words>
  <Application>Microsoft Office PowerPoint</Application>
  <PresentationFormat>Pokaz na ekranie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Kierownictwo</vt:lpstr>
      <vt:lpstr>La presse française </vt:lpstr>
      <vt:lpstr>Plan de la présentation:</vt:lpstr>
      <vt:lpstr>Informations générales:</vt:lpstr>
      <vt:lpstr>La division des magazines:</vt:lpstr>
      <vt:lpstr>Des magazines les plus populaires :</vt:lpstr>
      <vt:lpstr>La presse gratuite:</vt:lpstr>
      <vt:lpstr>La presse d'information professionnelle et spécialisée:</vt:lpstr>
      <vt:lpstr>La presse d'information illustrée:</vt:lpstr>
      <vt:lpstr>La presse sportive: </vt:lpstr>
      <vt:lpstr>La presse pour les femmes:</vt:lpstr>
      <vt:lpstr>  La presse pour les enfants et les adolescents:</vt:lpstr>
      <vt:lpstr>Portail et service d'information:</vt:lpstr>
      <vt:lpstr>Vocabulaire:</vt:lpstr>
      <vt:lpstr>Bibliographie: </vt:lpstr>
      <vt:lpstr>Nous vous remercions de votre attention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Magazine français</dc:title>
  <dc:creator>Magda Groszek</dc:creator>
  <cp:lastModifiedBy>Dom</cp:lastModifiedBy>
  <cp:revision>37</cp:revision>
  <dcterms:created xsi:type="dcterms:W3CDTF">2016-05-31T09:17:01Z</dcterms:created>
  <dcterms:modified xsi:type="dcterms:W3CDTF">2016-06-16T08:12:29Z</dcterms:modified>
</cp:coreProperties>
</file>