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Calibri" panose="020F0502020204030204" pitchFamily="34" charset="0"/>
      <p:regular r:id="rId18"/>
      <p:bold r:id="rId19"/>
      <p:italic r:id="rId20"/>
      <p:boldItalic r:id="rId21"/>
    </p:embeddedFont>
    <p:embeddedFont>
      <p:font typeface="Nunito" panose="020B0604020202020204" charset="-18"/>
      <p:regular r:id="rId22"/>
      <p:bold r:id="rId23"/>
      <p:italic r:id="rId24"/>
      <p:boldItalic r:id="rId25"/>
    </p:embeddedFont>
    <p:embeddedFont>
      <p:font typeface="Georgia" panose="02040502050405020303" pitchFamily="18"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6CBC461-47AC-4956-A00F-7EA9C2E0F0F9}">
  <a:tblStyle styleId="{56CBC461-47AC-4956-A00F-7EA9C2E0F0F9}" styleName="Table_0">
    <a:wholeTbl>
      <a:tcTxStyle>
        <a:font>
          <a:latin typeface="Arial"/>
          <a:ea typeface="Arial"/>
          <a:cs typeface="Arial"/>
        </a:font>
        <a:srgbClr val="000000"/>
      </a:tcTxStyle>
      <a:tcStyle>
        <a:tcBdr>
          <a:left>
            <a:ln w="9525" cap="flat" cmpd="sng">
              <a:solidFill>
                <a:srgbClr val="808080"/>
              </a:solidFill>
              <a:prstDash val="solid"/>
              <a:round/>
              <a:headEnd type="none" w="sm" len="sm"/>
              <a:tailEnd type="none" w="sm" len="sm"/>
            </a:ln>
          </a:left>
          <a:right>
            <a:ln w="9525" cap="flat" cmpd="sng">
              <a:solidFill>
                <a:srgbClr val="808080"/>
              </a:solidFill>
              <a:prstDash val="solid"/>
              <a:round/>
              <a:headEnd type="none" w="sm" len="sm"/>
              <a:tailEnd type="none" w="sm" len="sm"/>
            </a:ln>
          </a:right>
          <a:top>
            <a:ln w="9525" cap="flat" cmpd="sng">
              <a:solidFill>
                <a:srgbClr val="808080"/>
              </a:solidFill>
              <a:prstDash val="solid"/>
              <a:round/>
              <a:headEnd type="none" w="sm" len="sm"/>
              <a:tailEnd type="none" w="sm" len="sm"/>
            </a:ln>
          </a:top>
          <a:bottom>
            <a:ln w="9525" cap="flat" cmpd="sng">
              <a:solidFill>
                <a:srgbClr val="808080"/>
              </a:solidFill>
              <a:prstDash val="solid"/>
              <a:round/>
              <a:headEnd type="none" w="sm" len="sm"/>
              <a:tailEnd type="none" w="sm" len="sm"/>
            </a:ln>
          </a:bottom>
          <a:insideH>
            <a:ln w="9525" cap="flat" cmpd="sng">
              <a:solidFill>
                <a:srgbClr val="808080"/>
              </a:solidFill>
              <a:prstDash val="solid"/>
              <a:round/>
              <a:headEnd type="none" w="sm" len="sm"/>
              <a:tailEnd type="none" w="sm" len="sm"/>
            </a:ln>
          </a:insideH>
          <a:insideV>
            <a:ln w="9525" cap="flat" cmpd="sng">
              <a:solidFill>
                <a:srgbClr val="808080"/>
              </a:solidFill>
              <a:prstDash val="solid"/>
              <a:round/>
              <a:headEnd type="none" w="sm" len="sm"/>
              <a:tailEnd type="none" w="sm" len="sm"/>
            </a:ln>
          </a:insideV>
        </a:tcBdr>
        <a:fill>
          <a:solidFill>
            <a:srgbClr val="FFFFFF"/>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9" d="100"/>
          <a:sy n="79" d="100"/>
        </p:scale>
        <p:origin x="-427" y="5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2269605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1330d3fa5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1330d3fa5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71330d3fa5_0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71330d3fa5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71330d3fa5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71330d3fa5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1712d6f18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71712d6f1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71330d3fa5_0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71330d3fa5_0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71330d3fa5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71330d3fa5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71330d3fa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71330d3f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71330d3fa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71330d3fa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71330d3fa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71330d3fa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71330d3fa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71330d3fa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71330d3fa5_0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71330d3fa5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71330d3fa5_0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71330d3fa5_0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71330d3fa5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71330d3fa5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71330d3fa5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71330d3fa5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Autofit/>
          </a:bodyPr>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p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de.wikipedia.org/wiki/Angebot_(Volkswirtschaftslehre)" TargetMode="External"/><Relationship Id="rId7" Type="http://schemas.openxmlformats.org/officeDocument/2006/relationships/hyperlink" Target="https://de.wikipedia.org/wiki/Marktpreis"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de.wikipedia.org/wiki/Marktgleichgewicht" TargetMode="External"/><Relationship Id="rId5" Type="http://schemas.openxmlformats.org/officeDocument/2006/relationships/hyperlink" Target="https://de.wikipedia.org/wiki/%C3%96konomisches_Gut" TargetMode="External"/><Relationship Id="rId4" Type="http://schemas.openxmlformats.org/officeDocument/2006/relationships/hyperlink" Target="https://de.wikipedia.org/wiki/Nachfrage_(Mikro%C3%B6konomie)" TargetMode="External"/><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hyperlink" Target="https://de.wikipedia.org/wiki/Volkswirtschaftslehre"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hyperlink" Target="https://www.diki.pl/slownik-niemieckiego?q=der+Kapitalmarkt"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www.diki.pl/slownik-niemieckiego?q=rynek+pieni%C4%99%C5%BCny" TargetMode="External"/><Relationship Id="rId5" Type="http://schemas.openxmlformats.org/officeDocument/2006/relationships/hyperlink" Target="https://www.diki.pl/slownik-niemieckiego?q=der+Geldmarkt" TargetMode="External"/><Relationship Id="rId4" Type="http://schemas.openxmlformats.org/officeDocument/2006/relationships/hyperlink" Target="https://www.diki.pl/slownik-niemieckiego?q=rynek+kapita%C5%82owy"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de.wikibooks.org/wiki/Betriebswirtschaft/_Betrieb_und_Markt/_M%C3%A4rkte_und_B%C3%B6rsen?fbclid=IwAR1C8Vugo4ExZVetFgX7JmyBkx-1jVAKxjde-CSwiFpt9oy5DSEDz3Y5aHc"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www.diki.pl/slownik-niemieckiego"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de.wikipedia.org/wiki/Handel"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de.wikipedia.org/wiki/Tausch"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de.wikipedia.org/wiki/Marktplatz"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hyperlink" Target="https://de.wikipedia.org/wiki/Platz_(St%C3%A4dtebau)"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de.wikipedia.org/wiki/Markthalle"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de.wikipedia.org/wiki/H%C3%A4ndler" TargetMode="External"/><Relationship Id="rId7" Type="http://schemas.openxmlformats.org/officeDocument/2006/relationships/hyperlink" Target="https://de.wikipedia.org/wiki/Jahrmarkt"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de.wikipedia.org/wiki/Wochenmarkt" TargetMode="External"/><Relationship Id="rId5" Type="http://schemas.openxmlformats.org/officeDocument/2006/relationships/hyperlink" Target="https://de.wikipedia.org/wiki/Bedarf" TargetMode="External"/><Relationship Id="rId4" Type="http://schemas.openxmlformats.org/officeDocument/2006/relationships/hyperlink" Target="https://de.wikipedia.org/wiki/Ware"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de.wikipedia.org/wiki/Gro%C3%9Fmarkt" TargetMode="External"/><Relationship Id="rId7" Type="http://schemas.openxmlformats.org/officeDocument/2006/relationships/hyperlink" Target="https://de.wikipedia.org/wiki/Gro%C3%9Fhandel"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de.wikipedia.org/wiki/Gastronomie" TargetMode="External"/><Relationship Id="rId5" Type="http://schemas.openxmlformats.org/officeDocument/2006/relationships/hyperlink" Target="https://de.wikipedia.org/wiki/Einzelhandel" TargetMode="External"/><Relationship Id="rId4" Type="http://schemas.openxmlformats.org/officeDocument/2006/relationships/hyperlink" Target="https://de.wikipedia.org/wiki/Gro%C3%9Fmarkthalle" TargetMode="Externa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s://de.wikipedia.org/wiki/Supermarkt"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hyperlink" Target="https://de.wikipedia.org/wiki/geregelter_Markt" TargetMode="External"/><Relationship Id="rId3" Type="http://schemas.openxmlformats.org/officeDocument/2006/relationships/hyperlink" Target="https://de.wikipedia.org/wiki/B%C3%B6rse" TargetMode="External"/><Relationship Id="rId7" Type="http://schemas.openxmlformats.org/officeDocument/2006/relationships/hyperlink" Target="https://de.wikipedia.org/wiki/Versicherung" TargetMode="External"/><Relationship Id="rId12"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de.wikipedia.org/wiki/Obligation" TargetMode="External"/><Relationship Id="rId11" Type="http://schemas.openxmlformats.org/officeDocument/2006/relationships/image" Target="../media/image11.png"/><Relationship Id="rId5" Type="http://schemas.openxmlformats.org/officeDocument/2006/relationships/hyperlink" Target="https://de.wikipedia.org/wiki/Kux" TargetMode="External"/><Relationship Id="rId10" Type="http://schemas.openxmlformats.org/officeDocument/2006/relationships/hyperlink" Target="https://de.wikipedia.org/wiki/Neuer_Markt" TargetMode="External"/><Relationship Id="rId4" Type="http://schemas.openxmlformats.org/officeDocument/2006/relationships/hyperlink" Target="https://de.wikipedia.org/wiki/Aktie" TargetMode="External"/><Relationship Id="rId9" Type="http://schemas.openxmlformats.org/officeDocument/2006/relationships/hyperlink" Target="https://de.wikipedia.org/wiki/amtlicher_Mark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3327325" y="801025"/>
            <a:ext cx="5505000" cy="250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 dirty="0"/>
              <a:t>Begriffe </a:t>
            </a:r>
            <a:r>
              <a:rPr lang="pl" dirty="0" smtClean="0"/>
              <a:t/>
            </a:r>
            <a:br>
              <a:rPr lang="pl" dirty="0" smtClean="0"/>
            </a:br>
            <a:r>
              <a:rPr lang="pl" dirty="0" smtClean="0"/>
              <a:t>in </a:t>
            </a:r>
            <a:r>
              <a:rPr lang="pl" dirty="0"/>
              <a:t>der </a:t>
            </a:r>
            <a:r>
              <a:rPr lang="pl" dirty="0" smtClean="0"/>
              <a:t/>
            </a:r>
            <a:br>
              <a:rPr lang="pl" dirty="0" smtClean="0"/>
            </a:br>
            <a:r>
              <a:rPr lang="pl" dirty="0" smtClean="0"/>
              <a:t>Wirtschaft</a:t>
            </a:r>
            <a:endParaRPr dirty="0"/>
          </a:p>
        </p:txBody>
      </p:sp>
      <p:sp>
        <p:nvSpPr>
          <p:cNvPr id="129" name="Google Shape;129;p13"/>
          <p:cNvSpPr txBox="1">
            <a:spLocks noGrp="1"/>
          </p:cNvSpPr>
          <p:nvPr>
            <p:ph type="subTitle" idx="1"/>
          </p:nvPr>
        </p:nvSpPr>
        <p:spPr>
          <a:xfrm>
            <a:off x="723400" y="3487275"/>
            <a:ext cx="8109000" cy="1281900"/>
          </a:xfrm>
          <a:prstGeom prst="rect">
            <a:avLst/>
          </a:prstGeom>
        </p:spPr>
        <p:txBody>
          <a:bodyPr spcFirstLastPara="1" wrap="square" lIns="91425" tIns="91425" rIns="91425" bIns="91425" anchor="t" anchorCtr="0">
            <a:noAutofit/>
          </a:bodyPr>
          <a:lstStyle/>
          <a:p>
            <a:pPr marL="0" lvl="0" indent="4320000" algn="l" rtl="0">
              <a:lnSpc>
                <a:spcPct val="80000"/>
              </a:lnSpc>
              <a:spcBef>
                <a:spcPts val="400"/>
              </a:spcBef>
              <a:spcAft>
                <a:spcPts val="0"/>
              </a:spcAft>
              <a:buNone/>
            </a:pPr>
            <a:r>
              <a:rPr lang="pl" sz="1500" dirty="0">
                <a:solidFill>
                  <a:srgbClr val="434343"/>
                </a:solidFill>
              </a:rPr>
              <a:t>Bearbeitet von</a:t>
            </a:r>
            <a:r>
              <a:rPr lang="pl" sz="1500">
                <a:solidFill>
                  <a:srgbClr val="434343"/>
                </a:solidFill>
              </a:rPr>
              <a:t>: </a:t>
            </a:r>
            <a:r>
              <a:rPr lang="pl" sz="1500" smtClean="0">
                <a:solidFill>
                  <a:srgbClr val="434343"/>
                </a:solidFill>
              </a:rPr>
              <a:t> Smyrska </a:t>
            </a:r>
            <a:r>
              <a:rPr lang="pl" sz="1500" dirty="0">
                <a:solidFill>
                  <a:srgbClr val="434343"/>
                </a:solidFill>
              </a:rPr>
              <a:t>Anna</a:t>
            </a:r>
            <a:endParaRPr sz="1500" dirty="0">
              <a:solidFill>
                <a:srgbClr val="434343"/>
              </a:solidFill>
            </a:endParaRPr>
          </a:p>
          <a:p>
            <a:pPr marL="4320000" lvl="0" indent="0" algn="l" rtl="0">
              <a:spcBef>
                <a:spcPts val="0"/>
              </a:spcBef>
              <a:spcAft>
                <a:spcPts val="0"/>
              </a:spcAft>
              <a:buNone/>
            </a:pPr>
            <a:r>
              <a:rPr lang="pl" sz="1500" dirty="0">
                <a:solidFill>
                  <a:srgbClr val="434343"/>
                </a:solidFill>
              </a:rPr>
              <a:t>Studentin des 2</a:t>
            </a:r>
            <a:r>
              <a:rPr lang="de-DE" sz="1500" dirty="0">
                <a:solidFill>
                  <a:srgbClr val="434343"/>
                </a:solidFill>
              </a:rPr>
              <a:t>.</a:t>
            </a:r>
            <a:r>
              <a:rPr lang="pl" sz="1500" dirty="0">
                <a:solidFill>
                  <a:srgbClr val="434343"/>
                </a:solidFill>
              </a:rPr>
              <a:t> Studienjahres (2019/202</a:t>
            </a:r>
            <a:r>
              <a:rPr lang="de-DE" sz="1500" dirty="0">
                <a:solidFill>
                  <a:srgbClr val="434343"/>
                </a:solidFill>
              </a:rPr>
              <a:t>0</a:t>
            </a:r>
            <a:r>
              <a:rPr lang="pl" sz="1500" dirty="0">
                <a:solidFill>
                  <a:srgbClr val="434343"/>
                </a:solidFill>
              </a:rPr>
              <a:t>) </a:t>
            </a:r>
            <a:endParaRPr sz="1500" dirty="0">
              <a:solidFill>
                <a:srgbClr val="434343"/>
              </a:solidFill>
            </a:endParaRPr>
          </a:p>
          <a:p>
            <a:pPr marL="4320000" lvl="0" indent="0" algn="l" rtl="0">
              <a:spcBef>
                <a:spcPts val="0"/>
              </a:spcBef>
              <a:spcAft>
                <a:spcPts val="0"/>
              </a:spcAft>
              <a:buNone/>
            </a:pPr>
            <a:r>
              <a:rPr lang="de-DE" sz="1500" dirty="0">
                <a:solidFill>
                  <a:srgbClr val="434343"/>
                </a:solidFill>
                <a:highlight>
                  <a:srgbClr val="F8F9FA"/>
                </a:highlight>
              </a:rPr>
              <a:t>Fakultät für </a:t>
            </a:r>
            <a:r>
              <a:rPr lang="pl" sz="1500" dirty="0">
                <a:solidFill>
                  <a:srgbClr val="434343"/>
                </a:solidFill>
                <a:highlight>
                  <a:srgbClr val="F8F9FA"/>
                </a:highlight>
              </a:rPr>
              <a:t>Finanz- und Rechnungswesen</a:t>
            </a:r>
            <a:endParaRPr sz="1500" dirty="0">
              <a:solidFill>
                <a:srgbClr val="434343"/>
              </a:solidFill>
              <a:highlight>
                <a:srgbClr val="F8F9FA"/>
              </a:highlight>
            </a:endParaRPr>
          </a:p>
          <a:p>
            <a:pPr marL="4320000" lvl="0" indent="0" algn="l" rtl="0">
              <a:spcBef>
                <a:spcPts val="0"/>
              </a:spcBef>
              <a:spcAft>
                <a:spcPts val="0"/>
              </a:spcAft>
              <a:buNone/>
            </a:pPr>
            <a:r>
              <a:rPr lang="pl" sz="1500" dirty="0">
                <a:solidFill>
                  <a:srgbClr val="434343"/>
                </a:solidFill>
              </a:rPr>
              <a:t>der Rzeszower Universität</a:t>
            </a:r>
            <a:endParaRPr sz="1500" dirty="0">
              <a:solidFill>
                <a:srgbClr val="434343"/>
              </a:solidFill>
            </a:endParaRPr>
          </a:p>
          <a:p>
            <a:pPr marL="4320000" lvl="0" indent="0" algn="l" rtl="0">
              <a:spcBef>
                <a:spcPts val="0"/>
              </a:spcBef>
              <a:spcAft>
                <a:spcPts val="0"/>
              </a:spcAft>
              <a:buNone/>
            </a:pPr>
            <a:endParaRPr sz="1800" dirty="0">
              <a:solidFill>
                <a:srgbClr val="434343"/>
              </a:solidFill>
              <a:highlight>
                <a:srgbClr val="F8F9FA"/>
              </a:highlight>
            </a:endParaRPr>
          </a:p>
          <a:p>
            <a:pPr marL="6400800" lvl="0" indent="-1450799" algn="l" rtl="0">
              <a:spcBef>
                <a:spcPts val="0"/>
              </a:spcBef>
              <a:spcAft>
                <a:spcPts val="0"/>
              </a:spcAft>
              <a:buNone/>
            </a:pPr>
            <a:endParaRPr sz="1800" dirty="0">
              <a:solidFill>
                <a:srgbClr val="434343"/>
              </a:solidFill>
            </a:endParaRPr>
          </a:p>
        </p:txBody>
      </p:sp>
      <p:pic>
        <p:nvPicPr>
          <p:cNvPr id="130" name="Google Shape;130;p13"/>
          <p:cNvPicPr preferRelativeResize="0"/>
          <p:nvPr/>
        </p:nvPicPr>
        <p:blipFill>
          <a:blip r:embed="rId3">
            <a:alphaModFix/>
          </a:blip>
          <a:stretch>
            <a:fillRect/>
          </a:stretch>
        </p:blipFill>
        <p:spPr>
          <a:xfrm>
            <a:off x="512325" y="500900"/>
            <a:ext cx="2259125" cy="2247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2"/>
          <p:cNvSpPr txBox="1">
            <a:spLocks noGrp="1"/>
          </p:cNvSpPr>
          <p:nvPr>
            <p:ph type="title"/>
          </p:nvPr>
        </p:nvSpPr>
        <p:spPr>
          <a:xfrm>
            <a:off x="763575" y="123525"/>
            <a:ext cx="7505700" cy="954600"/>
          </a:xfrm>
          <a:prstGeom prst="rect">
            <a:avLst/>
          </a:prstGeom>
        </p:spPr>
        <p:txBody>
          <a:bodyPr spcFirstLastPara="1" wrap="square" lIns="91425" tIns="91425" rIns="91425" bIns="91425" anchor="t" anchorCtr="0">
            <a:noAutofit/>
          </a:bodyPr>
          <a:lstStyle/>
          <a:p>
            <a:pPr marL="0" lvl="0" indent="0" algn="ctr" rtl="0">
              <a:lnSpc>
                <a:spcPct val="130000"/>
              </a:lnSpc>
              <a:spcBef>
                <a:spcPts val="1700"/>
              </a:spcBef>
              <a:spcAft>
                <a:spcPts val="0"/>
              </a:spcAft>
              <a:buNone/>
            </a:pPr>
            <a:r>
              <a:rPr lang="pl" b="1" dirty="0">
                <a:highlight>
                  <a:srgbClr val="FFFFFF"/>
                </a:highlight>
              </a:rPr>
              <a:t>Marktbegriff in der Wirtschaft</a:t>
            </a:r>
            <a:endParaRPr b="1" dirty="0">
              <a:highlight>
                <a:srgbClr val="FFFFFF"/>
              </a:highlight>
            </a:endParaRPr>
          </a:p>
          <a:p>
            <a:pPr marL="0" lvl="0" indent="0" algn="l" rtl="0">
              <a:spcBef>
                <a:spcPts val="400"/>
              </a:spcBef>
              <a:spcAft>
                <a:spcPts val="0"/>
              </a:spcAft>
              <a:buNone/>
            </a:pPr>
            <a:endParaRPr dirty="0"/>
          </a:p>
        </p:txBody>
      </p:sp>
      <p:sp>
        <p:nvSpPr>
          <p:cNvPr id="195" name="Google Shape;195;p22"/>
          <p:cNvSpPr txBox="1">
            <a:spLocks noGrp="1"/>
          </p:cNvSpPr>
          <p:nvPr>
            <p:ph type="body" idx="1"/>
          </p:nvPr>
        </p:nvSpPr>
        <p:spPr>
          <a:xfrm>
            <a:off x="577675" y="922050"/>
            <a:ext cx="7736100" cy="3654900"/>
          </a:xfrm>
          <a:prstGeom prst="rect">
            <a:avLst/>
          </a:prstGeom>
        </p:spPr>
        <p:txBody>
          <a:bodyPr spcFirstLastPara="1" wrap="square" lIns="91425" tIns="91425" rIns="91425" bIns="91425" anchor="t" anchorCtr="0">
            <a:noAutofit/>
          </a:bodyPr>
          <a:lstStyle/>
          <a:p>
            <a:pPr marL="0" lvl="0" indent="0" algn="l" rtl="0">
              <a:spcBef>
                <a:spcPts val="500"/>
              </a:spcBef>
              <a:spcAft>
                <a:spcPts val="500"/>
              </a:spcAft>
              <a:buNone/>
            </a:pPr>
            <a:r>
              <a:rPr lang="pl" sz="1400" dirty="0">
                <a:solidFill>
                  <a:schemeClr val="tx2">
                    <a:lumMod val="10000"/>
                  </a:schemeClr>
                </a:solidFill>
                <a:highlight>
                  <a:srgbClr val="FFFFFF"/>
                </a:highlight>
                <a:latin typeface="Nunito"/>
                <a:ea typeface="Nunito"/>
                <a:cs typeface="Nunito"/>
                <a:sym typeface="Nunito"/>
              </a:rPr>
              <a:t>Der Begriff Markt bezeichnet in der Wirtschaft ganz allgemein den (realen oder virtuellen) Ort des Zusammentreffens von </a:t>
            </a:r>
            <a:r>
              <a:rPr lang="pl" sz="1400" dirty="0">
                <a:solidFill>
                  <a:schemeClr val="tx2">
                    <a:lumMod val="10000"/>
                  </a:schemeClr>
                </a:solidFill>
                <a:highlight>
                  <a:srgbClr val="FFFFFF"/>
                </a:highlight>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Angebot</a:t>
            </a:r>
            <a:r>
              <a:rPr lang="pl" sz="1400" dirty="0">
                <a:solidFill>
                  <a:schemeClr val="tx2">
                    <a:lumMod val="10000"/>
                  </a:schemeClr>
                </a:solidFill>
                <a:highlight>
                  <a:srgbClr val="FFFFFF"/>
                </a:highlight>
                <a:latin typeface="Nunito"/>
                <a:ea typeface="Nunito"/>
                <a:cs typeface="Nunito"/>
                <a:sym typeface="Nunito"/>
              </a:rPr>
              <a:t> und </a:t>
            </a:r>
            <a:r>
              <a:rPr lang="pl" sz="1400" dirty="0">
                <a:solidFill>
                  <a:schemeClr val="tx2">
                    <a:lumMod val="10000"/>
                  </a:schemeClr>
                </a:solidFill>
                <a:highlight>
                  <a:srgbClr val="FFFFFF"/>
                </a:highlight>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Nachfrage</a:t>
            </a:r>
            <a:r>
              <a:rPr lang="pl" sz="1400" dirty="0">
                <a:solidFill>
                  <a:schemeClr val="tx2">
                    <a:lumMod val="10000"/>
                  </a:schemeClr>
                </a:solidFill>
                <a:highlight>
                  <a:srgbClr val="FFFFFF"/>
                </a:highlight>
                <a:latin typeface="Nunito"/>
                <a:ea typeface="Nunito"/>
                <a:cs typeface="Nunito"/>
                <a:sym typeface="Nunito"/>
              </a:rPr>
              <a:t> von und nach einem </a:t>
            </a:r>
            <a:r>
              <a:rPr lang="pl" sz="1400" dirty="0">
                <a:solidFill>
                  <a:schemeClr val="tx2">
                    <a:lumMod val="10000"/>
                  </a:schemeClr>
                </a:solidFill>
                <a:highlight>
                  <a:srgbClr val="FFFFFF"/>
                </a:highlight>
                <a:uFill>
                  <a:noFill/>
                </a:uFill>
                <a:latin typeface="Nunito"/>
                <a:ea typeface="Nunito"/>
                <a:cs typeface="Nunito"/>
                <a:sym typeface="Nunito"/>
                <a:hlinkClick r:id="rId5">
                  <a:extLst>
                    <a:ext uri="{A12FA001-AC4F-418D-AE19-62706E023703}">
                      <ahyp:hlinkClr xmlns:ahyp="http://schemas.microsoft.com/office/drawing/2018/hyperlinkcolor" xmlns="" val="tx"/>
                    </a:ext>
                  </a:extLst>
                </a:hlinkClick>
              </a:rPr>
              <a:t>Gut</a:t>
            </a:r>
            <a:r>
              <a:rPr lang="pl" sz="1400" dirty="0">
                <a:solidFill>
                  <a:schemeClr val="tx2">
                    <a:lumMod val="10000"/>
                  </a:schemeClr>
                </a:solidFill>
                <a:highlight>
                  <a:srgbClr val="FFFFFF"/>
                </a:highlight>
                <a:latin typeface="Nunito"/>
                <a:ea typeface="Nunito"/>
                <a:cs typeface="Nunito"/>
                <a:sym typeface="Nunito"/>
              </a:rPr>
              <a:t>. Stimmen Angebot und Nachfrage nach einem Gut überein, so spricht man vom </a:t>
            </a:r>
            <a:r>
              <a:rPr lang="pl" sz="1400" dirty="0">
                <a:solidFill>
                  <a:schemeClr val="tx2">
                    <a:lumMod val="10000"/>
                  </a:schemeClr>
                </a:solidFill>
                <a:highlight>
                  <a:srgbClr val="FFFFFF"/>
                </a:highlight>
                <a:uFill>
                  <a:noFill/>
                </a:uFill>
                <a:latin typeface="Nunito"/>
                <a:ea typeface="Nunito"/>
                <a:cs typeface="Nunito"/>
                <a:sym typeface="Nunito"/>
                <a:hlinkClick r:id="rId6">
                  <a:extLst>
                    <a:ext uri="{A12FA001-AC4F-418D-AE19-62706E023703}">
                      <ahyp:hlinkClr xmlns:ahyp="http://schemas.microsoft.com/office/drawing/2018/hyperlinkcolor" xmlns="" val="tx"/>
                    </a:ext>
                  </a:extLst>
                </a:hlinkClick>
              </a:rPr>
              <a:t>Marktgleichgewicht</a:t>
            </a:r>
            <a:r>
              <a:rPr lang="pl" sz="1400" dirty="0">
                <a:solidFill>
                  <a:schemeClr val="tx2">
                    <a:lumMod val="10000"/>
                  </a:schemeClr>
                </a:solidFill>
                <a:highlight>
                  <a:srgbClr val="FFFFFF"/>
                </a:highlight>
                <a:latin typeface="Nunito"/>
                <a:ea typeface="Nunito"/>
                <a:cs typeface="Nunito"/>
                <a:sym typeface="Nunito"/>
              </a:rPr>
              <a:t>. Es ist charakterisiert durch den Gleichgewichtspreis (vulgo auch </a:t>
            </a:r>
            <a:r>
              <a:rPr lang="pl" sz="1400" dirty="0">
                <a:solidFill>
                  <a:schemeClr val="tx2">
                    <a:lumMod val="10000"/>
                  </a:schemeClr>
                </a:solidFill>
                <a:highlight>
                  <a:srgbClr val="FFFFFF"/>
                </a:highlight>
                <a:uFill>
                  <a:noFill/>
                </a:uFill>
                <a:latin typeface="Nunito"/>
                <a:ea typeface="Nunito"/>
                <a:cs typeface="Nunito"/>
                <a:sym typeface="Nunito"/>
                <a:hlinkClick r:id="rId7">
                  <a:extLst>
                    <a:ext uri="{A12FA001-AC4F-418D-AE19-62706E023703}">
                      <ahyp:hlinkClr xmlns:ahyp="http://schemas.microsoft.com/office/drawing/2018/hyperlinkcolor" xmlns="" val="tx"/>
                    </a:ext>
                  </a:extLst>
                </a:hlinkClick>
              </a:rPr>
              <a:t>Marktpreis</a:t>
            </a:r>
            <a:r>
              <a:rPr lang="pl" sz="1400" dirty="0">
                <a:solidFill>
                  <a:schemeClr val="tx2">
                    <a:lumMod val="10000"/>
                  </a:schemeClr>
                </a:solidFill>
                <a:highlight>
                  <a:srgbClr val="FFFFFF"/>
                </a:highlight>
                <a:latin typeface="Nunito"/>
                <a:ea typeface="Nunito"/>
                <a:cs typeface="Nunito"/>
                <a:sym typeface="Nunito"/>
              </a:rPr>
              <a:t>) und die durch ihn bestimmte gleichgewichtige Menge.</a:t>
            </a:r>
            <a:endParaRPr sz="1400" b="1" dirty="0">
              <a:solidFill>
                <a:schemeClr val="tx2">
                  <a:lumMod val="10000"/>
                </a:schemeClr>
              </a:solidFill>
              <a:latin typeface="Nunito"/>
              <a:ea typeface="Nunito"/>
              <a:cs typeface="Nunito"/>
              <a:sym typeface="Nunito"/>
            </a:endParaRPr>
          </a:p>
        </p:txBody>
      </p:sp>
      <p:pic>
        <p:nvPicPr>
          <p:cNvPr id="196" name="Google Shape;196;p22"/>
          <p:cNvPicPr preferRelativeResize="0"/>
          <p:nvPr/>
        </p:nvPicPr>
        <p:blipFill>
          <a:blip r:embed="rId8">
            <a:alphaModFix/>
          </a:blip>
          <a:stretch>
            <a:fillRect/>
          </a:stretch>
        </p:blipFill>
        <p:spPr>
          <a:xfrm>
            <a:off x="3277150" y="2520400"/>
            <a:ext cx="5677975" cy="2430900"/>
          </a:xfrm>
          <a:prstGeom prst="rect">
            <a:avLst/>
          </a:prstGeom>
          <a:noFill/>
          <a:ln>
            <a:noFill/>
          </a:ln>
        </p:spPr>
      </p:pic>
      <p:pic>
        <p:nvPicPr>
          <p:cNvPr id="197" name="Google Shape;197;p22"/>
          <p:cNvPicPr preferRelativeResize="0"/>
          <p:nvPr/>
        </p:nvPicPr>
        <p:blipFill>
          <a:blip r:embed="rId9">
            <a:alphaModFix/>
          </a:blip>
          <a:stretch>
            <a:fillRect/>
          </a:stretch>
        </p:blipFill>
        <p:spPr>
          <a:xfrm>
            <a:off x="116900" y="2771701"/>
            <a:ext cx="3160250" cy="21068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3"/>
          <p:cNvSpPr txBox="1">
            <a:spLocks noGrp="1"/>
          </p:cNvSpPr>
          <p:nvPr>
            <p:ph type="title"/>
          </p:nvPr>
        </p:nvSpPr>
        <p:spPr>
          <a:xfrm>
            <a:off x="819150" y="-55412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graphicFrame>
        <p:nvGraphicFramePr>
          <p:cNvPr id="203" name="Google Shape;203;p23"/>
          <p:cNvGraphicFramePr/>
          <p:nvPr/>
        </p:nvGraphicFramePr>
        <p:xfrm>
          <a:off x="352550" y="1106288"/>
          <a:ext cx="5746675" cy="3408412"/>
        </p:xfrm>
        <a:graphic>
          <a:graphicData uri="http://schemas.openxmlformats.org/drawingml/2006/table">
            <a:tbl>
              <a:tblPr>
                <a:noFill/>
                <a:tableStyleId>{56CBC461-47AC-4956-A00F-7EA9C2E0F0F9}</a:tableStyleId>
              </a:tblPr>
              <a:tblGrid>
                <a:gridCol w="1598500">
                  <a:extLst>
                    <a:ext uri="{9D8B030D-6E8A-4147-A177-3AD203B41FA5}">
                      <a16:colId xmlns:a16="http://schemas.microsoft.com/office/drawing/2014/main" xmlns="" val="20000"/>
                    </a:ext>
                  </a:extLst>
                </a:gridCol>
                <a:gridCol w="3382475">
                  <a:extLst>
                    <a:ext uri="{9D8B030D-6E8A-4147-A177-3AD203B41FA5}">
                      <a16:colId xmlns:a16="http://schemas.microsoft.com/office/drawing/2014/main" xmlns="" val="20001"/>
                    </a:ext>
                  </a:extLst>
                </a:gridCol>
                <a:gridCol w="382850">
                  <a:extLst>
                    <a:ext uri="{9D8B030D-6E8A-4147-A177-3AD203B41FA5}">
                      <a16:colId xmlns:a16="http://schemas.microsoft.com/office/drawing/2014/main" xmlns="" val="20002"/>
                    </a:ext>
                  </a:extLst>
                </a:gridCol>
                <a:gridCol w="382850">
                  <a:extLst>
                    <a:ext uri="{9D8B030D-6E8A-4147-A177-3AD203B41FA5}">
                      <a16:colId xmlns:a16="http://schemas.microsoft.com/office/drawing/2014/main" xmlns="" val="20003"/>
                    </a:ext>
                  </a:extLst>
                </a:gridCol>
              </a:tblGrid>
              <a:tr h="309750">
                <a:tc gridSpan="4">
                  <a:txBody>
                    <a:bodyPr/>
                    <a:lstStyle/>
                    <a:p>
                      <a:pPr marL="457200" lvl="0" indent="-304800" algn="ctr" rtl="0">
                        <a:lnSpc>
                          <a:spcPct val="115000"/>
                        </a:lnSpc>
                        <a:spcBef>
                          <a:spcPts val="0"/>
                        </a:spcBef>
                        <a:spcAft>
                          <a:spcPts val="0"/>
                        </a:spcAft>
                        <a:buClr>
                          <a:srgbClr val="222222"/>
                        </a:buClr>
                        <a:buSzPts val="1200"/>
                        <a:buAutoNum type="arabicPeriod"/>
                      </a:pPr>
                      <a:r>
                        <a:rPr lang="pl" sz="1200" b="1">
                          <a:solidFill>
                            <a:srgbClr val="222222"/>
                          </a:solidFill>
                          <a:highlight>
                            <a:srgbClr val="F4CCCC"/>
                          </a:highlight>
                        </a:rPr>
                        <a:t>Faktormärkte</a:t>
                      </a:r>
                      <a:endParaRPr sz="1200">
                        <a:solidFill>
                          <a:srgbClr val="222222"/>
                        </a:solidFill>
                        <a:highlight>
                          <a:srgbClr val="F4CCCC"/>
                        </a:highlight>
                      </a:endParaRPr>
                    </a:p>
                  </a:txBody>
                  <a:tcPr marL="63500" marR="63500" marT="63500" marB="63500">
                    <a:solidFill>
                      <a:srgbClr val="F4CCCC"/>
                    </a:solidFill>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xmlns="" val="10000"/>
                  </a:ext>
                </a:extLst>
              </a:tr>
              <a:tr h="573650">
                <a:tc>
                  <a:txBody>
                    <a:bodyPr/>
                    <a:lstStyle/>
                    <a:p>
                      <a:pPr marL="0" lvl="0" indent="0" algn="ctr" rtl="0">
                        <a:lnSpc>
                          <a:spcPct val="115000"/>
                        </a:lnSpc>
                        <a:spcBef>
                          <a:spcPts val="0"/>
                        </a:spcBef>
                        <a:spcAft>
                          <a:spcPts val="0"/>
                        </a:spcAft>
                        <a:buNone/>
                      </a:pPr>
                      <a:r>
                        <a:rPr lang="pl" b="1">
                          <a:solidFill>
                            <a:srgbClr val="222222"/>
                          </a:solidFill>
                          <a:highlight>
                            <a:srgbClr val="FFFFFF"/>
                          </a:highlight>
                          <a:latin typeface="Nunito"/>
                          <a:ea typeface="Nunito"/>
                          <a:cs typeface="Nunito"/>
                          <a:sym typeface="Nunito"/>
                        </a:rPr>
                        <a:t>Marktart</a:t>
                      </a:r>
                      <a:endParaRPr>
                        <a:solidFill>
                          <a:srgbClr val="222222"/>
                        </a:solidFill>
                        <a:highlight>
                          <a:srgbClr val="FFFFFF"/>
                        </a:highlight>
                        <a:latin typeface="Nunito"/>
                        <a:ea typeface="Nunito"/>
                        <a:cs typeface="Nunito"/>
                        <a:sym typeface="Nunito"/>
                      </a:endParaRPr>
                    </a:p>
                  </a:txBody>
                  <a:tcPr marL="63500" marR="63500" marT="63500" marB="63500">
                    <a:solidFill>
                      <a:srgbClr val="FFFFFF"/>
                    </a:solidFill>
                  </a:tcPr>
                </a:tc>
                <a:tc gridSpan="3">
                  <a:txBody>
                    <a:bodyPr/>
                    <a:lstStyle/>
                    <a:p>
                      <a:pPr marL="0" lvl="0" indent="0" algn="ctr" rtl="0">
                        <a:lnSpc>
                          <a:spcPct val="115000"/>
                        </a:lnSpc>
                        <a:spcBef>
                          <a:spcPts val="0"/>
                        </a:spcBef>
                        <a:spcAft>
                          <a:spcPts val="0"/>
                        </a:spcAft>
                        <a:buNone/>
                      </a:pPr>
                      <a:r>
                        <a:rPr lang="pl" b="1">
                          <a:solidFill>
                            <a:srgbClr val="222222"/>
                          </a:solidFill>
                          <a:highlight>
                            <a:srgbClr val="FFFFFF"/>
                          </a:highlight>
                          <a:latin typeface="Nunito"/>
                          <a:ea typeface="Nunito"/>
                          <a:cs typeface="Nunito"/>
                          <a:sym typeface="Nunito"/>
                        </a:rPr>
                        <a:t>Merkmale</a:t>
                      </a:r>
                      <a:endParaRPr>
                        <a:solidFill>
                          <a:srgbClr val="222222"/>
                        </a:solidFill>
                        <a:highlight>
                          <a:srgbClr val="FFFFFF"/>
                        </a:highlight>
                        <a:latin typeface="Nunito"/>
                        <a:ea typeface="Nunito"/>
                        <a:cs typeface="Nunito"/>
                        <a:sym typeface="Nunito"/>
                      </a:endParaRPr>
                    </a:p>
                  </a:txBody>
                  <a:tcPr marL="63500" marR="63500" marT="63500" marB="63500">
                    <a:solidFill>
                      <a:srgbClr val="FFFFFF"/>
                    </a:solidFill>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xmlns="" val="10001"/>
                  </a:ext>
                </a:extLst>
              </a:tr>
              <a:tr h="823225">
                <a:tc>
                  <a:txBody>
                    <a:bodyPr/>
                    <a:lstStyle/>
                    <a:p>
                      <a:pPr marL="0" lvl="0" indent="0" algn="l" rtl="0">
                        <a:lnSpc>
                          <a:spcPct val="115000"/>
                        </a:lnSpc>
                        <a:spcBef>
                          <a:spcPts val="0"/>
                        </a:spcBef>
                        <a:spcAft>
                          <a:spcPts val="0"/>
                        </a:spcAft>
                        <a:buNone/>
                      </a:pPr>
                      <a:r>
                        <a:rPr lang="pl">
                          <a:solidFill>
                            <a:srgbClr val="222222"/>
                          </a:solidFill>
                          <a:highlight>
                            <a:srgbClr val="FFFFFF"/>
                          </a:highlight>
                          <a:latin typeface="Nunito"/>
                          <a:ea typeface="Nunito"/>
                          <a:cs typeface="Nunito"/>
                          <a:sym typeface="Nunito"/>
                        </a:rPr>
                        <a:t>Arbeitsmarkt</a:t>
                      </a:r>
                      <a:endParaRPr>
                        <a:solidFill>
                          <a:srgbClr val="222222"/>
                        </a:solidFill>
                        <a:highlight>
                          <a:srgbClr val="FFFFFF"/>
                        </a:highlight>
                        <a:latin typeface="Nunito"/>
                        <a:ea typeface="Nunito"/>
                        <a:cs typeface="Nunito"/>
                        <a:sym typeface="Nunito"/>
                      </a:endParaRPr>
                    </a:p>
                  </a:txBody>
                  <a:tcPr marL="63500" marR="63500" marT="63500" marB="63500"/>
                </a:tc>
                <a:tc gridSpan="3">
                  <a:txBody>
                    <a:bodyPr/>
                    <a:lstStyle/>
                    <a:p>
                      <a:pPr marL="0" lvl="0" indent="0" algn="l" rtl="0">
                        <a:lnSpc>
                          <a:spcPct val="115000"/>
                        </a:lnSpc>
                        <a:spcBef>
                          <a:spcPts val="0"/>
                        </a:spcBef>
                        <a:spcAft>
                          <a:spcPts val="0"/>
                        </a:spcAft>
                        <a:buNone/>
                      </a:pPr>
                      <a:r>
                        <a:rPr lang="pl">
                          <a:solidFill>
                            <a:srgbClr val="222222"/>
                          </a:solidFill>
                          <a:highlight>
                            <a:srgbClr val="FFFFFF"/>
                          </a:highlight>
                          <a:latin typeface="Nunito"/>
                          <a:ea typeface="Nunito"/>
                          <a:cs typeface="Nunito"/>
                          <a:sym typeface="Nunito"/>
                        </a:rPr>
                        <a:t>Handel von Arbeitsleistungen gegen Arbeitsentgelte.</a:t>
                      </a:r>
                      <a:endParaRPr>
                        <a:solidFill>
                          <a:srgbClr val="222222"/>
                        </a:solidFill>
                        <a:highlight>
                          <a:srgbClr val="FFFFFF"/>
                        </a:highlight>
                        <a:latin typeface="Nunito"/>
                        <a:ea typeface="Nunito"/>
                        <a:cs typeface="Nunito"/>
                        <a:sym typeface="Nunito"/>
                      </a:endParaRPr>
                    </a:p>
                  </a:txBody>
                  <a:tcPr marL="63500" marR="63500" marT="63500" marB="63500"/>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xmlns="" val="10002"/>
                  </a:ext>
                </a:extLst>
              </a:tr>
              <a:tr h="712300">
                <a:tc>
                  <a:txBody>
                    <a:bodyPr/>
                    <a:lstStyle/>
                    <a:p>
                      <a:pPr marL="0" lvl="0" indent="0" algn="l" rtl="0">
                        <a:lnSpc>
                          <a:spcPct val="115000"/>
                        </a:lnSpc>
                        <a:spcBef>
                          <a:spcPts val="0"/>
                        </a:spcBef>
                        <a:spcAft>
                          <a:spcPts val="0"/>
                        </a:spcAft>
                        <a:buNone/>
                      </a:pPr>
                      <a:r>
                        <a:rPr lang="pl">
                          <a:solidFill>
                            <a:srgbClr val="222222"/>
                          </a:solidFill>
                          <a:highlight>
                            <a:srgbClr val="FFFFFF"/>
                          </a:highlight>
                          <a:latin typeface="Nunito"/>
                          <a:ea typeface="Nunito"/>
                          <a:cs typeface="Nunito"/>
                          <a:sym typeface="Nunito"/>
                        </a:rPr>
                        <a:t>Immobilienmarkt</a:t>
                      </a:r>
                      <a:endParaRPr>
                        <a:solidFill>
                          <a:srgbClr val="222222"/>
                        </a:solidFill>
                        <a:highlight>
                          <a:srgbClr val="FFFFFF"/>
                        </a:highlight>
                        <a:latin typeface="Nunito"/>
                        <a:ea typeface="Nunito"/>
                        <a:cs typeface="Nunito"/>
                        <a:sym typeface="Nunito"/>
                      </a:endParaRPr>
                    </a:p>
                  </a:txBody>
                  <a:tcPr marL="63500" marR="63500" marT="63500" marB="63500"/>
                </a:tc>
                <a:tc gridSpan="3">
                  <a:txBody>
                    <a:bodyPr/>
                    <a:lstStyle/>
                    <a:p>
                      <a:pPr marL="0" lvl="0" indent="0" algn="l" rtl="0">
                        <a:lnSpc>
                          <a:spcPct val="115000"/>
                        </a:lnSpc>
                        <a:spcBef>
                          <a:spcPts val="0"/>
                        </a:spcBef>
                        <a:spcAft>
                          <a:spcPts val="0"/>
                        </a:spcAft>
                        <a:buNone/>
                      </a:pPr>
                      <a:r>
                        <a:rPr lang="pl">
                          <a:solidFill>
                            <a:srgbClr val="222222"/>
                          </a:solidFill>
                          <a:highlight>
                            <a:srgbClr val="FFFFFF"/>
                          </a:highlight>
                          <a:latin typeface="Nunito"/>
                          <a:ea typeface="Nunito"/>
                          <a:cs typeface="Nunito"/>
                          <a:sym typeface="Nunito"/>
                        </a:rPr>
                        <a:t>Handel mit Grundstücken und Gebäuden.</a:t>
                      </a:r>
                      <a:endParaRPr>
                        <a:solidFill>
                          <a:srgbClr val="222222"/>
                        </a:solidFill>
                        <a:highlight>
                          <a:srgbClr val="FFFFFF"/>
                        </a:highlight>
                        <a:latin typeface="Nunito"/>
                        <a:ea typeface="Nunito"/>
                        <a:cs typeface="Nunito"/>
                        <a:sym typeface="Nunito"/>
                      </a:endParaRPr>
                    </a:p>
                  </a:txBody>
                  <a:tcPr marL="63500" marR="63500" marT="63500" marB="63500"/>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xmlns="" val="10003"/>
                  </a:ext>
                </a:extLst>
              </a:tr>
              <a:tr h="961925">
                <a:tc>
                  <a:txBody>
                    <a:bodyPr/>
                    <a:lstStyle/>
                    <a:p>
                      <a:pPr marL="0" lvl="0" indent="0" algn="l" rtl="0">
                        <a:lnSpc>
                          <a:spcPct val="115000"/>
                        </a:lnSpc>
                        <a:spcBef>
                          <a:spcPts val="0"/>
                        </a:spcBef>
                        <a:spcAft>
                          <a:spcPts val="0"/>
                        </a:spcAft>
                        <a:buNone/>
                      </a:pPr>
                      <a:r>
                        <a:rPr lang="pl">
                          <a:solidFill>
                            <a:srgbClr val="222222"/>
                          </a:solidFill>
                          <a:highlight>
                            <a:srgbClr val="FFFFFF"/>
                          </a:highlight>
                          <a:latin typeface="Nunito"/>
                          <a:ea typeface="Nunito"/>
                          <a:cs typeface="Nunito"/>
                          <a:sym typeface="Nunito"/>
                        </a:rPr>
                        <a:t>Kapital- und Geldmarkt</a:t>
                      </a:r>
                      <a:endParaRPr>
                        <a:solidFill>
                          <a:srgbClr val="222222"/>
                        </a:solidFill>
                        <a:highlight>
                          <a:srgbClr val="FFFFFF"/>
                        </a:highlight>
                        <a:latin typeface="Nunito"/>
                        <a:ea typeface="Nunito"/>
                        <a:cs typeface="Nunito"/>
                        <a:sym typeface="Nunito"/>
                      </a:endParaRPr>
                    </a:p>
                  </a:txBody>
                  <a:tcPr marL="63500" marR="63500" marT="63500" marB="63500"/>
                </a:tc>
                <a:tc gridSpan="3">
                  <a:txBody>
                    <a:bodyPr/>
                    <a:lstStyle/>
                    <a:p>
                      <a:pPr marL="0" lvl="0" indent="0" algn="l" rtl="0">
                        <a:lnSpc>
                          <a:spcPct val="115000"/>
                        </a:lnSpc>
                        <a:spcBef>
                          <a:spcPts val="0"/>
                        </a:spcBef>
                        <a:spcAft>
                          <a:spcPts val="0"/>
                        </a:spcAft>
                        <a:buNone/>
                      </a:pPr>
                      <a:r>
                        <a:rPr lang="pl">
                          <a:solidFill>
                            <a:srgbClr val="222222"/>
                          </a:solidFill>
                          <a:highlight>
                            <a:srgbClr val="FFFFFF"/>
                          </a:highlight>
                          <a:latin typeface="Nunito"/>
                          <a:ea typeface="Nunito"/>
                          <a:cs typeface="Nunito"/>
                          <a:sym typeface="Nunito"/>
                        </a:rPr>
                        <a:t>Handel, bzw. Vermittlung von lang- und kurzfristigen Krediten.</a:t>
                      </a:r>
                      <a:endParaRPr>
                        <a:solidFill>
                          <a:srgbClr val="222222"/>
                        </a:solidFill>
                        <a:highlight>
                          <a:srgbClr val="FFFFFF"/>
                        </a:highlight>
                        <a:latin typeface="Nunito"/>
                        <a:ea typeface="Nunito"/>
                        <a:cs typeface="Nunito"/>
                        <a:sym typeface="Nunito"/>
                      </a:endParaRPr>
                    </a:p>
                  </a:txBody>
                  <a:tcPr marL="63500" marR="63500" marT="63500" marB="63500"/>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xmlns="" val="10004"/>
                  </a:ext>
                </a:extLst>
              </a:tr>
            </a:tbl>
          </a:graphicData>
        </a:graphic>
      </p:graphicFrame>
      <p:sp>
        <p:nvSpPr>
          <p:cNvPr id="204" name="Google Shape;204;p23"/>
          <p:cNvSpPr txBox="1">
            <a:spLocks noGrp="1"/>
          </p:cNvSpPr>
          <p:nvPr>
            <p:ph type="body" idx="1"/>
          </p:nvPr>
        </p:nvSpPr>
        <p:spPr>
          <a:xfrm>
            <a:off x="352550" y="422037"/>
            <a:ext cx="8026500" cy="898200"/>
          </a:xfrm>
          <a:prstGeom prst="rect">
            <a:avLst/>
          </a:prstGeom>
        </p:spPr>
        <p:txBody>
          <a:bodyPr spcFirstLastPara="1" wrap="square" lIns="91425" tIns="91425" rIns="91425" bIns="91425" anchor="t" anchorCtr="0">
            <a:noAutofit/>
          </a:bodyPr>
          <a:lstStyle/>
          <a:p>
            <a:pPr marL="0" lvl="0" indent="0" algn="l" rtl="0">
              <a:spcBef>
                <a:spcPts val="500"/>
              </a:spcBef>
              <a:spcAft>
                <a:spcPts val="0"/>
              </a:spcAft>
              <a:buNone/>
            </a:pPr>
            <a:r>
              <a:rPr lang="pl" sz="1400" dirty="0">
                <a:solidFill>
                  <a:schemeClr val="tx2">
                    <a:lumMod val="10000"/>
                  </a:schemeClr>
                </a:solidFill>
                <a:highlight>
                  <a:srgbClr val="FFFFFF"/>
                </a:highlight>
                <a:latin typeface="Nunito"/>
                <a:ea typeface="Nunito"/>
                <a:cs typeface="Nunito"/>
                <a:sym typeface="Nunito"/>
              </a:rPr>
              <a:t>Die </a:t>
            </a:r>
            <a:r>
              <a:rPr lang="pl" sz="1400" dirty="0">
                <a:solidFill>
                  <a:schemeClr val="tx2">
                    <a:lumMod val="10000"/>
                  </a:schemeClr>
                </a:solidFill>
                <a:highlight>
                  <a:srgbClr val="FFFFFF"/>
                </a:highlight>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Volkswirtschaftslehre</a:t>
            </a:r>
            <a:r>
              <a:rPr lang="pl" sz="1400" dirty="0">
                <a:solidFill>
                  <a:schemeClr val="tx2">
                    <a:lumMod val="10000"/>
                  </a:schemeClr>
                </a:solidFill>
                <a:highlight>
                  <a:srgbClr val="FFFFFF"/>
                </a:highlight>
                <a:latin typeface="Nunito"/>
                <a:ea typeface="Nunito"/>
                <a:cs typeface="Nunito"/>
                <a:sym typeface="Nunito"/>
              </a:rPr>
              <a:t> unterscheidet zwei Marktarten, die Faktormärkte und die Gütermärkte:</a:t>
            </a:r>
            <a:endParaRPr sz="1400" dirty="0">
              <a:solidFill>
                <a:schemeClr val="tx2">
                  <a:lumMod val="10000"/>
                </a:schemeClr>
              </a:solidFill>
              <a:highlight>
                <a:srgbClr val="FFFFFF"/>
              </a:highlight>
              <a:latin typeface="Nunito"/>
              <a:ea typeface="Nunito"/>
              <a:cs typeface="Nunito"/>
              <a:sym typeface="Nunito"/>
            </a:endParaRPr>
          </a:p>
          <a:p>
            <a:pPr marL="457200" lvl="0" indent="0" algn="l" rtl="0">
              <a:spcBef>
                <a:spcPts val="500"/>
              </a:spcBef>
              <a:spcAft>
                <a:spcPts val="500"/>
              </a:spcAft>
              <a:buNone/>
            </a:pPr>
            <a:endParaRPr sz="1400" dirty="0">
              <a:solidFill>
                <a:schemeClr val="tx2">
                  <a:lumMod val="10000"/>
                </a:schemeClr>
              </a:solidFill>
              <a:highlight>
                <a:srgbClr val="FFFFFF"/>
              </a:highlight>
              <a:latin typeface="Nunito"/>
              <a:ea typeface="Nunito"/>
              <a:cs typeface="Nunito"/>
              <a:sym typeface="Nunito"/>
            </a:endParaRPr>
          </a:p>
        </p:txBody>
      </p:sp>
      <p:pic>
        <p:nvPicPr>
          <p:cNvPr id="205" name="Google Shape;205;p23"/>
          <p:cNvPicPr preferRelativeResize="0"/>
          <p:nvPr/>
        </p:nvPicPr>
        <p:blipFill>
          <a:blip r:embed="rId4">
            <a:alphaModFix/>
          </a:blip>
          <a:stretch>
            <a:fillRect/>
          </a:stretch>
        </p:blipFill>
        <p:spPr>
          <a:xfrm rot="448688">
            <a:off x="6688000" y="1150452"/>
            <a:ext cx="2143699" cy="1556399"/>
          </a:xfrm>
          <a:prstGeom prst="rect">
            <a:avLst/>
          </a:prstGeom>
          <a:noFill/>
          <a:ln>
            <a:noFill/>
          </a:ln>
        </p:spPr>
      </p:pic>
      <p:pic>
        <p:nvPicPr>
          <p:cNvPr id="206" name="Google Shape;206;p23"/>
          <p:cNvPicPr preferRelativeResize="0"/>
          <p:nvPr/>
        </p:nvPicPr>
        <p:blipFill>
          <a:blip r:embed="rId5">
            <a:alphaModFix/>
          </a:blip>
          <a:stretch>
            <a:fillRect/>
          </a:stretch>
        </p:blipFill>
        <p:spPr>
          <a:xfrm rot="672823">
            <a:off x="6823891" y="3348003"/>
            <a:ext cx="2032794" cy="1435668"/>
          </a:xfrm>
          <a:prstGeom prst="rect">
            <a:avLst/>
          </a:prstGeom>
          <a:noFill/>
          <a:ln>
            <a:noFill/>
          </a:ln>
        </p:spPr>
      </p:pic>
      <p:pic>
        <p:nvPicPr>
          <p:cNvPr id="207" name="Google Shape;207;p23"/>
          <p:cNvPicPr preferRelativeResize="0"/>
          <p:nvPr/>
        </p:nvPicPr>
        <p:blipFill>
          <a:blip r:embed="rId6">
            <a:alphaModFix/>
          </a:blip>
          <a:stretch>
            <a:fillRect/>
          </a:stretch>
        </p:blipFill>
        <p:spPr>
          <a:xfrm rot="-917967">
            <a:off x="5521000" y="2233025"/>
            <a:ext cx="1436849" cy="1613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4"/>
          <p:cNvSpPr txBox="1">
            <a:spLocks noGrp="1"/>
          </p:cNvSpPr>
          <p:nvPr>
            <p:ph type="body" idx="1"/>
          </p:nvPr>
        </p:nvSpPr>
        <p:spPr>
          <a:xfrm>
            <a:off x="488800" y="366575"/>
            <a:ext cx="7802700" cy="40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1600"/>
              </a:spcAft>
              <a:buNone/>
            </a:pPr>
            <a:endParaRPr/>
          </a:p>
        </p:txBody>
      </p:sp>
      <p:graphicFrame>
        <p:nvGraphicFramePr>
          <p:cNvPr id="213" name="Google Shape;213;p24"/>
          <p:cNvGraphicFramePr/>
          <p:nvPr/>
        </p:nvGraphicFramePr>
        <p:xfrm>
          <a:off x="305475" y="596750"/>
          <a:ext cx="5650750" cy="4061100"/>
        </p:xfrm>
        <a:graphic>
          <a:graphicData uri="http://schemas.openxmlformats.org/drawingml/2006/table">
            <a:tbl>
              <a:tblPr>
                <a:noFill/>
                <a:tableStyleId>{56CBC461-47AC-4956-A00F-7EA9C2E0F0F9}</a:tableStyleId>
              </a:tblPr>
              <a:tblGrid>
                <a:gridCol w="2054350">
                  <a:extLst>
                    <a:ext uri="{9D8B030D-6E8A-4147-A177-3AD203B41FA5}">
                      <a16:colId xmlns:a16="http://schemas.microsoft.com/office/drawing/2014/main" xmlns="" val="20000"/>
                    </a:ext>
                  </a:extLst>
                </a:gridCol>
                <a:gridCol w="2815475">
                  <a:extLst>
                    <a:ext uri="{9D8B030D-6E8A-4147-A177-3AD203B41FA5}">
                      <a16:colId xmlns:a16="http://schemas.microsoft.com/office/drawing/2014/main" xmlns="" val="20001"/>
                    </a:ext>
                  </a:extLst>
                </a:gridCol>
                <a:gridCol w="398075">
                  <a:extLst>
                    <a:ext uri="{9D8B030D-6E8A-4147-A177-3AD203B41FA5}">
                      <a16:colId xmlns:a16="http://schemas.microsoft.com/office/drawing/2014/main" xmlns="" val="20002"/>
                    </a:ext>
                  </a:extLst>
                </a:gridCol>
                <a:gridCol w="382850">
                  <a:extLst>
                    <a:ext uri="{9D8B030D-6E8A-4147-A177-3AD203B41FA5}">
                      <a16:colId xmlns:a16="http://schemas.microsoft.com/office/drawing/2014/main" xmlns="" val="20003"/>
                    </a:ext>
                  </a:extLst>
                </a:gridCol>
              </a:tblGrid>
              <a:tr h="589425">
                <a:tc gridSpan="4">
                  <a:txBody>
                    <a:bodyPr/>
                    <a:lstStyle/>
                    <a:p>
                      <a:pPr marL="0" lvl="0" indent="0" algn="ctr" rtl="0">
                        <a:lnSpc>
                          <a:spcPct val="115000"/>
                        </a:lnSpc>
                        <a:spcBef>
                          <a:spcPts val="0"/>
                        </a:spcBef>
                        <a:spcAft>
                          <a:spcPts val="0"/>
                        </a:spcAft>
                        <a:buNone/>
                      </a:pPr>
                      <a:endParaRPr sz="1200">
                        <a:solidFill>
                          <a:srgbClr val="222222"/>
                        </a:solidFill>
                        <a:highlight>
                          <a:srgbClr val="F4CCCC"/>
                        </a:highlight>
                      </a:endParaRPr>
                    </a:p>
                    <a:p>
                      <a:pPr marL="0" lvl="0" indent="0" algn="ctr" rtl="0">
                        <a:lnSpc>
                          <a:spcPct val="115000"/>
                        </a:lnSpc>
                        <a:spcBef>
                          <a:spcPts val="0"/>
                        </a:spcBef>
                        <a:spcAft>
                          <a:spcPts val="0"/>
                        </a:spcAft>
                        <a:buNone/>
                      </a:pPr>
                      <a:r>
                        <a:rPr lang="pl" b="1">
                          <a:solidFill>
                            <a:srgbClr val="222222"/>
                          </a:solidFill>
                          <a:highlight>
                            <a:srgbClr val="F4CCCC"/>
                          </a:highlight>
                        </a:rPr>
                        <a:t>2. Gütermärkte</a:t>
                      </a:r>
                      <a:endParaRPr>
                        <a:solidFill>
                          <a:srgbClr val="222222"/>
                        </a:solidFill>
                        <a:highlight>
                          <a:srgbClr val="F4CCCC"/>
                        </a:highlight>
                      </a:endParaRPr>
                    </a:p>
                  </a:txBody>
                  <a:tcPr marL="63500" marR="63500" marT="63500" marB="63500">
                    <a:solidFill>
                      <a:srgbClr val="FEDBCA"/>
                    </a:solidFill>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xmlns="" val="10000"/>
                  </a:ext>
                </a:extLst>
              </a:tr>
              <a:tr h="589425">
                <a:tc>
                  <a:txBody>
                    <a:bodyPr/>
                    <a:lstStyle/>
                    <a:p>
                      <a:pPr marL="0" lvl="0" indent="0" algn="ctr" rtl="0">
                        <a:lnSpc>
                          <a:spcPct val="115000"/>
                        </a:lnSpc>
                        <a:spcBef>
                          <a:spcPts val="0"/>
                        </a:spcBef>
                        <a:spcAft>
                          <a:spcPts val="0"/>
                        </a:spcAft>
                        <a:buNone/>
                      </a:pPr>
                      <a:r>
                        <a:rPr lang="pl" b="1">
                          <a:solidFill>
                            <a:srgbClr val="222222"/>
                          </a:solidFill>
                          <a:highlight>
                            <a:srgbClr val="FFFFFF"/>
                          </a:highlight>
                          <a:latin typeface="Nunito"/>
                          <a:ea typeface="Nunito"/>
                          <a:cs typeface="Nunito"/>
                          <a:sym typeface="Nunito"/>
                        </a:rPr>
                        <a:t>Marktart</a:t>
                      </a:r>
                      <a:endParaRPr>
                        <a:solidFill>
                          <a:srgbClr val="222222"/>
                        </a:solidFill>
                        <a:highlight>
                          <a:srgbClr val="FFFFFF"/>
                        </a:highlight>
                        <a:latin typeface="Nunito"/>
                        <a:ea typeface="Nunito"/>
                        <a:cs typeface="Nunito"/>
                        <a:sym typeface="Nunito"/>
                      </a:endParaRPr>
                    </a:p>
                  </a:txBody>
                  <a:tcPr marL="63500" marR="63500" marT="63500" marB="63500">
                    <a:solidFill>
                      <a:srgbClr val="FFFFFF"/>
                    </a:solidFill>
                  </a:tcPr>
                </a:tc>
                <a:tc gridSpan="3">
                  <a:txBody>
                    <a:bodyPr/>
                    <a:lstStyle/>
                    <a:p>
                      <a:pPr marL="0" lvl="0" indent="0" algn="ctr" rtl="0">
                        <a:lnSpc>
                          <a:spcPct val="115000"/>
                        </a:lnSpc>
                        <a:spcBef>
                          <a:spcPts val="0"/>
                        </a:spcBef>
                        <a:spcAft>
                          <a:spcPts val="0"/>
                        </a:spcAft>
                        <a:buNone/>
                      </a:pPr>
                      <a:r>
                        <a:rPr lang="pl" b="1">
                          <a:solidFill>
                            <a:srgbClr val="222222"/>
                          </a:solidFill>
                          <a:highlight>
                            <a:srgbClr val="FFFFFF"/>
                          </a:highlight>
                          <a:latin typeface="Nunito"/>
                          <a:ea typeface="Nunito"/>
                          <a:cs typeface="Nunito"/>
                          <a:sym typeface="Nunito"/>
                        </a:rPr>
                        <a:t>Merkmale</a:t>
                      </a:r>
                      <a:endParaRPr>
                        <a:solidFill>
                          <a:srgbClr val="222222"/>
                        </a:solidFill>
                        <a:highlight>
                          <a:srgbClr val="FFFFFF"/>
                        </a:highlight>
                        <a:latin typeface="Nunito"/>
                        <a:ea typeface="Nunito"/>
                        <a:cs typeface="Nunito"/>
                        <a:sym typeface="Nunito"/>
                      </a:endParaRPr>
                    </a:p>
                  </a:txBody>
                  <a:tcPr marL="63500" marR="63500" marT="63500" marB="63500">
                    <a:solidFill>
                      <a:srgbClr val="FFFFFF"/>
                    </a:solidFill>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xmlns="" val="10001"/>
                  </a:ext>
                </a:extLst>
              </a:tr>
              <a:tr h="1391025">
                <a:tc>
                  <a:txBody>
                    <a:bodyPr/>
                    <a:lstStyle/>
                    <a:p>
                      <a:pPr marL="0" lvl="0" indent="0" algn="l" rtl="0">
                        <a:lnSpc>
                          <a:spcPct val="115000"/>
                        </a:lnSpc>
                        <a:spcBef>
                          <a:spcPts val="0"/>
                        </a:spcBef>
                        <a:spcAft>
                          <a:spcPts val="0"/>
                        </a:spcAft>
                        <a:buNone/>
                      </a:pPr>
                      <a:r>
                        <a:rPr lang="pl">
                          <a:solidFill>
                            <a:srgbClr val="222222"/>
                          </a:solidFill>
                          <a:highlight>
                            <a:srgbClr val="FFFFFF"/>
                          </a:highlight>
                          <a:latin typeface="Nunito"/>
                          <a:ea typeface="Nunito"/>
                          <a:cs typeface="Nunito"/>
                          <a:sym typeface="Nunito"/>
                        </a:rPr>
                        <a:t>Konsumgütermärkte</a:t>
                      </a:r>
                      <a:endParaRPr>
                        <a:solidFill>
                          <a:srgbClr val="222222"/>
                        </a:solidFill>
                        <a:highlight>
                          <a:srgbClr val="FFFFFF"/>
                        </a:highlight>
                        <a:latin typeface="Nunito"/>
                        <a:ea typeface="Nunito"/>
                        <a:cs typeface="Nunito"/>
                        <a:sym typeface="Nunito"/>
                      </a:endParaRPr>
                    </a:p>
                  </a:txBody>
                  <a:tcPr marL="63500" marR="63500" marT="63500" marB="63500"/>
                </a:tc>
                <a:tc gridSpan="3">
                  <a:txBody>
                    <a:bodyPr/>
                    <a:lstStyle/>
                    <a:p>
                      <a:pPr marL="0" lvl="0" indent="0" algn="l" rtl="0">
                        <a:lnSpc>
                          <a:spcPct val="115000"/>
                        </a:lnSpc>
                        <a:spcBef>
                          <a:spcPts val="0"/>
                        </a:spcBef>
                        <a:spcAft>
                          <a:spcPts val="0"/>
                        </a:spcAft>
                        <a:buNone/>
                      </a:pPr>
                      <a:r>
                        <a:rPr lang="pl">
                          <a:solidFill>
                            <a:srgbClr val="222222"/>
                          </a:solidFill>
                          <a:highlight>
                            <a:srgbClr val="FFFFFF"/>
                          </a:highlight>
                          <a:latin typeface="Nunito"/>
                          <a:ea typeface="Nunito"/>
                          <a:cs typeface="Nunito"/>
                          <a:sym typeface="Nunito"/>
                        </a:rPr>
                        <a:t>Handel mit Konsumgütern.</a:t>
                      </a:r>
                      <a:endParaRPr>
                        <a:solidFill>
                          <a:srgbClr val="222222"/>
                        </a:solidFill>
                        <a:highlight>
                          <a:srgbClr val="FFFFFF"/>
                        </a:highlight>
                        <a:latin typeface="Nunito"/>
                        <a:ea typeface="Nunito"/>
                        <a:cs typeface="Nunito"/>
                        <a:sym typeface="Nunito"/>
                      </a:endParaRPr>
                    </a:p>
                    <a:p>
                      <a:pPr marL="0" lvl="0" indent="0" algn="l" rtl="0">
                        <a:lnSpc>
                          <a:spcPct val="115000"/>
                        </a:lnSpc>
                        <a:spcBef>
                          <a:spcPts val="500"/>
                        </a:spcBef>
                        <a:spcAft>
                          <a:spcPts val="500"/>
                        </a:spcAft>
                        <a:buNone/>
                      </a:pPr>
                      <a:r>
                        <a:rPr lang="pl">
                          <a:solidFill>
                            <a:srgbClr val="222222"/>
                          </a:solidFill>
                          <a:highlight>
                            <a:srgbClr val="FFFFFF"/>
                          </a:highlight>
                          <a:latin typeface="Nunito"/>
                          <a:ea typeface="Nunito"/>
                          <a:cs typeface="Nunito"/>
                          <a:sym typeface="Nunito"/>
                        </a:rPr>
                        <a:t>Marktbeispiele: Mobilfunkmarkt, Automobilmarkt, Heim-PC-Markt</a:t>
                      </a:r>
                      <a:endParaRPr>
                        <a:solidFill>
                          <a:srgbClr val="222222"/>
                        </a:solidFill>
                        <a:highlight>
                          <a:srgbClr val="FFFFFF"/>
                        </a:highlight>
                        <a:latin typeface="Nunito"/>
                        <a:ea typeface="Nunito"/>
                        <a:cs typeface="Nunito"/>
                        <a:sym typeface="Nunito"/>
                      </a:endParaRPr>
                    </a:p>
                  </a:txBody>
                  <a:tcPr marL="63500" marR="63500" marT="63500" marB="63500"/>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xmlns="" val="10002"/>
                  </a:ext>
                </a:extLst>
              </a:tr>
              <a:tr h="1491225">
                <a:tc>
                  <a:txBody>
                    <a:bodyPr/>
                    <a:lstStyle/>
                    <a:p>
                      <a:pPr marL="0" lvl="0" indent="0" algn="l" rtl="0">
                        <a:lnSpc>
                          <a:spcPct val="115000"/>
                        </a:lnSpc>
                        <a:spcBef>
                          <a:spcPts val="0"/>
                        </a:spcBef>
                        <a:spcAft>
                          <a:spcPts val="0"/>
                        </a:spcAft>
                        <a:buNone/>
                      </a:pPr>
                      <a:r>
                        <a:rPr lang="pl">
                          <a:solidFill>
                            <a:srgbClr val="222222"/>
                          </a:solidFill>
                          <a:highlight>
                            <a:srgbClr val="FFFFFF"/>
                          </a:highlight>
                          <a:latin typeface="Nunito"/>
                          <a:ea typeface="Nunito"/>
                          <a:cs typeface="Nunito"/>
                          <a:sym typeface="Nunito"/>
                        </a:rPr>
                        <a:t>Investitionsgütermärkte</a:t>
                      </a:r>
                      <a:endParaRPr>
                        <a:solidFill>
                          <a:srgbClr val="222222"/>
                        </a:solidFill>
                        <a:highlight>
                          <a:srgbClr val="FFFFFF"/>
                        </a:highlight>
                        <a:latin typeface="Nunito"/>
                        <a:ea typeface="Nunito"/>
                        <a:cs typeface="Nunito"/>
                        <a:sym typeface="Nunito"/>
                      </a:endParaRPr>
                    </a:p>
                  </a:txBody>
                  <a:tcPr marL="63500" marR="63500" marT="63500" marB="63500"/>
                </a:tc>
                <a:tc gridSpan="3">
                  <a:txBody>
                    <a:bodyPr/>
                    <a:lstStyle/>
                    <a:p>
                      <a:pPr marL="0" lvl="0" indent="0" algn="l" rtl="0">
                        <a:lnSpc>
                          <a:spcPct val="115000"/>
                        </a:lnSpc>
                        <a:spcBef>
                          <a:spcPts val="0"/>
                        </a:spcBef>
                        <a:spcAft>
                          <a:spcPts val="0"/>
                        </a:spcAft>
                        <a:buNone/>
                      </a:pPr>
                      <a:r>
                        <a:rPr lang="pl">
                          <a:solidFill>
                            <a:srgbClr val="222222"/>
                          </a:solidFill>
                          <a:highlight>
                            <a:srgbClr val="FFFFFF"/>
                          </a:highlight>
                          <a:latin typeface="Nunito"/>
                          <a:ea typeface="Nunito"/>
                          <a:cs typeface="Nunito"/>
                          <a:sym typeface="Nunito"/>
                        </a:rPr>
                        <a:t>Handel mit Investitionsgütern.</a:t>
                      </a:r>
                      <a:endParaRPr>
                        <a:solidFill>
                          <a:srgbClr val="222222"/>
                        </a:solidFill>
                        <a:highlight>
                          <a:srgbClr val="FFFFFF"/>
                        </a:highlight>
                        <a:latin typeface="Nunito"/>
                        <a:ea typeface="Nunito"/>
                        <a:cs typeface="Nunito"/>
                        <a:sym typeface="Nunito"/>
                      </a:endParaRPr>
                    </a:p>
                    <a:p>
                      <a:pPr marL="0" lvl="0" indent="0" algn="l" rtl="0">
                        <a:lnSpc>
                          <a:spcPct val="115000"/>
                        </a:lnSpc>
                        <a:spcBef>
                          <a:spcPts val="500"/>
                        </a:spcBef>
                        <a:spcAft>
                          <a:spcPts val="0"/>
                        </a:spcAft>
                        <a:buNone/>
                      </a:pPr>
                      <a:r>
                        <a:rPr lang="pl">
                          <a:solidFill>
                            <a:srgbClr val="222222"/>
                          </a:solidFill>
                          <a:highlight>
                            <a:srgbClr val="FFFFFF"/>
                          </a:highlight>
                          <a:latin typeface="Nunito"/>
                          <a:ea typeface="Nunito"/>
                          <a:cs typeface="Nunito"/>
                          <a:sym typeface="Nunito"/>
                        </a:rPr>
                        <a:t>Marktbeispiele: Maschinenmarkt, Werkzeugmarkt</a:t>
                      </a:r>
                      <a:endParaRPr>
                        <a:solidFill>
                          <a:srgbClr val="222222"/>
                        </a:solidFill>
                        <a:highlight>
                          <a:srgbClr val="FFFFFF"/>
                        </a:highlight>
                        <a:latin typeface="Nunito"/>
                        <a:ea typeface="Nunito"/>
                        <a:cs typeface="Nunito"/>
                        <a:sym typeface="Nunito"/>
                      </a:endParaRPr>
                    </a:p>
                    <a:p>
                      <a:pPr marL="0" lvl="0" indent="0" algn="l" rtl="0">
                        <a:lnSpc>
                          <a:spcPct val="115000"/>
                        </a:lnSpc>
                        <a:spcBef>
                          <a:spcPts val="500"/>
                        </a:spcBef>
                        <a:spcAft>
                          <a:spcPts val="0"/>
                        </a:spcAft>
                        <a:buNone/>
                      </a:pPr>
                      <a:endParaRPr>
                        <a:solidFill>
                          <a:srgbClr val="222222"/>
                        </a:solidFill>
                        <a:highlight>
                          <a:srgbClr val="FFFFFF"/>
                        </a:highlight>
                        <a:latin typeface="Nunito"/>
                        <a:ea typeface="Nunito"/>
                        <a:cs typeface="Nunito"/>
                        <a:sym typeface="Nunito"/>
                      </a:endParaRPr>
                    </a:p>
                  </a:txBody>
                  <a:tcPr marL="63500" marR="63500" marT="63500" marB="63500"/>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xmlns="" val="10003"/>
                  </a:ext>
                </a:extLst>
              </a:tr>
            </a:tbl>
          </a:graphicData>
        </a:graphic>
      </p:graphicFrame>
      <p:sp>
        <p:nvSpPr>
          <p:cNvPr id="214" name="Google Shape;214;p24"/>
          <p:cNvSpPr txBox="1"/>
          <p:nvPr/>
        </p:nvSpPr>
        <p:spPr>
          <a:xfrm>
            <a:off x="6839825" y="993975"/>
            <a:ext cx="3000000" cy="3000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500"/>
              </a:spcBef>
              <a:spcAft>
                <a:spcPts val="0"/>
              </a:spcAft>
              <a:buNone/>
            </a:pPr>
            <a:endParaRPr sz="1050">
              <a:solidFill>
                <a:srgbClr val="222222"/>
              </a:solidFill>
              <a:highlight>
                <a:srgbClr val="FFFFFF"/>
              </a:highlight>
            </a:endParaRPr>
          </a:p>
          <a:p>
            <a:pPr marL="0" lvl="0" indent="0" algn="l" rtl="0">
              <a:lnSpc>
                <a:spcPct val="115000"/>
              </a:lnSpc>
              <a:spcBef>
                <a:spcPts val="500"/>
              </a:spcBef>
              <a:spcAft>
                <a:spcPts val="500"/>
              </a:spcAft>
              <a:buNone/>
            </a:pPr>
            <a:endParaRPr sz="1050">
              <a:solidFill>
                <a:srgbClr val="222222"/>
              </a:solidFill>
              <a:highlight>
                <a:srgbClr val="FFFFFF"/>
              </a:highlight>
            </a:endParaRPr>
          </a:p>
        </p:txBody>
      </p:sp>
      <p:pic>
        <p:nvPicPr>
          <p:cNvPr id="215" name="Google Shape;215;p24"/>
          <p:cNvPicPr preferRelativeResize="0"/>
          <p:nvPr/>
        </p:nvPicPr>
        <p:blipFill>
          <a:blip r:embed="rId3">
            <a:alphaModFix/>
          </a:blip>
          <a:stretch>
            <a:fillRect/>
          </a:stretch>
        </p:blipFill>
        <p:spPr>
          <a:xfrm rot="792067">
            <a:off x="6668742" y="3073436"/>
            <a:ext cx="2153665" cy="1435779"/>
          </a:xfrm>
          <a:prstGeom prst="rect">
            <a:avLst/>
          </a:prstGeom>
          <a:noFill/>
          <a:ln>
            <a:noFill/>
          </a:ln>
        </p:spPr>
      </p:pic>
      <p:pic>
        <p:nvPicPr>
          <p:cNvPr id="216" name="Google Shape;216;p24"/>
          <p:cNvPicPr preferRelativeResize="0"/>
          <p:nvPr/>
        </p:nvPicPr>
        <p:blipFill>
          <a:blip r:embed="rId4">
            <a:alphaModFix/>
          </a:blip>
          <a:stretch>
            <a:fillRect/>
          </a:stretch>
        </p:blipFill>
        <p:spPr>
          <a:xfrm>
            <a:off x="5237075" y="3554900"/>
            <a:ext cx="1602750" cy="1334075"/>
          </a:xfrm>
          <a:prstGeom prst="rect">
            <a:avLst/>
          </a:prstGeom>
          <a:noFill/>
          <a:ln>
            <a:noFill/>
          </a:ln>
        </p:spPr>
      </p:pic>
      <p:pic>
        <p:nvPicPr>
          <p:cNvPr id="217" name="Google Shape;217;p24"/>
          <p:cNvPicPr preferRelativeResize="0"/>
          <p:nvPr/>
        </p:nvPicPr>
        <p:blipFill>
          <a:blip r:embed="rId5">
            <a:alphaModFix/>
          </a:blip>
          <a:stretch>
            <a:fillRect/>
          </a:stretch>
        </p:blipFill>
        <p:spPr>
          <a:xfrm rot="273962">
            <a:off x="5549766" y="1324606"/>
            <a:ext cx="1878543" cy="1676012"/>
          </a:xfrm>
          <a:prstGeom prst="rect">
            <a:avLst/>
          </a:prstGeom>
          <a:noFill/>
          <a:ln>
            <a:noFill/>
          </a:ln>
        </p:spPr>
      </p:pic>
      <p:pic>
        <p:nvPicPr>
          <p:cNvPr id="218" name="Google Shape;218;p24"/>
          <p:cNvPicPr preferRelativeResize="0"/>
          <p:nvPr/>
        </p:nvPicPr>
        <p:blipFill>
          <a:blip r:embed="rId6">
            <a:alphaModFix/>
          </a:blip>
          <a:stretch>
            <a:fillRect/>
          </a:stretch>
        </p:blipFill>
        <p:spPr>
          <a:xfrm rot="695213">
            <a:off x="7303535" y="849862"/>
            <a:ext cx="1641630" cy="16416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5"/>
          <p:cNvSpPr txBox="1">
            <a:spLocks noGrp="1"/>
          </p:cNvSpPr>
          <p:nvPr>
            <p:ph type="title"/>
          </p:nvPr>
        </p:nvSpPr>
        <p:spPr>
          <a:xfrm>
            <a:off x="814225" y="479000"/>
            <a:ext cx="7505700" cy="9546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pl" b="1"/>
              <a:t>Das Wörterbuch</a:t>
            </a:r>
            <a:endParaRPr b="1"/>
          </a:p>
          <a:p>
            <a:pPr marL="0" lvl="0" indent="0" algn="l" rtl="0">
              <a:spcBef>
                <a:spcPts val="0"/>
              </a:spcBef>
              <a:spcAft>
                <a:spcPts val="0"/>
              </a:spcAft>
              <a:buNone/>
            </a:pPr>
            <a:endParaRPr/>
          </a:p>
        </p:txBody>
      </p:sp>
      <p:sp>
        <p:nvSpPr>
          <p:cNvPr id="224" name="Google Shape;224;p25"/>
          <p:cNvSpPr txBox="1">
            <a:spLocks noGrp="1"/>
          </p:cNvSpPr>
          <p:nvPr>
            <p:ph type="body" idx="1"/>
          </p:nvPr>
        </p:nvSpPr>
        <p:spPr>
          <a:xfrm>
            <a:off x="694925" y="1133125"/>
            <a:ext cx="3759900" cy="4282200"/>
          </a:xfrm>
          <a:prstGeom prst="rect">
            <a:avLst/>
          </a:prstGeom>
        </p:spPr>
        <p:txBody>
          <a:bodyPr spcFirstLastPara="1" wrap="square" lIns="91425" tIns="91425" rIns="0" bIns="91425" anchor="t" anchorCtr="0">
            <a:noAutofit/>
          </a:bodyPr>
          <a:lstStyle/>
          <a:p>
            <a:pPr marL="457200" lvl="0" indent="-317500" algn="l" rtl="0">
              <a:lnSpc>
                <a:spcPct val="100000"/>
              </a:lnSpc>
              <a:spcBef>
                <a:spcPts val="0"/>
              </a:spcBef>
              <a:spcAft>
                <a:spcPts val="0"/>
              </a:spcAft>
              <a:buClr>
                <a:srgbClr val="000000"/>
              </a:buClr>
              <a:buSzPts val="1400"/>
              <a:buFont typeface="Nunito"/>
              <a:buChar char="●"/>
            </a:pPr>
            <a:r>
              <a:rPr lang="pl" sz="1400" dirty="0">
                <a:solidFill>
                  <a:srgbClr val="000000"/>
                </a:solidFill>
                <a:highlight>
                  <a:srgbClr val="FFFFFF"/>
                </a:highlight>
                <a:latin typeface="Nunito"/>
                <a:ea typeface="Nunito"/>
                <a:cs typeface="Nunito"/>
                <a:sym typeface="Nunito"/>
              </a:rPr>
              <a:t>der Markt - rynek</a:t>
            </a:r>
            <a:endParaRPr sz="1400" dirty="0">
              <a:solidFill>
                <a:srgbClr val="000000"/>
              </a:solidFill>
              <a:highlight>
                <a:srgbClr val="FFFFFF"/>
              </a:highlight>
              <a:latin typeface="Nunito"/>
              <a:ea typeface="Nunito"/>
              <a:cs typeface="Nunito"/>
              <a:sym typeface="Nunito"/>
            </a:endParaRPr>
          </a:p>
          <a:p>
            <a:pPr marL="457200" lvl="0" indent="-317500" algn="l" rtl="0">
              <a:lnSpc>
                <a:spcPct val="100000"/>
              </a:lnSpc>
              <a:spcBef>
                <a:spcPts val="0"/>
              </a:spcBef>
              <a:spcAft>
                <a:spcPts val="0"/>
              </a:spcAft>
              <a:buClr>
                <a:srgbClr val="000000"/>
              </a:buClr>
              <a:buSzPts val="1400"/>
              <a:buFont typeface="Nunito"/>
              <a:buChar char="●"/>
            </a:pPr>
            <a:r>
              <a:rPr lang="pl" sz="1400" dirty="0">
                <a:solidFill>
                  <a:srgbClr val="000000"/>
                </a:solidFill>
                <a:highlight>
                  <a:srgbClr val="FFFFFF"/>
                </a:highlight>
                <a:latin typeface="Nunito"/>
                <a:ea typeface="Nunito"/>
                <a:cs typeface="Nunito"/>
                <a:sym typeface="Nunito"/>
              </a:rPr>
              <a:t>der </a:t>
            </a:r>
            <a:r>
              <a:rPr lang="pl" sz="1400" dirty="0">
                <a:solidFill>
                  <a:srgbClr val="000000"/>
                </a:solidFill>
                <a:highlight>
                  <a:schemeClr val="dk1"/>
                </a:highlight>
                <a:latin typeface="Nunito"/>
                <a:ea typeface="Nunito"/>
                <a:cs typeface="Nunito"/>
                <a:sym typeface="Nunito"/>
              </a:rPr>
              <a:t>Marktplatz - rynek </a:t>
            </a:r>
            <a:r>
              <a:rPr lang="pl" sz="1400" dirty="0" smtClean="0">
                <a:solidFill>
                  <a:srgbClr val="000000"/>
                </a:solidFill>
                <a:highlight>
                  <a:schemeClr val="dk1"/>
                </a:highlight>
                <a:latin typeface="Nunito"/>
                <a:ea typeface="Nunito"/>
                <a:cs typeface="Nunito"/>
                <a:sym typeface="Nunito"/>
              </a:rPr>
              <a:t>(w </a:t>
            </a:r>
            <a:r>
              <a:rPr lang="pl" sz="1400" dirty="0">
                <a:solidFill>
                  <a:srgbClr val="000000"/>
                </a:solidFill>
                <a:highlight>
                  <a:schemeClr val="dk1"/>
                </a:highlight>
                <a:latin typeface="Nunito"/>
                <a:ea typeface="Nunito"/>
                <a:cs typeface="Nunito"/>
                <a:sym typeface="Nunito"/>
              </a:rPr>
              <a:t>centrum </a:t>
            </a:r>
            <a:r>
              <a:rPr lang="pl" sz="1400" dirty="0" smtClean="0">
                <a:solidFill>
                  <a:srgbClr val="000000"/>
                </a:solidFill>
                <a:highlight>
                  <a:schemeClr val="dk1"/>
                </a:highlight>
                <a:latin typeface="Nunito"/>
                <a:ea typeface="Nunito"/>
                <a:cs typeface="Nunito"/>
                <a:sym typeface="Nunito"/>
              </a:rPr>
              <a:t>miasta)</a:t>
            </a:r>
            <a:endParaRPr sz="1400" dirty="0">
              <a:solidFill>
                <a:srgbClr val="000000"/>
              </a:solidFill>
              <a:highlight>
                <a:srgbClr val="FFFFFF"/>
              </a:highlight>
              <a:latin typeface="Nunito"/>
              <a:ea typeface="Nunito"/>
              <a:cs typeface="Nunito"/>
              <a:sym typeface="Nunito"/>
            </a:endParaRPr>
          </a:p>
          <a:p>
            <a:pPr marL="457200" lvl="0" indent="-317500" algn="l" rtl="0">
              <a:lnSpc>
                <a:spcPct val="100000"/>
              </a:lnSpc>
              <a:spcBef>
                <a:spcPts val="0"/>
              </a:spcBef>
              <a:spcAft>
                <a:spcPts val="0"/>
              </a:spcAft>
              <a:buClr>
                <a:srgbClr val="000000"/>
              </a:buClr>
              <a:buSzPts val="1400"/>
              <a:buFont typeface="Nunito"/>
              <a:buChar char="●"/>
            </a:pPr>
            <a:r>
              <a:rPr lang="pl" sz="1400" dirty="0">
                <a:solidFill>
                  <a:srgbClr val="000000"/>
                </a:solidFill>
                <a:highlight>
                  <a:srgbClr val="FFFFFF"/>
                </a:highlight>
                <a:latin typeface="Nunito"/>
                <a:ea typeface="Nunito"/>
                <a:cs typeface="Nunito"/>
                <a:sym typeface="Nunito"/>
              </a:rPr>
              <a:t>die Ware - </a:t>
            </a:r>
            <a:r>
              <a:rPr lang="pl" sz="1400" dirty="0" smtClean="0">
                <a:solidFill>
                  <a:srgbClr val="000000"/>
                </a:solidFill>
                <a:highlight>
                  <a:srgbClr val="FFFFFF"/>
                </a:highlight>
                <a:latin typeface="Nunito"/>
                <a:ea typeface="Nunito"/>
                <a:cs typeface="Nunito"/>
                <a:sym typeface="Nunito"/>
              </a:rPr>
              <a:t>towary </a:t>
            </a:r>
            <a:endParaRPr sz="1400" dirty="0">
              <a:solidFill>
                <a:srgbClr val="000000"/>
              </a:solidFill>
              <a:highlight>
                <a:srgbClr val="FFFFFF"/>
              </a:highlight>
              <a:latin typeface="Nunito"/>
              <a:ea typeface="Nunito"/>
              <a:cs typeface="Nunito"/>
              <a:sym typeface="Nunito"/>
            </a:endParaRPr>
          </a:p>
          <a:p>
            <a:pPr marL="457200" lvl="0" indent="-317500" algn="l" rtl="0">
              <a:lnSpc>
                <a:spcPct val="100000"/>
              </a:lnSpc>
              <a:spcBef>
                <a:spcPts val="0"/>
              </a:spcBef>
              <a:spcAft>
                <a:spcPts val="0"/>
              </a:spcAft>
              <a:buClr>
                <a:srgbClr val="000000"/>
              </a:buClr>
              <a:buSzPts val="1400"/>
              <a:buFont typeface="Nunito"/>
              <a:buChar char="●"/>
            </a:pPr>
            <a:r>
              <a:rPr lang="pl" sz="1400" dirty="0">
                <a:solidFill>
                  <a:srgbClr val="000000"/>
                </a:solidFill>
                <a:highlight>
                  <a:srgbClr val="FFFFFF"/>
                </a:highlight>
                <a:latin typeface="Nunito"/>
                <a:ea typeface="Nunito"/>
                <a:cs typeface="Nunito"/>
                <a:sym typeface="Nunito"/>
              </a:rPr>
              <a:t>der </a:t>
            </a:r>
            <a:r>
              <a:rPr lang="de-DE" sz="1400" dirty="0">
                <a:solidFill>
                  <a:srgbClr val="000000"/>
                </a:solidFill>
                <a:highlight>
                  <a:srgbClr val="FFFFFF"/>
                </a:highlight>
                <a:latin typeface="Nunito"/>
                <a:ea typeface="Nunito"/>
                <a:cs typeface="Nunito"/>
                <a:sym typeface="Nunito"/>
              </a:rPr>
              <a:t>H</a:t>
            </a:r>
            <a:r>
              <a:rPr lang="pl" sz="1400" dirty="0">
                <a:solidFill>
                  <a:srgbClr val="000000"/>
                </a:solidFill>
                <a:highlight>
                  <a:srgbClr val="FFFFFF"/>
                </a:highlight>
                <a:latin typeface="Nunito"/>
                <a:ea typeface="Nunito"/>
                <a:cs typeface="Nunito"/>
                <a:sym typeface="Nunito"/>
              </a:rPr>
              <a:t>andel - handel/ obrót</a:t>
            </a:r>
            <a:endParaRPr sz="1400" dirty="0">
              <a:solidFill>
                <a:srgbClr val="000000"/>
              </a:solidFill>
              <a:highlight>
                <a:srgbClr val="FFFFFF"/>
              </a:highlight>
              <a:latin typeface="Nunito"/>
              <a:ea typeface="Nunito"/>
              <a:cs typeface="Nunito"/>
              <a:sym typeface="Nunito"/>
            </a:endParaRPr>
          </a:p>
          <a:p>
            <a:pPr marL="457200" lvl="0" indent="-317500" algn="l" rtl="0">
              <a:lnSpc>
                <a:spcPct val="100000"/>
              </a:lnSpc>
              <a:spcBef>
                <a:spcPts val="0"/>
              </a:spcBef>
              <a:spcAft>
                <a:spcPts val="0"/>
              </a:spcAft>
              <a:buClr>
                <a:srgbClr val="000000"/>
              </a:buClr>
              <a:buSzPts val="1400"/>
              <a:buFont typeface="Nunito"/>
              <a:buChar char="●"/>
            </a:pPr>
            <a:r>
              <a:rPr lang="pl" sz="1400" dirty="0">
                <a:solidFill>
                  <a:srgbClr val="000000"/>
                </a:solidFill>
                <a:highlight>
                  <a:srgbClr val="FFFFFF"/>
                </a:highlight>
                <a:latin typeface="Nunito"/>
                <a:ea typeface="Nunito"/>
                <a:cs typeface="Nunito"/>
                <a:sym typeface="Nunito"/>
              </a:rPr>
              <a:t>der Tausch- wymiana</a:t>
            </a:r>
            <a:endParaRPr sz="1400" dirty="0">
              <a:solidFill>
                <a:srgbClr val="000000"/>
              </a:solidFill>
              <a:highlight>
                <a:srgbClr val="FFFFFF"/>
              </a:highlight>
              <a:latin typeface="Nunito"/>
              <a:ea typeface="Nunito"/>
              <a:cs typeface="Nunito"/>
              <a:sym typeface="Nunito"/>
            </a:endParaRPr>
          </a:p>
          <a:p>
            <a:pPr marL="457200" lvl="0" indent="-317500" algn="l" rtl="0">
              <a:lnSpc>
                <a:spcPct val="100000"/>
              </a:lnSpc>
              <a:spcBef>
                <a:spcPts val="0"/>
              </a:spcBef>
              <a:spcAft>
                <a:spcPts val="0"/>
              </a:spcAft>
              <a:buClr>
                <a:srgbClr val="000000"/>
              </a:buClr>
              <a:buSzPts val="1400"/>
              <a:buFont typeface="Nunito"/>
              <a:buChar char="●"/>
            </a:pPr>
            <a:r>
              <a:rPr lang="pl" sz="1400" dirty="0">
                <a:solidFill>
                  <a:srgbClr val="000000"/>
                </a:solidFill>
                <a:highlight>
                  <a:srgbClr val="FFFFFF"/>
                </a:highlight>
                <a:latin typeface="Nunito"/>
                <a:ea typeface="Nunito"/>
                <a:cs typeface="Nunito"/>
                <a:sym typeface="Nunito"/>
              </a:rPr>
              <a:t>das Angebot- podaż</a:t>
            </a:r>
            <a:endParaRPr sz="1400" dirty="0">
              <a:solidFill>
                <a:srgbClr val="000000"/>
              </a:solidFill>
              <a:highlight>
                <a:srgbClr val="FFFFFF"/>
              </a:highlight>
              <a:latin typeface="Nunito"/>
              <a:ea typeface="Nunito"/>
              <a:cs typeface="Nunito"/>
              <a:sym typeface="Nunito"/>
            </a:endParaRPr>
          </a:p>
          <a:p>
            <a:pPr marL="457200" lvl="0" indent="-317500" algn="l" rtl="0">
              <a:lnSpc>
                <a:spcPct val="100000"/>
              </a:lnSpc>
              <a:spcBef>
                <a:spcPts val="0"/>
              </a:spcBef>
              <a:spcAft>
                <a:spcPts val="0"/>
              </a:spcAft>
              <a:buClr>
                <a:srgbClr val="000000"/>
              </a:buClr>
              <a:buSzPts val="1400"/>
              <a:buFont typeface="Nunito"/>
              <a:buChar char="●"/>
            </a:pPr>
            <a:r>
              <a:rPr lang="pl" sz="1400" dirty="0">
                <a:solidFill>
                  <a:srgbClr val="000000"/>
                </a:solidFill>
                <a:highlight>
                  <a:srgbClr val="FFFFFF"/>
                </a:highlight>
                <a:latin typeface="Nunito"/>
                <a:ea typeface="Nunito"/>
                <a:cs typeface="Nunito"/>
                <a:sym typeface="Nunito"/>
              </a:rPr>
              <a:t>die Nachfrage -popyt</a:t>
            </a:r>
            <a:endParaRPr sz="1400" dirty="0">
              <a:solidFill>
                <a:srgbClr val="000000"/>
              </a:solidFill>
              <a:highlight>
                <a:srgbClr val="FFFFFF"/>
              </a:highlight>
              <a:latin typeface="Nunito"/>
              <a:ea typeface="Nunito"/>
              <a:cs typeface="Nunito"/>
              <a:sym typeface="Nunito"/>
            </a:endParaRPr>
          </a:p>
          <a:p>
            <a:pPr marL="457200" lvl="0" indent="-317500" algn="l" rtl="0">
              <a:lnSpc>
                <a:spcPct val="100000"/>
              </a:lnSpc>
              <a:spcBef>
                <a:spcPts val="0"/>
              </a:spcBef>
              <a:spcAft>
                <a:spcPts val="0"/>
              </a:spcAft>
              <a:buClr>
                <a:srgbClr val="000000"/>
              </a:buClr>
              <a:buSzPts val="1400"/>
              <a:buFont typeface="Nunito"/>
              <a:buChar char="●"/>
            </a:pPr>
            <a:r>
              <a:rPr lang="pl" sz="1400" dirty="0">
                <a:solidFill>
                  <a:srgbClr val="000000"/>
                </a:solidFill>
                <a:highlight>
                  <a:srgbClr val="FFFFFF"/>
                </a:highlight>
                <a:latin typeface="Nunito"/>
                <a:ea typeface="Nunito"/>
                <a:cs typeface="Nunito"/>
                <a:sym typeface="Nunito"/>
              </a:rPr>
              <a:t>der Bedarf- zapotrzebowanie</a:t>
            </a:r>
            <a:endParaRPr sz="1400" dirty="0">
              <a:solidFill>
                <a:srgbClr val="000000"/>
              </a:solidFill>
              <a:highlight>
                <a:srgbClr val="FFFFFF"/>
              </a:highlight>
              <a:latin typeface="Nunito"/>
              <a:ea typeface="Nunito"/>
              <a:cs typeface="Nunito"/>
              <a:sym typeface="Nunito"/>
            </a:endParaRPr>
          </a:p>
          <a:p>
            <a:pPr marL="457200" lvl="0" indent="-317500" algn="l" rtl="0">
              <a:lnSpc>
                <a:spcPct val="100000"/>
              </a:lnSpc>
              <a:spcBef>
                <a:spcPts val="0"/>
              </a:spcBef>
              <a:spcAft>
                <a:spcPts val="0"/>
              </a:spcAft>
              <a:buClr>
                <a:srgbClr val="000000"/>
              </a:buClr>
              <a:buSzPts val="1400"/>
              <a:buFont typeface="Nunito"/>
              <a:buChar char="●"/>
            </a:pPr>
            <a:r>
              <a:rPr lang="pl" sz="1400" dirty="0">
                <a:solidFill>
                  <a:srgbClr val="000000"/>
                </a:solidFill>
                <a:highlight>
                  <a:srgbClr val="FFFFFF"/>
                </a:highlight>
                <a:latin typeface="Nunito"/>
                <a:ea typeface="Nunito"/>
                <a:cs typeface="Nunito"/>
                <a:sym typeface="Nunito"/>
              </a:rPr>
              <a:t>der Stand- stoisko</a:t>
            </a:r>
            <a:endParaRPr sz="1400" dirty="0">
              <a:solidFill>
                <a:srgbClr val="000000"/>
              </a:solidFill>
              <a:highlight>
                <a:srgbClr val="FFFFFF"/>
              </a:highlight>
              <a:latin typeface="Nunito"/>
              <a:ea typeface="Nunito"/>
              <a:cs typeface="Nunito"/>
              <a:sym typeface="Nunito"/>
            </a:endParaRPr>
          </a:p>
          <a:p>
            <a:pPr marL="457200" lvl="0" indent="-317500" algn="l" rtl="0">
              <a:lnSpc>
                <a:spcPct val="100000"/>
              </a:lnSpc>
              <a:spcBef>
                <a:spcPts val="0"/>
              </a:spcBef>
              <a:spcAft>
                <a:spcPts val="0"/>
              </a:spcAft>
              <a:buClr>
                <a:srgbClr val="000000"/>
              </a:buClr>
              <a:buSzPts val="1400"/>
              <a:buFont typeface="Nunito"/>
              <a:buChar char="●"/>
            </a:pPr>
            <a:r>
              <a:rPr lang="pl" sz="1400" dirty="0">
                <a:solidFill>
                  <a:srgbClr val="000000"/>
                </a:solidFill>
                <a:highlight>
                  <a:srgbClr val="FFFFFF"/>
                </a:highlight>
                <a:latin typeface="Nunito"/>
                <a:ea typeface="Nunito"/>
                <a:cs typeface="Nunito"/>
                <a:sym typeface="Nunito"/>
              </a:rPr>
              <a:t>der Großmarkt- giełda/ rynek hurtowy</a:t>
            </a:r>
            <a:endParaRPr sz="1400" dirty="0">
              <a:solidFill>
                <a:srgbClr val="000000"/>
              </a:solidFill>
              <a:highlight>
                <a:srgbClr val="FFFFFF"/>
              </a:highlight>
              <a:latin typeface="Nunito"/>
              <a:ea typeface="Nunito"/>
              <a:cs typeface="Nunito"/>
              <a:sym typeface="Nunito"/>
            </a:endParaRPr>
          </a:p>
          <a:p>
            <a:pPr marL="457200" lvl="0" indent="-317500" algn="l" rtl="0">
              <a:lnSpc>
                <a:spcPct val="100000"/>
              </a:lnSpc>
              <a:spcBef>
                <a:spcPts val="0"/>
              </a:spcBef>
              <a:spcAft>
                <a:spcPts val="0"/>
              </a:spcAft>
              <a:buClr>
                <a:srgbClr val="000000"/>
              </a:buClr>
              <a:buSzPts val="1400"/>
              <a:buFont typeface="Nunito"/>
              <a:buChar char="●"/>
            </a:pPr>
            <a:r>
              <a:rPr lang="pl" sz="1400" dirty="0">
                <a:solidFill>
                  <a:srgbClr val="000000"/>
                </a:solidFill>
                <a:highlight>
                  <a:srgbClr val="FFFFFF"/>
                </a:highlight>
                <a:latin typeface="Nunito"/>
                <a:ea typeface="Nunito"/>
                <a:cs typeface="Nunito"/>
                <a:sym typeface="Nunito"/>
              </a:rPr>
              <a:t>das  </a:t>
            </a:r>
            <a:r>
              <a:rPr lang="pl" sz="1400" dirty="0" smtClean="0">
                <a:solidFill>
                  <a:srgbClr val="000000"/>
                </a:solidFill>
                <a:highlight>
                  <a:srgbClr val="FFFFFF"/>
                </a:highlight>
                <a:latin typeface="Nunito"/>
                <a:ea typeface="Nunito"/>
                <a:cs typeface="Nunito"/>
                <a:sym typeface="Nunito"/>
              </a:rPr>
              <a:t>Lebensmittel(die, Pl.)- </a:t>
            </a:r>
            <a:r>
              <a:rPr lang="pl" sz="1400" dirty="0">
                <a:solidFill>
                  <a:srgbClr val="000000"/>
                </a:solidFill>
                <a:highlight>
                  <a:srgbClr val="FFFFFF"/>
                </a:highlight>
                <a:latin typeface="Nunito"/>
                <a:ea typeface="Nunito"/>
                <a:cs typeface="Nunito"/>
                <a:sym typeface="Nunito"/>
              </a:rPr>
              <a:t>art. spożywcze</a:t>
            </a:r>
            <a:endParaRPr sz="1400" dirty="0">
              <a:solidFill>
                <a:srgbClr val="000000"/>
              </a:solidFill>
              <a:highlight>
                <a:srgbClr val="FFFFFF"/>
              </a:highlight>
              <a:latin typeface="Nunito"/>
              <a:ea typeface="Nunito"/>
              <a:cs typeface="Nunito"/>
              <a:sym typeface="Nunito"/>
            </a:endParaRPr>
          </a:p>
          <a:p>
            <a:pPr marL="457200" lvl="0" indent="-317500" algn="l" rtl="0">
              <a:lnSpc>
                <a:spcPct val="100000"/>
              </a:lnSpc>
              <a:spcBef>
                <a:spcPts val="0"/>
              </a:spcBef>
              <a:spcAft>
                <a:spcPts val="0"/>
              </a:spcAft>
              <a:buClr>
                <a:srgbClr val="000000"/>
              </a:buClr>
              <a:buSzPts val="1400"/>
              <a:buFont typeface="Nunito"/>
              <a:buChar char="●"/>
            </a:pPr>
            <a:r>
              <a:rPr lang="pl" sz="1400" dirty="0" smtClean="0">
                <a:solidFill>
                  <a:srgbClr val="000000"/>
                </a:solidFill>
                <a:highlight>
                  <a:srgbClr val="FFFFFF"/>
                </a:highlight>
                <a:latin typeface="Nunito"/>
                <a:ea typeface="Nunito"/>
                <a:cs typeface="Nunito"/>
                <a:sym typeface="Nunito"/>
              </a:rPr>
              <a:t>der </a:t>
            </a:r>
            <a:r>
              <a:rPr lang="pl" sz="1400" dirty="0">
                <a:solidFill>
                  <a:srgbClr val="000000"/>
                </a:solidFill>
                <a:highlight>
                  <a:srgbClr val="FFFFFF"/>
                </a:highlight>
                <a:latin typeface="Nunito"/>
                <a:ea typeface="Nunito"/>
                <a:cs typeface="Nunito"/>
                <a:sym typeface="Nunito"/>
              </a:rPr>
              <a:t>Gleichgewichtspreis -cena równowagi</a:t>
            </a:r>
            <a:endParaRPr sz="1400" dirty="0">
              <a:solidFill>
                <a:srgbClr val="000000"/>
              </a:solidFill>
              <a:highlight>
                <a:srgbClr val="FFFFFF"/>
              </a:highlight>
              <a:latin typeface="Nunito"/>
              <a:ea typeface="Nunito"/>
              <a:cs typeface="Nunito"/>
              <a:sym typeface="Nunito"/>
            </a:endParaRPr>
          </a:p>
          <a:p>
            <a:pPr marL="0" lvl="0" indent="0" algn="l" rtl="0">
              <a:lnSpc>
                <a:spcPct val="100000"/>
              </a:lnSpc>
              <a:spcBef>
                <a:spcPts val="0"/>
              </a:spcBef>
              <a:spcAft>
                <a:spcPts val="0"/>
              </a:spcAft>
              <a:buNone/>
            </a:pPr>
            <a:endParaRPr sz="1400" dirty="0">
              <a:solidFill>
                <a:srgbClr val="000000"/>
              </a:solidFill>
              <a:highlight>
                <a:srgbClr val="FFFFFF"/>
              </a:highlight>
              <a:latin typeface="Nunito"/>
              <a:ea typeface="Nunito"/>
              <a:cs typeface="Nunito"/>
              <a:sym typeface="Nunito"/>
            </a:endParaRPr>
          </a:p>
          <a:p>
            <a:pPr marL="0" lvl="0" indent="0" algn="l" rtl="0">
              <a:lnSpc>
                <a:spcPct val="100000"/>
              </a:lnSpc>
              <a:spcBef>
                <a:spcPts val="0"/>
              </a:spcBef>
              <a:spcAft>
                <a:spcPts val="0"/>
              </a:spcAft>
              <a:buNone/>
            </a:pPr>
            <a:endParaRPr sz="900" dirty="0">
              <a:solidFill>
                <a:srgbClr val="000000"/>
              </a:solidFill>
              <a:highlight>
                <a:srgbClr val="FFFFFF"/>
              </a:highlight>
              <a:latin typeface="Arial"/>
              <a:ea typeface="Arial"/>
              <a:cs typeface="Arial"/>
              <a:sym typeface="Arial"/>
            </a:endParaRPr>
          </a:p>
        </p:txBody>
      </p:sp>
      <p:sp>
        <p:nvSpPr>
          <p:cNvPr id="225" name="Google Shape;225;p25"/>
          <p:cNvSpPr txBox="1"/>
          <p:nvPr/>
        </p:nvSpPr>
        <p:spPr>
          <a:xfrm>
            <a:off x="4532500" y="1133125"/>
            <a:ext cx="4183200" cy="37500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Nunito"/>
              <a:buChar char="●"/>
            </a:pPr>
            <a:r>
              <a:rPr lang="pl" dirty="0">
                <a:solidFill>
                  <a:schemeClr val="tx2">
                    <a:lumMod val="10000"/>
                  </a:schemeClr>
                </a:solidFill>
                <a:highlight>
                  <a:srgbClr val="FFFFFF"/>
                </a:highlight>
                <a:latin typeface="Nunito"/>
                <a:ea typeface="Nunito"/>
                <a:cs typeface="Nunito"/>
                <a:sym typeface="Nunito"/>
              </a:rPr>
              <a:t>die Börse- giełda</a:t>
            </a:r>
            <a:endParaRPr dirty="0">
              <a:solidFill>
                <a:schemeClr val="tx2">
                  <a:lumMod val="10000"/>
                </a:schemeClr>
              </a:solidFill>
              <a:highlight>
                <a:srgbClr val="FFFFFF"/>
              </a:highlight>
              <a:latin typeface="Nunito"/>
              <a:ea typeface="Nunito"/>
              <a:cs typeface="Nunito"/>
              <a:sym typeface="Nunito"/>
            </a:endParaRPr>
          </a:p>
          <a:p>
            <a:pPr marL="457200" lvl="0" indent="-317500" algn="l" rtl="0">
              <a:spcBef>
                <a:spcPts val="0"/>
              </a:spcBef>
              <a:spcAft>
                <a:spcPts val="0"/>
              </a:spcAft>
              <a:buSzPts val="1400"/>
              <a:buFont typeface="Nunito"/>
              <a:buChar char="●"/>
            </a:pPr>
            <a:r>
              <a:rPr lang="pl" dirty="0">
                <a:solidFill>
                  <a:schemeClr val="tx2">
                    <a:lumMod val="10000"/>
                  </a:schemeClr>
                </a:solidFill>
                <a:highlight>
                  <a:srgbClr val="FFFFFF"/>
                </a:highlight>
                <a:latin typeface="Nunito"/>
                <a:ea typeface="Nunito"/>
                <a:cs typeface="Nunito"/>
                <a:sym typeface="Nunito"/>
              </a:rPr>
              <a:t>der Tausch- wymiana</a:t>
            </a:r>
            <a:endParaRPr dirty="0">
              <a:solidFill>
                <a:schemeClr val="tx2">
                  <a:lumMod val="10000"/>
                </a:schemeClr>
              </a:solidFill>
              <a:highlight>
                <a:srgbClr val="FFFFFF"/>
              </a:highlight>
              <a:latin typeface="Nunito"/>
              <a:ea typeface="Nunito"/>
              <a:cs typeface="Nunito"/>
              <a:sym typeface="Nunito"/>
            </a:endParaRPr>
          </a:p>
          <a:p>
            <a:pPr marL="457200" lvl="0" indent="-317500" algn="l" rtl="0">
              <a:spcBef>
                <a:spcPts val="0"/>
              </a:spcBef>
              <a:spcAft>
                <a:spcPts val="0"/>
              </a:spcAft>
              <a:buSzPts val="1400"/>
              <a:buFont typeface="Nunito"/>
              <a:buChar char="●"/>
            </a:pPr>
            <a:r>
              <a:rPr lang="pl" dirty="0">
                <a:solidFill>
                  <a:schemeClr val="tx2">
                    <a:lumMod val="10000"/>
                  </a:schemeClr>
                </a:solidFill>
                <a:highlight>
                  <a:srgbClr val="FFFFFF"/>
                </a:highlight>
                <a:latin typeface="Nunito"/>
                <a:ea typeface="Nunito"/>
                <a:cs typeface="Nunito"/>
                <a:sym typeface="Nunito"/>
              </a:rPr>
              <a:t>der </a:t>
            </a:r>
            <a:r>
              <a:rPr lang="de-DE" dirty="0">
                <a:solidFill>
                  <a:schemeClr val="tx2">
                    <a:lumMod val="10000"/>
                  </a:schemeClr>
                </a:solidFill>
                <a:highlight>
                  <a:srgbClr val="FFFFFF"/>
                </a:highlight>
                <a:latin typeface="Nunito"/>
                <a:ea typeface="Nunito"/>
                <a:cs typeface="Nunito"/>
                <a:sym typeface="Nunito"/>
              </a:rPr>
              <a:t>F</a:t>
            </a:r>
            <a:r>
              <a:rPr lang="pl" dirty="0">
                <a:solidFill>
                  <a:schemeClr val="tx2">
                    <a:lumMod val="10000"/>
                  </a:schemeClr>
                </a:solidFill>
                <a:highlight>
                  <a:srgbClr val="FFFFFF"/>
                </a:highlight>
                <a:latin typeface="Nunito"/>
                <a:ea typeface="Nunito"/>
                <a:cs typeface="Nunito"/>
                <a:sym typeface="Nunito"/>
              </a:rPr>
              <a:t>aktorm</a:t>
            </a:r>
            <a:r>
              <a:rPr lang="de-DE" dirty="0">
                <a:solidFill>
                  <a:schemeClr val="tx2">
                    <a:lumMod val="10000"/>
                  </a:schemeClr>
                </a:solidFill>
                <a:highlight>
                  <a:srgbClr val="FFFFFF"/>
                </a:highlight>
                <a:latin typeface="Nunito"/>
                <a:ea typeface="Nunito"/>
                <a:cs typeface="Nunito"/>
                <a:sym typeface="Nunito"/>
              </a:rPr>
              <a:t>a</a:t>
            </a:r>
            <a:r>
              <a:rPr lang="pl" dirty="0">
                <a:solidFill>
                  <a:schemeClr val="tx2">
                    <a:lumMod val="10000"/>
                  </a:schemeClr>
                </a:solidFill>
                <a:highlight>
                  <a:srgbClr val="FFFFFF"/>
                </a:highlight>
                <a:latin typeface="Nunito"/>
                <a:ea typeface="Nunito"/>
                <a:cs typeface="Nunito"/>
                <a:sym typeface="Nunito"/>
              </a:rPr>
              <a:t>rkt- rynek czynników produkcji</a:t>
            </a:r>
            <a:endParaRPr dirty="0">
              <a:solidFill>
                <a:schemeClr val="tx2">
                  <a:lumMod val="10000"/>
                </a:schemeClr>
              </a:solidFill>
              <a:highlight>
                <a:srgbClr val="FFFFFF"/>
              </a:highlight>
              <a:latin typeface="Nunito"/>
              <a:ea typeface="Nunito"/>
              <a:cs typeface="Nunito"/>
              <a:sym typeface="Nunito"/>
            </a:endParaRPr>
          </a:p>
          <a:p>
            <a:pPr marL="457200" lvl="0" indent="-317500" algn="l" rtl="0">
              <a:spcBef>
                <a:spcPts val="0"/>
              </a:spcBef>
              <a:spcAft>
                <a:spcPts val="0"/>
              </a:spcAft>
              <a:buSzPts val="1400"/>
              <a:buFont typeface="Nunito"/>
              <a:buChar char="●"/>
            </a:pPr>
            <a:r>
              <a:rPr lang="pl" dirty="0">
                <a:solidFill>
                  <a:schemeClr val="tx2">
                    <a:lumMod val="10000"/>
                  </a:schemeClr>
                </a:solidFill>
                <a:highlight>
                  <a:srgbClr val="FFFFFF"/>
                </a:highlight>
                <a:latin typeface="Nunito"/>
                <a:ea typeface="Nunito"/>
                <a:cs typeface="Nunito"/>
                <a:sym typeface="Nunito"/>
              </a:rPr>
              <a:t>der Arbeitsmarkt- rynek pracy</a:t>
            </a:r>
            <a:endParaRPr dirty="0">
              <a:solidFill>
                <a:schemeClr val="tx2">
                  <a:lumMod val="10000"/>
                </a:schemeClr>
              </a:solidFill>
              <a:highlight>
                <a:srgbClr val="FFFFFF"/>
              </a:highlight>
              <a:latin typeface="Nunito"/>
              <a:ea typeface="Nunito"/>
              <a:cs typeface="Nunito"/>
              <a:sym typeface="Nunito"/>
            </a:endParaRPr>
          </a:p>
          <a:p>
            <a:pPr marL="457200" lvl="0" indent="-317500" algn="l" rtl="0">
              <a:spcBef>
                <a:spcPts val="0"/>
              </a:spcBef>
              <a:spcAft>
                <a:spcPts val="0"/>
              </a:spcAft>
              <a:buSzPts val="1400"/>
              <a:buFont typeface="Nunito"/>
              <a:buChar char="●"/>
            </a:pPr>
            <a:r>
              <a:rPr lang="pl" dirty="0">
                <a:solidFill>
                  <a:schemeClr val="tx2">
                    <a:lumMod val="10000"/>
                  </a:schemeClr>
                </a:solidFill>
                <a:highlight>
                  <a:srgbClr val="FFFFFF"/>
                </a:highlight>
                <a:latin typeface="Nunito"/>
                <a:ea typeface="Nunito"/>
                <a:cs typeface="Nunito"/>
                <a:sym typeface="Nunito"/>
              </a:rPr>
              <a:t>der Immobilienmarkt - rynek nieruchomości</a:t>
            </a:r>
            <a:endParaRPr dirty="0">
              <a:solidFill>
                <a:schemeClr val="tx2">
                  <a:lumMod val="10000"/>
                </a:schemeClr>
              </a:solidFill>
              <a:highlight>
                <a:srgbClr val="FFFFFF"/>
              </a:highlight>
              <a:latin typeface="Nunito"/>
              <a:ea typeface="Nunito"/>
              <a:cs typeface="Nunito"/>
              <a:sym typeface="Nunito"/>
            </a:endParaRPr>
          </a:p>
          <a:p>
            <a:pPr marL="457200" lvl="0" indent="-317500" algn="l" rtl="0">
              <a:spcBef>
                <a:spcPts val="0"/>
              </a:spcBef>
              <a:spcAft>
                <a:spcPts val="0"/>
              </a:spcAft>
              <a:buSzPts val="1400"/>
              <a:buFont typeface="Nunito"/>
              <a:buChar char="●"/>
            </a:pPr>
            <a:r>
              <a:rPr lang="pl" dirty="0">
                <a:solidFill>
                  <a:schemeClr val="accent5">
                    <a:lumMod val="50000"/>
                  </a:schemeClr>
                </a:solidFill>
                <a:highlight>
                  <a:srgbClr val="FFFFFF"/>
                </a:highlight>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der Kapitalmarkt</a:t>
            </a:r>
            <a:r>
              <a:rPr lang="pl" dirty="0">
                <a:solidFill>
                  <a:schemeClr val="accent5">
                    <a:lumMod val="50000"/>
                  </a:schemeClr>
                </a:solidFill>
                <a:highlight>
                  <a:srgbClr val="FFFFFF"/>
                </a:highlight>
                <a:latin typeface="Nunito"/>
                <a:ea typeface="Nunito"/>
                <a:cs typeface="Nunito"/>
                <a:sym typeface="Nunito"/>
              </a:rPr>
              <a:t> - </a:t>
            </a:r>
            <a:r>
              <a:rPr lang="pl" dirty="0">
                <a:solidFill>
                  <a:schemeClr val="accent5">
                    <a:lumMod val="50000"/>
                  </a:schemeClr>
                </a:solidFill>
                <a:highlight>
                  <a:srgbClr val="FFFFFF"/>
                </a:highlight>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rynek kapitałowy</a:t>
            </a:r>
            <a:endParaRPr dirty="0">
              <a:solidFill>
                <a:schemeClr val="accent5">
                  <a:lumMod val="50000"/>
                </a:schemeClr>
              </a:solidFill>
              <a:highlight>
                <a:srgbClr val="FFFFFF"/>
              </a:highlight>
              <a:latin typeface="Nunito"/>
              <a:ea typeface="Nunito"/>
              <a:cs typeface="Nunito"/>
              <a:sym typeface="Nunito"/>
            </a:endParaRPr>
          </a:p>
          <a:p>
            <a:pPr marL="457200" lvl="0" indent="-317500" algn="l" rtl="0">
              <a:spcBef>
                <a:spcPts val="0"/>
              </a:spcBef>
              <a:spcAft>
                <a:spcPts val="0"/>
              </a:spcAft>
              <a:buSzPts val="1400"/>
              <a:buFont typeface="Nunito"/>
              <a:buChar char="●"/>
            </a:pPr>
            <a:r>
              <a:rPr lang="pl" dirty="0">
                <a:solidFill>
                  <a:schemeClr val="accent5">
                    <a:lumMod val="50000"/>
                  </a:schemeClr>
                </a:solidFill>
                <a:highlight>
                  <a:srgbClr val="FFFFFF"/>
                </a:highlight>
                <a:uFill>
                  <a:noFill/>
                </a:uFill>
                <a:latin typeface="Nunito"/>
                <a:ea typeface="Nunito"/>
                <a:cs typeface="Nunito"/>
                <a:sym typeface="Nunito"/>
                <a:hlinkClick r:id="rId5">
                  <a:extLst>
                    <a:ext uri="{A12FA001-AC4F-418D-AE19-62706E023703}">
                      <ahyp:hlinkClr xmlns:ahyp="http://schemas.microsoft.com/office/drawing/2018/hyperlinkcolor" xmlns="" val="tx"/>
                    </a:ext>
                  </a:extLst>
                </a:hlinkClick>
              </a:rPr>
              <a:t>der Geldmarkt</a:t>
            </a:r>
            <a:r>
              <a:rPr lang="pl" dirty="0">
                <a:solidFill>
                  <a:schemeClr val="accent5">
                    <a:lumMod val="50000"/>
                  </a:schemeClr>
                </a:solidFill>
                <a:highlight>
                  <a:srgbClr val="FFFFFF"/>
                </a:highlight>
                <a:latin typeface="Nunito"/>
                <a:ea typeface="Nunito"/>
                <a:cs typeface="Nunito"/>
                <a:sym typeface="Nunito"/>
              </a:rPr>
              <a:t> -</a:t>
            </a:r>
            <a:r>
              <a:rPr lang="pl" dirty="0">
                <a:solidFill>
                  <a:schemeClr val="accent5">
                    <a:lumMod val="50000"/>
                  </a:schemeClr>
                </a:solidFill>
                <a:highlight>
                  <a:srgbClr val="FFFFFF"/>
                </a:highlight>
                <a:uFill>
                  <a:noFill/>
                </a:uFill>
                <a:latin typeface="Nunito"/>
                <a:ea typeface="Nunito"/>
                <a:cs typeface="Nunito"/>
                <a:sym typeface="Nunito"/>
                <a:hlinkClick r:id="rId6">
                  <a:extLst>
                    <a:ext uri="{A12FA001-AC4F-418D-AE19-62706E023703}">
                      <ahyp:hlinkClr xmlns:ahyp="http://schemas.microsoft.com/office/drawing/2018/hyperlinkcolor" xmlns="" val="tx"/>
                    </a:ext>
                  </a:extLst>
                </a:hlinkClick>
              </a:rPr>
              <a:t>rynek pieniężny</a:t>
            </a:r>
            <a:endParaRPr dirty="0">
              <a:solidFill>
                <a:schemeClr val="accent5">
                  <a:lumMod val="50000"/>
                </a:schemeClr>
              </a:solidFill>
              <a:highlight>
                <a:srgbClr val="FFFFFF"/>
              </a:highlight>
              <a:latin typeface="Nunito"/>
              <a:ea typeface="Nunito"/>
              <a:cs typeface="Nunito"/>
              <a:sym typeface="Nunito"/>
            </a:endParaRPr>
          </a:p>
          <a:p>
            <a:pPr marL="457200" lvl="0" indent="-317500" algn="l" rtl="0">
              <a:spcBef>
                <a:spcPts val="0"/>
              </a:spcBef>
              <a:spcAft>
                <a:spcPts val="0"/>
              </a:spcAft>
              <a:buSzPts val="1400"/>
              <a:buFont typeface="Nunito"/>
              <a:buChar char="●"/>
            </a:pPr>
            <a:r>
              <a:rPr lang="pl" dirty="0">
                <a:solidFill>
                  <a:schemeClr val="tx2">
                    <a:lumMod val="10000"/>
                  </a:schemeClr>
                </a:solidFill>
                <a:highlight>
                  <a:srgbClr val="FFFFFF"/>
                </a:highlight>
                <a:latin typeface="Nunito"/>
                <a:ea typeface="Nunito"/>
                <a:cs typeface="Nunito"/>
                <a:sym typeface="Nunito"/>
              </a:rPr>
              <a:t>die Arbeitsleistung - wydajnośc pracy, siła robocz</a:t>
            </a:r>
            <a:r>
              <a:rPr lang="de-DE" dirty="0">
                <a:solidFill>
                  <a:schemeClr val="tx2">
                    <a:lumMod val="10000"/>
                  </a:schemeClr>
                </a:solidFill>
                <a:highlight>
                  <a:srgbClr val="FFFFFF"/>
                </a:highlight>
                <a:latin typeface="Nunito"/>
                <a:ea typeface="Nunito"/>
                <a:cs typeface="Nunito"/>
                <a:sym typeface="Nunito"/>
              </a:rPr>
              <a:t>a</a:t>
            </a:r>
            <a:endParaRPr dirty="0">
              <a:solidFill>
                <a:schemeClr val="tx2">
                  <a:lumMod val="10000"/>
                </a:schemeClr>
              </a:solidFill>
              <a:highlight>
                <a:srgbClr val="FFFFFF"/>
              </a:highlight>
              <a:latin typeface="Nunito"/>
              <a:ea typeface="Nunito"/>
              <a:cs typeface="Nunito"/>
              <a:sym typeface="Nunito"/>
            </a:endParaRPr>
          </a:p>
          <a:p>
            <a:pPr marL="457200" lvl="0" indent="-317500" algn="l" rtl="0">
              <a:spcBef>
                <a:spcPts val="0"/>
              </a:spcBef>
              <a:spcAft>
                <a:spcPts val="0"/>
              </a:spcAft>
              <a:buSzPts val="1400"/>
              <a:buFont typeface="Nunito"/>
              <a:buChar char="●"/>
            </a:pPr>
            <a:r>
              <a:rPr lang="pl" dirty="0">
                <a:solidFill>
                  <a:schemeClr val="tx2">
                    <a:lumMod val="10000"/>
                  </a:schemeClr>
                </a:solidFill>
                <a:highlight>
                  <a:srgbClr val="FFFFFF"/>
                </a:highlight>
                <a:latin typeface="Nunito"/>
                <a:ea typeface="Nunito"/>
                <a:cs typeface="Nunito"/>
                <a:sym typeface="Nunito"/>
              </a:rPr>
              <a:t>die Verteilung - dystrybucja</a:t>
            </a:r>
            <a:br>
              <a:rPr lang="pl" dirty="0">
                <a:solidFill>
                  <a:schemeClr val="tx2">
                    <a:lumMod val="10000"/>
                  </a:schemeClr>
                </a:solidFill>
                <a:highlight>
                  <a:srgbClr val="FFFFFF"/>
                </a:highlight>
                <a:latin typeface="Nunito"/>
                <a:ea typeface="Nunito"/>
                <a:cs typeface="Nunito"/>
                <a:sym typeface="Nunito"/>
              </a:rPr>
            </a:br>
            <a:r>
              <a:rPr lang="pl" dirty="0">
                <a:solidFill>
                  <a:schemeClr val="tx2">
                    <a:lumMod val="10000"/>
                  </a:schemeClr>
                </a:solidFill>
                <a:highlight>
                  <a:srgbClr val="FFFFFF"/>
                </a:highlight>
                <a:latin typeface="Nunito"/>
                <a:ea typeface="Nunito"/>
                <a:cs typeface="Nunito"/>
                <a:sym typeface="Nunito"/>
              </a:rPr>
              <a:t>der Arbeitsmarkt- rynek pracy</a:t>
            </a:r>
            <a:endParaRPr dirty="0">
              <a:solidFill>
                <a:schemeClr val="tx2">
                  <a:lumMod val="10000"/>
                </a:schemeClr>
              </a:solidFill>
              <a:highlight>
                <a:srgbClr val="FFFFFF"/>
              </a:highlight>
              <a:latin typeface="Nunito"/>
              <a:ea typeface="Nunito"/>
              <a:cs typeface="Nunito"/>
              <a:sym typeface="Nunito"/>
            </a:endParaRPr>
          </a:p>
          <a:p>
            <a:pPr marL="0" lvl="0" indent="0" algn="l" rtl="0">
              <a:lnSpc>
                <a:spcPct val="115000"/>
              </a:lnSpc>
              <a:spcBef>
                <a:spcPts val="0"/>
              </a:spcBef>
              <a:spcAft>
                <a:spcPts val="0"/>
              </a:spcAft>
              <a:buNone/>
            </a:pPr>
            <a:endParaRPr sz="900" dirty="0">
              <a:solidFill>
                <a:schemeClr val="tx2">
                  <a:lumMod val="10000"/>
                </a:schemeClr>
              </a:solidFill>
              <a:highlight>
                <a:srgbClr val="FFFFFF"/>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6"/>
          <p:cNvSpPr txBox="1">
            <a:spLocks noGrp="1"/>
          </p:cNvSpPr>
          <p:nvPr>
            <p:ph type="title"/>
          </p:nvPr>
        </p:nvSpPr>
        <p:spPr>
          <a:xfrm>
            <a:off x="819150" y="567875"/>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l" b="1"/>
              <a:t>QUELLE:</a:t>
            </a:r>
            <a:endParaRPr/>
          </a:p>
        </p:txBody>
      </p:sp>
      <p:sp>
        <p:nvSpPr>
          <p:cNvPr id="231" name="Google Shape;231;p26"/>
          <p:cNvSpPr txBox="1">
            <a:spLocks noGrp="1"/>
          </p:cNvSpPr>
          <p:nvPr>
            <p:ph type="body" idx="1"/>
          </p:nvPr>
        </p:nvSpPr>
        <p:spPr>
          <a:xfrm>
            <a:off x="722100" y="1410850"/>
            <a:ext cx="7602900" cy="3027900"/>
          </a:xfrm>
          <a:prstGeom prst="rect">
            <a:avLst/>
          </a:prstGeom>
        </p:spPr>
        <p:txBody>
          <a:bodyPr spcFirstLastPara="1" wrap="square" lIns="91425" tIns="91425" rIns="91425" bIns="91425" anchor="t" anchorCtr="0">
            <a:noAutofit/>
          </a:bodyPr>
          <a:lstStyle/>
          <a:p>
            <a:pPr marL="171450" indent="-171450"/>
            <a:r>
              <a:rPr lang="pl" sz="1050" u="sng" dirty="0">
                <a:solidFill>
                  <a:srgbClr val="1155CC"/>
                </a:solidFill>
                <a:highlight>
                  <a:srgbClr val="FFFFFF"/>
                </a:highlight>
                <a:latin typeface="Arial"/>
                <a:ea typeface="Arial"/>
                <a:cs typeface="Arial"/>
                <a:sym typeface="Arial"/>
                <a:hlinkClick r:id="rId3"/>
              </a:rPr>
              <a:t>https://de.wikibooks.org/wiki/Betriebswirtschaft/_Betrieb_und_Markt/_M%C3%A4rkte_und_B%C3%B6rsen?fbclid=IwAR1C8Vugo4ExZVetFgX7JmyBkx-1jVAKxjde-CSwiFpt9oy5DSEDz3Y5aHc</a:t>
            </a:r>
            <a:endParaRPr lang="pl" sz="1050" u="sng" dirty="0">
              <a:solidFill>
                <a:srgbClr val="1155CC"/>
              </a:solidFill>
              <a:highlight>
                <a:srgbClr val="FFFFFF"/>
              </a:highlight>
              <a:latin typeface="Arial"/>
              <a:ea typeface="Arial"/>
              <a:cs typeface="Arial"/>
              <a:sym typeface="Arial"/>
            </a:endParaRPr>
          </a:p>
          <a:p>
            <a:pPr marL="0" lvl="0" indent="0" algn="l" rtl="0">
              <a:spcBef>
                <a:spcPts val="0"/>
              </a:spcBef>
              <a:spcAft>
                <a:spcPts val="0"/>
              </a:spcAft>
              <a:buNone/>
            </a:pPr>
            <a:endParaRPr lang="pl" sz="1050" u="sng" dirty="0">
              <a:solidFill>
                <a:srgbClr val="1155CC"/>
              </a:solidFill>
              <a:highlight>
                <a:srgbClr val="FFFFFF"/>
              </a:highlight>
              <a:latin typeface="Arial"/>
              <a:cs typeface="Arial"/>
              <a:sym typeface="Arial"/>
            </a:endParaRPr>
          </a:p>
          <a:p>
            <a:pPr marL="285750" indent="-285750"/>
            <a:r>
              <a:rPr lang="pl-PL" dirty="0">
                <a:highlight>
                  <a:srgbClr val="FFFFFF"/>
                </a:highlight>
                <a:hlinkClick r:id="rId4"/>
              </a:rPr>
              <a:t>https://www.diki.pl/slownik-niemieckiego</a:t>
            </a:r>
            <a:endParaRPr dirty="0"/>
          </a:p>
          <a:p>
            <a:pPr marL="0" lvl="0" indent="0" algn="l" rtl="0">
              <a:spcBef>
                <a:spcPts val="0"/>
              </a:spcBef>
              <a:spcAft>
                <a:spcPts val="0"/>
              </a:spcAft>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7"/>
          <p:cNvSpPr txBox="1">
            <a:spLocks noGrp="1"/>
          </p:cNvSpPr>
          <p:nvPr>
            <p:ph type="title"/>
          </p:nvPr>
        </p:nvSpPr>
        <p:spPr>
          <a:xfrm>
            <a:off x="522150" y="390125"/>
            <a:ext cx="7802700" cy="189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l" sz="3600" b="1"/>
              <a:t>Vielen Dank für ihre Aufmerksamkeit</a:t>
            </a:r>
            <a:endParaRPr sz="3600" b="1"/>
          </a:p>
        </p:txBody>
      </p:sp>
      <p:pic>
        <p:nvPicPr>
          <p:cNvPr id="238" name="Google Shape;238;p27"/>
          <p:cNvPicPr preferRelativeResize="0"/>
          <p:nvPr/>
        </p:nvPicPr>
        <p:blipFill>
          <a:blip r:embed="rId3">
            <a:alphaModFix/>
          </a:blip>
          <a:stretch>
            <a:fillRect/>
          </a:stretch>
        </p:blipFill>
        <p:spPr>
          <a:xfrm>
            <a:off x="1904399" y="1793550"/>
            <a:ext cx="5038200" cy="2938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4"/>
          <p:cNvSpPr txBox="1">
            <a:spLocks noGrp="1"/>
          </p:cNvSpPr>
          <p:nvPr>
            <p:ph type="title"/>
          </p:nvPr>
        </p:nvSpPr>
        <p:spPr>
          <a:xfrm>
            <a:off x="741375" y="522150"/>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l" b="1"/>
              <a:t>AGENDA</a:t>
            </a:r>
            <a:endParaRPr b="1"/>
          </a:p>
        </p:txBody>
      </p:sp>
      <p:sp>
        <p:nvSpPr>
          <p:cNvPr id="136" name="Google Shape;136;p14"/>
          <p:cNvSpPr txBox="1">
            <a:spLocks noGrp="1"/>
          </p:cNvSpPr>
          <p:nvPr>
            <p:ph type="body" idx="1"/>
          </p:nvPr>
        </p:nvSpPr>
        <p:spPr>
          <a:xfrm>
            <a:off x="819150" y="1232350"/>
            <a:ext cx="7505700" cy="3206400"/>
          </a:xfrm>
          <a:prstGeom prst="rect">
            <a:avLst/>
          </a:prstGeom>
        </p:spPr>
        <p:txBody>
          <a:bodyPr spcFirstLastPara="1" wrap="square" lIns="91425" tIns="91425" rIns="91425" bIns="91425" anchor="t" anchorCtr="0">
            <a:noAutofit/>
          </a:bodyPr>
          <a:lstStyle/>
          <a:p>
            <a:pPr marL="457200" lvl="0" indent="-317500" algn="l" rtl="0">
              <a:lnSpc>
                <a:spcPct val="130000"/>
              </a:lnSpc>
              <a:spcBef>
                <a:spcPts val="2300"/>
              </a:spcBef>
              <a:spcAft>
                <a:spcPts val="0"/>
              </a:spcAft>
              <a:buClr>
                <a:srgbClr val="222222"/>
              </a:buClr>
              <a:buSzPts val="1400"/>
              <a:buChar char="●"/>
            </a:pPr>
            <a:r>
              <a:rPr lang="pl" sz="1400" b="1" dirty="0">
                <a:solidFill>
                  <a:srgbClr val="222222"/>
                </a:solidFill>
                <a:latin typeface="Georgia"/>
                <a:ea typeface="Georgia"/>
                <a:cs typeface="Georgia"/>
                <a:sym typeface="Georgia"/>
              </a:rPr>
              <a:t>Märkte</a:t>
            </a:r>
            <a:endParaRPr sz="1400" b="1" dirty="0">
              <a:solidFill>
                <a:srgbClr val="222222"/>
              </a:solidFill>
              <a:latin typeface="Georgia"/>
              <a:ea typeface="Georgia"/>
              <a:cs typeface="Georgia"/>
              <a:sym typeface="Georgia"/>
            </a:endParaRPr>
          </a:p>
          <a:p>
            <a:pPr marL="457200" lvl="0" indent="-317500" algn="l" rtl="0">
              <a:lnSpc>
                <a:spcPct val="130000"/>
              </a:lnSpc>
              <a:spcBef>
                <a:spcPts val="0"/>
              </a:spcBef>
              <a:spcAft>
                <a:spcPts val="0"/>
              </a:spcAft>
              <a:buClr>
                <a:srgbClr val="222222"/>
              </a:buClr>
              <a:buSzPts val="1400"/>
              <a:buFont typeface="Georgia"/>
              <a:buChar char="●"/>
            </a:pPr>
            <a:r>
              <a:rPr lang="pl" sz="1400" b="1" dirty="0">
                <a:solidFill>
                  <a:srgbClr val="222222"/>
                </a:solidFill>
                <a:highlight>
                  <a:srgbClr val="FFFFFF"/>
                </a:highlight>
                <a:latin typeface="Georgia"/>
                <a:ea typeface="Georgia"/>
                <a:cs typeface="Georgia"/>
                <a:sym typeface="Georgia"/>
              </a:rPr>
              <a:t>Marktplatz</a:t>
            </a:r>
            <a:endParaRPr sz="1400" b="1" dirty="0">
              <a:solidFill>
                <a:srgbClr val="222222"/>
              </a:solidFill>
              <a:highlight>
                <a:srgbClr val="FFFFFF"/>
              </a:highlight>
              <a:latin typeface="Georgia"/>
              <a:ea typeface="Georgia"/>
              <a:cs typeface="Georgia"/>
              <a:sym typeface="Georgia"/>
            </a:endParaRPr>
          </a:p>
          <a:p>
            <a:pPr marL="457200" lvl="0" indent="-317500" algn="l" rtl="0">
              <a:lnSpc>
                <a:spcPct val="130000"/>
              </a:lnSpc>
              <a:spcBef>
                <a:spcPts val="0"/>
              </a:spcBef>
              <a:spcAft>
                <a:spcPts val="0"/>
              </a:spcAft>
              <a:buClr>
                <a:srgbClr val="222222"/>
              </a:buClr>
              <a:buSzPts val="1400"/>
              <a:buFont typeface="Georgia"/>
              <a:buChar char="●"/>
            </a:pPr>
            <a:r>
              <a:rPr lang="pl" sz="1400" b="1" dirty="0">
                <a:solidFill>
                  <a:srgbClr val="222222"/>
                </a:solidFill>
                <a:highlight>
                  <a:srgbClr val="FFFFFF"/>
                </a:highlight>
                <a:latin typeface="Georgia"/>
                <a:ea typeface="Georgia"/>
                <a:cs typeface="Georgia"/>
                <a:sym typeface="Georgia"/>
              </a:rPr>
              <a:t>Arten von Märkten</a:t>
            </a:r>
            <a:endParaRPr sz="1400" b="1" dirty="0">
              <a:solidFill>
                <a:srgbClr val="222222"/>
              </a:solidFill>
              <a:highlight>
                <a:srgbClr val="FFFFFF"/>
              </a:highlight>
              <a:latin typeface="Georgia"/>
              <a:ea typeface="Georgia"/>
              <a:cs typeface="Georgia"/>
              <a:sym typeface="Georgia"/>
            </a:endParaRPr>
          </a:p>
          <a:p>
            <a:pPr marL="914400" lvl="1" indent="-317500" algn="l" rtl="0">
              <a:lnSpc>
                <a:spcPct val="160000"/>
              </a:lnSpc>
              <a:spcBef>
                <a:spcPts val="0"/>
              </a:spcBef>
              <a:spcAft>
                <a:spcPts val="0"/>
              </a:spcAft>
              <a:buClr>
                <a:srgbClr val="222222"/>
              </a:buClr>
              <a:buSzPts val="1400"/>
              <a:buFont typeface="Georgia"/>
              <a:buChar char="○"/>
            </a:pPr>
            <a:r>
              <a:rPr lang="pl" sz="1400" b="1" dirty="0">
                <a:solidFill>
                  <a:srgbClr val="222222"/>
                </a:solidFill>
                <a:highlight>
                  <a:srgbClr val="FFFFFF"/>
                </a:highlight>
                <a:latin typeface="Arial"/>
                <a:ea typeface="Arial"/>
                <a:cs typeface="Arial"/>
                <a:sym typeface="Arial"/>
              </a:rPr>
              <a:t>Markt als offene Verkaufsveranstaltung</a:t>
            </a:r>
            <a:endParaRPr sz="1400" b="1" dirty="0">
              <a:solidFill>
                <a:srgbClr val="222222"/>
              </a:solidFill>
              <a:highlight>
                <a:srgbClr val="FFFFFF"/>
              </a:highlight>
              <a:latin typeface="Arial"/>
              <a:ea typeface="Arial"/>
              <a:cs typeface="Arial"/>
              <a:sym typeface="Arial"/>
            </a:endParaRPr>
          </a:p>
          <a:p>
            <a:pPr marL="914400" lvl="1" indent="-317500" algn="l" rtl="0">
              <a:lnSpc>
                <a:spcPct val="160000"/>
              </a:lnSpc>
              <a:spcBef>
                <a:spcPts val="0"/>
              </a:spcBef>
              <a:spcAft>
                <a:spcPts val="0"/>
              </a:spcAft>
              <a:buClr>
                <a:srgbClr val="222222"/>
              </a:buClr>
              <a:buSzPts val="1400"/>
              <a:buFont typeface="Arial"/>
              <a:buChar char="○"/>
            </a:pPr>
            <a:r>
              <a:rPr lang="pl" sz="1400" b="1" dirty="0">
                <a:solidFill>
                  <a:srgbClr val="222222"/>
                </a:solidFill>
                <a:highlight>
                  <a:srgbClr val="FFFFFF"/>
                </a:highlight>
                <a:latin typeface="Arial"/>
                <a:ea typeface="Arial"/>
                <a:cs typeface="Arial"/>
                <a:sym typeface="Arial"/>
              </a:rPr>
              <a:t>Großmarkt</a:t>
            </a:r>
            <a:endParaRPr sz="1400" b="1" dirty="0">
              <a:solidFill>
                <a:srgbClr val="222222"/>
              </a:solidFill>
              <a:highlight>
                <a:srgbClr val="FFFFFF"/>
              </a:highlight>
              <a:latin typeface="Arial"/>
              <a:ea typeface="Arial"/>
              <a:cs typeface="Arial"/>
              <a:sym typeface="Arial"/>
            </a:endParaRPr>
          </a:p>
          <a:p>
            <a:pPr marL="914400" lvl="1" indent="-317500" algn="l" rtl="0">
              <a:lnSpc>
                <a:spcPct val="160000"/>
              </a:lnSpc>
              <a:spcBef>
                <a:spcPts val="0"/>
              </a:spcBef>
              <a:spcAft>
                <a:spcPts val="0"/>
              </a:spcAft>
              <a:buClr>
                <a:srgbClr val="222222"/>
              </a:buClr>
              <a:buSzPts val="1400"/>
              <a:buFont typeface="Arial"/>
              <a:buChar char="○"/>
            </a:pPr>
            <a:r>
              <a:rPr lang="pl" sz="1400" b="1" dirty="0">
                <a:solidFill>
                  <a:srgbClr val="222222"/>
                </a:solidFill>
                <a:highlight>
                  <a:srgbClr val="FFFFFF"/>
                </a:highlight>
                <a:latin typeface="Arial"/>
                <a:ea typeface="Arial"/>
                <a:cs typeface="Arial"/>
                <a:sym typeface="Arial"/>
              </a:rPr>
              <a:t>Supermarkt</a:t>
            </a:r>
            <a:endParaRPr sz="1400" b="1" dirty="0">
              <a:solidFill>
                <a:srgbClr val="222222"/>
              </a:solidFill>
              <a:highlight>
                <a:srgbClr val="FFFFFF"/>
              </a:highlight>
              <a:latin typeface="Arial"/>
              <a:ea typeface="Arial"/>
              <a:cs typeface="Arial"/>
              <a:sym typeface="Arial"/>
            </a:endParaRPr>
          </a:p>
          <a:p>
            <a:pPr marL="914400" lvl="1" indent="-317500" algn="l" rtl="0">
              <a:lnSpc>
                <a:spcPct val="160000"/>
              </a:lnSpc>
              <a:spcBef>
                <a:spcPts val="0"/>
              </a:spcBef>
              <a:spcAft>
                <a:spcPts val="0"/>
              </a:spcAft>
              <a:buClr>
                <a:srgbClr val="222222"/>
              </a:buClr>
              <a:buSzPts val="1400"/>
              <a:buFont typeface="Arial"/>
              <a:buChar char="○"/>
            </a:pPr>
            <a:r>
              <a:rPr lang="pl" sz="1400" b="1" dirty="0">
                <a:solidFill>
                  <a:srgbClr val="222222"/>
                </a:solidFill>
                <a:highlight>
                  <a:srgbClr val="FFFFFF"/>
                </a:highlight>
                <a:latin typeface="Arial"/>
                <a:ea typeface="Arial"/>
                <a:cs typeface="Arial"/>
                <a:sym typeface="Arial"/>
              </a:rPr>
              <a:t>Börse</a:t>
            </a:r>
            <a:endParaRPr sz="1400" b="1" dirty="0">
              <a:solidFill>
                <a:srgbClr val="222222"/>
              </a:solidFill>
              <a:highlight>
                <a:srgbClr val="FFFFFF"/>
              </a:highlight>
              <a:latin typeface="Arial"/>
              <a:ea typeface="Arial"/>
              <a:cs typeface="Arial"/>
              <a:sym typeface="Arial"/>
            </a:endParaRPr>
          </a:p>
          <a:p>
            <a:pPr marL="457200" lvl="0" indent="-317500" algn="l" rtl="0">
              <a:lnSpc>
                <a:spcPct val="130000"/>
              </a:lnSpc>
              <a:spcBef>
                <a:spcPts val="0"/>
              </a:spcBef>
              <a:spcAft>
                <a:spcPts val="0"/>
              </a:spcAft>
              <a:buClr>
                <a:srgbClr val="222222"/>
              </a:buClr>
              <a:buSzPts val="1400"/>
              <a:buFont typeface="Georgia"/>
              <a:buChar char="●"/>
            </a:pPr>
            <a:r>
              <a:rPr lang="pl" sz="1400" b="1" dirty="0">
                <a:solidFill>
                  <a:srgbClr val="222222"/>
                </a:solidFill>
                <a:highlight>
                  <a:srgbClr val="FFFFFF"/>
                </a:highlight>
                <a:latin typeface="Georgia"/>
                <a:ea typeface="Georgia"/>
                <a:cs typeface="Georgia"/>
                <a:sym typeface="Georgia"/>
              </a:rPr>
              <a:t>Marktbegriff in der Wirtschaft</a:t>
            </a:r>
            <a:endParaRPr sz="1400" b="1" dirty="0">
              <a:solidFill>
                <a:srgbClr val="222222"/>
              </a:solidFill>
              <a:highlight>
                <a:srgbClr val="FFFFFF"/>
              </a:highlight>
              <a:latin typeface="Georgia"/>
              <a:ea typeface="Georgia"/>
              <a:cs typeface="Georgia"/>
              <a:sym typeface="Georgi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5"/>
          <p:cNvSpPr txBox="1">
            <a:spLocks noGrp="1"/>
          </p:cNvSpPr>
          <p:nvPr>
            <p:ph type="title"/>
          </p:nvPr>
        </p:nvSpPr>
        <p:spPr>
          <a:xfrm>
            <a:off x="819150" y="490125"/>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l" dirty="0"/>
              <a:t>  </a:t>
            </a:r>
            <a:r>
              <a:rPr lang="pl" b="1" dirty="0"/>
              <a:t>Märkte</a:t>
            </a:r>
            <a:endParaRPr b="1" dirty="0"/>
          </a:p>
        </p:txBody>
      </p:sp>
      <p:sp>
        <p:nvSpPr>
          <p:cNvPr id="142" name="Google Shape;142;p15"/>
          <p:cNvSpPr txBox="1">
            <a:spLocks noGrp="1"/>
          </p:cNvSpPr>
          <p:nvPr>
            <p:ph type="body" idx="1"/>
          </p:nvPr>
        </p:nvSpPr>
        <p:spPr>
          <a:xfrm>
            <a:off x="819150" y="1083850"/>
            <a:ext cx="6957300" cy="141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1400" dirty="0">
                <a:solidFill>
                  <a:schemeClr val="tx2">
                    <a:lumMod val="10000"/>
                  </a:schemeClr>
                </a:solidFill>
                <a:highlight>
                  <a:srgbClr val="FFFFFF"/>
                </a:highlight>
                <a:latin typeface="Nunito"/>
                <a:ea typeface="Nunito"/>
                <a:cs typeface="Nunito"/>
                <a:sym typeface="Nunito"/>
              </a:rPr>
              <a:t>Der Begriff </a:t>
            </a:r>
            <a:r>
              <a:rPr lang="pl" sz="1400" b="1" dirty="0">
                <a:solidFill>
                  <a:schemeClr val="tx2">
                    <a:lumMod val="10000"/>
                  </a:schemeClr>
                </a:solidFill>
                <a:highlight>
                  <a:srgbClr val="FFFFFF"/>
                </a:highlight>
                <a:latin typeface="Nunito"/>
                <a:ea typeface="Nunito"/>
                <a:cs typeface="Nunito"/>
                <a:sym typeface="Nunito"/>
              </a:rPr>
              <a:t>Markt</a:t>
            </a:r>
            <a:r>
              <a:rPr lang="pl" sz="1400" dirty="0">
                <a:solidFill>
                  <a:schemeClr val="tx2">
                    <a:lumMod val="10000"/>
                  </a:schemeClr>
                </a:solidFill>
                <a:highlight>
                  <a:srgbClr val="FFFFFF"/>
                </a:highlight>
                <a:latin typeface="Nunito"/>
                <a:ea typeface="Nunito"/>
                <a:cs typeface="Nunito"/>
                <a:sym typeface="Nunito"/>
              </a:rPr>
              <a:t> (v. lat.: </a:t>
            </a:r>
            <a:r>
              <a:rPr lang="pl" sz="1400" i="1" dirty="0">
                <a:solidFill>
                  <a:schemeClr val="tx2">
                    <a:lumMod val="10000"/>
                  </a:schemeClr>
                </a:solidFill>
                <a:highlight>
                  <a:srgbClr val="FFFFFF"/>
                </a:highlight>
                <a:latin typeface="Nunito"/>
                <a:ea typeface="Nunito"/>
                <a:cs typeface="Nunito"/>
                <a:sym typeface="Nunito"/>
              </a:rPr>
              <a:t>mercatus</a:t>
            </a:r>
            <a:r>
              <a:rPr lang="pl" sz="1400" dirty="0">
                <a:solidFill>
                  <a:schemeClr val="tx2">
                    <a:lumMod val="10000"/>
                  </a:schemeClr>
                </a:solidFill>
                <a:highlight>
                  <a:srgbClr val="FFFFFF"/>
                </a:highlight>
                <a:latin typeface="Nunito"/>
                <a:ea typeface="Nunito"/>
                <a:cs typeface="Nunito"/>
                <a:sym typeface="Nunito"/>
              </a:rPr>
              <a:t> Handel, zu </a:t>
            </a:r>
            <a:r>
              <a:rPr lang="pl" sz="1400" i="1" dirty="0">
                <a:solidFill>
                  <a:schemeClr val="tx2">
                    <a:lumMod val="10000"/>
                  </a:schemeClr>
                </a:solidFill>
                <a:highlight>
                  <a:srgbClr val="FFFFFF"/>
                </a:highlight>
                <a:latin typeface="Nunito"/>
                <a:ea typeface="Nunito"/>
                <a:cs typeface="Nunito"/>
                <a:sym typeface="Nunito"/>
              </a:rPr>
              <a:t>merx</a:t>
            </a:r>
            <a:r>
              <a:rPr lang="pl" sz="1400" dirty="0">
                <a:solidFill>
                  <a:schemeClr val="tx2">
                    <a:lumMod val="10000"/>
                  </a:schemeClr>
                </a:solidFill>
                <a:highlight>
                  <a:srgbClr val="FFFFFF"/>
                </a:highlight>
                <a:latin typeface="Nunito"/>
                <a:ea typeface="Nunito"/>
                <a:cs typeface="Nunito"/>
                <a:sym typeface="Nunito"/>
              </a:rPr>
              <a:t> Ware) bezeichnet im engeren Sinne den Ort, an dem Waren regelmäßig </a:t>
            </a:r>
            <a:r>
              <a:rPr lang="pl" sz="1400" dirty="0">
                <a:solidFill>
                  <a:schemeClr val="tx2">
                    <a:lumMod val="10000"/>
                  </a:schemeClr>
                </a:solidFill>
                <a:highlight>
                  <a:srgbClr val="FFFFFF"/>
                </a:highlight>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gehandelt</a:t>
            </a:r>
            <a:r>
              <a:rPr lang="pl" sz="1400" dirty="0">
                <a:solidFill>
                  <a:schemeClr val="tx2">
                    <a:lumMod val="10000"/>
                  </a:schemeClr>
                </a:solidFill>
                <a:highlight>
                  <a:srgbClr val="FFFFFF"/>
                </a:highlight>
                <a:latin typeface="Nunito"/>
                <a:ea typeface="Nunito"/>
                <a:cs typeface="Nunito"/>
                <a:sym typeface="Nunito"/>
              </a:rPr>
              <a:t> oder </a:t>
            </a:r>
            <a:r>
              <a:rPr lang="pl" sz="1400" dirty="0">
                <a:solidFill>
                  <a:schemeClr val="tx2">
                    <a:lumMod val="10000"/>
                  </a:schemeClr>
                </a:solidFill>
                <a:highlight>
                  <a:srgbClr val="FFFFFF"/>
                </a:highlight>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getauscht</a:t>
            </a:r>
            <a:r>
              <a:rPr lang="pl" sz="1400" dirty="0">
                <a:solidFill>
                  <a:schemeClr val="tx2">
                    <a:lumMod val="10000"/>
                  </a:schemeClr>
                </a:solidFill>
                <a:highlight>
                  <a:srgbClr val="FFFFFF"/>
                </a:highlight>
                <a:latin typeface="Nunito"/>
                <a:ea typeface="Nunito"/>
                <a:cs typeface="Nunito"/>
                <a:sym typeface="Nunito"/>
              </a:rPr>
              <a:t> werden (Handelsplatz). Im weiteren Sinne bezeichnet der Begriff heute das geregelte Zusammenführen von Angebot und Nachfrage von Waren, Leistungen und Rechten</a:t>
            </a:r>
            <a:endParaRPr sz="1400" dirty="0">
              <a:solidFill>
                <a:schemeClr val="tx2">
                  <a:lumMod val="10000"/>
                </a:schemeClr>
              </a:solidFill>
              <a:latin typeface="Nunito"/>
              <a:ea typeface="Nunito"/>
              <a:cs typeface="Nunito"/>
              <a:sym typeface="Nunito"/>
            </a:endParaRPr>
          </a:p>
        </p:txBody>
      </p:sp>
      <p:pic>
        <p:nvPicPr>
          <p:cNvPr id="143" name="Google Shape;143;p15"/>
          <p:cNvPicPr preferRelativeResize="0"/>
          <p:nvPr/>
        </p:nvPicPr>
        <p:blipFill>
          <a:blip r:embed="rId5">
            <a:alphaModFix/>
          </a:blip>
          <a:stretch>
            <a:fillRect/>
          </a:stretch>
        </p:blipFill>
        <p:spPr>
          <a:xfrm>
            <a:off x="408125" y="2571750"/>
            <a:ext cx="4030145" cy="2266950"/>
          </a:xfrm>
          <a:prstGeom prst="rect">
            <a:avLst/>
          </a:prstGeom>
          <a:noFill/>
          <a:ln>
            <a:noFill/>
          </a:ln>
        </p:spPr>
      </p:pic>
      <p:pic>
        <p:nvPicPr>
          <p:cNvPr id="144" name="Google Shape;144;p15"/>
          <p:cNvPicPr preferRelativeResize="0"/>
          <p:nvPr/>
        </p:nvPicPr>
        <p:blipFill>
          <a:blip r:embed="rId6">
            <a:alphaModFix/>
          </a:blip>
          <a:stretch>
            <a:fillRect/>
          </a:stretch>
        </p:blipFill>
        <p:spPr>
          <a:xfrm>
            <a:off x="4901725" y="2328408"/>
            <a:ext cx="3423125" cy="251029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6"/>
          <p:cNvSpPr txBox="1">
            <a:spLocks noGrp="1"/>
          </p:cNvSpPr>
          <p:nvPr>
            <p:ph type="title"/>
          </p:nvPr>
        </p:nvSpPr>
        <p:spPr>
          <a:xfrm>
            <a:off x="919150" y="0"/>
            <a:ext cx="7505700" cy="972000"/>
          </a:xfrm>
          <a:prstGeom prst="rect">
            <a:avLst/>
          </a:prstGeom>
        </p:spPr>
        <p:txBody>
          <a:bodyPr spcFirstLastPara="1" wrap="square" lIns="91425" tIns="91425" rIns="91425" bIns="91425" anchor="t" anchorCtr="0">
            <a:noAutofit/>
          </a:bodyPr>
          <a:lstStyle/>
          <a:p>
            <a:pPr marL="0" lvl="0" indent="0" algn="ctr" rtl="0">
              <a:lnSpc>
                <a:spcPct val="130000"/>
              </a:lnSpc>
              <a:spcBef>
                <a:spcPts val="1700"/>
              </a:spcBef>
              <a:spcAft>
                <a:spcPts val="400"/>
              </a:spcAft>
              <a:buNone/>
            </a:pPr>
            <a:r>
              <a:rPr lang="pl" b="1" dirty="0">
                <a:highlight>
                  <a:srgbClr val="FFFFFF"/>
                </a:highlight>
              </a:rPr>
              <a:t>Marktplatz</a:t>
            </a:r>
            <a:endParaRPr dirty="0"/>
          </a:p>
        </p:txBody>
      </p:sp>
      <p:sp>
        <p:nvSpPr>
          <p:cNvPr id="150" name="Google Shape;150;p16"/>
          <p:cNvSpPr txBox="1">
            <a:spLocks noGrp="1"/>
          </p:cNvSpPr>
          <p:nvPr>
            <p:ph type="body" idx="1"/>
          </p:nvPr>
        </p:nvSpPr>
        <p:spPr>
          <a:xfrm>
            <a:off x="474775" y="766500"/>
            <a:ext cx="6990600" cy="1866300"/>
          </a:xfrm>
          <a:prstGeom prst="rect">
            <a:avLst/>
          </a:prstGeom>
        </p:spPr>
        <p:txBody>
          <a:bodyPr spcFirstLastPara="1" wrap="square" lIns="91425" tIns="91425" rIns="91425" bIns="91425" anchor="t" anchorCtr="0">
            <a:noAutofit/>
          </a:bodyPr>
          <a:lstStyle/>
          <a:p>
            <a:pPr marL="457200" lvl="0" indent="-317500" algn="l" rtl="0">
              <a:spcBef>
                <a:spcPts val="500"/>
              </a:spcBef>
              <a:spcAft>
                <a:spcPts val="0"/>
              </a:spcAft>
              <a:buSzPts val="1400"/>
              <a:buFont typeface="Nunito"/>
              <a:buAutoNum type="arabicPeriod"/>
            </a:pPr>
            <a:r>
              <a:rPr lang="pl" sz="1400" b="1" dirty="0">
                <a:solidFill>
                  <a:schemeClr val="tx2">
                    <a:lumMod val="10000"/>
                  </a:schemeClr>
                </a:solidFill>
                <a:highlight>
                  <a:srgbClr val="FFFFFF"/>
                </a:highlight>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Marktplatz</a:t>
            </a:r>
            <a:endParaRPr sz="1400" b="1" dirty="0">
              <a:solidFill>
                <a:schemeClr val="tx2">
                  <a:lumMod val="10000"/>
                </a:schemeClr>
              </a:solidFill>
              <a:highlight>
                <a:srgbClr val="FFFFFF"/>
              </a:highlight>
              <a:latin typeface="Nunito"/>
              <a:ea typeface="Nunito"/>
              <a:cs typeface="Nunito"/>
              <a:sym typeface="Nunito"/>
            </a:endParaRPr>
          </a:p>
          <a:p>
            <a:pPr marL="0" lvl="0" indent="0" algn="l" rtl="0">
              <a:spcBef>
                <a:spcPts val="500"/>
              </a:spcBef>
              <a:spcAft>
                <a:spcPts val="500"/>
              </a:spcAft>
              <a:buNone/>
            </a:pPr>
            <a:r>
              <a:rPr lang="pl" sz="1400" dirty="0">
                <a:solidFill>
                  <a:schemeClr val="tx2">
                    <a:lumMod val="10000"/>
                  </a:schemeClr>
                </a:solidFill>
                <a:highlight>
                  <a:srgbClr val="FFFFFF"/>
                </a:highlight>
                <a:latin typeface="Nunito"/>
                <a:ea typeface="Nunito"/>
                <a:cs typeface="Nunito"/>
                <a:sym typeface="Nunito"/>
              </a:rPr>
              <a:t>Ein Markt ist ein städtischer </a:t>
            </a:r>
            <a:r>
              <a:rPr lang="pl" sz="1400" dirty="0">
                <a:solidFill>
                  <a:schemeClr val="tx2">
                    <a:lumMod val="10000"/>
                  </a:schemeClr>
                </a:solidFill>
                <a:highlight>
                  <a:srgbClr val="FFFFFF"/>
                </a:highlight>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Platz</a:t>
            </a:r>
            <a:r>
              <a:rPr lang="pl" sz="1400" dirty="0">
                <a:solidFill>
                  <a:schemeClr val="tx2">
                    <a:lumMod val="10000"/>
                  </a:schemeClr>
                </a:solidFill>
                <a:highlight>
                  <a:srgbClr val="FFFFFF"/>
                </a:highlight>
                <a:latin typeface="Nunito"/>
                <a:ea typeface="Nunito"/>
                <a:cs typeface="Nunito"/>
                <a:sym typeface="Nunito"/>
              </a:rPr>
              <a:t>, auf dem regelmäßig Verkaufsveranstaltungen (Märkte) abgehalten werden oder wurden. Dieser so genannte </a:t>
            </a:r>
            <a:r>
              <a:rPr lang="pl" sz="1400" dirty="0">
                <a:solidFill>
                  <a:schemeClr val="tx2">
                    <a:lumMod val="10000"/>
                  </a:schemeClr>
                </a:solidFill>
                <a:highlight>
                  <a:srgbClr val="FFFFFF"/>
                </a:highlight>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Marktplatz</a:t>
            </a:r>
            <a:r>
              <a:rPr lang="pl" sz="1400" dirty="0">
                <a:solidFill>
                  <a:schemeClr val="tx2">
                    <a:lumMod val="10000"/>
                  </a:schemeClr>
                </a:solidFill>
                <a:highlight>
                  <a:srgbClr val="FFFFFF"/>
                </a:highlight>
                <a:latin typeface="Nunito"/>
                <a:ea typeface="Nunito"/>
                <a:cs typeface="Nunito"/>
                <a:sym typeface="Nunito"/>
              </a:rPr>
              <a:t> ist in der Regel der zentrale Platz in einer Stadt, an dem auch das Rathaus errichtet wurde. In größeren Städten existierten oft mehrere Marktplätze, auf denen früher spezifische Waren angeboten wurden.</a:t>
            </a:r>
            <a:endParaRPr sz="1400" dirty="0">
              <a:solidFill>
                <a:schemeClr val="tx2">
                  <a:lumMod val="10000"/>
                </a:schemeClr>
              </a:solidFill>
              <a:latin typeface="Nunito"/>
              <a:ea typeface="Nunito"/>
              <a:cs typeface="Nunito"/>
              <a:sym typeface="Nunito"/>
            </a:endParaRPr>
          </a:p>
        </p:txBody>
      </p:sp>
      <p:pic>
        <p:nvPicPr>
          <p:cNvPr id="151" name="Google Shape;151;p16"/>
          <p:cNvPicPr preferRelativeResize="0"/>
          <p:nvPr/>
        </p:nvPicPr>
        <p:blipFill>
          <a:blip r:embed="rId5">
            <a:alphaModFix/>
          </a:blip>
          <a:stretch>
            <a:fillRect/>
          </a:stretch>
        </p:blipFill>
        <p:spPr>
          <a:xfrm>
            <a:off x="2574900" y="2408150"/>
            <a:ext cx="5905500" cy="2528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Google Shape;157;p17"/>
          <p:cNvSpPr txBox="1">
            <a:spLocks noGrp="1"/>
          </p:cNvSpPr>
          <p:nvPr>
            <p:ph type="body" idx="1"/>
          </p:nvPr>
        </p:nvSpPr>
        <p:spPr>
          <a:xfrm>
            <a:off x="515875" y="650600"/>
            <a:ext cx="3624600" cy="135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1400" b="1" dirty="0">
                <a:solidFill>
                  <a:schemeClr val="tx2">
                    <a:lumMod val="10000"/>
                  </a:schemeClr>
                </a:solidFill>
                <a:latin typeface="Nunito"/>
                <a:ea typeface="Nunito"/>
                <a:cs typeface="Nunito"/>
                <a:sym typeface="Nunito"/>
              </a:rPr>
              <a:t>2. </a:t>
            </a:r>
            <a:r>
              <a:rPr lang="pl" sz="1400" b="1" dirty="0">
                <a:solidFill>
                  <a:schemeClr val="tx2">
                    <a:lumMod val="10000"/>
                  </a:schemeClr>
                </a:solidFill>
                <a:highlight>
                  <a:srgbClr val="FFFFFF"/>
                </a:highlight>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Markthallen</a:t>
            </a:r>
            <a:endParaRPr sz="1400" b="1" dirty="0">
              <a:solidFill>
                <a:schemeClr val="tx2">
                  <a:lumMod val="10000"/>
                </a:schemeClr>
              </a:solidFill>
              <a:latin typeface="Nunito"/>
              <a:ea typeface="Nunito"/>
              <a:cs typeface="Nunito"/>
              <a:sym typeface="Nunito"/>
            </a:endParaRPr>
          </a:p>
          <a:p>
            <a:pPr marL="0" lvl="0" indent="0" algn="l" rtl="0">
              <a:spcBef>
                <a:spcPts val="1600"/>
              </a:spcBef>
              <a:spcAft>
                <a:spcPts val="0"/>
              </a:spcAft>
              <a:buNone/>
            </a:pPr>
            <a:r>
              <a:rPr lang="pl" sz="1400" dirty="0">
                <a:solidFill>
                  <a:schemeClr val="tx2">
                    <a:lumMod val="10000"/>
                  </a:schemeClr>
                </a:solidFill>
                <a:highlight>
                  <a:srgbClr val="FFFFFF"/>
                </a:highlight>
                <a:latin typeface="Nunito"/>
                <a:ea typeface="Nunito"/>
                <a:cs typeface="Nunito"/>
                <a:sym typeface="Nunito"/>
              </a:rPr>
              <a:t>Um Märkte nicht unter freiem Himmel abhalten zu müssen, wurden in vielen Städten </a:t>
            </a:r>
            <a:r>
              <a:rPr lang="pl" sz="1400" dirty="0">
                <a:solidFill>
                  <a:schemeClr val="tx2">
                    <a:lumMod val="10000"/>
                  </a:schemeClr>
                </a:solidFill>
                <a:highlight>
                  <a:srgbClr val="FFFFFF"/>
                </a:highlight>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Markthallen</a:t>
            </a:r>
            <a:r>
              <a:rPr lang="pl" sz="1400" dirty="0">
                <a:solidFill>
                  <a:schemeClr val="tx2">
                    <a:lumMod val="10000"/>
                  </a:schemeClr>
                </a:solidFill>
                <a:highlight>
                  <a:srgbClr val="FFFFFF"/>
                </a:highlight>
                <a:latin typeface="Nunito"/>
                <a:ea typeface="Nunito"/>
                <a:cs typeface="Nunito"/>
                <a:sym typeface="Nunito"/>
              </a:rPr>
              <a:t> errichtet.</a:t>
            </a:r>
            <a:endParaRPr sz="1400" dirty="0">
              <a:solidFill>
                <a:schemeClr val="tx2">
                  <a:lumMod val="10000"/>
                </a:schemeClr>
              </a:solidFill>
              <a:latin typeface="Nunito"/>
              <a:ea typeface="Nunito"/>
              <a:cs typeface="Nunito"/>
              <a:sym typeface="Nunito"/>
            </a:endParaRPr>
          </a:p>
          <a:p>
            <a:pPr marL="0" lvl="0" indent="0" algn="l" rtl="0">
              <a:spcBef>
                <a:spcPts val="500"/>
              </a:spcBef>
              <a:spcAft>
                <a:spcPts val="1600"/>
              </a:spcAft>
              <a:buNone/>
            </a:pPr>
            <a:endParaRPr sz="1400" dirty="0">
              <a:solidFill>
                <a:schemeClr val="tx2">
                  <a:lumMod val="10000"/>
                </a:schemeClr>
              </a:solidFill>
              <a:latin typeface="Nunito"/>
              <a:ea typeface="Nunito"/>
              <a:cs typeface="Nunito"/>
              <a:sym typeface="Nunito"/>
            </a:endParaRPr>
          </a:p>
        </p:txBody>
      </p:sp>
      <p:pic>
        <p:nvPicPr>
          <p:cNvPr id="158" name="Google Shape;158;p17"/>
          <p:cNvPicPr preferRelativeResize="0"/>
          <p:nvPr/>
        </p:nvPicPr>
        <p:blipFill>
          <a:blip r:embed="rId4">
            <a:alphaModFix/>
          </a:blip>
          <a:stretch>
            <a:fillRect/>
          </a:stretch>
        </p:blipFill>
        <p:spPr>
          <a:xfrm>
            <a:off x="4062925" y="1619300"/>
            <a:ext cx="4639850" cy="3069068"/>
          </a:xfrm>
          <a:prstGeom prst="rect">
            <a:avLst/>
          </a:prstGeom>
          <a:noFill/>
          <a:ln>
            <a:noFill/>
          </a:ln>
        </p:spPr>
      </p:pic>
      <p:pic>
        <p:nvPicPr>
          <p:cNvPr id="159" name="Google Shape;159;p17"/>
          <p:cNvPicPr preferRelativeResize="0"/>
          <p:nvPr/>
        </p:nvPicPr>
        <p:blipFill>
          <a:blip r:embed="rId5">
            <a:alphaModFix/>
          </a:blip>
          <a:stretch>
            <a:fillRect/>
          </a:stretch>
        </p:blipFill>
        <p:spPr>
          <a:xfrm>
            <a:off x="515875" y="2288476"/>
            <a:ext cx="3372624" cy="22484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8"/>
          <p:cNvSpPr txBox="1">
            <a:spLocks noGrp="1"/>
          </p:cNvSpPr>
          <p:nvPr>
            <p:ph type="title"/>
          </p:nvPr>
        </p:nvSpPr>
        <p:spPr>
          <a:xfrm>
            <a:off x="819150" y="0"/>
            <a:ext cx="7505700" cy="954600"/>
          </a:xfrm>
          <a:prstGeom prst="rect">
            <a:avLst/>
          </a:prstGeom>
        </p:spPr>
        <p:txBody>
          <a:bodyPr spcFirstLastPara="1" wrap="square" lIns="91425" tIns="91425" rIns="91425" bIns="91425" anchor="t" anchorCtr="0">
            <a:noAutofit/>
          </a:bodyPr>
          <a:lstStyle/>
          <a:p>
            <a:pPr marL="0" lvl="0" indent="0" algn="ctr" rtl="0">
              <a:lnSpc>
                <a:spcPct val="130000"/>
              </a:lnSpc>
              <a:spcBef>
                <a:spcPts val="1700"/>
              </a:spcBef>
              <a:spcAft>
                <a:spcPts val="400"/>
              </a:spcAft>
              <a:buNone/>
            </a:pPr>
            <a:r>
              <a:rPr lang="pl" b="1" dirty="0">
                <a:highlight>
                  <a:srgbClr val="FFFFFF"/>
                </a:highlight>
              </a:rPr>
              <a:t>Arten von Märkten</a:t>
            </a:r>
            <a:endParaRPr dirty="0"/>
          </a:p>
        </p:txBody>
      </p:sp>
      <p:sp>
        <p:nvSpPr>
          <p:cNvPr id="165" name="Google Shape;165;p18"/>
          <p:cNvSpPr txBox="1">
            <a:spLocks noGrp="1"/>
          </p:cNvSpPr>
          <p:nvPr>
            <p:ph type="body" idx="1"/>
          </p:nvPr>
        </p:nvSpPr>
        <p:spPr>
          <a:xfrm>
            <a:off x="288825" y="810950"/>
            <a:ext cx="5076000" cy="3999300"/>
          </a:xfrm>
          <a:prstGeom prst="rect">
            <a:avLst/>
          </a:prstGeom>
        </p:spPr>
        <p:txBody>
          <a:bodyPr spcFirstLastPara="1" wrap="square" lIns="91425" tIns="91425" rIns="91425" bIns="91425" anchor="t" anchorCtr="0">
            <a:noAutofit/>
          </a:bodyPr>
          <a:lstStyle/>
          <a:p>
            <a:pPr marL="0" lvl="0" indent="0" algn="l" rtl="0">
              <a:spcBef>
                <a:spcPts val="500"/>
              </a:spcBef>
              <a:spcAft>
                <a:spcPts val="0"/>
              </a:spcAft>
              <a:buNone/>
            </a:pPr>
            <a:r>
              <a:rPr lang="pl" sz="1400" dirty="0">
                <a:solidFill>
                  <a:schemeClr val="tx2">
                    <a:lumMod val="10000"/>
                  </a:schemeClr>
                </a:solidFill>
                <a:highlight>
                  <a:srgbClr val="FFFFFF"/>
                </a:highlight>
                <a:latin typeface="Nunito"/>
                <a:ea typeface="Nunito"/>
                <a:cs typeface="Nunito"/>
                <a:sym typeface="Nunito"/>
              </a:rPr>
              <a:t>Aus dem ortsbezogenen Marktbegriff hat sich im Zeitverlauf ein auf die Verkaufsform bezogener Marktbegriff abgeleitet. Heute unterscheidet man eine ganze Reihe unterschiedlicher Märkte.</a:t>
            </a:r>
            <a:endParaRPr sz="1400" dirty="0">
              <a:solidFill>
                <a:schemeClr val="tx2">
                  <a:lumMod val="10000"/>
                </a:schemeClr>
              </a:solidFill>
              <a:highlight>
                <a:srgbClr val="FFFFFF"/>
              </a:highlight>
              <a:latin typeface="Nunito"/>
              <a:ea typeface="Nunito"/>
              <a:cs typeface="Nunito"/>
              <a:sym typeface="Nunito"/>
            </a:endParaRPr>
          </a:p>
          <a:p>
            <a:pPr marL="457200" lvl="0" indent="-304800" algn="l" rtl="0">
              <a:lnSpc>
                <a:spcPct val="160000"/>
              </a:lnSpc>
              <a:spcBef>
                <a:spcPts val="500"/>
              </a:spcBef>
              <a:spcAft>
                <a:spcPts val="0"/>
              </a:spcAft>
              <a:buClr>
                <a:srgbClr val="222222"/>
              </a:buClr>
              <a:buSzPts val="1200"/>
              <a:buFont typeface="Arial"/>
              <a:buAutoNum type="arabicPeriod"/>
            </a:pPr>
            <a:r>
              <a:rPr lang="pl" sz="1200" b="1" dirty="0">
                <a:solidFill>
                  <a:schemeClr val="tx2">
                    <a:lumMod val="10000"/>
                  </a:schemeClr>
                </a:solidFill>
                <a:highlight>
                  <a:srgbClr val="FFFFFF"/>
                </a:highlight>
                <a:latin typeface="Arial"/>
                <a:ea typeface="Arial"/>
                <a:cs typeface="Arial"/>
                <a:sym typeface="Arial"/>
              </a:rPr>
              <a:t>Markt als offene Verkaufsveranstaltung</a:t>
            </a:r>
            <a:endParaRPr sz="1200" b="1" dirty="0">
              <a:solidFill>
                <a:schemeClr val="tx2">
                  <a:lumMod val="10000"/>
                </a:schemeClr>
              </a:solidFill>
              <a:highlight>
                <a:srgbClr val="FFFFFF"/>
              </a:highlight>
              <a:latin typeface="Arial"/>
              <a:ea typeface="Arial"/>
              <a:cs typeface="Arial"/>
              <a:sym typeface="Arial"/>
            </a:endParaRPr>
          </a:p>
          <a:p>
            <a:pPr marL="0" lvl="0" indent="0" algn="l" rtl="0">
              <a:spcBef>
                <a:spcPts val="500"/>
              </a:spcBef>
              <a:spcAft>
                <a:spcPts val="500"/>
              </a:spcAft>
              <a:buNone/>
            </a:pPr>
            <a:r>
              <a:rPr lang="pl" sz="1400" dirty="0">
                <a:solidFill>
                  <a:schemeClr val="tx2">
                    <a:lumMod val="10000"/>
                  </a:schemeClr>
                </a:solidFill>
                <a:highlight>
                  <a:srgbClr val="FFFFFF"/>
                </a:highlight>
                <a:latin typeface="Nunito"/>
                <a:ea typeface="Nunito"/>
                <a:cs typeface="Nunito"/>
                <a:sym typeface="Nunito"/>
              </a:rPr>
              <a:t>Markt ist ebenfalls die Bezeichnung der Verkaufsveranstaltung an sich, zu der in regelmäßigen oder unregelmäßigen Abständen an einem bestimmten Ort </a:t>
            </a:r>
            <a:r>
              <a:rPr lang="pl" sz="1400" dirty="0">
                <a:solidFill>
                  <a:schemeClr val="tx2">
                    <a:lumMod val="10000"/>
                  </a:schemeClr>
                </a:solidFill>
                <a:highlight>
                  <a:srgbClr val="FFFFFF"/>
                </a:highlight>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Händler</a:t>
            </a:r>
            <a:r>
              <a:rPr lang="pl" sz="1400" dirty="0">
                <a:solidFill>
                  <a:schemeClr val="tx2">
                    <a:lumMod val="10000"/>
                  </a:schemeClr>
                </a:solidFill>
                <a:highlight>
                  <a:srgbClr val="FFFFFF"/>
                </a:highlight>
                <a:latin typeface="Nunito"/>
                <a:ea typeface="Nunito"/>
                <a:cs typeface="Nunito"/>
                <a:sym typeface="Nunito"/>
              </a:rPr>
              <a:t> zusammenkommen, um </a:t>
            </a:r>
            <a:r>
              <a:rPr lang="pl" sz="1400" dirty="0">
                <a:solidFill>
                  <a:schemeClr val="tx2">
                    <a:lumMod val="10000"/>
                  </a:schemeClr>
                </a:solidFill>
                <a:highlight>
                  <a:srgbClr val="FFFFFF"/>
                </a:highlight>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Waren</a:t>
            </a:r>
            <a:r>
              <a:rPr lang="pl" sz="1400" dirty="0">
                <a:solidFill>
                  <a:schemeClr val="tx2">
                    <a:lumMod val="10000"/>
                  </a:schemeClr>
                </a:solidFill>
                <a:highlight>
                  <a:srgbClr val="FFFFFF"/>
                </a:highlight>
                <a:latin typeface="Nunito"/>
                <a:ea typeface="Nunito"/>
                <a:cs typeface="Nunito"/>
                <a:sym typeface="Nunito"/>
              </a:rPr>
              <a:t> des täglichen </a:t>
            </a:r>
            <a:r>
              <a:rPr lang="pl" sz="1400" dirty="0">
                <a:solidFill>
                  <a:schemeClr val="tx2">
                    <a:lumMod val="10000"/>
                  </a:schemeClr>
                </a:solidFill>
                <a:highlight>
                  <a:srgbClr val="FFFFFF"/>
                </a:highlight>
                <a:uFill>
                  <a:noFill/>
                </a:uFill>
                <a:latin typeface="Nunito"/>
                <a:ea typeface="Nunito"/>
                <a:cs typeface="Nunito"/>
                <a:sym typeface="Nunito"/>
                <a:hlinkClick r:id="rId5">
                  <a:extLst>
                    <a:ext uri="{A12FA001-AC4F-418D-AE19-62706E023703}">
                      <ahyp:hlinkClr xmlns:ahyp="http://schemas.microsoft.com/office/drawing/2018/hyperlinkcolor" xmlns="" val="tx"/>
                    </a:ext>
                  </a:extLst>
                </a:hlinkClick>
              </a:rPr>
              <a:t>Bedarfs</a:t>
            </a:r>
            <a:r>
              <a:rPr lang="pl" sz="1400" dirty="0">
                <a:solidFill>
                  <a:schemeClr val="tx2">
                    <a:lumMod val="10000"/>
                  </a:schemeClr>
                </a:solidFill>
                <a:highlight>
                  <a:srgbClr val="FFFFFF"/>
                </a:highlight>
                <a:latin typeface="Nunito"/>
                <a:ea typeface="Nunito"/>
                <a:cs typeface="Nunito"/>
                <a:sym typeface="Nunito"/>
              </a:rPr>
              <a:t> an Ständen zu verkaufen (so genannte Krämer- oder Krammärkte), oft in Form eines </a:t>
            </a:r>
            <a:r>
              <a:rPr lang="pl" sz="1400" dirty="0">
                <a:solidFill>
                  <a:schemeClr val="tx2">
                    <a:lumMod val="10000"/>
                  </a:schemeClr>
                </a:solidFill>
                <a:highlight>
                  <a:srgbClr val="FFFFFF"/>
                </a:highlight>
                <a:uFill>
                  <a:noFill/>
                </a:uFill>
                <a:latin typeface="Nunito"/>
                <a:ea typeface="Nunito"/>
                <a:cs typeface="Nunito"/>
                <a:sym typeface="Nunito"/>
                <a:hlinkClick r:id="rId6">
                  <a:extLst>
                    <a:ext uri="{A12FA001-AC4F-418D-AE19-62706E023703}">
                      <ahyp:hlinkClr xmlns:ahyp="http://schemas.microsoft.com/office/drawing/2018/hyperlinkcolor" xmlns="" val="tx"/>
                    </a:ext>
                  </a:extLst>
                </a:hlinkClick>
              </a:rPr>
              <a:t>Wochen-</a:t>
            </a:r>
            <a:r>
              <a:rPr lang="pl" sz="1400" dirty="0">
                <a:solidFill>
                  <a:schemeClr val="tx2">
                    <a:lumMod val="10000"/>
                  </a:schemeClr>
                </a:solidFill>
                <a:highlight>
                  <a:srgbClr val="FFFFFF"/>
                </a:highlight>
                <a:latin typeface="Nunito"/>
                <a:ea typeface="Nunito"/>
                <a:cs typeface="Nunito"/>
                <a:sym typeface="Nunito"/>
              </a:rPr>
              <a:t> oder </a:t>
            </a:r>
            <a:r>
              <a:rPr lang="pl" sz="1400" dirty="0">
                <a:solidFill>
                  <a:schemeClr val="tx2">
                    <a:lumMod val="10000"/>
                  </a:schemeClr>
                </a:solidFill>
                <a:highlight>
                  <a:srgbClr val="FFFFFF"/>
                </a:highlight>
                <a:uFill>
                  <a:noFill/>
                </a:uFill>
                <a:latin typeface="Nunito"/>
                <a:ea typeface="Nunito"/>
                <a:cs typeface="Nunito"/>
                <a:sym typeface="Nunito"/>
                <a:hlinkClick r:id="rId7">
                  <a:extLst>
                    <a:ext uri="{A12FA001-AC4F-418D-AE19-62706E023703}">
                      <ahyp:hlinkClr xmlns:ahyp="http://schemas.microsoft.com/office/drawing/2018/hyperlinkcolor" xmlns="" val="tx"/>
                    </a:ext>
                  </a:extLst>
                </a:hlinkClick>
              </a:rPr>
              <a:t>Jahrmarkts</a:t>
            </a:r>
            <a:r>
              <a:rPr lang="pl" sz="1400" dirty="0">
                <a:solidFill>
                  <a:schemeClr val="tx2">
                    <a:lumMod val="10000"/>
                  </a:schemeClr>
                </a:solidFill>
                <a:highlight>
                  <a:srgbClr val="FFFFFF"/>
                </a:highlight>
                <a:latin typeface="Nunito"/>
                <a:ea typeface="Nunito"/>
                <a:cs typeface="Nunito"/>
                <a:sym typeface="Nunito"/>
              </a:rPr>
              <a:t>.</a:t>
            </a:r>
            <a:endParaRPr sz="1050" dirty="0">
              <a:solidFill>
                <a:schemeClr val="tx2">
                  <a:lumMod val="10000"/>
                </a:schemeClr>
              </a:solidFill>
              <a:highlight>
                <a:srgbClr val="FFFFFF"/>
              </a:highlight>
              <a:latin typeface="Arial"/>
              <a:ea typeface="Arial"/>
              <a:cs typeface="Arial"/>
              <a:sym typeface="Arial"/>
            </a:endParaRPr>
          </a:p>
        </p:txBody>
      </p:sp>
      <p:pic>
        <p:nvPicPr>
          <p:cNvPr id="166" name="Google Shape;166;p18"/>
          <p:cNvPicPr preferRelativeResize="0"/>
          <p:nvPr/>
        </p:nvPicPr>
        <p:blipFill>
          <a:blip r:embed="rId8">
            <a:alphaModFix/>
          </a:blip>
          <a:stretch>
            <a:fillRect/>
          </a:stretch>
        </p:blipFill>
        <p:spPr>
          <a:xfrm>
            <a:off x="5364550" y="1055338"/>
            <a:ext cx="3535075" cy="34962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2" name="Google Shape;172;p19"/>
          <p:cNvSpPr txBox="1">
            <a:spLocks noGrp="1"/>
          </p:cNvSpPr>
          <p:nvPr>
            <p:ph type="body" idx="1"/>
          </p:nvPr>
        </p:nvSpPr>
        <p:spPr>
          <a:xfrm>
            <a:off x="819150" y="628350"/>
            <a:ext cx="7505700" cy="381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1400" dirty="0">
                <a:solidFill>
                  <a:schemeClr val="tx2">
                    <a:lumMod val="10000"/>
                  </a:schemeClr>
                </a:solidFill>
                <a:latin typeface="Nunito"/>
                <a:ea typeface="Nunito"/>
                <a:cs typeface="Nunito"/>
                <a:sym typeface="Nunito"/>
              </a:rPr>
              <a:t>2.  </a:t>
            </a:r>
            <a:r>
              <a:rPr lang="pl" sz="1400" b="1" dirty="0">
                <a:solidFill>
                  <a:schemeClr val="tx2">
                    <a:lumMod val="10000"/>
                  </a:schemeClr>
                </a:solidFill>
                <a:highlight>
                  <a:srgbClr val="FFFFFF"/>
                </a:highlight>
                <a:latin typeface="Nunito"/>
                <a:ea typeface="Nunito"/>
                <a:cs typeface="Nunito"/>
                <a:sym typeface="Nunito"/>
              </a:rPr>
              <a:t>Großmarkt</a:t>
            </a:r>
            <a:endParaRPr sz="1400" b="1" dirty="0">
              <a:solidFill>
                <a:schemeClr val="tx2">
                  <a:lumMod val="10000"/>
                </a:schemeClr>
              </a:solidFill>
              <a:highlight>
                <a:srgbClr val="FFFFFF"/>
              </a:highlight>
              <a:latin typeface="Nunito"/>
              <a:ea typeface="Nunito"/>
              <a:cs typeface="Nunito"/>
              <a:sym typeface="Nunito"/>
            </a:endParaRPr>
          </a:p>
          <a:p>
            <a:pPr marL="0" lvl="0" indent="0" algn="l" rtl="0">
              <a:spcBef>
                <a:spcPts val="1600"/>
              </a:spcBef>
              <a:spcAft>
                <a:spcPts val="0"/>
              </a:spcAft>
              <a:buNone/>
            </a:pPr>
            <a:r>
              <a:rPr lang="pl" sz="1400" dirty="0">
                <a:solidFill>
                  <a:schemeClr val="tx2">
                    <a:lumMod val="10000"/>
                  </a:schemeClr>
                </a:solidFill>
                <a:highlight>
                  <a:srgbClr val="FFFFFF"/>
                </a:highlight>
                <a:latin typeface="Nunito"/>
                <a:ea typeface="Nunito"/>
                <a:cs typeface="Nunito"/>
                <a:sym typeface="Nunito"/>
              </a:rPr>
              <a:t>Ein </a:t>
            </a:r>
            <a:r>
              <a:rPr lang="pl" sz="1400" dirty="0">
                <a:solidFill>
                  <a:schemeClr val="tx2">
                    <a:lumMod val="10000"/>
                  </a:schemeClr>
                </a:solidFill>
                <a:highlight>
                  <a:srgbClr val="FFFFFF"/>
                </a:highlight>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Großmarkt</a:t>
            </a:r>
            <a:r>
              <a:rPr lang="pl" sz="1400" dirty="0">
                <a:solidFill>
                  <a:schemeClr val="tx2">
                    <a:lumMod val="10000"/>
                  </a:schemeClr>
                </a:solidFill>
                <a:highlight>
                  <a:srgbClr val="FFFFFF"/>
                </a:highlight>
                <a:latin typeface="Nunito"/>
                <a:ea typeface="Nunito"/>
                <a:cs typeface="Nunito"/>
                <a:sym typeface="Nunito"/>
              </a:rPr>
              <a:t> ist ein Ort (oft eine </a:t>
            </a:r>
            <a:r>
              <a:rPr lang="pl" sz="1400" dirty="0">
                <a:solidFill>
                  <a:schemeClr val="tx2">
                    <a:lumMod val="10000"/>
                  </a:schemeClr>
                </a:solidFill>
                <a:highlight>
                  <a:srgbClr val="FFFFFF"/>
                </a:highlight>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Großmarkthalle</a:t>
            </a:r>
            <a:r>
              <a:rPr lang="pl" sz="1400" dirty="0">
                <a:solidFill>
                  <a:schemeClr val="tx2">
                    <a:lumMod val="10000"/>
                  </a:schemeClr>
                </a:solidFill>
                <a:highlight>
                  <a:srgbClr val="FFFFFF"/>
                </a:highlight>
                <a:latin typeface="Nunito"/>
                <a:ea typeface="Nunito"/>
                <a:cs typeface="Nunito"/>
                <a:sym typeface="Nunito"/>
              </a:rPr>
              <a:t>), an dem Lebensmittel und Blumen an Wiederverkäufer (z. B. </a:t>
            </a:r>
            <a:r>
              <a:rPr lang="pl" sz="1400" dirty="0">
                <a:solidFill>
                  <a:schemeClr val="tx2">
                    <a:lumMod val="10000"/>
                  </a:schemeClr>
                </a:solidFill>
                <a:highlight>
                  <a:srgbClr val="FFFFFF"/>
                </a:highlight>
                <a:uFill>
                  <a:noFill/>
                </a:uFill>
                <a:latin typeface="Nunito"/>
                <a:ea typeface="Nunito"/>
                <a:cs typeface="Nunito"/>
                <a:sym typeface="Nunito"/>
                <a:hlinkClick r:id="rId5">
                  <a:extLst>
                    <a:ext uri="{A12FA001-AC4F-418D-AE19-62706E023703}">
                      <ahyp:hlinkClr xmlns:ahyp="http://schemas.microsoft.com/office/drawing/2018/hyperlinkcolor" xmlns="" val="tx"/>
                    </a:ext>
                  </a:extLst>
                </a:hlinkClick>
              </a:rPr>
              <a:t>Einzelhandelsgeschäfte</a:t>
            </a:r>
            <a:r>
              <a:rPr lang="pl" sz="1400" dirty="0">
                <a:solidFill>
                  <a:schemeClr val="tx2">
                    <a:lumMod val="10000"/>
                  </a:schemeClr>
                </a:solidFill>
                <a:highlight>
                  <a:srgbClr val="FFFFFF"/>
                </a:highlight>
                <a:latin typeface="Nunito"/>
                <a:ea typeface="Nunito"/>
                <a:cs typeface="Nunito"/>
                <a:sym typeface="Nunito"/>
              </a:rPr>
              <a:t>, </a:t>
            </a:r>
            <a:r>
              <a:rPr lang="pl" sz="1400" dirty="0">
                <a:solidFill>
                  <a:schemeClr val="tx2">
                    <a:lumMod val="10000"/>
                  </a:schemeClr>
                </a:solidFill>
                <a:highlight>
                  <a:srgbClr val="FFFFFF"/>
                </a:highlight>
                <a:uFill>
                  <a:noFill/>
                </a:uFill>
                <a:latin typeface="Nunito"/>
                <a:ea typeface="Nunito"/>
                <a:cs typeface="Nunito"/>
                <a:sym typeface="Nunito"/>
                <a:hlinkClick r:id="rId6">
                  <a:extLst>
                    <a:ext uri="{A12FA001-AC4F-418D-AE19-62706E023703}">
                      <ahyp:hlinkClr xmlns:ahyp="http://schemas.microsoft.com/office/drawing/2018/hyperlinkcolor" xmlns="" val="tx"/>
                    </a:ext>
                  </a:extLst>
                </a:hlinkClick>
              </a:rPr>
              <a:t>Gastronomie</a:t>
            </a:r>
            <a:r>
              <a:rPr lang="pl" sz="1400" dirty="0">
                <a:solidFill>
                  <a:schemeClr val="tx2">
                    <a:lumMod val="10000"/>
                  </a:schemeClr>
                </a:solidFill>
                <a:highlight>
                  <a:srgbClr val="FFFFFF"/>
                </a:highlight>
                <a:latin typeface="Nunito"/>
                <a:ea typeface="Nunito"/>
                <a:cs typeface="Nunito"/>
                <a:sym typeface="Nunito"/>
              </a:rPr>
              <a:t>) verkauft werden (</a:t>
            </a:r>
            <a:r>
              <a:rPr lang="pl" sz="1400" dirty="0">
                <a:solidFill>
                  <a:schemeClr val="tx2">
                    <a:lumMod val="10000"/>
                  </a:schemeClr>
                </a:solidFill>
                <a:highlight>
                  <a:srgbClr val="FFFFFF"/>
                </a:highlight>
                <a:uFill>
                  <a:noFill/>
                </a:uFill>
                <a:latin typeface="Nunito"/>
                <a:ea typeface="Nunito"/>
                <a:cs typeface="Nunito"/>
                <a:sym typeface="Nunito"/>
                <a:hlinkClick r:id="rId7">
                  <a:extLst>
                    <a:ext uri="{A12FA001-AC4F-418D-AE19-62706E023703}">
                      <ahyp:hlinkClr xmlns:ahyp="http://schemas.microsoft.com/office/drawing/2018/hyperlinkcolor" xmlns="" val="tx"/>
                    </a:ext>
                  </a:extLst>
                </a:hlinkClick>
              </a:rPr>
              <a:t>Großhandel</a:t>
            </a:r>
            <a:r>
              <a:rPr lang="pl" sz="1400" dirty="0">
                <a:solidFill>
                  <a:schemeClr val="tx2">
                    <a:lumMod val="10000"/>
                  </a:schemeClr>
                </a:solidFill>
                <a:highlight>
                  <a:srgbClr val="FFFFFF"/>
                </a:highlight>
                <a:latin typeface="Nunito"/>
                <a:ea typeface="Nunito"/>
                <a:cs typeface="Nunito"/>
                <a:sym typeface="Nunito"/>
              </a:rPr>
              <a:t>).</a:t>
            </a:r>
            <a:endParaRPr sz="1400" b="1" dirty="0">
              <a:solidFill>
                <a:schemeClr val="tx2">
                  <a:lumMod val="10000"/>
                </a:schemeClr>
              </a:solidFill>
              <a:highlight>
                <a:srgbClr val="FFFFFF"/>
              </a:highlight>
              <a:latin typeface="Nunito"/>
              <a:ea typeface="Nunito"/>
              <a:cs typeface="Nunito"/>
              <a:sym typeface="Nunito"/>
            </a:endParaRPr>
          </a:p>
          <a:p>
            <a:pPr marL="0" lvl="0" indent="0" algn="l" rtl="0">
              <a:spcBef>
                <a:spcPts val="0"/>
              </a:spcBef>
              <a:spcAft>
                <a:spcPts val="1600"/>
              </a:spcAft>
              <a:buNone/>
            </a:pPr>
            <a:endParaRPr sz="1200" b="1" dirty="0">
              <a:solidFill>
                <a:schemeClr val="tx2">
                  <a:lumMod val="10000"/>
                </a:schemeClr>
              </a:solidFill>
              <a:highlight>
                <a:srgbClr val="FFFFFF"/>
              </a:highlight>
              <a:latin typeface="Arial"/>
              <a:ea typeface="Arial"/>
              <a:cs typeface="Arial"/>
              <a:sym typeface="Arial"/>
            </a:endParaRPr>
          </a:p>
        </p:txBody>
      </p:sp>
      <p:pic>
        <p:nvPicPr>
          <p:cNvPr id="173" name="Google Shape;173;p19"/>
          <p:cNvPicPr preferRelativeResize="0"/>
          <p:nvPr/>
        </p:nvPicPr>
        <p:blipFill>
          <a:blip r:embed="rId8">
            <a:alphaModFix/>
          </a:blip>
          <a:stretch>
            <a:fillRect/>
          </a:stretch>
        </p:blipFill>
        <p:spPr>
          <a:xfrm>
            <a:off x="373448" y="2088500"/>
            <a:ext cx="4198550" cy="2632850"/>
          </a:xfrm>
          <a:prstGeom prst="rect">
            <a:avLst/>
          </a:prstGeom>
          <a:noFill/>
          <a:ln>
            <a:noFill/>
          </a:ln>
        </p:spPr>
      </p:pic>
      <p:pic>
        <p:nvPicPr>
          <p:cNvPr id="174" name="Google Shape;174;p19"/>
          <p:cNvPicPr preferRelativeResize="0"/>
          <p:nvPr/>
        </p:nvPicPr>
        <p:blipFill>
          <a:blip r:embed="rId9">
            <a:alphaModFix/>
          </a:blip>
          <a:stretch>
            <a:fillRect/>
          </a:stretch>
        </p:blipFill>
        <p:spPr>
          <a:xfrm>
            <a:off x="4616775" y="1922299"/>
            <a:ext cx="4198550" cy="27990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0" name="Google Shape;180;p20"/>
          <p:cNvSpPr txBox="1">
            <a:spLocks noGrp="1"/>
          </p:cNvSpPr>
          <p:nvPr>
            <p:ph type="body" idx="1"/>
          </p:nvPr>
        </p:nvSpPr>
        <p:spPr>
          <a:xfrm>
            <a:off x="388800" y="797288"/>
            <a:ext cx="2877000" cy="3849900"/>
          </a:xfrm>
          <a:prstGeom prst="rect">
            <a:avLst/>
          </a:prstGeom>
        </p:spPr>
        <p:txBody>
          <a:bodyPr spcFirstLastPara="1" wrap="square" lIns="91425" tIns="91425" rIns="91425" bIns="91425" anchor="t" anchorCtr="0">
            <a:noAutofit/>
          </a:bodyPr>
          <a:lstStyle/>
          <a:p>
            <a:pPr marL="0" lvl="0" indent="0" algn="l" rtl="0">
              <a:lnSpc>
                <a:spcPct val="160000"/>
              </a:lnSpc>
              <a:spcBef>
                <a:spcPts val="400"/>
              </a:spcBef>
              <a:spcAft>
                <a:spcPts val="0"/>
              </a:spcAft>
              <a:buNone/>
            </a:pPr>
            <a:r>
              <a:rPr lang="pl" sz="1400" b="1" dirty="0">
                <a:solidFill>
                  <a:schemeClr val="tx2">
                    <a:lumMod val="10000"/>
                  </a:schemeClr>
                </a:solidFill>
                <a:highlight>
                  <a:srgbClr val="FFFFFF"/>
                </a:highlight>
                <a:latin typeface="Nunito"/>
                <a:ea typeface="Nunito"/>
                <a:cs typeface="Nunito"/>
                <a:sym typeface="Nunito"/>
              </a:rPr>
              <a:t>3. Supermarkt</a:t>
            </a:r>
            <a:endParaRPr sz="1400" b="1" dirty="0">
              <a:solidFill>
                <a:schemeClr val="tx2">
                  <a:lumMod val="10000"/>
                </a:schemeClr>
              </a:solidFill>
              <a:highlight>
                <a:srgbClr val="FFFFFF"/>
              </a:highlight>
              <a:latin typeface="Nunito"/>
              <a:ea typeface="Nunito"/>
              <a:cs typeface="Nunito"/>
              <a:sym typeface="Nunito"/>
            </a:endParaRPr>
          </a:p>
          <a:p>
            <a:pPr marL="0" lvl="0" indent="0" algn="l" rtl="0">
              <a:spcBef>
                <a:spcPts val="500"/>
              </a:spcBef>
              <a:spcAft>
                <a:spcPts val="0"/>
              </a:spcAft>
              <a:buNone/>
            </a:pPr>
            <a:r>
              <a:rPr lang="pl" sz="1400" dirty="0">
                <a:solidFill>
                  <a:schemeClr val="tx2">
                    <a:lumMod val="10000"/>
                  </a:schemeClr>
                </a:solidFill>
                <a:highlight>
                  <a:srgbClr val="FFFFFF"/>
                </a:highlight>
                <a:latin typeface="Nunito"/>
                <a:ea typeface="Nunito"/>
                <a:cs typeface="Nunito"/>
                <a:sym typeface="Nunito"/>
              </a:rPr>
              <a:t>Ein </a:t>
            </a:r>
            <a:r>
              <a:rPr lang="pl" sz="1400" dirty="0">
                <a:solidFill>
                  <a:schemeClr val="tx2">
                    <a:lumMod val="10000"/>
                  </a:schemeClr>
                </a:solidFill>
                <a:highlight>
                  <a:srgbClr val="FFFFFF"/>
                </a:highlight>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Supermarkt</a:t>
            </a:r>
            <a:r>
              <a:rPr lang="pl" sz="1400" dirty="0">
                <a:solidFill>
                  <a:schemeClr val="tx2">
                    <a:lumMod val="10000"/>
                  </a:schemeClr>
                </a:solidFill>
                <a:highlight>
                  <a:srgbClr val="FFFFFF"/>
                </a:highlight>
                <a:latin typeface="Nunito"/>
                <a:ea typeface="Nunito"/>
                <a:cs typeface="Nunito"/>
                <a:sym typeface="Nunito"/>
              </a:rPr>
              <a:t> ist ein Laden, der </a:t>
            </a:r>
            <a:endParaRPr sz="1400" dirty="0">
              <a:solidFill>
                <a:schemeClr val="tx2">
                  <a:lumMod val="10000"/>
                </a:schemeClr>
              </a:solidFill>
              <a:highlight>
                <a:srgbClr val="FFFFFF"/>
              </a:highlight>
              <a:latin typeface="Nunito"/>
              <a:ea typeface="Nunito"/>
              <a:cs typeface="Nunito"/>
              <a:sym typeface="Nunito"/>
            </a:endParaRPr>
          </a:p>
          <a:p>
            <a:pPr marL="0" lvl="0" indent="0" algn="l" rtl="0">
              <a:spcBef>
                <a:spcPts val="500"/>
              </a:spcBef>
              <a:spcAft>
                <a:spcPts val="500"/>
              </a:spcAft>
              <a:buNone/>
            </a:pPr>
            <a:r>
              <a:rPr lang="pl" sz="1400" dirty="0">
                <a:solidFill>
                  <a:schemeClr val="tx2">
                    <a:lumMod val="10000"/>
                  </a:schemeClr>
                </a:solidFill>
                <a:highlight>
                  <a:srgbClr val="FFFFFF"/>
                </a:highlight>
                <a:latin typeface="Nunito"/>
                <a:ea typeface="Nunito"/>
                <a:cs typeface="Nunito"/>
                <a:sym typeface="Nunito"/>
              </a:rPr>
              <a:t>- wie ein historischer Wochenmarkt - verschiedene Waren des täglichen Bedarfs anbietet. </a:t>
            </a:r>
            <a:endParaRPr sz="1400" dirty="0">
              <a:solidFill>
                <a:schemeClr val="tx2">
                  <a:lumMod val="10000"/>
                </a:schemeClr>
              </a:solidFill>
              <a:latin typeface="Nunito"/>
              <a:ea typeface="Nunito"/>
              <a:cs typeface="Nunito"/>
              <a:sym typeface="Nunito"/>
            </a:endParaRPr>
          </a:p>
        </p:txBody>
      </p:sp>
      <p:pic>
        <p:nvPicPr>
          <p:cNvPr id="181" name="Google Shape;181;p20"/>
          <p:cNvPicPr preferRelativeResize="0"/>
          <p:nvPr/>
        </p:nvPicPr>
        <p:blipFill>
          <a:blip r:embed="rId4">
            <a:alphaModFix/>
          </a:blip>
          <a:stretch>
            <a:fillRect/>
          </a:stretch>
        </p:blipFill>
        <p:spPr>
          <a:xfrm>
            <a:off x="3396850" y="1133650"/>
            <a:ext cx="5525525" cy="3177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1"/>
          <p:cNvSpPr txBox="1">
            <a:spLocks noGrp="1"/>
          </p:cNvSpPr>
          <p:nvPr>
            <p:ph type="title"/>
          </p:nvPr>
        </p:nvSpPr>
        <p:spPr>
          <a:xfrm>
            <a:off x="819150" y="-22087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p21"/>
          <p:cNvSpPr txBox="1">
            <a:spLocks noGrp="1"/>
          </p:cNvSpPr>
          <p:nvPr>
            <p:ph type="body" idx="1"/>
          </p:nvPr>
        </p:nvSpPr>
        <p:spPr>
          <a:xfrm>
            <a:off x="522125" y="517275"/>
            <a:ext cx="7802700" cy="3921600"/>
          </a:xfrm>
          <a:prstGeom prst="rect">
            <a:avLst/>
          </a:prstGeom>
        </p:spPr>
        <p:txBody>
          <a:bodyPr spcFirstLastPara="1" wrap="square" lIns="91425" tIns="91425" rIns="91425" bIns="91425" anchor="t" anchorCtr="0">
            <a:noAutofit/>
          </a:bodyPr>
          <a:lstStyle/>
          <a:p>
            <a:pPr marL="0" lvl="0" indent="0" algn="l" rtl="0">
              <a:lnSpc>
                <a:spcPct val="160000"/>
              </a:lnSpc>
              <a:spcBef>
                <a:spcPts val="400"/>
              </a:spcBef>
              <a:spcAft>
                <a:spcPts val="0"/>
              </a:spcAft>
              <a:buNone/>
            </a:pPr>
            <a:r>
              <a:rPr lang="pl" sz="1400" b="1" dirty="0">
                <a:solidFill>
                  <a:schemeClr val="tx2">
                    <a:lumMod val="10000"/>
                  </a:schemeClr>
                </a:solidFill>
                <a:highlight>
                  <a:srgbClr val="FFFFFF"/>
                </a:highlight>
                <a:latin typeface="Nunito"/>
                <a:ea typeface="Nunito"/>
                <a:cs typeface="Nunito"/>
                <a:sym typeface="Nunito"/>
              </a:rPr>
              <a:t>4. Börse</a:t>
            </a:r>
            <a:endParaRPr sz="1400" b="1" dirty="0">
              <a:solidFill>
                <a:schemeClr val="tx2">
                  <a:lumMod val="10000"/>
                </a:schemeClr>
              </a:solidFill>
              <a:highlight>
                <a:srgbClr val="FFFFFF"/>
              </a:highlight>
              <a:latin typeface="Nunito"/>
              <a:ea typeface="Nunito"/>
              <a:cs typeface="Nunito"/>
              <a:sym typeface="Nunito"/>
            </a:endParaRPr>
          </a:p>
          <a:p>
            <a:pPr marL="0" lvl="0" indent="0" algn="l" rtl="0">
              <a:spcBef>
                <a:spcPts val="0"/>
              </a:spcBef>
              <a:spcAft>
                <a:spcPts val="0"/>
              </a:spcAft>
              <a:buNone/>
            </a:pPr>
            <a:r>
              <a:rPr lang="pl" sz="1400" dirty="0">
                <a:solidFill>
                  <a:schemeClr val="tx2">
                    <a:lumMod val="10000"/>
                  </a:schemeClr>
                </a:solidFill>
                <a:highlight>
                  <a:srgbClr val="FFFFFF"/>
                </a:highlight>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Börsen</a:t>
            </a:r>
            <a:r>
              <a:rPr lang="pl" sz="1400" dirty="0">
                <a:solidFill>
                  <a:schemeClr val="tx2">
                    <a:lumMod val="10000"/>
                  </a:schemeClr>
                </a:solidFill>
                <a:highlight>
                  <a:srgbClr val="FFFFFF"/>
                </a:highlight>
                <a:latin typeface="Nunito"/>
                <a:ea typeface="Nunito"/>
                <a:cs typeface="Nunito"/>
                <a:sym typeface="Nunito"/>
              </a:rPr>
              <a:t> sind Spezialmärkte (für </a:t>
            </a:r>
            <a:r>
              <a:rPr lang="pl" sz="1400" dirty="0">
                <a:solidFill>
                  <a:schemeClr val="tx2">
                    <a:lumMod val="10000"/>
                  </a:schemeClr>
                </a:solidFill>
                <a:highlight>
                  <a:srgbClr val="FFFFFF"/>
                </a:highlight>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Aktien</a:t>
            </a:r>
            <a:r>
              <a:rPr lang="pl" sz="1400" dirty="0">
                <a:solidFill>
                  <a:schemeClr val="tx2">
                    <a:lumMod val="10000"/>
                  </a:schemeClr>
                </a:solidFill>
                <a:highlight>
                  <a:srgbClr val="FFFFFF"/>
                </a:highlight>
                <a:latin typeface="Nunito"/>
                <a:ea typeface="Nunito"/>
                <a:cs typeface="Nunito"/>
                <a:sym typeface="Nunito"/>
              </a:rPr>
              <a:t>, </a:t>
            </a:r>
            <a:r>
              <a:rPr lang="pl" sz="1400" dirty="0">
                <a:solidFill>
                  <a:schemeClr val="tx2">
                    <a:lumMod val="10000"/>
                  </a:schemeClr>
                </a:solidFill>
                <a:highlight>
                  <a:srgbClr val="FFFFFF"/>
                </a:highlight>
                <a:uFill>
                  <a:noFill/>
                </a:uFill>
                <a:latin typeface="Nunito"/>
                <a:ea typeface="Nunito"/>
                <a:cs typeface="Nunito"/>
                <a:sym typeface="Nunito"/>
                <a:hlinkClick r:id="rId5">
                  <a:extLst>
                    <a:ext uri="{A12FA001-AC4F-418D-AE19-62706E023703}">
                      <ahyp:hlinkClr xmlns:ahyp="http://schemas.microsoft.com/office/drawing/2018/hyperlinkcolor" xmlns="" val="tx"/>
                    </a:ext>
                  </a:extLst>
                </a:hlinkClick>
              </a:rPr>
              <a:t>Kuxe</a:t>
            </a:r>
            <a:r>
              <a:rPr lang="pl" sz="1400" dirty="0">
                <a:solidFill>
                  <a:schemeClr val="tx2">
                    <a:lumMod val="10000"/>
                  </a:schemeClr>
                </a:solidFill>
                <a:highlight>
                  <a:srgbClr val="FFFFFF"/>
                </a:highlight>
                <a:latin typeface="Nunito"/>
                <a:ea typeface="Nunito"/>
                <a:cs typeface="Nunito"/>
                <a:sym typeface="Nunito"/>
              </a:rPr>
              <a:t>, </a:t>
            </a:r>
            <a:r>
              <a:rPr lang="pl" sz="1400" dirty="0">
                <a:solidFill>
                  <a:schemeClr val="tx2">
                    <a:lumMod val="10000"/>
                  </a:schemeClr>
                </a:solidFill>
                <a:highlight>
                  <a:srgbClr val="FFFFFF"/>
                </a:highlight>
                <a:uFill>
                  <a:noFill/>
                </a:uFill>
                <a:latin typeface="Nunito"/>
                <a:ea typeface="Nunito"/>
                <a:cs typeface="Nunito"/>
                <a:sym typeface="Nunito"/>
                <a:hlinkClick r:id="rId6">
                  <a:extLst>
                    <a:ext uri="{A12FA001-AC4F-418D-AE19-62706E023703}">
                      <ahyp:hlinkClr xmlns:ahyp="http://schemas.microsoft.com/office/drawing/2018/hyperlinkcolor" xmlns="" val="tx"/>
                    </a:ext>
                  </a:extLst>
                </a:hlinkClick>
              </a:rPr>
              <a:t>Obligationen</a:t>
            </a:r>
            <a:r>
              <a:rPr lang="pl" sz="1400" dirty="0">
                <a:solidFill>
                  <a:schemeClr val="tx2">
                    <a:lumMod val="10000"/>
                  </a:schemeClr>
                </a:solidFill>
                <a:highlight>
                  <a:srgbClr val="FFFFFF"/>
                </a:highlight>
                <a:latin typeface="Nunito"/>
                <a:ea typeface="Nunito"/>
                <a:cs typeface="Nunito"/>
                <a:sym typeface="Nunito"/>
              </a:rPr>
              <a:t>, </a:t>
            </a:r>
            <a:r>
              <a:rPr lang="pl" sz="1400" dirty="0">
                <a:solidFill>
                  <a:schemeClr val="tx2">
                    <a:lumMod val="10000"/>
                  </a:schemeClr>
                </a:solidFill>
                <a:highlight>
                  <a:srgbClr val="FFFFFF"/>
                </a:highlight>
                <a:uFill>
                  <a:noFill/>
                </a:uFill>
                <a:latin typeface="Nunito"/>
                <a:ea typeface="Nunito"/>
                <a:cs typeface="Nunito"/>
                <a:sym typeface="Nunito"/>
                <a:hlinkClick r:id="rId7">
                  <a:extLst>
                    <a:ext uri="{A12FA001-AC4F-418D-AE19-62706E023703}">
                      <ahyp:hlinkClr xmlns:ahyp="http://schemas.microsoft.com/office/drawing/2018/hyperlinkcolor" xmlns="" val="tx"/>
                    </a:ext>
                  </a:extLst>
                </a:hlinkClick>
              </a:rPr>
              <a:t>Versicherungen</a:t>
            </a:r>
            <a:r>
              <a:rPr lang="pl" sz="1400" dirty="0">
                <a:solidFill>
                  <a:schemeClr val="tx2">
                    <a:lumMod val="10000"/>
                  </a:schemeClr>
                </a:solidFill>
                <a:highlight>
                  <a:srgbClr val="FFFFFF"/>
                </a:highlight>
                <a:latin typeface="Nunito"/>
                <a:ea typeface="Nunito"/>
                <a:cs typeface="Nunito"/>
                <a:sym typeface="Nunito"/>
              </a:rPr>
              <a:t>, spezielle Waren (Öl, Immobilien u. a. m.). Nach der Art des Handels lassen sie sich z. B. unterteilen in </a:t>
            </a:r>
            <a:r>
              <a:rPr lang="pl" sz="1400" dirty="0">
                <a:solidFill>
                  <a:schemeClr val="tx2">
                    <a:lumMod val="10000"/>
                  </a:schemeClr>
                </a:solidFill>
                <a:highlight>
                  <a:srgbClr val="FFFFFF"/>
                </a:highlight>
                <a:uFill>
                  <a:noFill/>
                </a:uFill>
                <a:latin typeface="Nunito"/>
                <a:ea typeface="Nunito"/>
                <a:cs typeface="Nunito"/>
                <a:sym typeface="Nunito"/>
                <a:hlinkClick r:id="rId8">
                  <a:extLst>
                    <a:ext uri="{A12FA001-AC4F-418D-AE19-62706E023703}">
                      <ahyp:hlinkClr xmlns:ahyp="http://schemas.microsoft.com/office/drawing/2018/hyperlinkcolor" xmlns="" val="tx"/>
                    </a:ext>
                  </a:extLst>
                </a:hlinkClick>
              </a:rPr>
              <a:t>geregelter Markt</a:t>
            </a:r>
            <a:r>
              <a:rPr lang="pl" sz="1400" dirty="0">
                <a:solidFill>
                  <a:schemeClr val="tx2">
                    <a:lumMod val="10000"/>
                  </a:schemeClr>
                </a:solidFill>
                <a:highlight>
                  <a:srgbClr val="FFFFFF"/>
                </a:highlight>
                <a:latin typeface="Nunito"/>
                <a:ea typeface="Nunito"/>
                <a:cs typeface="Nunito"/>
                <a:sym typeface="Nunito"/>
              </a:rPr>
              <a:t>, </a:t>
            </a:r>
            <a:r>
              <a:rPr lang="pl" sz="1400" dirty="0">
                <a:solidFill>
                  <a:schemeClr val="tx2">
                    <a:lumMod val="10000"/>
                  </a:schemeClr>
                </a:solidFill>
                <a:highlight>
                  <a:srgbClr val="FFFFFF"/>
                </a:highlight>
                <a:uFill>
                  <a:noFill/>
                </a:uFill>
                <a:latin typeface="Nunito"/>
                <a:ea typeface="Nunito"/>
                <a:cs typeface="Nunito"/>
                <a:sym typeface="Nunito"/>
                <a:hlinkClick r:id="rId9">
                  <a:extLst>
                    <a:ext uri="{A12FA001-AC4F-418D-AE19-62706E023703}">
                      <ahyp:hlinkClr xmlns:ahyp="http://schemas.microsoft.com/office/drawing/2018/hyperlinkcolor" xmlns="" val="tx"/>
                    </a:ext>
                  </a:extLst>
                </a:hlinkClick>
              </a:rPr>
              <a:t>amtlicher Markt</a:t>
            </a:r>
            <a:r>
              <a:rPr lang="pl" sz="1400" dirty="0">
                <a:solidFill>
                  <a:schemeClr val="tx2">
                    <a:lumMod val="10000"/>
                  </a:schemeClr>
                </a:solidFill>
                <a:highlight>
                  <a:srgbClr val="FFFFFF"/>
                </a:highlight>
                <a:latin typeface="Nunito"/>
                <a:ea typeface="Nunito"/>
                <a:cs typeface="Nunito"/>
                <a:sym typeface="Nunito"/>
              </a:rPr>
              <a:t>, (ehemals) </a:t>
            </a:r>
            <a:r>
              <a:rPr lang="pl" sz="1400" dirty="0">
                <a:solidFill>
                  <a:schemeClr val="tx2">
                    <a:lumMod val="10000"/>
                  </a:schemeClr>
                </a:solidFill>
                <a:highlight>
                  <a:srgbClr val="FFFFFF"/>
                </a:highlight>
                <a:uFill>
                  <a:noFill/>
                </a:uFill>
                <a:latin typeface="Nunito"/>
                <a:ea typeface="Nunito"/>
                <a:cs typeface="Nunito"/>
                <a:sym typeface="Nunito"/>
                <a:hlinkClick r:id="rId10">
                  <a:extLst>
                    <a:ext uri="{A12FA001-AC4F-418D-AE19-62706E023703}">
                      <ahyp:hlinkClr xmlns:ahyp="http://schemas.microsoft.com/office/drawing/2018/hyperlinkcolor" xmlns="" val="tx"/>
                    </a:ext>
                  </a:extLst>
                </a:hlinkClick>
              </a:rPr>
              <a:t>Neuer Markt</a:t>
            </a:r>
            <a:r>
              <a:rPr lang="pl" sz="1400" dirty="0">
                <a:solidFill>
                  <a:schemeClr val="tx2">
                    <a:lumMod val="10000"/>
                  </a:schemeClr>
                </a:solidFill>
                <a:highlight>
                  <a:srgbClr val="FFFFFF"/>
                </a:highlight>
                <a:latin typeface="Nunito"/>
                <a:ea typeface="Nunito"/>
                <a:cs typeface="Nunito"/>
                <a:sym typeface="Nunito"/>
              </a:rPr>
              <a:t>.</a:t>
            </a:r>
            <a:endParaRPr sz="1400" dirty="0">
              <a:solidFill>
                <a:schemeClr val="tx2">
                  <a:lumMod val="10000"/>
                </a:schemeClr>
              </a:solidFill>
              <a:latin typeface="Nunito"/>
              <a:ea typeface="Nunito"/>
              <a:cs typeface="Nunito"/>
              <a:sym typeface="Nunito"/>
            </a:endParaRPr>
          </a:p>
        </p:txBody>
      </p:sp>
      <p:pic>
        <p:nvPicPr>
          <p:cNvPr id="188" name="Google Shape;188;p21"/>
          <p:cNvPicPr preferRelativeResize="0"/>
          <p:nvPr/>
        </p:nvPicPr>
        <p:blipFill>
          <a:blip r:embed="rId11">
            <a:alphaModFix/>
          </a:blip>
          <a:stretch>
            <a:fillRect/>
          </a:stretch>
        </p:blipFill>
        <p:spPr>
          <a:xfrm>
            <a:off x="4454750" y="1613600"/>
            <a:ext cx="4230324" cy="2974450"/>
          </a:xfrm>
          <a:prstGeom prst="rect">
            <a:avLst/>
          </a:prstGeom>
          <a:noFill/>
          <a:ln>
            <a:noFill/>
          </a:ln>
        </p:spPr>
      </p:pic>
      <p:pic>
        <p:nvPicPr>
          <p:cNvPr id="189" name="Google Shape;189;p21"/>
          <p:cNvPicPr preferRelativeResize="0"/>
          <p:nvPr/>
        </p:nvPicPr>
        <p:blipFill>
          <a:blip r:embed="rId12">
            <a:alphaModFix/>
          </a:blip>
          <a:stretch>
            <a:fillRect/>
          </a:stretch>
        </p:blipFill>
        <p:spPr>
          <a:xfrm>
            <a:off x="522126" y="2255150"/>
            <a:ext cx="3711300" cy="2474200"/>
          </a:xfrm>
          <a:prstGeom prst="rect">
            <a:avLst/>
          </a:prstGeom>
          <a:noFill/>
          <a:ln>
            <a:noFill/>
          </a:ln>
        </p:spPr>
      </p:pic>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TotalTime>
  <Words>626</Words>
  <Application>Microsoft Office PowerPoint</Application>
  <PresentationFormat>Pokaz na ekranie (16:9)</PresentationFormat>
  <Paragraphs>81</Paragraphs>
  <Slides>15</Slides>
  <Notes>15</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15</vt:i4>
      </vt:variant>
    </vt:vector>
  </HeadingPairs>
  <TitlesOfParts>
    <vt:vector size="20" baseType="lpstr">
      <vt:lpstr>Arial</vt:lpstr>
      <vt:lpstr>Calibri</vt:lpstr>
      <vt:lpstr>Nunito</vt:lpstr>
      <vt:lpstr>Georgia</vt:lpstr>
      <vt:lpstr>Shift</vt:lpstr>
      <vt:lpstr>Begriffe  in der  Wirtschaft</vt:lpstr>
      <vt:lpstr>AGENDA</vt:lpstr>
      <vt:lpstr>  Märkte</vt:lpstr>
      <vt:lpstr>Marktplatz</vt:lpstr>
      <vt:lpstr>Prezentacja programu PowerPoint</vt:lpstr>
      <vt:lpstr>Arten von Märkten</vt:lpstr>
      <vt:lpstr>Prezentacja programu PowerPoint</vt:lpstr>
      <vt:lpstr>Prezentacja programu PowerPoint</vt:lpstr>
      <vt:lpstr>Prezentacja programu PowerPoint</vt:lpstr>
      <vt:lpstr>Marktbegriff in der Wirtschaft </vt:lpstr>
      <vt:lpstr>Prezentacja programu PowerPoint</vt:lpstr>
      <vt:lpstr>Prezentacja programu PowerPoint</vt:lpstr>
      <vt:lpstr>Das Wörterbuch </vt:lpstr>
      <vt:lpstr>QUELLE:</vt:lpstr>
      <vt:lpstr>Vielen Dank für ihre Aufmerksamkeit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Begriffe in der Wirtschaft</dc:title>
  <cp:lastModifiedBy>Oem</cp:lastModifiedBy>
  <cp:revision>8</cp:revision>
  <dcterms:modified xsi:type="dcterms:W3CDTF">2020-04-29T07:59:40Z</dcterms:modified>
</cp:coreProperties>
</file>