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sldIdLst>
    <p:sldId id="268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3" d="100"/>
          <a:sy n="63" d="100"/>
        </p:scale>
        <p:origin x="-298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27861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698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919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589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340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1825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4545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8666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491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734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424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842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5890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9160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7562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36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0D523-250A-4FCB-92A9-5061FC5BEA38}" type="datetimeFigureOut">
              <a:rPr lang="pl-PL" smtClean="0"/>
              <a:t>2020-05-04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7F28AE-06F4-46AF-9A83-AD383FF7CB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6082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177952" y="13817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l-PL" sz="6000" dirty="0" smtClean="0"/>
              <a:t> </a:t>
            </a:r>
            <a:r>
              <a:rPr lang="de-DE" sz="6000" b="1" i="1" dirty="0">
                <a:solidFill>
                  <a:srgbClr val="000066"/>
                </a:solidFill>
                <a:latin typeface="Constantia" panose="02030602050306030303" pitchFamily="18" charset="0"/>
              </a:rPr>
              <a:t>Preisdifferenzierung</a:t>
            </a:r>
            <a:r>
              <a:rPr lang="de-DE" sz="6000" dirty="0"/>
              <a:t/>
            </a:r>
            <a:br>
              <a:rPr lang="de-DE" sz="6000" dirty="0"/>
            </a:b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72037" y="4256455"/>
            <a:ext cx="7578280" cy="2433101"/>
          </a:xfrm>
        </p:spPr>
        <p:txBody>
          <a:bodyPr>
            <a:normAutofit fontScale="92500" lnSpcReduction="20000"/>
          </a:bodyPr>
          <a:lstStyle/>
          <a:p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Bearbeitet von:</a:t>
            </a:r>
          </a:p>
          <a:p>
            <a:r>
              <a:rPr lang="pl-PL" b="1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Aldona Chamik</a:t>
            </a:r>
          </a:p>
          <a:p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Studentin des 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Studienjahres (201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/20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20</a:t>
            </a:r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Fakultät </a:t>
            </a:r>
            <a:r>
              <a:rPr lang="de-DE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für Wirtschaftswissenschaften </a:t>
            </a:r>
            <a:r>
              <a:rPr lang="de-DE" dirty="0" err="1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Rzeszower</a:t>
            </a:r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Universität</a:t>
            </a:r>
          </a:p>
          <a:p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Fachgebiet: Finanz-und Rechnungswesen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 </a:t>
            </a:r>
          </a:p>
          <a:p>
            <a:endParaRPr lang="pl-PL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pl-PL" dirty="0" smtClean="0">
              <a:solidFill>
                <a:schemeClr val="tx1"/>
              </a:solidFill>
              <a:latin typeface="Georgia" pitchFamily="18" charset="0"/>
            </a:endParaRPr>
          </a:p>
          <a:p>
            <a:endParaRPr lang="pl-PL" dirty="0"/>
          </a:p>
        </p:txBody>
      </p:sp>
      <p:pic>
        <p:nvPicPr>
          <p:cNvPr id="4" name="Picture 2" descr="http://www.ur.edu.pl/file/18129/logo%20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0090" y="373668"/>
            <a:ext cx="2016224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752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i="1" dirty="0" err="1">
                <a:solidFill>
                  <a:srgbClr val="000066"/>
                </a:solidFill>
                <a:latin typeface="Constantia" panose="02030602050306030303" pitchFamily="18" charset="0"/>
              </a:rPr>
              <a:t>Wortschatz</a:t>
            </a:r>
            <a:r>
              <a:rPr lang="pl-PL" sz="6000" b="1" i="1" dirty="0">
                <a:solidFill>
                  <a:srgbClr val="000066"/>
                </a:solidFill>
                <a:latin typeface="Constantia" panose="02030602050306030303" pitchFamily="18" charset="0"/>
              </a:rPr>
              <a:t> </a:t>
            </a:r>
            <a:r>
              <a:rPr lang="pl-PL" sz="6000" b="1" i="1" dirty="0" err="1">
                <a:solidFill>
                  <a:srgbClr val="000066"/>
                </a:solidFill>
                <a:latin typeface="Constantia" panose="02030602050306030303" pitchFamily="18" charset="0"/>
              </a:rPr>
              <a:t>zum</a:t>
            </a:r>
            <a:r>
              <a:rPr lang="pl-PL" sz="6000" b="1" i="1" dirty="0">
                <a:solidFill>
                  <a:srgbClr val="000066"/>
                </a:solidFill>
                <a:latin typeface="Constantia" panose="02030602050306030303" pitchFamily="18" charset="0"/>
              </a:rPr>
              <a:t> </a:t>
            </a:r>
            <a:r>
              <a:rPr lang="pl-PL" sz="6000" b="1" i="1" dirty="0" err="1">
                <a:solidFill>
                  <a:srgbClr val="000066"/>
                </a:solidFill>
                <a:latin typeface="Constantia" panose="02030602050306030303" pitchFamily="18" charset="0"/>
              </a:rPr>
              <a:t>Thema</a:t>
            </a:r>
            <a:endParaRPr lang="pl-PL" sz="6000" i="1" dirty="0">
              <a:solidFill>
                <a:srgbClr val="000066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Preisdifferenzierung 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–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zróżnicowanie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cen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Dienstleistung-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usługa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(die, Pl.) Arten von Preisdifferenzierung-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rodzaje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różnicowania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cen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Preispolitik-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polityka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cenowa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Unternehmensperspektive-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perspektywa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firmy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Marktsegmentierung-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segmentacja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rynku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räumliche Preisdifferenzierung-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przestrzenne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zróżnicowanie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cen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regionale </a:t>
            </a:r>
            <a:r>
              <a:rPr lang="de-DE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Märkte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rynki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regionalne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, </a:t>
            </a:r>
            <a:endParaRPr lang="pl-PL" sz="16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der Markt</a:t>
            </a:r>
            <a:r>
              <a:rPr lang="de-DE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</a:t>
            </a:r>
            <a:r>
              <a:rPr lang="de-DE" sz="1600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rynek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zeitliche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sz="16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różnicowanie cen w czasie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personelle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osobowe, personalne różnicowanie cen 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724" y="2409300"/>
            <a:ext cx="3205834" cy="273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0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605307"/>
            <a:ext cx="6740897" cy="5924282"/>
          </a:xfrm>
        </p:spPr>
        <p:txBody>
          <a:bodyPr>
            <a:normAutofit/>
          </a:bodyPr>
          <a:lstStyle/>
          <a:p>
            <a:endParaRPr lang="pl-PL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quantitative</a:t>
            </a:r>
            <a:r>
              <a:rPr lang="pl-PL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ilościowe zróżnicowanie cen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die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Zielgruppe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grupa docelowa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qualitative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jakościowe różnicowanie cen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Unterschiede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- różnice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sachliche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obiektywne różnicowanie cen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der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Stromtarif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taryfa energii elektrycznej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die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Industrie-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przemysł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Ausprägungen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 der </a:t>
            </a:r>
            <a:r>
              <a:rPr lang="pl-PL" sz="1600" b="1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pl-PL" sz="1600" dirty="0">
                <a:solidFill>
                  <a:schemeClr val="tx1"/>
                </a:solidFill>
                <a:latin typeface="Constantia" panose="02030602050306030303" pitchFamily="18" charset="0"/>
              </a:rPr>
              <a:t>charakterystyka zróżnicowania cen/ oznaka, przejaw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personalisierte Preise-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ceny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spersonalizowane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Selbstselektion-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samoselekcja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Segmentierung-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segmentacja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343" y="3179540"/>
            <a:ext cx="4660719" cy="31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3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4455" y="347729"/>
            <a:ext cx="8350756" cy="4031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600" dirty="0"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Marktvoraussetzungen</a:t>
            </a:r>
            <a:r>
              <a:rPr lang="de-DE" sz="16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wymagania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rynkowe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Kundensegmentierung-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segmentacja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klientów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Arbitrage-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arbitraż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Preistransparenz-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przejrzystość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cen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Verhältnismäßigkeit der </a:t>
            </a:r>
            <a:r>
              <a:rPr lang="de-DE" sz="16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Kosten-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proporcjonalność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kosztów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Marktforschung-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badania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rynku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der Vorteil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​-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zysk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Zusammenfassung-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podsumowanie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1600" b="1" dirty="0">
                <a:solidFill>
                  <a:schemeClr val="tx1"/>
                </a:solidFill>
                <a:latin typeface="Constantia" panose="02030602050306030303" pitchFamily="18" charset="0"/>
              </a:rPr>
              <a:t>die Marktvoraussetzung-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wymagania</a:t>
            </a:r>
            <a:r>
              <a:rPr lang="de-DE" sz="1600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de-DE" sz="1600" dirty="0" err="1">
                <a:solidFill>
                  <a:schemeClr val="tx1"/>
                </a:solidFill>
                <a:latin typeface="Constantia" panose="02030602050306030303" pitchFamily="18" charset="0"/>
              </a:rPr>
              <a:t>rynku</a:t>
            </a:r>
            <a:endParaRPr lang="pl-PL" sz="16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55" y="4378817"/>
            <a:ext cx="8604508" cy="21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0880" y="318001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pl-PL" sz="6000" b="1" i="1" dirty="0" err="1">
                <a:solidFill>
                  <a:srgbClr val="000066"/>
                </a:solidFill>
                <a:latin typeface="Constantia" panose="02030602050306030303" pitchFamily="18" charset="0"/>
              </a:rPr>
              <a:t>Bibliographie</a:t>
            </a:r>
            <a:endParaRPr lang="pl-PL" sz="6000" i="1" dirty="0">
              <a:solidFill>
                <a:srgbClr val="000066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1576" y="1638801"/>
            <a:ext cx="8596668" cy="38807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https://thinkaboutgeny.com/preisdifferenzierung?fbclid=IwAR3eT5LKmizH_7dC1V4DIyQqmkTG1u1TfMw_-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vZY4Ibjx6VPlfbBrEfwh6w#tab-con-9</a:t>
            </a:r>
          </a:p>
          <a:p>
            <a:pPr marL="0" indent="0">
              <a:buNone/>
            </a:pP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   (</a:t>
            </a:r>
            <a:r>
              <a:rPr lang="pl-PL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vom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31.03.2020), </a:t>
            </a:r>
            <a:r>
              <a:rPr lang="pl-PL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Autorin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des </a:t>
            </a:r>
            <a:r>
              <a:rPr lang="pl-PL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Inhalts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pl-PL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Nadine</a:t>
            </a: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Behncke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Obrazki – grafika Google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345" y="3268561"/>
            <a:ext cx="5775101" cy="32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3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" sz="6000" b="1" i="1" dirty="0">
                <a:solidFill>
                  <a:srgbClr val="000066"/>
                </a:solidFill>
              </a:rPr>
              <a:t>Vielen Dank für ihre </a:t>
            </a:r>
            <a:r>
              <a:rPr lang="pl" sz="6000" b="1" i="1" dirty="0" smtClean="0">
                <a:solidFill>
                  <a:srgbClr val="000066"/>
                </a:solidFill>
              </a:rPr>
              <a:t>Aufmerksamkeit</a:t>
            </a:r>
            <a:endParaRPr lang="pl-PL" sz="6000" i="1" dirty="0">
              <a:solidFill>
                <a:srgbClr val="000066"/>
              </a:solidFill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12" y="2621020"/>
            <a:ext cx="4097517" cy="4129343"/>
          </a:xfrm>
        </p:spPr>
      </p:pic>
    </p:spTree>
    <p:extLst>
      <p:ext uri="{BB962C8B-B14F-4D97-AF65-F5344CB8AC3E}">
        <p14:creationId xmlns:p14="http://schemas.microsoft.com/office/powerpoint/2010/main" val="135371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b="1" i="1" dirty="0" err="1" smtClean="0">
                <a:solidFill>
                  <a:srgbClr val="000066"/>
                </a:solidFill>
                <a:latin typeface="Constantia" panose="02030602050306030303" pitchFamily="18" charset="0"/>
              </a:rPr>
              <a:t>Inhalt</a:t>
            </a:r>
            <a:r>
              <a:rPr lang="pl-PL" sz="6000" b="1" i="1" dirty="0" smtClean="0">
                <a:solidFill>
                  <a:srgbClr val="000066"/>
                </a:solidFill>
                <a:latin typeface="Constantia" panose="02030602050306030303" pitchFamily="18" charset="0"/>
              </a:rPr>
              <a:t>:</a:t>
            </a:r>
            <a:endParaRPr lang="pl-PL" sz="6000" b="1" i="1" dirty="0">
              <a:solidFill>
                <a:srgbClr val="000066"/>
              </a:solidFill>
              <a:latin typeface="Constantia" panose="0203060205030603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+mj-lt"/>
              <a:buAutoNum type="arabicPeriod"/>
            </a:pPr>
            <a:r>
              <a:rPr lang="de-DE" sz="2800" b="1" dirty="0" smtClean="0">
                <a:solidFill>
                  <a:srgbClr val="000066"/>
                </a:solidFill>
                <a:latin typeface="Constantia" panose="02030602050306030303" pitchFamily="18" charset="0"/>
              </a:rPr>
              <a:t>Preisdifferenzierung</a:t>
            </a:r>
            <a:endParaRPr lang="pl-PL" sz="2800" b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de-DE" sz="2800" b="1" dirty="0">
                <a:solidFill>
                  <a:srgbClr val="000066"/>
                </a:solidFill>
                <a:latin typeface="Constantia" panose="02030602050306030303" pitchFamily="18" charset="0"/>
              </a:rPr>
              <a:t>Arten von </a:t>
            </a:r>
            <a:r>
              <a:rPr lang="de-DE" sz="2800" b="1" dirty="0" smtClean="0">
                <a:solidFill>
                  <a:srgbClr val="000066"/>
                </a:solidFill>
                <a:latin typeface="Constantia" panose="02030602050306030303" pitchFamily="18" charset="0"/>
              </a:rPr>
              <a:t>Preisdifferenzierung</a:t>
            </a:r>
            <a:endParaRPr lang="pl-PL" sz="2800" b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de-DE" sz="2800" b="1" dirty="0">
                <a:solidFill>
                  <a:srgbClr val="000066"/>
                </a:solidFill>
                <a:latin typeface="Constantia" panose="02030602050306030303" pitchFamily="18" charset="0"/>
              </a:rPr>
              <a:t>Ausprägungen der </a:t>
            </a:r>
            <a:r>
              <a:rPr lang="de-DE" sz="2800" b="1" dirty="0" smtClean="0">
                <a:solidFill>
                  <a:srgbClr val="000066"/>
                </a:solidFill>
                <a:latin typeface="Constantia" panose="02030602050306030303" pitchFamily="18" charset="0"/>
              </a:rPr>
              <a:t>Preisdifferenzierung</a:t>
            </a:r>
            <a:endParaRPr lang="pl-PL" sz="2800" b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800" b="1" dirty="0" err="1" smtClean="0">
                <a:solidFill>
                  <a:srgbClr val="000066"/>
                </a:solidFill>
                <a:latin typeface="Constantia" panose="02030602050306030303" pitchFamily="18" charset="0"/>
              </a:rPr>
              <a:t>Marktvoraussetzungen</a:t>
            </a:r>
            <a:endParaRPr lang="pl-PL" sz="2800" b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800" b="1" dirty="0" err="1" smtClean="0">
                <a:solidFill>
                  <a:srgbClr val="000066"/>
                </a:solidFill>
                <a:latin typeface="Constantia" panose="02030602050306030303" pitchFamily="18" charset="0"/>
              </a:rPr>
              <a:t>Zusammenfassung</a:t>
            </a:r>
            <a:endParaRPr lang="pl-PL" sz="2800" b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800" b="1" dirty="0" err="1">
                <a:solidFill>
                  <a:srgbClr val="000066"/>
                </a:solidFill>
                <a:latin typeface="Constantia" panose="02030602050306030303" pitchFamily="18" charset="0"/>
              </a:rPr>
              <a:t>Wortschatz</a:t>
            </a:r>
            <a:r>
              <a:rPr lang="pl-PL" sz="2800" b="1" dirty="0">
                <a:solidFill>
                  <a:srgbClr val="000066"/>
                </a:solidFill>
                <a:latin typeface="Constantia" panose="02030602050306030303" pitchFamily="18" charset="0"/>
              </a:rPr>
              <a:t> </a:t>
            </a:r>
            <a:r>
              <a:rPr lang="pl-PL" sz="2800" b="1" dirty="0" err="1">
                <a:solidFill>
                  <a:srgbClr val="000066"/>
                </a:solidFill>
                <a:latin typeface="Constantia" panose="02030602050306030303" pitchFamily="18" charset="0"/>
              </a:rPr>
              <a:t>zum</a:t>
            </a:r>
            <a:r>
              <a:rPr lang="pl-PL" sz="2800" b="1" dirty="0">
                <a:solidFill>
                  <a:srgbClr val="000066"/>
                </a:solidFill>
                <a:latin typeface="Constantia" panose="02030602050306030303" pitchFamily="18" charset="0"/>
              </a:rPr>
              <a:t> </a:t>
            </a:r>
            <a:r>
              <a:rPr lang="pl-PL" sz="2800" b="1" dirty="0" err="1" smtClean="0">
                <a:solidFill>
                  <a:srgbClr val="000066"/>
                </a:solidFill>
                <a:latin typeface="Constantia" panose="02030602050306030303" pitchFamily="18" charset="0"/>
              </a:rPr>
              <a:t>Thema</a:t>
            </a:r>
            <a:endParaRPr lang="pl-PL" sz="2800" b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r>
              <a:rPr lang="pl-PL" sz="2800" b="1" dirty="0" err="1">
                <a:solidFill>
                  <a:srgbClr val="000066"/>
                </a:solidFill>
                <a:latin typeface="Constantia" panose="02030602050306030303" pitchFamily="18" charset="0"/>
              </a:rPr>
              <a:t>Bibliographie</a:t>
            </a:r>
            <a:r>
              <a:rPr lang="pl-PL" sz="2800" dirty="0"/>
              <a:t/>
            </a:r>
            <a:br>
              <a:rPr lang="pl-PL" sz="2800" dirty="0"/>
            </a:br>
            <a:endParaRPr lang="pl-PL" sz="2800" b="1" i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endParaRPr lang="pl-PL" b="1" i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>
              <a:buFont typeface="+mj-lt"/>
              <a:buAutoNum type="arabicPeriod"/>
            </a:pPr>
            <a:endParaRPr lang="pl-PL" b="1" i="1" dirty="0" smtClean="0">
              <a:solidFill>
                <a:srgbClr val="000066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764" y="3612106"/>
            <a:ext cx="4329792" cy="24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3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sz="6000" b="1" i="1" dirty="0">
                <a:solidFill>
                  <a:srgbClr val="000066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  <a:latin typeface="Constantia" panose="02030602050306030303" pitchFamily="18" charset="0"/>
              </a:rPr>
              <a:t>Preisdifferenzierung</a:t>
            </a:r>
            <a:r>
              <a:rPr lang="de-DE" sz="2400" dirty="0">
                <a:solidFill>
                  <a:schemeClr val="tx1"/>
                </a:solidFill>
                <a:latin typeface="Constantia" panose="02030602050306030303" pitchFamily="18" charset="0"/>
              </a:rPr>
              <a:t> liegt vor, wenn dasselbe Gut oder dieselbe Dienstleistung an verschiedene Kunden zu unterschiedlichen Preisen verkauft wird</a:t>
            </a:r>
            <a:r>
              <a:rPr lang="de-DE" sz="24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endParaRPr lang="pl-PL" sz="24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pl-PL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pl-PL" sz="24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26" y="3802536"/>
            <a:ext cx="5225884" cy="290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362" y="467932"/>
            <a:ext cx="10591680" cy="2082085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200" b="1" i="1" dirty="0">
                <a:solidFill>
                  <a:srgbClr val="000066"/>
                </a:solidFill>
                <a:latin typeface="Constantia" panose="02030602050306030303" pitchFamily="18" charset="0"/>
              </a:rPr>
              <a:t>Arten von Preisdifferenzierung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5362" y="1803043"/>
            <a:ext cx="10591680" cy="4238320"/>
          </a:xfrm>
        </p:spPr>
        <p:txBody>
          <a:bodyPr/>
          <a:lstStyle/>
          <a:p>
            <a:pPr marL="0" indent="0">
              <a:buNone/>
            </a:pPr>
            <a:endParaRPr lang="pl-PL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Man </a:t>
            </a:r>
            <a:r>
              <a:rPr lang="de-DE" sz="2000" dirty="0">
                <a:solidFill>
                  <a:schemeClr val="tx1"/>
                </a:solidFill>
                <a:latin typeface="Constantia" panose="02030602050306030303" pitchFamily="18" charset="0"/>
              </a:rPr>
              <a:t>unterscheidet zwischen verschiedenen Arten der Preisdifferenzierung. Sie sind insbesondere in der Preispolitik und Unternehmensperspektive von Bedeutung. Die verschiedenen Arten dienen der Marktsegmentierung</a:t>
            </a: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endParaRPr lang="pl-PL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pl-PL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Räumliche Preisdifferenzierung:</a:t>
            </a:r>
            <a:r>
              <a:rPr lang="de-DE" sz="2000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de-DE" sz="2000" dirty="0">
                <a:solidFill>
                  <a:schemeClr val="tx1"/>
                </a:solidFill>
                <a:latin typeface="Constantia" panose="02030602050306030303" pitchFamily="18" charset="0"/>
              </a:rPr>
              <a:t>Hierunter </a:t>
            </a:r>
            <a:endParaRPr lang="pl-PL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versteht </a:t>
            </a:r>
            <a:r>
              <a:rPr lang="de-DE" sz="2000" dirty="0">
                <a:solidFill>
                  <a:schemeClr val="tx1"/>
                </a:solidFill>
                <a:latin typeface="Constantia" panose="02030602050306030303" pitchFamily="18" charset="0"/>
              </a:rPr>
              <a:t>man eine ​Differenzierung nach regional </a:t>
            </a:r>
            <a:endParaRPr lang="pl-PL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abgegrenzten </a:t>
            </a:r>
            <a:r>
              <a:rPr lang="de-DE" sz="2000" dirty="0">
                <a:solidFill>
                  <a:schemeClr val="tx1"/>
                </a:solidFill>
                <a:latin typeface="Constantia" panose="02030602050306030303" pitchFamily="18" charset="0"/>
              </a:rPr>
              <a:t>Märkten. Z.B. nach Inland und Ausland</a:t>
            </a: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  <a:endParaRPr lang="pl-PL" sz="2000" dirty="0" smtClean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Oder </a:t>
            </a:r>
            <a:r>
              <a:rPr lang="de-DE" sz="2000" dirty="0">
                <a:solidFill>
                  <a:schemeClr val="tx1"/>
                </a:solidFill>
                <a:latin typeface="Constantia" panose="02030602050306030303" pitchFamily="18" charset="0"/>
              </a:rPr>
              <a:t>nach Kaufkraft zwischen ausländischen Märkten.</a:t>
            </a:r>
            <a:endParaRPr lang="pl-PL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964" y="3101827"/>
            <a:ext cx="3802668" cy="293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53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656823"/>
            <a:ext cx="8596668" cy="538453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Zeitliche Preisdifferenzierung: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Die Preise unterscheiden sich nach der zeitlichen Nachfrage. Z.B. unterschiedlich hohe Preise für Reisen in der Früh- oder Hauptsaison.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Personelle Preisdifferenzierung: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Es werden unterschiedliche Preise für verschiedene Personengruppen angeboten. Z.B. gestaffelt nach Alter.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Sachliche Preisdifferenzierung: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Je nach Verwendungszeck der Güter werden unterschiedliche Preise gesetzt. Ein Beispiel wären hier unterschiedliche Stromtarife für den Industrie- oder Haushaltsverbrauch.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918" y="3512913"/>
            <a:ext cx="6667500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57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695459"/>
            <a:ext cx="8596668" cy="534590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Quantitative Preisdifferenzierung: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Diese Art bezeichnet man auch als zielgruppenorientierte Preisdifferenzierung. Preise werden je nach marketingpolitischer Einschätzung gesetzt oder nach den Absatzfunktionen der Zielgruppe (z.B. A-, B-, oder C-Kunden).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Qualitative Preisdifferenzierung: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Hierbei handelt es sich um unterschiedliche Preise für Gut aufgrund vermeintlicher Unterschiede: z.B. unterschiedliche Preise für Buchausgaben und Taschenbuchausgaben.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64" y="3368410"/>
            <a:ext cx="5019958" cy="229829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877" y="336841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0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069206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700" b="1" i="1" dirty="0">
                <a:solidFill>
                  <a:srgbClr val="000066"/>
                </a:solidFill>
                <a:latin typeface="Constantia" panose="02030602050306030303" pitchFamily="18" charset="0"/>
              </a:rPr>
              <a:t>Ausprägungen der Preisdifferenzierung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5" y="2804532"/>
            <a:ext cx="6959838" cy="388077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de-DE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Man </a:t>
            </a:r>
            <a:r>
              <a:rPr lang="de-DE" sz="2000" dirty="0">
                <a:solidFill>
                  <a:schemeClr val="tx1"/>
                </a:solidFill>
                <a:latin typeface="Constantia" panose="02030602050306030303" pitchFamily="18" charset="0"/>
              </a:rPr>
              <a:t>kann zwischen den drei folgenden Ausprägungen </a:t>
            </a:r>
            <a:r>
              <a:rPr lang="de-DE" sz="2000">
                <a:solidFill>
                  <a:schemeClr val="tx1"/>
                </a:solidFill>
                <a:latin typeface="Constantia" panose="02030602050306030303" pitchFamily="18" charset="0"/>
              </a:rPr>
              <a:t>unterscheiden</a:t>
            </a:r>
            <a:r>
              <a:rPr lang="de-DE" sz="2000" smtClean="0">
                <a:solidFill>
                  <a:schemeClr val="tx1"/>
                </a:solidFill>
                <a:latin typeface="Constantia" panose="02030602050306030303" pitchFamily="18" charset="0"/>
              </a:rPr>
              <a:t>:</a:t>
            </a:r>
            <a:endParaRPr lang="pl-PL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2000" dirty="0">
                <a:solidFill>
                  <a:schemeClr val="tx1"/>
                </a:solidFill>
                <a:latin typeface="Constantia" panose="02030602050306030303" pitchFamily="18" charset="0"/>
              </a:rPr>
              <a:t> 1. </a:t>
            </a:r>
            <a:r>
              <a:rPr lang="pl-PL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Grades</a:t>
            </a:r>
            <a:r>
              <a:rPr lang="pl-PL" sz="2000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Personalisierte</a:t>
            </a:r>
            <a:r>
              <a:rPr lang="pl-PL" sz="2000" b="1" dirty="0">
                <a:solidFill>
                  <a:srgbClr val="FF0000"/>
                </a:solidFill>
                <a:latin typeface="Constantia" panose="02030602050306030303" pitchFamily="18" charset="0"/>
              </a:rPr>
              <a:t> </a:t>
            </a:r>
            <a:r>
              <a:rPr lang="pl-PL" sz="20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Preise</a:t>
            </a:r>
            <a:endParaRPr lang="pl-PL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2000" dirty="0">
                <a:solidFill>
                  <a:schemeClr val="tx1"/>
                </a:solidFill>
                <a:latin typeface="Constantia" panose="02030602050306030303" pitchFamily="18" charset="0"/>
              </a:rPr>
              <a:t> 2. </a:t>
            </a:r>
            <a:r>
              <a:rPr lang="pl-PL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Grades</a:t>
            </a:r>
            <a:r>
              <a:rPr lang="pl-PL" sz="2000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Selbstselektion</a:t>
            </a:r>
            <a:endParaRPr lang="pl-PL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pl-PL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Preisdifferenzierung</a:t>
            </a:r>
            <a:r>
              <a:rPr lang="pl-PL" sz="2000" dirty="0">
                <a:solidFill>
                  <a:schemeClr val="tx1"/>
                </a:solidFill>
                <a:latin typeface="Constantia" panose="02030602050306030303" pitchFamily="18" charset="0"/>
              </a:rPr>
              <a:t> 3. </a:t>
            </a:r>
            <a:r>
              <a:rPr lang="pl-PL" sz="2000" dirty="0" err="1">
                <a:solidFill>
                  <a:schemeClr val="tx1"/>
                </a:solidFill>
                <a:latin typeface="Constantia" panose="02030602050306030303" pitchFamily="18" charset="0"/>
              </a:rPr>
              <a:t>Grades</a:t>
            </a:r>
            <a:r>
              <a:rPr lang="pl-PL" sz="2000" dirty="0">
                <a:solidFill>
                  <a:schemeClr val="tx1"/>
                </a:solidFill>
                <a:latin typeface="Constantia" panose="02030602050306030303" pitchFamily="18" charset="0"/>
              </a:rPr>
              <a:t>: </a:t>
            </a:r>
            <a:r>
              <a:rPr lang="pl-PL" sz="2000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Segmentierung</a:t>
            </a:r>
            <a:endParaRPr lang="pl-PL" sz="2000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989" y="3283165"/>
            <a:ext cx="3379722" cy="2253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6000" b="1" i="1" dirty="0" err="1">
                <a:solidFill>
                  <a:srgbClr val="000066"/>
                </a:solidFill>
                <a:latin typeface="Constantia" panose="02030602050306030303" pitchFamily="18" charset="0"/>
              </a:rPr>
              <a:t>Marktvoraussetzungen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90"/>
            <a:ext cx="6843928" cy="3776572"/>
          </a:xfrm>
        </p:spPr>
        <p:txBody>
          <a:bodyPr>
            <a:normAutofit/>
          </a:bodyPr>
          <a:lstStyle/>
          <a:p>
            <a:pPr lvl="0" fontAlgn="base"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Kundensegmentierung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Segmente müssen voneinander eindeutig abgegrenzt werden können.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pl-PL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Nichtübertragbarkeit</a:t>
            </a:r>
            <a:r>
              <a:rPr lang="pl-PL" b="1" dirty="0">
                <a:solidFill>
                  <a:srgbClr val="FF0000"/>
                </a:solidFill>
                <a:latin typeface="Constantia" panose="02030602050306030303" pitchFamily="18" charset="0"/>
              </a:rPr>
              <a:t> der </a:t>
            </a:r>
            <a:r>
              <a:rPr lang="pl-PL" b="1" dirty="0" err="1">
                <a:solidFill>
                  <a:srgbClr val="FF0000"/>
                </a:solidFill>
                <a:latin typeface="Constantia" panose="02030602050306030303" pitchFamily="18" charset="0"/>
              </a:rPr>
              <a:t>Produkte</a:t>
            </a:r>
            <a:r>
              <a:rPr lang="pl-PL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  <a:r>
              <a:rPr lang="pl-PL" dirty="0" err="1">
                <a:solidFill>
                  <a:schemeClr val="tx1"/>
                </a:solidFill>
                <a:latin typeface="Constantia" panose="02030602050306030303" pitchFamily="18" charset="0"/>
              </a:rPr>
              <a:t>Keine</a:t>
            </a: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onstantia" panose="02030602050306030303" pitchFamily="18" charset="0"/>
              </a:rPr>
              <a:t>Arbitragemöglichkeit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Nur begrenzte Kommunikation zwischen Segmenten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: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 Hierdurch Verringerung der Preistransparenz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chemeClr val="tx1"/>
                </a:solidFill>
                <a:latin typeface="Constantia" panose="02030602050306030303" pitchFamily="18" charset="0"/>
              </a:rPr>
              <a:t>​</a:t>
            </a: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Sie muss als fair wahrgenommen werden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Dies ist vor allem für die Preisdifferenzierung 1. </a:t>
            </a:r>
            <a:r>
              <a:rPr lang="pl-PL" dirty="0" err="1">
                <a:solidFill>
                  <a:schemeClr val="tx1"/>
                </a:solidFill>
                <a:latin typeface="Constantia" panose="02030602050306030303" pitchFamily="18" charset="0"/>
              </a:rPr>
              <a:t>Grades</a:t>
            </a: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onstantia" panose="02030602050306030303" pitchFamily="18" charset="0"/>
              </a:rPr>
              <a:t>Voraussetzung</a:t>
            </a:r>
            <a:r>
              <a:rPr lang="pl-PL" dirty="0">
                <a:solidFill>
                  <a:schemeClr val="tx1"/>
                </a:solidFill>
                <a:latin typeface="Constantia" panose="02030602050306030303" pitchFamily="18" charset="0"/>
              </a:rPr>
              <a:t>.</a:t>
            </a:r>
          </a:p>
          <a:p>
            <a:pPr lvl="0" fontAlgn="base">
              <a:buFont typeface="Wingdings" panose="05000000000000000000" pitchFamily="2" charset="2"/>
              <a:buChar char="v"/>
            </a:pPr>
            <a:r>
              <a:rPr lang="de-DE" b="1" dirty="0">
                <a:solidFill>
                  <a:srgbClr val="FF0000"/>
                </a:solidFill>
                <a:latin typeface="Constantia" panose="02030602050306030303" pitchFamily="18" charset="0"/>
              </a:rPr>
              <a:t>Verhältnismäßigkeit der Kosten</a:t>
            </a:r>
            <a:r>
              <a:rPr lang="de-DE" dirty="0">
                <a:solidFill>
                  <a:srgbClr val="FF0000"/>
                </a:solidFill>
                <a:latin typeface="Constantia" panose="02030602050306030303" pitchFamily="18" charset="0"/>
              </a:rPr>
              <a:t>: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​Für die Umsetzung entstehen Kosten. </a:t>
            </a:r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Z.</a:t>
            </a:r>
            <a:r>
              <a:rPr lang="pl-PL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B</a:t>
            </a:r>
            <a:r>
              <a:rPr lang="de-DE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. </a:t>
            </a: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für die Marktforschung. Die entstehenden Kosten dürfen nicht die Vorteile​ übersteigen.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322" y="2469682"/>
            <a:ext cx="2426288" cy="279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6000" b="1" i="1" dirty="0" err="1">
                <a:solidFill>
                  <a:srgbClr val="000066"/>
                </a:solidFill>
                <a:latin typeface="Constantia" panose="02030602050306030303" pitchFamily="18" charset="0"/>
              </a:rPr>
              <a:t>Zusammenfassung</a:t>
            </a:r>
            <a:r>
              <a:rPr lang="pl-PL" sz="6000" dirty="0"/>
              <a:t/>
            </a:r>
            <a:br>
              <a:rPr lang="pl-PL" sz="6000" dirty="0"/>
            </a:br>
            <a:endParaRPr lang="pl-PL" sz="6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334" y="2160590"/>
            <a:ext cx="6285638" cy="3776572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Preisdifferenzierung bedeutet, dass dasselbe Gut an verschiedene Kunden zu unterschiedlichen Preisen verkauft wird.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Marktvoraussetzung für Preisdifferenzierung sind ein Angebotsmonopol oder monopolistische Konkurrenz.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Vielfältige Arten von Preisdifferenzierung (Marktsegmentierung) und Ausprägungen (Tiefe).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de-DE" dirty="0">
                <a:solidFill>
                  <a:schemeClr val="tx1"/>
                </a:solidFill>
                <a:latin typeface="Constantia" panose="02030602050306030303" pitchFamily="18" charset="0"/>
              </a:rPr>
              <a:t>Preisdifferenzierung wird ausführlich im Marketing aus Unternehmenssicht behandelt.</a:t>
            </a:r>
            <a:endParaRPr lang="pl-PL" dirty="0">
              <a:solidFill>
                <a:schemeClr val="tx1"/>
              </a:solidFill>
              <a:latin typeface="Constantia" panose="02030602050306030303" pitchFamily="18" charset="0"/>
            </a:endParaRP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972" y="2647615"/>
            <a:ext cx="3571946" cy="237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1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</TotalTime>
  <Words>572</Words>
  <Application>Microsoft Office PowerPoint</Application>
  <PresentationFormat>Niestandardowy</PresentationFormat>
  <Paragraphs>89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Faseta</vt:lpstr>
      <vt:lpstr> Preisdifferenzierung </vt:lpstr>
      <vt:lpstr>Inhalt:</vt:lpstr>
      <vt:lpstr>Preisdifferenzierung </vt:lpstr>
      <vt:lpstr>Arten von Preisdifferenzierung </vt:lpstr>
      <vt:lpstr>Prezentacja programu PowerPoint</vt:lpstr>
      <vt:lpstr>Prezentacja programu PowerPoint</vt:lpstr>
      <vt:lpstr>Ausprägungen der Preisdifferenzierung </vt:lpstr>
      <vt:lpstr>Marktvoraussetzungen </vt:lpstr>
      <vt:lpstr>Zusammenfassung </vt:lpstr>
      <vt:lpstr>Wortschatz zum Thema</vt:lpstr>
      <vt:lpstr>Prezentacja programu PowerPoint</vt:lpstr>
      <vt:lpstr>Prezentacja programu PowerPoint</vt:lpstr>
      <vt:lpstr>Bibliographie</vt:lpstr>
      <vt:lpstr>Vielen Dank für ihre Aufmerksamkeit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Windows User</dc:creator>
  <cp:lastModifiedBy>Oem</cp:lastModifiedBy>
  <cp:revision>29</cp:revision>
  <dcterms:created xsi:type="dcterms:W3CDTF">2020-03-31T14:26:28Z</dcterms:created>
  <dcterms:modified xsi:type="dcterms:W3CDTF">2020-05-04T11:12:08Z</dcterms:modified>
</cp:coreProperties>
</file>