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013" y="-6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EF410A9-B9F1-4432-9A68-BBA5ECE163C2}" type="slidenum">
              <a:t>‹#›</a:t>
            </a:fld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9662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EB9DB18-180D-44D1-BF75-A455B723B2B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63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AC9605-A206-4E6C-A3C3-83CF6F49910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86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85B026-EB8C-4E31-AF9B-36E5EA6930C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5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559350-00F1-497E-8D22-B8FBE5EC985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69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658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453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36843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85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62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13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63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0936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F2CBEC-7006-4027-BBB9-EF9C704F5D2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087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05896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980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93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1F92E9-7415-4617-86A6-D527C460657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90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A7AF46-9335-40E4-83BA-1E582AE1087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657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6721CE-FCD7-47F0-92A3-750A564CD6F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95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70252A-899F-417E-9D90-40486618236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780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628D6A-B5F1-43BD-B38D-D35A0B501C8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741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F39E8C-5DAC-45BB-9F7C-9B1DE9E06E2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167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17CECC-0D61-43BA-8DD9-445F66B5CD7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45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9C7FCF1-55A5-4C20-91F2-7AEE65D1E835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pl-PL" sz="2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pl-PL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05360" y="1893960"/>
            <a:ext cx="9674640" cy="5666040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pl-PL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tytułu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7960" cy="476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pl-PL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2381399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pl-PL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116856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pl-PL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pl-PL" sz="2400" b="1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pl-PL" sz="2400" b="0" i="0" u="none" strike="noStrike">
          <a:ln>
            <a:noFill/>
          </a:ln>
          <a:solidFill>
            <a:srgbClr val="000000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576000"/>
            <a:ext cx="1152000" cy="115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3024000" y="3024000"/>
            <a:ext cx="4248000" cy="715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1"/>
            </a:pPr>
            <a:r>
              <a:rPr lang="pl-PL" sz="4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UNTERHALT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30649" y="5242701"/>
            <a:ext cx="3528000" cy="11973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0"/>
            </a:pP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Universität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Rzeszow</a:t>
            </a:r>
            <a:endParaRPr lang="pl-PL" sz="26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0"/>
            </a:pP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Fakultät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für</a:t>
            </a:r>
            <a:endParaRPr lang="pl-PL" sz="26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0"/>
            </a:pP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Rechtswissenschaften</a:t>
            </a:r>
            <a:endParaRPr lang="pl-PL" sz="26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976000" y="5256539"/>
            <a:ext cx="3774088" cy="15361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BEARBEITET  VON: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ANDŻELINA DROZD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STUDENTIN </a:t>
            </a:r>
            <a:r>
              <a: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DES </a:t>
            </a:r>
            <a:r>
              <a:rPr lang="pl-PL" sz="2000" b="0" i="0" u="none" strike="noStrike" kern="120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3</a:t>
            </a:r>
            <a:r>
              <a:rPr lang="pl-PL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STUDIENJAHRES (2019/2020)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sz="3200" u="sng" kern="1200">
                <a:latin typeface="Calibri" pitchFamily="34"/>
                <a:ea typeface="Microsoft YaHei" pitchFamily="2"/>
              </a:rPr>
              <a:t>Wortschatz</a:t>
            </a:r>
            <a:r>
              <a:rPr lang="de-DE" sz="3200" kern="1200">
                <a:latin typeface="Calibri" pitchFamily="34"/>
                <a:ea typeface="Microsoft YaHei" pitchFamily="2"/>
              </a:rPr>
              <a:t> </a:t>
            </a:r>
            <a:r>
              <a:rPr lang="de-DE" sz="3200" u="sng" kern="1200">
                <a:latin typeface="Calibri" pitchFamily="34"/>
                <a:ea typeface="Microsoft YaHei" pitchFamily="2"/>
              </a:rPr>
              <a:t>zum</a:t>
            </a:r>
            <a:r>
              <a:rPr lang="de-DE" sz="3200" kern="1200">
                <a:latin typeface="Calibri" pitchFamily="34"/>
                <a:ea typeface="Microsoft YaHei" pitchFamily="2"/>
              </a:rPr>
              <a:t> </a:t>
            </a:r>
            <a:r>
              <a:rPr lang="de-DE" sz="3200" u="sng" kern="1200">
                <a:latin typeface="Calibri" pitchFamily="34"/>
                <a:ea typeface="Microsoft YaHei" pitchFamily="2"/>
              </a:rPr>
              <a:t>Thema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7960" cy="545868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Kleidung, die 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– ubranie, odzież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Taschengeld , das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– kieszonkowe</a:t>
            </a:r>
          </a:p>
          <a:p>
            <a:pPr lvl="0">
              <a:buNone/>
            </a:pPr>
            <a:endParaRPr lang="pl-PL"/>
          </a:p>
          <a:p>
            <a:pPr lvl="2" rtl="0" hangingPunct="0">
              <a:tabLst>
                <a:tab pos="0" algn="l"/>
              </a:tabLst>
            </a:pPr>
            <a:r>
              <a:rPr lang="de-DE" sz="1500">
                <a:solidFill>
                  <a:srgbClr val="222222"/>
                </a:solidFill>
                <a:latin typeface="sans-serif" pitchFamily="32"/>
              </a:rPr>
              <a:t>Unterhaltsleistungen , die (Pl.)–  świadczenie alimentacyjne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Unterhaltspflicht, die 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– obowiązek alimentacyjny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Ehe, die  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– małżeństwo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pl-PL" sz="1500" b="1">
                <a:solidFill>
                  <a:srgbClr val="222222"/>
                </a:solidFill>
                <a:latin typeface="sans-serif" pitchFamily="32"/>
              </a:rPr>
              <a:t>Verwandtschaften</a:t>
            </a:r>
            <a:r>
              <a:rPr lang="pl-PL" sz="1500">
                <a:solidFill>
                  <a:srgbClr val="222222"/>
                </a:solidFill>
                <a:latin typeface="sans-serif" pitchFamily="32"/>
              </a:rPr>
              <a:t> , die(Pl.)–  pokrewieństwo, krewni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pl-PL" sz="1500" b="1">
                <a:solidFill>
                  <a:srgbClr val="222222"/>
                </a:solidFill>
                <a:latin typeface="sans-serif" pitchFamily="32"/>
              </a:rPr>
              <a:t>Erziehungsberechtigung,, die - uprawnienie do sprawowania władzy rodzicielskiej</a:t>
            </a:r>
            <a:r>
              <a:rPr lang="pl-PL" sz="1500">
                <a:solidFill>
                  <a:srgbClr val="222222"/>
                </a:solidFill>
                <a:latin typeface="sans-serif" pitchFamily="32"/>
              </a:rPr>
              <a:t>, władza rodzicielska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Genossenschaft, die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 – tu: społecznośći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Waiseneinrichtung, die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 – sierociniec,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teilweise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 - częściowo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sz="3600" kern="1200">
                <a:latin typeface="Calibri" pitchFamily="34"/>
                <a:ea typeface="Microsoft YaHei" pitchFamily="2"/>
              </a:rPr>
              <a:t> </a:t>
            </a:r>
            <a:r>
              <a:rPr lang="de-DE" sz="3600" u="sng" kern="1200">
                <a:latin typeface="Calibri" pitchFamily="34"/>
                <a:ea typeface="Microsoft YaHei" pitchFamily="2"/>
              </a:rPr>
              <a:t>Quellen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pl-PL"/>
              <a:t>https://de.wikipedia.org/wiki/Unterhalt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76440" y="3090240"/>
            <a:ext cx="8757720" cy="2043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111111"/>
                </a:solidFill>
              </a:defRPr>
            </a:pPr>
            <a:r>
              <a:rPr lang="pl-PL" sz="7200" b="1" i="0" u="none" strike="noStrike" spc="0">
                <a:ln>
                  <a:noFill/>
                </a:ln>
                <a:solidFill>
                  <a:srgbClr val="111111"/>
                </a:solidFill>
                <a:latin typeface="Arial" pitchFamily="34"/>
                <a:ea typeface="Lucida Sans Unicode" pitchFamily="2"/>
                <a:cs typeface="Arial" pitchFamily="34"/>
              </a:rPr>
              <a:t>Vielen Dank für Ihre Aufmerksamkeit!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04000" y="1084680"/>
            <a:ext cx="5112000" cy="715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1"/>
            </a:pPr>
            <a:r>
              <a:rPr lang="pl-PL" sz="4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Agenda: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720000" y="1872000"/>
            <a:ext cx="8924023" cy="352130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1. Definition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2.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Geschichte</a:t>
            </a:r>
            <a:endParaRPr lang="pl-PL" sz="2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3.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Geldunterhalt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Naturalunterhalt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Betreuungsunterhalt</a:t>
            </a:r>
            <a:endParaRPr lang="pl-PL" sz="2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de-DE" sz="2800" b="0" i="0" u="none" strike="noStrike" kern="1200" dirty="0">
                <a:ln>
                  <a:noFill/>
                </a:ln>
                <a:solidFill>
                  <a:srgbClr val="333333"/>
                </a:solidFill>
                <a:latin typeface="Calibri" pitchFamily="34"/>
                <a:ea typeface="Microsoft YaHei" pitchFamily="2"/>
                <a:cs typeface="SimSun" pitchFamily="2"/>
              </a:rPr>
              <a:t>4. Nutznießer von Unterhaltsleistungen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de-DE" sz="2800" b="0" i="0" u="none" strike="noStrike" kern="1200" dirty="0">
                <a:ln>
                  <a:noFill/>
                </a:ln>
                <a:solidFill>
                  <a:srgbClr val="333333"/>
                </a:solidFill>
                <a:latin typeface="Calibri" pitchFamily="34"/>
                <a:ea typeface="Microsoft YaHei" pitchFamily="2"/>
                <a:cs typeface="SimSun" pitchFamily="2"/>
              </a:rPr>
              <a:t>5. Unterhaltpflicht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de-DE" sz="2800" b="0" i="0" u="none" strike="noStrike" kern="1200" dirty="0">
                <a:ln>
                  <a:noFill/>
                </a:ln>
                <a:solidFill>
                  <a:srgbClr val="333333"/>
                </a:solidFill>
                <a:latin typeface="Calibri" pitchFamily="34"/>
                <a:ea typeface="Microsoft YaHei" pitchFamily="2"/>
                <a:cs typeface="SimSun" pitchFamily="2"/>
              </a:rPr>
              <a:t>6. Selbstbehalt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de-DE" sz="2800" b="0" i="0" u="none" strike="noStrike" kern="1200" dirty="0">
                <a:ln>
                  <a:noFill/>
                </a:ln>
                <a:solidFill>
                  <a:srgbClr val="333333"/>
                </a:solidFill>
                <a:latin typeface="Calibri" pitchFamily="34"/>
                <a:ea typeface="Microsoft YaHei" pitchFamily="2"/>
                <a:cs typeface="SimSun" pitchFamily="2"/>
              </a:rPr>
              <a:t>7. Wortschatz zum Thema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de-DE" sz="2800" b="0" i="0" u="none" strike="noStrike" kern="1200" dirty="0">
                <a:ln>
                  <a:noFill/>
                </a:ln>
                <a:solidFill>
                  <a:srgbClr val="333333"/>
                </a:solidFill>
                <a:latin typeface="Calibri" pitchFamily="34"/>
                <a:ea typeface="Microsoft YaHei" pitchFamily="2"/>
                <a:cs typeface="SimSun" pitchFamily="2"/>
              </a:rPr>
              <a:t>8. </a:t>
            </a:r>
            <a:r>
              <a:rPr lang="de-DE" sz="2800" b="0" i="0" u="none" strike="noStrike" kern="1200" dirty="0" smtClean="0">
                <a:ln>
                  <a:noFill/>
                </a:ln>
                <a:solidFill>
                  <a:srgbClr val="333333"/>
                </a:solidFill>
                <a:latin typeface="Calibri" pitchFamily="34"/>
                <a:ea typeface="Microsoft YaHei" pitchFamily="2"/>
                <a:cs typeface="SimSun" pitchFamily="2"/>
              </a:rPr>
              <a:t>Quellen</a:t>
            </a:r>
            <a:endParaRPr lang="de-DE" sz="2800" b="0" i="0" u="none" strike="noStrike" kern="1200" dirty="0">
              <a:ln>
                <a:noFill/>
              </a:ln>
              <a:solidFill>
                <a:srgbClr val="333333"/>
              </a:solidFill>
              <a:latin typeface="Calibri" pitchFamily="34"/>
              <a:ea typeface="Microsoft YaHei" pitchFamily="2"/>
              <a:cs typeface="SimSun" pitchFamily="2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736000" y="5328000"/>
            <a:ext cx="18072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015999" y="2376000"/>
            <a:ext cx="18072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40040" y="3816000"/>
            <a:ext cx="3063959" cy="32929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 sz="3200" u="sng"/>
              <a:t>Definiton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727944" y="1763613"/>
            <a:ext cx="7885085" cy="200775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Der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Rechtsbegriff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Unterhalt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(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historisch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Sustentation</a:t>
            </a:r>
            <a:r>
              <a:rPr lang="pl-PL" sz="2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pl-PL" sz="2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bezeichnet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die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gesetzliche</a:t>
            </a:r>
            <a:r>
              <a:rPr lang="pl-PL" sz="2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oder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vertragliche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endParaRPr lang="pl-PL" sz="26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pl-PL" sz="26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Verpflichtung</a:t>
            </a:r>
            <a:r>
              <a:rPr lang="pl-PL" sz="2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eines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Rechtssubjekts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 </a:t>
            </a:r>
            <a:endParaRPr lang="pl-PL" sz="26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pl-PL" sz="26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die</a:t>
            </a:r>
            <a:r>
              <a:rPr lang="pl-PL" sz="2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Existenz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eines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anderen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Menschen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endParaRPr lang="pl-PL" sz="26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pl-PL" sz="26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ganz</a:t>
            </a:r>
            <a:r>
              <a:rPr lang="pl-PL" sz="2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oder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teilweise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zu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6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sichern</a:t>
            </a:r>
            <a:r>
              <a:rPr lang="pl-PL" sz="2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20480" y="4031999"/>
            <a:ext cx="4331520" cy="31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 sz="2800" u="sng"/>
              <a:t>Geschichte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76000" y="2015999"/>
            <a:ext cx="8584251" cy="2568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Bereits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zur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Zeit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des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römischen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Kaisers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Trajan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gab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es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finanzielle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Unterstützungen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des </a:t>
            </a:r>
            <a:r>
              <a:rPr lang="pl-PL" sz="28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Staates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für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kinderreiche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Familien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die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„alimenta“. 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Auf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der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Rückseite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eines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unter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Trajan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geprägten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Denarius</a:t>
            </a: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wird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die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Abundantia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die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Göttin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des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Nahrungsüberflusses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mit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einem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Kind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abgebildet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246000" y="4751675"/>
            <a:ext cx="3762000" cy="28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 sz="2800" u="sng"/>
              <a:t>Geldunterhalt</a:t>
            </a:r>
            <a:r>
              <a:rPr lang="pl-PL" sz="2800"/>
              <a:t>, </a:t>
            </a:r>
            <a:r>
              <a:rPr lang="pl-PL" sz="2800" u="sng"/>
              <a:t>Naturalunterhalt</a:t>
            </a:r>
            <a:r>
              <a:rPr lang="pl-PL" sz="2800"/>
              <a:t>, </a:t>
            </a:r>
            <a:r>
              <a:rPr lang="pl-PL" sz="2800" u="sng"/>
              <a:t>Betreuungsunterhalt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64000" y="2226600"/>
            <a:ext cx="9056047" cy="339434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Unterhalt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umfasst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alle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Leistungen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zur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Sicherstellung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des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Lebensbedarfs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einer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Person. 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Der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Begriff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Alimente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 was in der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französischen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Sprache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so</a:t>
            </a: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viel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wie „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Lebensmittel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“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oder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„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Nahrung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“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bedeutet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 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bezieht</a:t>
            </a: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sich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in der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heutigen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Rechtssprache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auf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Geldunterhalt</a:t>
            </a: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(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Barunterhalt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), 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während</a:t>
            </a: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der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Unterhaltsbegriff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auch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Naturalunterhalt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und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Betreuungsunterhalt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beinhaltet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sz="3200" kern="1200">
                <a:latin typeface="Calibri" pitchFamily="34"/>
                <a:ea typeface="Microsoft YaHei" pitchFamily="2"/>
              </a:rPr>
              <a:t> </a:t>
            </a:r>
            <a:r>
              <a:rPr lang="de-DE" sz="3200" u="sng" kern="1200">
                <a:latin typeface="Calibri" pitchFamily="34"/>
                <a:ea typeface="Microsoft YaHei" pitchFamily="2"/>
              </a:rPr>
              <a:t>Nutznießer</a:t>
            </a:r>
            <a:r>
              <a:rPr lang="de-DE" sz="3200" kern="1200">
                <a:latin typeface="Calibri" pitchFamily="34"/>
                <a:ea typeface="Microsoft YaHei" pitchFamily="2"/>
              </a:rPr>
              <a:t> </a:t>
            </a:r>
            <a:r>
              <a:rPr lang="de-DE" sz="3200" u="sng" kern="1200">
                <a:latin typeface="Calibri" pitchFamily="34"/>
                <a:ea typeface="Microsoft YaHei" pitchFamily="2"/>
              </a:rPr>
              <a:t>von</a:t>
            </a:r>
            <a:r>
              <a:rPr lang="de-DE" sz="3200" kern="1200">
                <a:latin typeface="Calibri" pitchFamily="34"/>
                <a:ea typeface="Microsoft YaHei" pitchFamily="2"/>
              </a:rPr>
              <a:t> </a:t>
            </a:r>
            <a:r>
              <a:rPr lang="de-DE" sz="3200" u="sng" kern="1200">
                <a:latin typeface="Calibri" pitchFamily="34"/>
                <a:ea typeface="Microsoft YaHei" pitchFamily="2"/>
              </a:rPr>
              <a:t>Unterhaltsleistungen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944000" y="2232000"/>
            <a:ext cx="8309945" cy="354169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400" b="0" i="0" u="sng" strike="noStrike" kern="1200" dirty="0" err="1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Die</a:t>
            </a:r>
            <a:r>
              <a:rPr lang="pl-PL" sz="2400" b="0" i="0" u="sng" strike="noStrike" kern="1200" dirty="0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400" b="0" i="0" u="sng" strike="noStrike" kern="1200" dirty="0" err="1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grundlegenden</a:t>
            </a:r>
            <a:r>
              <a:rPr lang="pl-PL" sz="2400" b="0" i="0" u="sng" strike="noStrike" kern="1200" dirty="0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400" b="0" i="0" u="sng" strike="noStrike" kern="1200" dirty="0" err="1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sozialen</a:t>
            </a:r>
            <a:r>
              <a:rPr lang="pl-PL" sz="2400" b="0" i="0" u="sng" strike="noStrike" kern="1200" dirty="0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400" b="0" i="0" u="sng" strike="noStrike" kern="1200" dirty="0" err="1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Absicherungen</a:t>
            </a:r>
            <a:r>
              <a:rPr lang="pl-PL" sz="2400" b="0" i="0" u="sng" strike="noStrike" kern="1200" dirty="0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400" b="0" i="0" u="sng" strike="noStrike" kern="1200" dirty="0" err="1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durch</a:t>
            </a:r>
            <a:r>
              <a:rPr lang="pl-PL" sz="2400" b="0" i="0" u="sng" strike="noStrike" kern="1200" dirty="0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400" b="0" i="0" u="sng" strike="noStrike" kern="1200" dirty="0" err="1" smtClean="0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Unterhalt</a:t>
            </a:r>
            <a:endParaRPr lang="pl-PL" sz="2400" b="0" i="0" u="sng" strike="noStrike" kern="1200" dirty="0" smtClean="0">
              <a:ln>
                <a:noFill/>
              </a:ln>
              <a:uFillTx/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400" b="0" i="0" u="sng" strike="noStrike" kern="1200" dirty="0" smtClean="0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400" b="0" i="0" u="sng" strike="noStrike" kern="1200" dirty="0" err="1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betreffen</a:t>
            </a:r>
            <a:r>
              <a:rPr lang="pl-PL" sz="2400" b="0" i="0" u="sng" strike="noStrike" kern="1200" dirty="0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400" b="0" i="0" u="sng" strike="noStrike" kern="1200" dirty="0" err="1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etwa</a:t>
            </a:r>
            <a:r>
              <a:rPr lang="pl-PL" sz="2400" b="0" i="0" u="sng" strike="noStrike" kern="1200" dirty="0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400" b="0" i="0" u="sng" strike="noStrike" kern="1200" dirty="0" err="1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zum</a:t>
            </a:r>
            <a:r>
              <a:rPr lang="pl-PL" sz="2400" b="0" i="0" u="sng" strike="noStrike" kern="1200" dirty="0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400" b="0" i="0" u="sng" strike="noStrike" kern="1200" dirty="0" err="1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Beispiel</a:t>
            </a:r>
            <a:r>
              <a:rPr lang="pl-PL" sz="2400" b="0" i="0" u="sng" strike="noStrike" kern="1200" dirty="0">
                <a:ln>
                  <a:noFill/>
                </a:ln>
                <a:uFillTx/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2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- </a:t>
            </a:r>
            <a:r>
              <a:rPr lang="de-DE" sz="2800" b="0" i="0" u="none" strike="noStrike" kern="1200" dirty="0">
                <a:ln>
                  <a:noFill/>
                </a:ln>
                <a:solidFill>
                  <a:srgbClr val="222222"/>
                </a:solidFill>
                <a:latin typeface="sans-serif" pitchFamily="34"/>
                <a:ea typeface="Microsoft YaHei" pitchFamily="2"/>
                <a:cs typeface="Mangal" pitchFamily="2"/>
              </a:rPr>
              <a:t>Kindesunterhalt gegenüber den Kindern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0" i="0" u="none" strike="noStrike" kern="1200" dirty="0">
              <a:ln>
                <a:noFill/>
              </a:ln>
              <a:solidFill>
                <a:srgbClr val="222222"/>
              </a:solidFill>
              <a:latin typeface="sans-serif" pitchFamily="34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800" b="0" i="0" u="none" strike="noStrike" kern="1200" dirty="0">
                <a:ln>
                  <a:noFill/>
                </a:ln>
                <a:solidFill>
                  <a:srgbClr val="222222"/>
                </a:solidFill>
                <a:latin typeface="sans-serif" pitchFamily="34"/>
                <a:ea typeface="Microsoft YaHei" pitchFamily="2"/>
                <a:cs typeface="Mangal" pitchFamily="2"/>
              </a:rPr>
              <a:t>- Unterhalt sonstiger Familienmitglieder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0" i="0" u="none" strike="noStrike" kern="1200" dirty="0">
              <a:ln>
                <a:noFill/>
              </a:ln>
              <a:solidFill>
                <a:srgbClr val="222222"/>
              </a:solidFill>
              <a:latin typeface="sans-serif" pitchFamily="34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800" b="0" i="0" u="none" strike="noStrike" kern="1200" dirty="0">
                <a:ln>
                  <a:noFill/>
                </a:ln>
                <a:solidFill>
                  <a:srgbClr val="222222"/>
                </a:solidFill>
                <a:latin typeface="sans-serif" pitchFamily="34"/>
                <a:ea typeface="Microsoft YaHei" pitchFamily="2"/>
                <a:cs typeface="Mangal" pitchFamily="2"/>
              </a:rPr>
              <a:t>- Elternunterhalt gegenüber Eltern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sz="3600" u="sng" kern="1200">
                <a:latin typeface="Calibri" pitchFamily="34"/>
                <a:ea typeface="Microsoft YaHei" pitchFamily="2"/>
              </a:rPr>
              <a:t>Unterhaltpflicht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152000" y="3744000"/>
            <a:ext cx="4732555" cy="9167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Unterhaltspflichten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bestehen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in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verschiedenen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Kulturen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192000" y="4423679"/>
            <a:ext cx="3246840" cy="2992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sz="3600" u="sng" kern="1200">
                <a:latin typeface="Calibri" pitchFamily="34"/>
                <a:ea typeface="Microsoft YaHei" pitchFamily="2"/>
              </a:rPr>
              <a:t>Selbstbehalt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080000" y="3456000"/>
            <a:ext cx="7906245" cy="174261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Der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Selbstbehalt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oder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auch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Eigenbedarf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bezeichnet</a:t>
            </a: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einen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monatlichen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Mindestbetrag</a:t>
            </a: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der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dem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Unterhaltspflichtigen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zugesichert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wird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 </a:t>
            </a:r>
            <a:endParaRPr lang="pl-PL" sz="2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/>
            </a:pPr>
            <a:r>
              <a:rPr lang="pl-PL" sz="28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um</a:t>
            </a:r>
            <a:r>
              <a:rPr lang="pl-PL" sz="2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einen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gewissen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Lebensstandard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zu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2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erhalten</a:t>
            </a:r>
            <a:r>
              <a:rPr lang="pl-PL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sz="3200" u="sng" kern="1200">
                <a:latin typeface="Calibri" pitchFamily="34"/>
                <a:ea typeface="Microsoft YaHei" pitchFamily="2"/>
              </a:rPr>
              <a:t>Wortschatz</a:t>
            </a:r>
            <a:r>
              <a:rPr lang="de-DE" sz="3200" kern="1200">
                <a:latin typeface="Calibri" pitchFamily="34"/>
                <a:ea typeface="Microsoft YaHei" pitchFamily="2"/>
              </a:rPr>
              <a:t> </a:t>
            </a:r>
            <a:r>
              <a:rPr lang="de-DE" sz="3200" u="sng" kern="1200">
                <a:latin typeface="Calibri" pitchFamily="34"/>
                <a:ea typeface="Microsoft YaHei" pitchFamily="2"/>
              </a:rPr>
              <a:t>zum</a:t>
            </a:r>
            <a:r>
              <a:rPr lang="de-DE" sz="3200" kern="1200">
                <a:latin typeface="Calibri" pitchFamily="34"/>
                <a:ea typeface="Microsoft YaHei" pitchFamily="2"/>
              </a:rPr>
              <a:t> </a:t>
            </a:r>
            <a:r>
              <a:rPr lang="de-DE" sz="3200" u="sng" kern="1200">
                <a:latin typeface="Calibri" pitchFamily="34"/>
                <a:ea typeface="Microsoft YaHei" pitchFamily="2"/>
              </a:rPr>
              <a:t>Thema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pl-PL" sz="1500" b="1">
                <a:solidFill>
                  <a:srgbClr val="222222"/>
                </a:solidFill>
                <a:latin typeface="sans-serif" pitchFamily="32"/>
              </a:rPr>
              <a:t>Unterhalt, der  – </a:t>
            </a:r>
            <a:r>
              <a:rPr lang="pl-PL" sz="1500">
                <a:solidFill>
                  <a:srgbClr val="222222"/>
                </a:solidFill>
                <a:latin typeface="sans-serif" pitchFamily="32"/>
              </a:rPr>
              <a:t>utrzymanie, zasiłek alimentacyjny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Grundlagen, die (Pl.)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 – podstawy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Geldunterhalt, der 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- alimenty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Naturalunterhalt, der  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– utrzymanie w naturze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Betreuungsunterhalt, der  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– opieka nad dziećmi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Unterkunft , die 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– zakwaterowanie, utrzymane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pl-PL" sz="1500" b="1">
                <a:solidFill>
                  <a:srgbClr val="222222"/>
                </a:solidFill>
                <a:latin typeface="sans-serif" pitchFamily="32"/>
              </a:rPr>
              <a:t>Gesundheits</a:t>
            </a:r>
            <a:r>
              <a:rPr lang="pl-PL" sz="1500">
                <a:solidFill>
                  <a:srgbClr val="222222"/>
                </a:solidFill>
                <a:latin typeface="sans-serif" pitchFamily="32"/>
              </a:rPr>
              <a:t>- und Krankenpfliege- opieka zdrowotna i pielęgniarska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de-DE" sz="1500" b="1">
                <a:solidFill>
                  <a:srgbClr val="222222"/>
                </a:solidFill>
                <a:latin typeface="sans-serif" pitchFamily="32"/>
              </a:rPr>
              <a:t>Nahrungsmittel , das, die(Pl.)</a:t>
            </a:r>
            <a:r>
              <a:rPr lang="de-DE" sz="1500">
                <a:solidFill>
                  <a:srgbClr val="222222"/>
                </a:solidFill>
                <a:latin typeface="sans-serif" pitchFamily="32"/>
              </a:rPr>
              <a:t>– jedzenie</a:t>
            </a:r>
          </a:p>
          <a:p>
            <a:pPr lvl="0">
              <a:buNone/>
            </a:pPr>
            <a:r>
              <a:rPr lang="pl-PL" sz="1500">
                <a:solidFill>
                  <a:srgbClr val="222222"/>
                </a:solidFill>
                <a:latin typeface="sans-serif" pitchFamily="32"/>
              </a:rPr>
              <a:t> rodzicielska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cool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390</Words>
  <Application>Microsoft Office PowerPoint</Application>
  <PresentationFormat>Niestandardowy</PresentationFormat>
  <Paragraphs>97</Paragraphs>
  <Slides>12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Domyślnie</vt:lpstr>
      <vt:lpstr>lyt-cool</vt:lpstr>
      <vt:lpstr>Prezentacja programu PowerPoint</vt:lpstr>
      <vt:lpstr>Prezentacja programu PowerPoint</vt:lpstr>
      <vt:lpstr>Definiton</vt:lpstr>
      <vt:lpstr>Geschichte</vt:lpstr>
      <vt:lpstr>Geldunterhalt, Naturalunterhalt, Betreuungsunterhalt</vt:lpstr>
      <vt:lpstr> Nutznießer von Unterhaltsleistungen</vt:lpstr>
      <vt:lpstr>Unterhaltpflicht</vt:lpstr>
      <vt:lpstr>Selbstbehalt</vt:lpstr>
      <vt:lpstr>Wortschatz zum Thema</vt:lpstr>
      <vt:lpstr>Wortschatz zum Thema</vt:lpstr>
      <vt:lpstr> Quellen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Andżelina Drozd</dc:creator>
  <cp:lastModifiedBy>Oem</cp:lastModifiedBy>
  <cp:revision>6</cp:revision>
  <dcterms:created xsi:type="dcterms:W3CDTF">2020-03-29T17:09:56Z</dcterms:created>
  <dcterms:modified xsi:type="dcterms:W3CDTF">2020-04-28T06:21:33Z</dcterms:modified>
</cp:coreProperties>
</file>