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0" r:id="rId2"/>
    <p:sldId id="271" r:id="rId3"/>
    <p:sldId id="257" r:id="rId4"/>
    <p:sldId id="259" r:id="rId5"/>
    <p:sldId id="262" r:id="rId6"/>
    <p:sldId id="260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42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et-wissen.de/geschichte/deutsche_geschichte/frauenbewegung_der_kampf_fuer_gleichberechtigung/frauenbewegung-frauenwahlrecht-100.html" TargetMode="External"/><Relationship Id="rId2" Type="http://schemas.openxmlformats.org/officeDocument/2006/relationships/hyperlink" Target="https://de.wikipedia.org/wiki/Frauenwahlrecht_in_Europ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usinessinsider.com.pl/polityka/liczba-kobiet-w-rzadzie-morawieckiego-szydlo-kopacz-tuska/mxckcq4?fbclid=IwAR3nXWg1SiEpzBImQ_NMD2JgWdpZ8KXuH9d1QhJBaH-VDmpCcoVk1-RS59E" TargetMode="External"/><Relationship Id="rId4" Type="http://schemas.openxmlformats.org/officeDocument/2006/relationships/hyperlink" Target="https://www.swissinfo.ch/ger/parlamentswahlen-2019_die-groessten-huerden-fuer-frauen-in-der-schweizer-politik/4523112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04A57C4-3597-484F-B92C-25403624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898350"/>
          </a:xfrm>
        </p:spPr>
        <p:txBody>
          <a:bodyPr>
            <a:normAutofit/>
          </a:bodyPr>
          <a:lstStyle/>
          <a:p>
            <a:pPr marL="0" lvl="0" indent="0" algn="r">
              <a:spcBef>
                <a:spcPts val="1000"/>
              </a:spcBef>
            </a:pP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Universit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ä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 </a:t>
            </a:r>
            <a:r>
              <a:rPr lang="pl-PL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RZeszow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b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pl-PL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Fakult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ä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 </a:t>
            </a:r>
            <a:r>
              <a:rPr lang="pl-PL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für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pl-PL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rechtswissenschaften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7BEDAF1-452C-43E1-99BD-127553A46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r>
              <a:rPr lang="pl-PL" sz="21600" b="1" dirty="0"/>
              <a:t>Frauenwahlrecht</a:t>
            </a:r>
            <a:endParaRPr lang="pl-PL" sz="216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32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000"/>
              </a:spcBef>
              <a:buClr>
                <a:srgbClr val="1CADE4"/>
              </a:buClr>
              <a:buSzPct val="80000"/>
              <a:buNone/>
            </a:pPr>
            <a:endParaRPr lang="pl-PL" sz="9600" b="1" cap="all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9600" dirty="0" err="1">
                <a:ea typeface="Verdana" panose="020B0604030504040204" pitchFamily="34" charset="0"/>
                <a:cs typeface="Verdana" panose="020B0604030504040204" pitchFamily="34" charset="0"/>
              </a:rPr>
              <a:t>Bearbeitet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 von</a:t>
            </a:r>
          </a:p>
          <a:p>
            <a:pPr marL="0" indent="0" algn="r">
              <a:buNone/>
            </a:pPr>
            <a:r>
              <a:rPr lang="pl-PL" sz="9600" b="1" dirty="0">
                <a:ea typeface="Verdana" panose="020B0604030504040204" pitchFamily="34" charset="0"/>
                <a:cs typeface="Verdana" panose="020B0604030504040204" pitchFamily="34" charset="0"/>
              </a:rPr>
              <a:t>Konrad Lipiński,</a:t>
            </a:r>
          </a:p>
          <a:p>
            <a:pPr marL="0" indent="0" algn="r">
              <a:buNone/>
            </a:pP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Student 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des </a:t>
            </a: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Studienjahres </a:t>
            </a:r>
            <a:endParaRPr lang="pl-PL" sz="9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r">
              <a:buNone/>
            </a:pP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(201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/20</a:t>
            </a:r>
            <a:r>
              <a:rPr lang="pl-PL" sz="9600" dirty="0"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de-DE" sz="9600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 algn="r">
              <a:buNone/>
            </a:pPr>
            <a:r>
              <a:rPr lang="pl-PL" dirty="0"/>
              <a:t>          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93E9BDC1-0DAA-4FFD-A717-DDDB8D316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09642" cy="31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32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F9F83A7-77C3-4E8A-A8FD-5460B20A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sterreich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279C050-CB18-422F-A14F-4C788BC3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Nach dem Ende des Ersten Weltkrieges</a:t>
            </a:r>
            <a:r>
              <a:rPr lang="pl-PL" sz="2800" dirty="0"/>
              <a:t> </a:t>
            </a:r>
            <a:r>
              <a:rPr lang="de-DE" sz="2800" dirty="0"/>
              <a:t>wurde in Österreich da</a:t>
            </a:r>
            <a:r>
              <a:rPr lang="pl-PL" sz="2800" dirty="0"/>
              <a:t>s </a:t>
            </a:r>
            <a:r>
              <a:rPr lang="de-DE" sz="2800" dirty="0"/>
              <a:t>Frauenwahlrecht eingeführt.</a:t>
            </a:r>
            <a:endParaRPr lang="pl-PL" sz="2800" dirty="0"/>
          </a:p>
          <a:p>
            <a:r>
              <a:rPr lang="pl-PL" sz="2800" dirty="0"/>
              <a:t>Ab 1918 </a:t>
            </a:r>
            <a:r>
              <a:rPr lang="pl-PL" sz="2800" dirty="0" err="1"/>
              <a:t>hatten</a:t>
            </a:r>
            <a:r>
              <a:rPr lang="pl-PL" sz="2800" dirty="0"/>
              <a:t>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de-DE" sz="2800" dirty="0"/>
              <a:t>das aktive und passive Wahlrecht</a:t>
            </a:r>
            <a:endParaRPr lang="pl-PL" sz="2800" dirty="0"/>
          </a:p>
          <a:p>
            <a:r>
              <a:rPr lang="pl-PL" sz="2800" dirty="0"/>
              <a:t>Das </a:t>
            </a:r>
            <a:r>
              <a:rPr lang="pl-PL" sz="2800" dirty="0" err="1"/>
              <a:t>ist</a:t>
            </a:r>
            <a:r>
              <a:rPr lang="pl-PL" sz="2800" dirty="0"/>
              <a:t> </a:t>
            </a:r>
            <a:r>
              <a:rPr lang="pl-PL" sz="2800" dirty="0" err="1"/>
              <a:t>nicht</a:t>
            </a:r>
            <a:r>
              <a:rPr lang="de-DE" sz="2800" dirty="0"/>
              <a:t> direkte </a:t>
            </a:r>
            <a:r>
              <a:rPr lang="pl-PL" sz="2800" dirty="0" err="1"/>
              <a:t>Konsequenz</a:t>
            </a:r>
            <a:r>
              <a:rPr lang="de-DE" sz="2800" dirty="0"/>
              <a:t> des Weltkrieges</a:t>
            </a:r>
            <a:endParaRPr lang="pl-PL" sz="2800" dirty="0"/>
          </a:p>
          <a:p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Frauen</a:t>
            </a:r>
            <a:r>
              <a:rPr lang="pl-PL" sz="2800" dirty="0"/>
              <a:t> </a:t>
            </a:r>
            <a:r>
              <a:rPr lang="pl-PL" sz="2800" dirty="0" err="1"/>
              <a:t>kämpften</a:t>
            </a:r>
            <a:r>
              <a:rPr lang="pl-PL" sz="2800" dirty="0"/>
              <a:t> </a:t>
            </a:r>
            <a:r>
              <a:rPr lang="pl-PL" sz="2800" dirty="0" err="1"/>
              <a:t>darum</a:t>
            </a:r>
            <a:r>
              <a:rPr lang="pl-PL" sz="2800" dirty="0"/>
              <a:t>, </a:t>
            </a:r>
            <a:r>
              <a:rPr lang="pl-PL" sz="2800" dirty="0" err="1"/>
              <a:t>dass</a:t>
            </a:r>
            <a:r>
              <a:rPr lang="pl-PL" sz="2800" dirty="0"/>
              <a:t>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pl-PL" sz="2800" dirty="0" err="1"/>
              <a:t>genauso</a:t>
            </a:r>
            <a:r>
              <a:rPr lang="pl-PL" sz="2800" dirty="0"/>
              <a:t> wie  </a:t>
            </a:r>
            <a:r>
              <a:rPr lang="pl-PL" sz="2800" dirty="0" err="1"/>
              <a:t>Männer</a:t>
            </a:r>
            <a:r>
              <a:rPr lang="pl-PL" sz="2800" dirty="0"/>
              <a:t> </a:t>
            </a:r>
            <a:r>
              <a:rPr lang="pl-PL" sz="2800" dirty="0" err="1"/>
              <a:t>behandelt</a:t>
            </a:r>
            <a:r>
              <a:rPr lang="pl-PL" sz="2800" dirty="0"/>
              <a:t> </a:t>
            </a:r>
            <a:r>
              <a:rPr lang="pl-PL" sz="2800" dirty="0" err="1"/>
              <a:t>wurden</a:t>
            </a:r>
            <a:endParaRPr lang="pl-PL" sz="2800" dirty="0"/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482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4C2A3DB-9102-438C-8D0A-BF087801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sterreich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FEC6F79-21C5-423A-A49A-00F3243B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Am 4. </a:t>
            </a:r>
            <a:r>
              <a:rPr lang="pl-PL" sz="2800" dirty="0" err="1"/>
              <a:t>März</a:t>
            </a:r>
            <a:r>
              <a:rPr lang="pl-PL" sz="2800" dirty="0"/>
              <a:t> </a:t>
            </a:r>
            <a:r>
              <a:rPr lang="pl-PL" sz="2800" dirty="0" err="1"/>
              <a:t>waren</a:t>
            </a:r>
            <a:r>
              <a:rPr lang="pl-PL" sz="2800" dirty="0"/>
              <a:t>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de-DE" sz="2800" dirty="0"/>
              <a:t>acht weibliche Abgeordnete</a:t>
            </a:r>
            <a:endParaRPr lang="pl-PL" sz="2800" dirty="0"/>
          </a:p>
          <a:p>
            <a:r>
              <a:rPr lang="pl-PL" sz="2800" dirty="0"/>
              <a:t>Von 1919 bis 1975 war der </a:t>
            </a:r>
            <a:r>
              <a:rPr lang="pl-PL" sz="2800" dirty="0" err="1"/>
              <a:t>Frauenanteil</a:t>
            </a:r>
            <a:r>
              <a:rPr lang="pl-PL" sz="2800" dirty="0"/>
              <a:t> nie </a:t>
            </a:r>
            <a:r>
              <a:rPr lang="pl-PL" sz="2800" dirty="0" err="1"/>
              <a:t>höher</a:t>
            </a:r>
            <a:r>
              <a:rPr lang="pl-PL" sz="2800" dirty="0"/>
              <a:t> </a:t>
            </a:r>
            <a:r>
              <a:rPr lang="pl-PL" sz="2800" dirty="0" err="1"/>
              <a:t>als</a:t>
            </a:r>
            <a:r>
              <a:rPr lang="pl-PL" sz="2800" dirty="0"/>
              <a:t> 6,7%</a:t>
            </a:r>
          </a:p>
          <a:p>
            <a:r>
              <a:rPr lang="pl-PL" sz="2800" dirty="0"/>
              <a:t>Der </a:t>
            </a:r>
            <a:r>
              <a:rPr lang="pl-PL" sz="2800" dirty="0" err="1"/>
              <a:t>Frauenanteil</a:t>
            </a:r>
            <a:r>
              <a:rPr lang="pl-PL" sz="2800" dirty="0"/>
              <a:t> in der </a:t>
            </a:r>
            <a:r>
              <a:rPr lang="pl-PL" sz="2800" dirty="0" err="1"/>
              <a:t>Bevölkerung</a:t>
            </a:r>
            <a:r>
              <a:rPr lang="pl-PL" sz="2800" dirty="0"/>
              <a:t> </a:t>
            </a:r>
            <a:r>
              <a:rPr lang="pl-PL" sz="2800" dirty="0" err="1"/>
              <a:t>liegt</a:t>
            </a:r>
            <a:r>
              <a:rPr lang="pl-PL" sz="2800" dirty="0"/>
              <a:t> </a:t>
            </a:r>
            <a:r>
              <a:rPr lang="pl-PL" sz="2800" dirty="0" err="1"/>
              <a:t>über</a:t>
            </a:r>
            <a:r>
              <a:rPr lang="pl-PL" sz="2800" dirty="0"/>
              <a:t> 50 %</a:t>
            </a:r>
          </a:p>
          <a:p>
            <a:r>
              <a:rPr lang="pl-PL" sz="2800" dirty="0"/>
              <a:t>2018 </a:t>
            </a:r>
            <a:r>
              <a:rPr lang="pl-PL" sz="2800" dirty="0" err="1"/>
              <a:t>liegt</a:t>
            </a:r>
            <a:r>
              <a:rPr lang="pl-PL" sz="2800" dirty="0"/>
              <a:t> </a:t>
            </a:r>
            <a:r>
              <a:rPr lang="pl-PL" sz="2800" dirty="0" err="1"/>
              <a:t>bei</a:t>
            </a:r>
            <a:r>
              <a:rPr lang="pl-PL" sz="2800" dirty="0"/>
              <a:t> 39% der </a:t>
            </a:r>
            <a:r>
              <a:rPr lang="pl-PL" sz="2800" dirty="0" err="1"/>
              <a:t>Frauenanteil</a:t>
            </a:r>
            <a:r>
              <a:rPr lang="pl-PL" sz="2800" dirty="0"/>
              <a:t> im Bundesrat</a:t>
            </a:r>
          </a:p>
          <a:p>
            <a:r>
              <a:rPr lang="pl-PL" sz="2800" dirty="0"/>
              <a:t>Dr. Marga Hubinek was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erste</a:t>
            </a:r>
            <a:r>
              <a:rPr lang="pl-PL" sz="2800" dirty="0"/>
              <a:t> </a:t>
            </a:r>
            <a:r>
              <a:rPr lang="pl-PL" sz="2800" dirty="0" err="1"/>
              <a:t>Frau</a:t>
            </a:r>
            <a:r>
              <a:rPr lang="pl-PL" sz="2800" dirty="0"/>
              <a:t> im </a:t>
            </a:r>
            <a:r>
              <a:rPr lang="pl-PL" sz="2800" dirty="0" err="1"/>
              <a:t>Präsidium</a:t>
            </a:r>
            <a:r>
              <a:rPr lang="pl-PL" sz="2800" dirty="0"/>
              <a:t> des </a:t>
            </a:r>
            <a:r>
              <a:rPr lang="pl-PL" sz="2800" dirty="0" err="1"/>
              <a:t>Nationalrates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233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CE073-A409-4963-B0C5-9F527DF9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POlen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0EAEA4E-DFB1-4D69-9669-A6AA9088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Das Frauenwahlrecht </a:t>
            </a:r>
            <a:r>
              <a:rPr lang="pl-PL" sz="2800" dirty="0" err="1"/>
              <a:t>wurde</a:t>
            </a:r>
            <a:r>
              <a:rPr lang="pl-PL" sz="2800" dirty="0"/>
              <a:t> 1918 in Polen </a:t>
            </a:r>
            <a:r>
              <a:rPr lang="pl-PL" sz="2800" dirty="0" err="1"/>
              <a:t>eingeführt</a:t>
            </a:r>
            <a:r>
              <a:rPr lang="pl-PL" sz="2800" dirty="0"/>
              <a:t>.</a:t>
            </a:r>
          </a:p>
          <a:p>
            <a:r>
              <a:rPr lang="pl-PL" sz="2800" dirty="0"/>
              <a:t>Im </a:t>
            </a:r>
            <a:r>
              <a:rPr lang="pl-PL" sz="2800" dirty="0" err="1"/>
              <a:t>November</a:t>
            </a:r>
            <a:r>
              <a:rPr lang="pl-PL" sz="2800" dirty="0"/>
              <a:t> 1918 </a:t>
            </a:r>
            <a:r>
              <a:rPr lang="pl-PL" sz="2800" dirty="0" err="1"/>
              <a:t>wurde</a:t>
            </a:r>
            <a:r>
              <a:rPr lang="pl-PL" sz="2800" dirty="0"/>
              <a:t> Polen </a:t>
            </a:r>
            <a:r>
              <a:rPr lang="pl-PL" sz="2800" dirty="0" err="1"/>
              <a:t>ein</a:t>
            </a:r>
            <a:r>
              <a:rPr lang="pl-PL" sz="2800" dirty="0"/>
              <a:t> </a:t>
            </a:r>
            <a:r>
              <a:rPr lang="pl-PL" sz="2800" dirty="0" err="1"/>
              <a:t>souveräner</a:t>
            </a:r>
            <a:r>
              <a:rPr lang="pl-PL" sz="2800" dirty="0"/>
              <a:t> </a:t>
            </a:r>
            <a:r>
              <a:rPr lang="pl-PL" sz="2800" dirty="0" err="1"/>
              <a:t>Staat</a:t>
            </a:r>
            <a:endParaRPr lang="pl-PL" sz="2800" dirty="0"/>
          </a:p>
          <a:p>
            <a:r>
              <a:rPr lang="pl-PL" sz="2800" dirty="0"/>
              <a:t>Der </a:t>
            </a:r>
            <a:r>
              <a:rPr lang="pl-PL" sz="2800" dirty="0" err="1"/>
              <a:t>polnische</a:t>
            </a:r>
            <a:r>
              <a:rPr lang="pl-PL" sz="2800" dirty="0"/>
              <a:t> </a:t>
            </a:r>
            <a:r>
              <a:rPr lang="pl-PL" sz="2800" dirty="0" err="1"/>
              <a:t>Staat</a:t>
            </a:r>
            <a:r>
              <a:rPr lang="pl-PL" sz="2800" dirty="0"/>
              <a:t> </a:t>
            </a:r>
            <a:r>
              <a:rPr lang="pl-PL" sz="2800" dirty="0" err="1"/>
              <a:t>wurde</a:t>
            </a:r>
            <a:r>
              <a:rPr lang="pl-PL" sz="2800" dirty="0"/>
              <a:t> </a:t>
            </a:r>
            <a:r>
              <a:rPr lang="pl-PL" sz="2800" dirty="0" err="1"/>
              <a:t>wieder</a:t>
            </a:r>
            <a:r>
              <a:rPr lang="pl-PL" sz="2800" dirty="0"/>
              <a:t> </a:t>
            </a:r>
            <a:r>
              <a:rPr lang="pl-PL" sz="2800" dirty="0" err="1"/>
              <a:t>gegründet</a:t>
            </a:r>
            <a:endParaRPr lang="pl-PL" sz="2800" dirty="0"/>
          </a:p>
          <a:p>
            <a:r>
              <a:rPr lang="pl-PL" sz="2800" dirty="0"/>
              <a:t>Am 28. </a:t>
            </a:r>
            <a:r>
              <a:rPr lang="pl-PL" sz="2800" dirty="0" err="1"/>
              <a:t>November</a:t>
            </a:r>
            <a:r>
              <a:rPr lang="pl-PL" sz="2800" dirty="0"/>
              <a:t> 1918 </a:t>
            </a:r>
            <a:r>
              <a:rPr lang="pl-PL" sz="2800" dirty="0" err="1"/>
              <a:t>hatten</a:t>
            </a:r>
            <a:r>
              <a:rPr lang="pl-PL" sz="2800" dirty="0"/>
              <a:t>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Frauen</a:t>
            </a:r>
            <a:r>
              <a:rPr lang="pl-PL" sz="2800" dirty="0"/>
              <a:t> in Polen </a:t>
            </a:r>
            <a:r>
              <a:rPr lang="pl-PL" sz="2800" dirty="0" err="1"/>
              <a:t>das</a:t>
            </a:r>
            <a:r>
              <a:rPr lang="pl-PL" sz="2800" dirty="0"/>
              <a:t> </a:t>
            </a:r>
            <a:r>
              <a:rPr lang="pl-PL" sz="2800" dirty="0" err="1"/>
              <a:t>aktive</a:t>
            </a:r>
            <a:r>
              <a:rPr lang="pl-PL" sz="2800" dirty="0"/>
              <a:t> </a:t>
            </a:r>
            <a:r>
              <a:rPr lang="pl-PL" sz="2800" dirty="0" err="1"/>
              <a:t>und</a:t>
            </a:r>
            <a:r>
              <a:rPr lang="pl-PL" sz="2800" dirty="0"/>
              <a:t> </a:t>
            </a:r>
            <a:r>
              <a:rPr lang="pl-PL" sz="2800" dirty="0" err="1"/>
              <a:t>passive</a:t>
            </a:r>
            <a:r>
              <a:rPr lang="pl-PL" sz="2800" dirty="0"/>
              <a:t> </a:t>
            </a:r>
            <a:r>
              <a:rPr lang="pl-PL" sz="2800" dirty="0" err="1"/>
              <a:t>Wahlrecht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14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8D4BD53-A731-4B12-8B46-6919D7EF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18DAD1A-8336-4225-8007-38A533DF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 Gabriela Balicka, Jadwiga Dziubińska, Irena Kosmowska, Maria Moczydłowska, Zofia Moraczewska, </a:t>
            </a:r>
            <a:r>
              <a:rPr lang="pl-PL" sz="2800" dirty="0" err="1"/>
              <a:t>und</a:t>
            </a:r>
            <a:r>
              <a:rPr lang="pl-PL" sz="2800" dirty="0"/>
              <a:t> Zofia Sokolnicka </a:t>
            </a:r>
            <a:r>
              <a:rPr lang="pl-PL" sz="2800" dirty="0" err="1"/>
              <a:t>waren</a:t>
            </a:r>
            <a:r>
              <a:rPr lang="pl-PL" sz="2800" dirty="0"/>
              <a:t>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ersten</a:t>
            </a:r>
            <a:r>
              <a:rPr lang="pl-PL" sz="2800" dirty="0"/>
              <a:t> </a:t>
            </a:r>
            <a:r>
              <a:rPr lang="pl-PL" sz="2800" dirty="0" err="1"/>
              <a:t>sechs</a:t>
            </a:r>
            <a:r>
              <a:rPr lang="pl-PL" sz="2800" dirty="0"/>
              <a:t> </a:t>
            </a:r>
            <a:r>
              <a:rPr lang="pl-PL" sz="2800" dirty="0" err="1"/>
              <a:t>Frauen</a:t>
            </a:r>
            <a:r>
              <a:rPr lang="pl-PL" sz="2800" dirty="0"/>
              <a:t> in der </a:t>
            </a:r>
            <a:r>
              <a:rPr lang="pl-PL" sz="2800" dirty="0" err="1"/>
              <a:t>Nationalsammlung</a:t>
            </a:r>
            <a:endParaRPr lang="pl-PL" sz="2800" dirty="0"/>
          </a:p>
          <a:p>
            <a:r>
              <a:rPr lang="pl-PL" sz="2800" dirty="0"/>
              <a:t>Im </a:t>
            </a:r>
            <a:r>
              <a:rPr lang="pl-PL" sz="2800" dirty="0" err="1"/>
              <a:t>Dezember</a:t>
            </a:r>
            <a:r>
              <a:rPr lang="pl-PL" sz="2800" dirty="0"/>
              <a:t> 2017 lag der </a:t>
            </a:r>
            <a:r>
              <a:rPr lang="pl-PL" sz="2800" dirty="0" err="1"/>
              <a:t>Frauenanteil</a:t>
            </a:r>
            <a:r>
              <a:rPr lang="pl-PL" sz="2800" dirty="0"/>
              <a:t> im Sejm </a:t>
            </a:r>
            <a:r>
              <a:rPr lang="pl-PL" sz="2800" dirty="0" err="1"/>
              <a:t>bei</a:t>
            </a:r>
            <a:r>
              <a:rPr lang="pl-PL" sz="2800" dirty="0"/>
              <a:t> 28%</a:t>
            </a:r>
          </a:p>
          <a:p>
            <a:r>
              <a:rPr lang="pl-PL" sz="2800" dirty="0" err="1"/>
              <a:t>Frauen</a:t>
            </a:r>
            <a:r>
              <a:rPr lang="pl-PL" sz="2800" dirty="0"/>
              <a:t> </a:t>
            </a:r>
            <a:r>
              <a:rPr lang="pl-PL" sz="2800" dirty="0" err="1"/>
              <a:t>spielen</a:t>
            </a:r>
            <a:r>
              <a:rPr lang="pl-PL" sz="2800" dirty="0"/>
              <a:t> </a:t>
            </a:r>
            <a:r>
              <a:rPr lang="pl-PL" sz="2800" dirty="0" err="1"/>
              <a:t>nicht</a:t>
            </a:r>
            <a:r>
              <a:rPr lang="pl-PL" sz="2800" dirty="0"/>
              <a:t> </a:t>
            </a:r>
            <a:r>
              <a:rPr lang="pl-PL" sz="2800" dirty="0" err="1"/>
              <a:t>eine</a:t>
            </a:r>
            <a:r>
              <a:rPr lang="pl-PL" sz="2800" dirty="0"/>
              <a:t> </a:t>
            </a:r>
            <a:r>
              <a:rPr lang="pl-PL" sz="2800" dirty="0" err="1"/>
              <a:t>große</a:t>
            </a:r>
            <a:r>
              <a:rPr lang="pl-PL" sz="2800" dirty="0"/>
              <a:t> </a:t>
            </a:r>
            <a:r>
              <a:rPr lang="pl-PL" sz="2800" dirty="0" err="1"/>
              <a:t>Rolle</a:t>
            </a:r>
            <a:r>
              <a:rPr lang="pl-PL" sz="2800" dirty="0"/>
              <a:t> in der </a:t>
            </a:r>
            <a:r>
              <a:rPr lang="pl-PL" sz="2800" dirty="0" err="1"/>
              <a:t>Ministerrat</a:t>
            </a:r>
            <a:endParaRPr lang="pl-PL" sz="2800" dirty="0"/>
          </a:p>
          <a:p>
            <a:r>
              <a:rPr lang="pl-PL" sz="2800" dirty="0"/>
              <a:t>Der </a:t>
            </a:r>
            <a:r>
              <a:rPr lang="pl-PL" sz="2800" dirty="0" err="1"/>
              <a:t>Frauenanteil</a:t>
            </a:r>
            <a:r>
              <a:rPr lang="pl-PL" sz="2800" dirty="0"/>
              <a:t> </a:t>
            </a:r>
            <a:r>
              <a:rPr lang="pl-PL" sz="2800" dirty="0" err="1"/>
              <a:t>liegt</a:t>
            </a:r>
            <a:r>
              <a:rPr lang="pl-PL" sz="2800" dirty="0"/>
              <a:t> </a:t>
            </a:r>
            <a:r>
              <a:rPr lang="pl-PL" sz="2800" dirty="0" err="1"/>
              <a:t>bei</a:t>
            </a:r>
            <a:r>
              <a:rPr lang="pl-PL" sz="2800" dirty="0"/>
              <a:t> 13 %  in der </a:t>
            </a:r>
            <a:r>
              <a:rPr lang="pl-PL" sz="2800" dirty="0" err="1"/>
              <a:t>Ministerrat</a:t>
            </a:r>
            <a:endParaRPr lang="pl-PL" sz="2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879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AC8AE16-1559-4064-B4A6-FC453363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DFF030E-0696-4B0B-9278-FFBE8EF8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err="1"/>
              <a:t>Als</a:t>
            </a:r>
            <a:r>
              <a:rPr lang="pl-PL" sz="2800" dirty="0"/>
              <a:t> Ewa Kopacz </a:t>
            </a:r>
            <a:r>
              <a:rPr lang="pl-PL" sz="2800" dirty="0" err="1"/>
              <a:t>eine</a:t>
            </a:r>
            <a:r>
              <a:rPr lang="pl-PL" sz="2800" dirty="0"/>
              <a:t> </a:t>
            </a:r>
            <a:r>
              <a:rPr lang="pl-PL" sz="2800" dirty="0" err="1"/>
              <a:t>Premierministerin</a:t>
            </a:r>
            <a:r>
              <a:rPr lang="pl-PL" sz="2800" dirty="0"/>
              <a:t> war, </a:t>
            </a:r>
            <a:r>
              <a:rPr lang="pl-PL" sz="2800" dirty="0" err="1"/>
              <a:t>waren</a:t>
            </a:r>
            <a:r>
              <a:rPr lang="pl-PL" sz="2800" dirty="0"/>
              <a:t> 6 </a:t>
            </a:r>
            <a:r>
              <a:rPr lang="pl-PL" sz="2800" dirty="0" err="1"/>
              <a:t>Frauen</a:t>
            </a:r>
            <a:r>
              <a:rPr lang="pl-PL" sz="2800" dirty="0"/>
              <a:t> </a:t>
            </a:r>
            <a:r>
              <a:rPr lang="pl-PL" sz="2800" dirty="0" err="1"/>
              <a:t>Ministerinnen</a:t>
            </a:r>
            <a:endParaRPr lang="pl-PL" sz="2800" dirty="0"/>
          </a:p>
          <a:p>
            <a:r>
              <a:rPr lang="pl-PL" sz="2800" dirty="0" err="1"/>
              <a:t>Als</a:t>
            </a:r>
            <a:r>
              <a:rPr lang="pl-PL" sz="2800" dirty="0"/>
              <a:t> Beata Szydło </a:t>
            </a:r>
            <a:r>
              <a:rPr lang="pl-PL" sz="2800" dirty="0" err="1"/>
              <a:t>eine</a:t>
            </a:r>
            <a:r>
              <a:rPr lang="pl-PL" sz="2800" dirty="0"/>
              <a:t> </a:t>
            </a:r>
            <a:r>
              <a:rPr lang="pl-PL" sz="2800" dirty="0" err="1"/>
              <a:t>Premierministerin</a:t>
            </a:r>
            <a:r>
              <a:rPr lang="pl-PL" sz="2800" dirty="0"/>
              <a:t> war, </a:t>
            </a:r>
            <a:r>
              <a:rPr lang="pl-PL" sz="2800" dirty="0" err="1"/>
              <a:t>liegt</a:t>
            </a:r>
            <a:r>
              <a:rPr lang="pl-PL" sz="2800" dirty="0"/>
              <a:t> der </a:t>
            </a:r>
            <a:r>
              <a:rPr lang="pl-PL" sz="2800" dirty="0" err="1"/>
              <a:t>Frauenanteil</a:t>
            </a:r>
            <a:r>
              <a:rPr lang="pl-PL" sz="2800" dirty="0"/>
              <a:t> </a:t>
            </a:r>
            <a:r>
              <a:rPr lang="pl-PL" sz="2800" dirty="0" err="1"/>
              <a:t>bei</a:t>
            </a:r>
            <a:r>
              <a:rPr lang="pl-PL" sz="2800" dirty="0"/>
              <a:t>  30,4 %</a:t>
            </a:r>
          </a:p>
          <a:p>
            <a:r>
              <a:rPr lang="pl-PL" sz="2800" dirty="0" err="1"/>
              <a:t>Jeztz</a:t>
            </a:r>
            <a:r>
              <a:rPr lang="pl-PL" sz="2800" dirty="0"/>
              <a:t> </a:t>
            </a:r>
            <a:r>
              <a:rPr lang="pl-PL" sz="2800" dirty="0" err="1"/>
              <a:t>haben</a:t>
            </a:r>
            <a:r>
              <a:rPr lang="pl-PL" sz="2800" dirty="0"/>
              <a:t> wir nur 3 </a:t>
            </a:r>
            <a:r>
              <a:rPr lang="pl-PL" sz="2800" dirty="0" err="1"/>
              <a:t>Frauen</a:t>
            </a:r>
            <a:r>
              <a:rPr lang="pl-PL" sz="2800" dirty="0"/>
              <a:t> im </a:t>
            </a:r>
            <a:r>
              <a:rPr lang="pl-PL" sz="2800" dirty="0" err="1"/>
              <a:t>Ministerrat</a:t>
            </a:r>
            <a:endParaRPr lang="pl-PL" sz="2800" dirty="0"/>
          </a:p>
          <a:p>
            <a:r>
              <a:rPr lang="pl-PL" sz="2800" dirty="0"/>
              <a:t>In Sejm </a:t>
            </a:r>
            <a:r>
              <a:rPr lang="pl-PL" sz="2800" dirty="0" err="1"/>
              <a:t>sind</a:t>
            </a:r>
            <a:r>
              <a:rPr lang="pl-PL" sz="2800" dirty="0"/>
              <a:t> 131 </a:t>
            </a:r>
            <a:r>
              <a:rPr lang="pl-PL" sz="2800" dirty="0" err="1"/>
              <a:t>weibliche</a:t>
            </a:r>
            <a:r>
              <a:rPr lang="pl-PL" sz="2800" dirty="0"/>
              <a:t> </a:t>
            </a:r>
            <a:r>
              <a:rPr lang="pl-PL" sz="2800" dirty="0" err="1"/>
              <a:t>Abgeordnete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60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11" name="Tabela 11">
            <a:extLst>
              <a:ext uri="{FF2B5EF4-FFF2-40B4-BE49-F238E27FC236}">
                <a16:creationId xmlns="" xmlns:a16="http://schemas.microsoft.com/office/drawing/2014/main" id="{48C6C4A5-A4A1-4107-97E7-1E92BA452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13334"/>
              </p:ext>
            </p:extLst>
          </p:nvPr>
        </p:nvGraphicFramePr>
        <p:xfrm>
          <a:off x="0" y="1892968"/>
          <a:ext cx="12192000" cy="521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683">
                  <a:extLst>
                    <a:ext uri="{9D8B030D-6E8A-4147-A177-3AD203B41FA5}">
                      <a16:colId xmlns="" xmlns:a16="http://schemas.microsoft.com/office/drawing/2014/main" val="1319848451"/>
                    </a:ext>
                  </a:extLst>
                </a:gridCol>
                <a:gridCol w="6216317">
                  <a:extLst>
                    <a:ext uri="{9D8B030D-6E8A-4147-A177-3AD203B41FA5}">
                      <a16:colId xmlns="" xmlns:a16="http://schemas.microsoft.com/office/drawing/2014/main" val="3597635694"/>
                    </a:ext>
                  </a:extLst>
                </a:gridCol>
              </a:tblGrid>
              <a:tr h="45705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0505035"/>
                  </a:ext>
                </a:extLst>
              </a:tr>
              <a:tr h="450797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Abstimmung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/>
                        <a:t>– głosowanie /ankieta</a:t>
                      </a:r>
                    </a:p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Kämpferin</a:t>
                      </a:r>
                      <a:r>
                        <a:rPr lang="pl-PL" dirty="0" smtClean="0"/>
                        <a:t>- wojowniczka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smtClean="0"/>
                        <a:t>der </a:t>
                      </a:r>
                      <a:r>
                        <a:rPr lang="pl-PL" dirty="0" err="1" smtClean="0"/>
                        <a:t>Anfang</a:t>
                      </a:r>
                      <a:r>
                        <a:rPr lang="pl-PL" dirty="0" smtClean="0"/>
                        <a:t>- rozpoczęcie/</a:t>
                      </a:r>
                      <a:r>
                        <a:rPr lang="pl-PL" dirty="0" err="1" smtClean="0"/>
                        <a:t>poczatek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Gleichberechtigung</a:t>
                      </a:r>
                      <a:r>
                        <a:rPr lang="pl-PL" dirty="0" smtClean="0"/>
                        <a:t>- równość, równouprawnienie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Ungerechtigkeit</a:t>
                      </a:r>
                      <a:r>
                        <a:rPr lang="pl-PL" dirty="0" smtClean="0"/>
                        <a:t>-niesprawiedliwość 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err="1"/>
                        <a:t>a</a:t>
                      </a:r>
                      <a:r>
                        <a:rPr lang="pl-PL" dirty="0" err="1" smtClean="0"/>
                        <a:t>ufmerksam</a:t>
                      </a:r>
                      <a:r>
                        <a:rPr lang="pl-PL" dirty="0" smtClean="0"/>
                        <a:t>-uprzejmy </a:t>
                      </a:r>
                      <a:r>
                        <a:rPr lang="pl-PL" dirty="0"/>
                        <a:t>uważny </a:t>
                      </a:r>
                    </a:p>
                    <a:p>
                      <a:pPr marL="0" indent="0">
                        <a:buNone/>
                      </a:pPr>
                      <a:r>
                        <a:rPr lang="pl-PL" dirty="0" err="1"/>
                        <a:t>b</a:t>
                      </a:r>
                      <a:r>
                        <a:rPr lang="pl-PL" dirty="0" err="1" smtClean="0"/>
                        <a:t>eschlossen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/>
                        <a:t>– </a:t>
                      </a:r>
                      <a:r>
                        <a:rPr lang="pl-PL" dirty="0" smtClean="0"/>
                        <a:t>zdecydowany,</a:t>
                      </a:r>
                      <a:r>
                        <a:rPr lang="pl-PL" baseline="0" dirty="0" smtClean="0"/>
                        <a:t> uchwalony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das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Frauenstimmrecht</a:t>
                      </a:r>
                      <a:r>
                        <a:rPr lang="pl-PL" dirty="0" smtClean="0"/>
                        <a:t>- prawo do głosowania</a:t>
                      </a:r>
                      <a:r>
                        <a:rPr lang="pl-PL" baseline="0" dirty="0" smtClean="0"/>
                        <a:t> przez </a:t>
                      </a:r>
                      <a:r>
                        <a:rPr lang="pl-PL" dirty="0" smtClean="0"/>
                        <a:t> kobiety </a:t>
                      </a:r>
                      <a:endParaRPr lang="pl-PL" dirty="0"/>
                    </a:p>
                    <a:p>
                      <a:pPr marL="0" indent="0">
                        <a:buNone/>
                      </a:pPr>
                      <a:r>
                        <a:rPr lang="pl-PL" dirty="0" err="1"/>
                        <a:t>g</a:t>
                      </a:r>
                      <a:r>
                        <a:rPr lang="pl-PL" dirty="0" err="1" smtClean="0"/>
                        <a:t>egründet</a:t>
                      </a:r>
                      <a:r>
                        <a:rPr lang="pl-PL" dirty="0" smtClean="0"/>
                        <a:t>- </a:t>
                      </a:r>
                      <a:r>
                        <a:rPr lang="pl-PL" dirty="0"/>
                        <a:t>założony </a:t>
                      </a:r>
                    </a:p>
                    <a:p>
                      <a:pPr marL="0" indent="0">
                        <a:buNone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Unterstützung</a:t>
                      </a:r>
                      <a:r>
                        <a:rPr lang="pl-PL" dirty="0" smtClean="0"/>
                        <a:t>- </a:t>
                      </a:r>
                      <a:r>
                        <a:rPr lang="pl-PL" dirty="0"/>
                        <a:t>wsparcie </a:t>
                      </a:r>
                    </a:p>
                    <a:p>
                      <a:pPr marL="0" indent="0">
                        <a:buNone/>
                      </a:pPr>
                      <a:r>
                        <a:rPr lang="pl-PL" dirty="0" smtClean="0"/>
                        <a:t>der, </a:t>
                      </a: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Abgeordnete</a:t>
                      </a:r>
                      <a:r>
                        <a:rPr lang="pl-PL" dirty="0" smtClean="0"/>
                        <a:t>-deputowany/a,</a:t>
                      </a:r>
                      <a:r>
                        <a:rPr lang="pl-PL" baseline="0" dirty="0" smtClean="0"/>
                        <a:t> poseł/posłanka</a:t>
                      </a:r>
                      <a:endParaRPr lang="pl-PL" dirty="0"/>
                    </a:p>
                    <a:p>
                      <a:r>
                        <a:rPr lang="pl-PL" sz="1800" dirty="0" err="1" smtClean="0"/>
                        <a:t>die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Nationalsammlung</a:t>
                      </a:r>
                      <a:r>
                        <a:rPr lang="pl-PL" sz="1800" dirty="0" smtClean="0"/>
                        <a:t>-zgromadzenie narodowe</a:t>
                      </a:r>
                      <a:endParaRPr lang="pl-PL" sz="1800" dirty="0"/>
                    </a:p>
                    <a:p>
                      <a:r>
                        <a:rPr lang="pl-PL" sz="1800" dirty="0" err="1" smtClean="0"/>
                        <a:t>die</a:t>
                      </a:r>
                      <a:r>
                        <a:rPr lang="pl-PL" sz="1800" dirty="0" smtClean="0"/>
                        <a:t> </a:t>
                      </a:r>
                      <a:r>
                        <a:rPr lang="de-DE" sz="1800" dirty="0" smtClean="0"/>
                        <a:t>Selbstverständlichkeit</a:t>
                      </a:r>
                      <a:r>
                        <a:rPr lang="pl-PL" sz="1800" dirty="0"/>
                        <a:t>-oczywistość</a:t>
                      </a:r>
                    </a:p>
                    <a:p>
                      <a:r>
                        <a:rPr lang="pl-PL" sz="1800" dirty="0" smtClean="0"/>
                        <a:t>v</a:t>
                      </a:r>
                      <a:r>
                        <a:rPr lang="de-DE" sz="1800" dirty="0" err="1" smtClean="0"/>
                        <a:t>orenthalten</a:t>
                      </a:r>
                      <a:r>
                        <a:rPr lang="pl-PL" sz="1800" dirty="0"/>
                        <a:t>-wstrzymany/ukryć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err="1"/>
                        <a:t>v</a:t>
                      </a:r>
                      <a:r>
                        <a:rPr lang="pl-PL" sz="1800" dirty="0" err="1" smtClean="0"/>
                        <a:t>erdienen</a:t>
                      </a:r>
                      <a:r>
                        <a:rPr lang="pl-PL" sz="1800" dirty="0" smtClean="0"/>
                        <a:t>-zarabiać</a:t>
                      </a:r>
                      <a:endParaRPr lang="pl-PL" sz="1800" dirty="0"/>
                    </a:p>
                    <a:p>
                      <a:r>
                        <a:rPr lang="pl-PL" sz="1800" b="0" dirty="0" err="1" smtClean="0"/>
                        <a:t>die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de-DE" sz="1800" b="0" dirty="0" smtClean="0"/>
                        <a:t>Führungsposition</a:t>
                      </a:r>
                      <a:r>
                        <a:rPr lang="pl-PL" sz="1800" b="0" dirty="0" smtClean="0"/>
                        <a:t>-pozycja </a:t>
                      </a:r>
                      <a:r>
                        <a:rPr lang="pl-PL" sz="1800" b="0" dirty="0" err="1" smtClean="0"/>
                        <a:t>przewódcza</a:t>
                      </a:r>
                      <a:r>
                        <a:rPr lang="pl-PL" sz="1800" b="0" dirty="0" smtClean="0"/>
                        <a:t> </a:t>
                      </a:r>
                      <a:endParaRPr lang="pl-PL" sz="1800" b="0" dirty="0"/>
                    </a:p>
                    <a:p>
                      <a:r>
                        <a:rPr lang="pl-PL" sz="1800" dirty="0" err="1"/>
                        <a:t>r</a:t>
                      </a:r>
                      <a:r>
                        <a:rPr lang="pl-PL" sz="1800" dirty="0" err="1" smtClean="0"/>
                        <a:t>egelmäßig</a:t>
                      </a:r>
                      <a:r>
                        <a:rPr lang="pl-PL" sz="1800" dirty="0" smtClean="0"/>
                        <a:t>-regularnie</a:t>
                      </a:r>
                      <a:endParaRPr lang="pl-PL" sz="1800" dirty="0"/>
                    </a:p>
                    <a:p>
                      <a:r>
                        <a:rPr lang="pl-PL" sz="1800" dirty="0" smtClean="0"/>
                        <a:t>e</a:t>
                      </a:r>
                      <a:r>
                        <a:rPr lang="de-DE" sz="1800" dirty="0" err="1" smtClean="0"/>
                        <a:t>ingeführt</a:t>
                      </a:r>
                      <a:r>
                        <a:rPr lang="pl-PL" sz="1800" dirty="0" smtClean="0"/>
                        <a:t>-wprowadzony </a:t>
                      </a:r>
                      <a:endParaRPr lang="pl-PL" sz="1800" dirty="0"/>
                    </a:p>
                    <a:p>
                      <a:r>
                        <a:rPr lang="pl-PL" sz="1800" dirty="0" err="1" smtClean="0"/>
                        <a:t>die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err="1" smtClean="0"/>
                        <a:t>Konsequenz</a:t>
                      </a:r>
                      <a:r>
                        <a:rPr lang="pl-PL" sz="1800" dirty="0" smtClean="0"/>
                        <a:t>-konsekwencja </a:t>
                      </a:r>
                      <a:endParaRPr lang="pl-PL" sz="1800" dirty="0"/>
                    </a:p>
                    <a:p>
                      <a:r>
                        <a:rPr lang="pl-PL" sz="1800" dirty="0" err="1"/>
                        <a:t>s</a:t>
                      </a:r>
                      <a:r>
                        <a:rPr lang="pl-PL" sz="1800" dirty="0" err="1" smtClean="0"/>
                        <a:t>ouveräner</a:t>
                      </a:r>
                      <a:r>
                        <a:rPr lang="pl-PL" sz="1800" dirty="0" smtClean="0"/>
                        <a:t>-bardziej </a:t>
                      </a:r>
                      <a:r>
                        <a:rPr lang="pl-PL" sz="1800" dirty="0"/>
                        <a:t>pewny siebie </a:t>
                      </a:r>
                    </a:p>
                    <a:p>
                      <a:r>
                        <a:rPr lang="pl-PL" sz="1800" dirty="0" err="1" smtClean="0"/>
                        <a:t>wieder</a:t>
                      </a:r>
                      <a:r>
                        <a:rPr lang="pl-PL" sz="1800" dirty="0" smtClean="0"/>
                        <a:t>- znowu/ponownie </a:t>
                      </a:r>
                      <a:endParaRPr lang="pl-PL" sz="1800" dirty="0"/>
                    </a:p>
                    <a:p>
                      <a:r>
                        <a:rPr lang="pl-PL" sz="1800" dirty="0" err="1" smtClean="0"/>
                        <a:t>die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Premierministerin</a:t>
                      </a:r>
                      <a:r>
                        <a:rPr lang="pl-PL" sz="1800" dirty="0" smtClean="0"/>
                        <a:t>- pani premier</a:t>
                      </a:r>
                      <a:endParaRPr lang="pl-PL" sz="1800" dirty="0"/>
                    </a:p>
                    <a:p>
                      <a:r>
                        <a:rPr lang="pl-PL" sz="1800" dirty="0" smtClean="0"/>
                        <a:t>der </a:t>
                      </a:r>
                      <a:r>
                        <a:rPr lang="pl-PL" sz="1800" dirty="0" err="1" smtClean="0"/>
                        <a:t>Frauenanteil</a:t>
                      </a:r>
                      <a:r>
                        <a:rPr lang="pl-PL" sz="1800" dirty="0" smtClean="0"/>
                        <a:t>-odsetek </a:t>
                      </a:r>
                      <a:r>
                        <a:rPr lang="pl-PL" sz="1800" dirty="0"/>
                        <a:t>kobiet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err="1" smtClean="0"/>
                        <a:t>das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pl-PL" sz="1800" b="0" dirty="0" err="1" smtClean="0"/>
                        <a:t>Frauenwahlrecht</a:t>
                      </a:r>
                      <a:r>
                        <a:rPr lang="pl-PL" sz="1800" b="0" dirty="0" smtClean="0"/>
                        <a:t>-prawo </a:t>
                      </a:r>
                      <a:r>
                        <a:rPr lang="pl-PL" sz="1800" b="0" dirty="0"/>
                        <a:t>wyborcze kobiet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err="1" smtClean="0"/>
                        <a:t>die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Frauenbewegung</a:t>
                      </a:r>
                      <a:r>
                        <a:rPr lang="pl-PL" sz="1800" dirty="0" smtClean="0"/>
                        <a:t>-ruch </a:t>
                      </a:r>
                      <a:r>
                        <a:rPr lang="pl-PL" sz="1800" dirty="0"/>
                        <a:t>kobiet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cap="all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anose="02060603020205020403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cap="all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anose="02060603020205020403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sz="1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79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55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1045586-70DA-4A9B-90B7-2AA60E8C9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cap="none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Quellen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68E48BD-5DB7-4DD6-A37D-93E38D785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</a:t>
            </a:r>
            <a:r>
              <a:rPr lang="pl-PL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.facebook.com/l.php?u=https%3A%2F%2Fwww.ndr.de%2Fgeschichte%2Fchronologie%2FFrauenwahlrecht-in-Deutschland-Die-Geburtsstunde%2Cfrauenwahlrecht110.html%3Ffbclid%3DIwAR1qCfcj92yP97ncarprjpuLyv6UFFcu07iKqmD-PHIc4T6K7VSsun_2kRs&amp;h=AT08w5xA2H48Gxrg8DFO1E6jMpjuR37_al6q8ElMyUkE4vG_IwbYjOmShkZtSANirixgWZMYm5doh6E4NgeQsm6N3KrQizpkoh3-AyVZRPUKKSHAp6f5CIzC9sF_tDwmp4M3Kw</a:t>
            </a:r>
            <a:endParaRPr lang="pl-PL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900" i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https://de.wikipedia.org/wiki/Frauenwahlrecht_in_Europa</a:t>
            </a:r>
            <a:endParaRPr lang="pl-PL" sz="1900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900" i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https://www.planet-wissen.de/geschichte/deutsche_geschichte/frauenbewegung_der_kampf_fuer_gleichberechtigung/frauenbewegung-frauenwahlrecht-100.html</a:t>
            </a:r>
            <a:endParaRPr lang="pl-PL" sz="1900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900" i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https://www.swissinfo.ch/ger/parlamentswahlen-2019_die-groessten-huerden-fuer-frauen-in-der-schweizer-politik/45231128</a:t>
            </a:r>
            <a:endParaRPr lang="pl-PL" sz="1900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sz="1900" i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https://businessinsider.com.pl/polityka/liczba-kobiet-w-rzadzie-morawieckiego-szydlo-kopacz-tuska/mxckcq4</a:t>
            </a:r>
            <a:endParaRPr lang="pl-PL" sz="1900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31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AEE1BF-0A7C-470E-8440-6FE09E3B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l-PL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1405E86-6148-4BB5-8979-54516BF99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62050"/>
            <a:ext cx="10058400" cy="5010150"/>
          </a:xfrm>
        </p:spPr>
        <p:txBody>
          <a:bodyPr/>
          <a:lstStyle/>
          <a:p>
            <a:pPr marL="0" indent="0" algn="ctr">
              <a:buNone/>
            </a:pPr>
            <a:r>
              <a:rPr lang="de-DE" sz="8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Vielen Dank </a:t>
            </a:r>
            <a:endParaRPr lang="pl-PL" sz="8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8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de-DE" sz="8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ür</a:t>
            </a:r>
            <a:r>
              <a:rPr lang="de-DE" sz="8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l-PL" sz="8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8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Ihre Aufmerksamkeit</a:t>
            </a:r>
            <a:endParaRPr lang="pl-PL" sz="80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65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FF67B27-141C-49AA-A9E9-C604CED8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8CF6025-C1F8-4873-92DC-0D6B857D7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3200" dirty="0"/>
              <a:t>Frauenwahlrecht in Europa</a:t>
            </a:r>
            <a:endParaRPr lang="pl-PL" sz="3200" dirty="0"/>
          </a:p>
          <a:p>
            <a:pPr marL="457200" indent="-457200">
              <a:buFont typeface="+mj-lt"/>
              <a:buAutoNum type="arabicPeriod"/>
            </a:pPr>
            <a:r>
              <a:rPr lang="pl-PL" sz="3200" dirty="0" err="1"/>
              <a:t>Frauenbewegung</a:t>
            </a:r>
            <a:endParaRPr lang="pl-PL" sz="3200" dirty="0"/>
          </a:p>
          <a:p>
            <a:pPr marL="457200" indent="-457200">
              <a:buFont typeface="+mj-lt"/>
              <a:buAutoNum type="arabicPeriod"/>
            </a:pPr>
            <a:r>
              <a:rPr lang="pl-PL" sz="3200" dirty="0" err="1"/>
              <a:t>Frauenbewegung</a:t>
            </a:r>
            <a:r>
              <a:rPr lang="pl-PL" sz="3200" dirty="0"/>
              <a:t> in </a:t>
            </a:r>
            <a:r>
              <a:rPr lang="pl-PL" sz="3200" dirty="0" err="1"/>
              <a:t>Deutschland</a:t>
            </a:r>
            <a:endParaRPr lang="pl-PL" sz="3200" dirty="0"/>
          </a:p>
          <a:p>
            <a:pPr marL="457200" indent="-457200">
              <a:buFont typeface="+mj-lt"/>
              <a:buAutoNum type="arabicPeriod"/>
            </a:pPr>
            <a:r>
              <a:rPr lang="pl-PL" sz="3200" dirty="0" err="1"/>
              <a:t>Frauen</a:t>
            </a:r>
            <a:r>
              <a:rPr lang="pl-PL" sz="3200" dirty="0"/>
              <a:t> in der </a:t>
            </a:r>
            <a:r>
              <a:rPr lang="pl-PL" sz="3200" dirty="0" err="1"/>
              <a:t>deutschen</a:t>
            </a:r>
            <a:r>
              <a:rPr lang="pl-PL" sz="3200" dirty="0"/>
              <a:t> </a:t>
            </a:r>
            <a:r>
              <a:rPr lang="pl-PL" sz="3200" dirty="0" err="1"/>
              <a:t>Politik</a:t>
            </a:r>
            <a:r>
              <a:rPr lang="pl-PL" sz="32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 err="1"/>
              <a:t>Schweiz</a:t>
            </a:r>
            <a:endParaRPr lang="pl-PL" sz="3200" dirty="0"/>
          </a:p>
          <a:p>
            <a:pPr marL="457200" indent="-457200">
              <a:buFont typeface="+mj-lt"/>
              <a:buAutoNum type="arabicPeriod"/>
            </a:pPr>
            <a:r>
              <a:rPr lang="de-DE" sz="3200" dirty="0"/>
              <a:t>Ö</a:t>
            </a:r>
            <a:r>
              <a:rPr lang="pl-PL" sz="3200" dirty="0" err="1"/>
              <a:t>sterreich</a:t>
            </a:r>
            <a:endParaRPr lang="pl-PL" sz="3200" dirty="0"/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Polen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971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F045367-670C-4757-BB33-0766A142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Frauenwahlrecht in Europa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de-DE" dirty="0"/>
              <a:t/>
            </a:r>
            <a:br>
              <a:rPr lang="de-DE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1DB7573-1B7E-4217-87B8-E20B3214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Viele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wollten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Recht</a:t>
            </a:r>
            <a:r>
              <a:rPr lang="pl-PL" sz="2400" dirty="0"/>
              <a:t> </a:t>
            </a:r>
            <a:r>
              <a:rPr lang="pl-PL" sz="2400" dirty="0" err="1"/>
              <a:t>bekommen</a:t>
            </a:r>
            <a:r>
              <a:rPr lang="pl-PL" sz="2400" dirty="0"/>
              <a:t>, </a:t>
            </a:r>
            <a:r>
              <a:rPr lang="pl-PL" sz="2400" dirty="0" err="1"/>
              <a:t>an</a:t>
            </a:r>
            <a:r>
              <a:rPr lang="pl-PL" sz="2400" dirty="0"/>
              <a:t> </a:t>
            </a:r>
            <a:r>
              <a:rPr lang="pl-PL" sz="2400" dirty="0" err="1"/>
              <a:t>politischen</a:t>
            </a:r>
            <a:r>
              <a:rPr lang="pl-PL" sz="2400" dirty="0"/>
              <a:t> </a:t>
            </a:r>
            <a:r>
              <a:rPr lang="pl-PL" sz="2400" dirty="0" err="1"/>
              <a:t>Abstimmungen</a:t>
            </a:r>
            <a:r>
              <a:rPr lang="pl-PL" sz="2400" dirty="0"/>
              <a:t> </a:t>
            </a:r>
            <a:r>
              <a:rPr lang="pl-PL" sz="2400" dirty="0" err="1"/>
              <a:t>teilzunehmen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Sie</a:t>
            </a:r>
            <a:r>
              <a:rPr lang="pl-PL" sz="2400" dirty="0"/>
              <a:t> </a:t>
            </a:r>
            <a:r>
              <a:rPr lang="pl-PL" sz="2400" dirty="0" err="1"/>
              <a:t>wollten</a:t>
            </a:r>
            <a:r>
              <a:rPr lang="pl-PL" sz="2400" dirty="0"/>
              <a:t> </a:t>
            </a:r>
            <a:r>
              <a:rPr lang="pl-PL" sz="2400" dirty="0" err="1"/>
              <a:t>nicht</a:t>
            </a:r>
            <a:r>
              <a:rPr lang="pl-PL" sz="2400" dirty="0"/>
              <a:t> nur </a:t>
            </a:r>
            <a:r>
              <a:rPr lang="pl-PL" sz="2400" dirty="0" err="1"/>
              <a:t>selbst</a:t>
            </a:r>
            <a:r>
              <a:rPr lang="pl-PL" sz="2400" dirty="0"/>
              <a:t> </a:t>
            </a:r>
            <a:r>
              <a:rPr lang="pl-PL" sz="2400" dirty="0" err="1"/>
              <a:t>wählen</a:t>
            </a:r>
            <a:r>
              <a:rPr lang="pl-PL" sz="2400" dirty="0"/>
              <a:t>, </a:t>
            </a:r>
            <a:r>
              <a:rPr lang="pl-PL" sz="2400" dirty="0" err="1"/>
              <a:t>sondern</a:t>
            </a:r>
            <a:r>
              <a:rPr lang="pl-PL" sz="2400" dirty="0"/>
              <a:t> </a:t>
            </a:r>
            <a:r>
              <a:rPr lang="pl-PL" sz="2400" dirty="0" err="1"/>
              <a:t>auch</a:t>
            </a:r>
            <a:r>
              <a:rPr lang="pl-PL" sz="2400" dirty="0"/>
              <a:t> </a:t>
            </a:r>
            <a:r>
              <a:rPr lang="pl-PL" sz="2400" dirty="0" err="1"/>
              <a:t>gewählt</a:t>
            </a:r>
            <a:r>
              <a:rPr lang="pl-PL" sz="2400" dirty="0"/>
              <a:t> </a:t>
            </a:r>
            <a:r>
              <a:rPr lang="pl-PL" sz="2400" dirty="0" err="1"/>
              <a:t>werden</a:t>
            </a:r>
            <a:r>
              <a:rPr lang="pl-PL" sz="2400" dirty="0"/>
              <a:t> </a:t>
            </a:r>
            <a:r>
              <a:rPr lang="pl-PL" sz="2400" dirty="0" err="1"/>
              <a:t>können</a:t>
            </a:r>
            <a:endParaRPr lang="pl-PL" sz="2400" dirty="0"/>
          </a:p>
          <a:p>
            <a:r>
              <a:rPr lang="pl-PL" sz="2400" dirty="0" err="1"/>
              <a:t>Olympe</a:t>
            </a:r>
            <a:r>
              <a:rPr lang="pl-PL" sz="2400" dirty="0"/>
              <a:t> de </a:t>
            </a:r>
            <a:r>
              <a:rPr lang="pl-PL" sz="2400" dirty="0" err="1"/>
              <a:t>Gouges</a:t>
            </a:r>
            <a:r>
              <a:rPr lang="pl-PL" sz="2400" dirty="0"/>
              <a:t> war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erste</a:t>
            </a:r>
            <a:r>
              <a:rPr lang="pl-PL" sz="2400" dirty="0"/>
              <a:t> </a:t>
            </a:r>
            <a:r>
              <a:rPr lang="pl-PL" sz="2400" dirty="0" err="1"/>
              <a:t>moderne</a:t>
            </a:r>
            <a:r>
              <a:rPr lang="pl-PL" sz="2400" dirty="0"/>
              <a:t> </a:t>
            </a:r>
            <a:r>
              <a:rPr lang="pl-PL" sz="2400" dirty="0" err="1"/>
              <a:t>Kämpferin</a:t>
            </a:r>
            <a:r>
              <a:rPr lang="pl-PL" sz="2400" dirty="0"/>
              <a:t> </a:t>
            </a:r>
            <a:r>
              <a:rPr lang="pl-PL" sz="2400" dirty="0" err="1"/>
              <a:t>für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Frauenwahlrecht</a:t>
            </a:r>
          </a:p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franösische</a:t>
            </a:r>
            <a:r>
              <a:rPr lang="pl-PL" sz="2400" dirty="0"/>
              <a:t> </a:t>
            </a:r>
            <a:r>
              <a:rPr lang="pl-PL" sz="2400" dirty="0" err="1"/>
              <a:t>Revolution</a:t>
            </a:r>
            <a:r>
              <a:rPr lang="pl-PL" sz="2400" dirty="0"/>
              <a:t> war der </a:t>
            </a:r>
            <a:r>
              <a:rPr lang="pl-PL" sz="2400" dirty="0" err="1"/>
              <a:t>Anfang</a:t>
            </a:r>
            <a:r>
              <a:rPr lang="pl-PL" sz="2400" dirty="0"/>
              <a:t> des </a:t>
            </a:r>
            <a:r>
              <a:rPr lang="pl-PL" sz="2400" dirty="0" err="1"/>
              <a:t>modernen</a:t>
            </a:r>
            <a:r>
              <a:rPr lang="pl-PL" sz="2400" dirty="0"/>
              <a:t> </a:t>
            </a:r>
            <a:r>
              <a:rPr lang="pl-PL" sz="2400" dirty="0" err="1"/>
              <a:t>Wahlrechts</a:t>
            </a:r>
            <a:r>
              <a:rPr lang="pl-PL" sz="2400" dirty="0"/>
              <a:t> in Europa</a:t>
            </a:r>
          </a:p>
        </p:txBody>
      </p:sp>
    </p:spTree>
    <p:extLst>
      <p:ext uri="{BB962C8B-B14F-4D97-AF65-F5344CB8AC3E}">
        <p14:creationId xmlns:p14="http://schemas.microsoft.com/office/powerpoint/2010/main" val="347990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5979175-0295-4C1E-A61D-F648ADB5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Frauenbewegung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E94A8F-975B-44B0-A848-0BB6682D2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Gleichberechtigung</a:t>
            </a:r>
            <a:r>
              <a:rPr lang="pl-PL" sz="2400" dirty="0"/>
              <a:t> </a:t>
            </a:r>
            <a:r>
              <a:rPr lang="pl-PL" sz="2400" dirty="0" err="1"/>
              <a:t>zwischen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Männer</a:t>
            </a:r>
            <a:r>
              <a:rPr lang="pl-PL" sz="2400" dirty="0"/>
              <a:t> war in </a:t>
            </a:r>
            <a:r>
              <a:rPr lang="pl-PL" sz="2400" dirty="0" err="1"/>
              <a:t>vielen</a:t>
            </a:r>
            <a:r>
              <a:rPr lang="pl-PL" sz="2400" dirty="0"/>
              <a:t> </a:t>
            </a:r>
            <a:r>
              <a:rPr lang="pl-PL" sz="2400" dirty="0" err="1"/>
              <a:t>Länder</a:t>
            </a:r>
            <a:r>
              <a:rPr lang="pl-PL" sz="2400" dirty="0"/>
              <a:t> in Europa </a:t>
            </a:r>
            <a:r>
              <a:rPr lang="pl-PL" sz="2400" dirty="0" err="1"/>
              <a:t>wichtig</a:t>
            </a:r>
            <a:endParaRPr lang="pl-PL" sz="2400" dirty="0"/>
          </a:p>
          <a:p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wollten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Ungerechtigkeit</a:t>
            </a:r>
            <a:r>
              <a:rPr lang="pl-PL" sz="2400" dirty="0"/>
              <a:t> </a:t>
            </a:r>
            <a:r>
              <a:rPr lang="pl-PL" sz="2400" dirty="0" err="1"/>
              <a:t>aufmerksam</a:t>
            </a:r>
            <a:r>
              <a:rPr lang="pl-PL" sz="2400" dirty="0"/>
              <a:t> </a:t>
            </a:r>
            <a:r>
              <a:rPr lang="pl-PL" sz="2400" dirty="0" err="1"/>
              <a:t>machen</a:t>
            </a:r>
            <a:endParaRPr lang="pl-PL" sz="2400" dirty="0"/>
          </a:p>
          <a:p>
            <a:r>
              <a:rPr lang="pl-PL" sz="2400" dirty="0" err="1"/>
              <a:t>Freiheit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Gleichheit</a:t>
            </a:r>
            <a:r>
              <a:rPr lang="pl-PL" sz="2400" dirty="0"/>
              <a:t> </a:t>
            </a:r>
            <a:r>
              <a:rPr lang="pl-PL" sz="2400" dirty="0" err="1"/>
              <a:t>waren</a:t>
            </a:r>
            <a:r>
              <a:rPr lang="pl-PL" sz="2400" dirty="0"/>
              <a:t> </a:t>
            </a:r>
            <a:r>
              <a:rPr lang="pl-PL" sz="2400" dirty="0" err="1"/>
              <a:t>immer</a:t>
            </a:r>
            <a:r>
              <a:rPr lang="pl-PL" sz="2400" dirty="0"/>
              <a:t> </a:t>
            </a:r>
            <a:r>
              <a:rPr lang="pl-PL" sz="2400" dirty="0" err="1"/>
              <a:t>mehr</a:t>
            </a:r>
            <a:r>
              <a:rPr lang="pl-PL" sz="2400" dirty="0"/>
              <a:t> </a:t>
            </a:r>
            <a:r>
              <a:rPr lang="pl-PL" sz="2400" dirty="0" err="1"/>
              <a:t>wichtig</a:t>
            </a:r>
            <a:r>
              <a:rPr lang="pl-PL" sz="2400" dirty="0"/>
              <a:t> </a:t>
            </a:r>
            <a:r>
              <a:rPr lang="pl-PL" sz="2400" dirty="0" err="1"/>
              <a:t>an</a:t>
            </a:r>
            <a:r>
              <a:rPr lang="pl-PL" sz="2400" dirty="0"/>
              <a:t> </a:t>
            </a:r>
            <a:r>
              <a:rPr lang="pl-PL" sz="2400" dirty="0" err="1"/>
              <a:t>vielen</a:t>
            </a:r>
            <a:r>
              <a:rPr lang="pl-PL" sz="2400" dirty="0"/>
              <a:t> </a:t>
            </a:r>
            <a:r>
              <a:rPr lang="pl-PL" sz="2400" dirty="0" err="1"/>
              <a:t>Orten</a:t>
            </a:r>
            <a:r>
              <a:rPr lang="pl-PL" sz="2400" dirty="0"/>
              <a:t> in Europa</a:t>
            </a:r>
          </a:p>
          <a:p>
            <a:r>
              <a:rPr lang="pl-PL" sz="2400" dirty="0" err="1"/>
              <a:t>Finnland</a:t>
            </a:r>
            <a:r>
              <a:rPr lang="pl-PL" sz="2400" dirty="0"/>
              <a:t> war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erste</a:t>
            </a:r>
            <a:r>
              <a:rPr lang="pl-PL" sz="2400" dirty="0"/>
              <a:t> Land in Europa </a:t>
            </a:r>
            <a:r>
              <a:rPr lang="pl-PL" sz="2400" dirty="0" err="1"/>
              <a:t>und</a:t>
            </a:r>
            <a:r>
              <a:rPr lang="pl-PL" sz="2400" dirty="0"/>
              <a:t> der </a:t>
            </a:r>
            <a:r>
              <a:rPr lang="pl-PL" sz="2400" dirty="0" err="1"/>
              <a:t>dritte</a:t>
            </a:r>
            <a:r>
              <a:rPr lang="pl-PL" sz="2400" dirty="0"/>
              <a:t> </a:t>
            </a:r>
            <a:r>
              <a:rPr lang="pl-PL" sz="2400" dirty="0" err="1"/>
              <a:t>Staat</a:t>
            </a:r>
            <a:r>
              <a:rPr lang="pl-PL" sz="2400" dirty="0"/>
              <a:t> in der </a:t>
            </a:r>
            <a:r>
              <a:rPr lang="pl-PL" sz="2400" dirty="0" err="1"/>
              <a:t>Welt</a:t>
            </a:r>
            <a:r>
              <a:rPr lang="pl-PL" sz="2400" dirty="0"/>
              <a:t>, in </a:t>
            </a:r>
            <a:r>
              <a:rPr lang="pl-PL" sz="2400" dirty="0" err="1"/>
              <a:t>dem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Recht</a:t>
            </a:r>
            <a:r>
              <a:rPr lang="pl-PL" sz="2400" dirty="0"/>
              <a:t> </a:t>
            </a:r>
            <a:r>
              <a:rPr lang="pl-PL" sz="2400" dirty="0" err="1"/>
              <a:t>beschlossen</a:t>
            </a:r>
            <a:r>
              <a:rPr lang="pl-PL" sz="2400" dirty="0"/>
              <a:t> </a:t>
            </a:r>
            <a:r>
              <a:rPr lang="pl-PL" sz="2400" dirty="0" err="1"/>
              <a:t>wurde</a:t>
            </a:r>
            <a:endParaRPr lang="pl-PL" sz="2400" dirty="0"/>
          </a:p>
          <a:p>
            <a:r>
              <a:rPr lang="pl-PL" sz="2400" dirty="0" err="1"/>
              <a:t>Norwegen</a:t>
            </a:r>
            <a:r>
              <a:rPr lang="pl-PL" sz="2400" dirty="0"/>
              <a:t> </a:t>
            </a:r>
            <a:r>
              <a:rPr lang="pl-PL" sz="2400" dirty="0" err="1"/>
              <a:t>hat</a:t>
            </a:r>
            <a:r>
              <a:rPr lang="pl-PL" sz="2400" dirty="0"/>
              <a:t> </a:t>
            </a:r>
            <a:r>
              <a:rPr lang="pl-PL" sz="2400" dirty="0" err="1"/>
              <a:t>das</a:t>
            </a:r>
            <a:r>
              <a:rPr lang="pl-PL" sz="2400" dirty="0"/>
              <a:t> Frauenwahlrecht in </a:t>
            </a:r>
            <a:r>
              <a:rPr lang="pl-PL" sz="2400" dirty="0" err="1"/>
              <a:t>Jahr</a:t>
            </a:r>
            <a:r>
              <a:rPr lang="pl-PL" sz="2400" dirty="0"/>
              <a:t> 1913 </a:t>
            </a:r>
            <a:r>
              <a:rPr lang="pl-PL" sz="2400" dirty="0" err="1"/>
              <a:t>eingeführt</a:t>
            </a:r>
            <a:r>
              <a:rPr lang="pl-PL" sz="2400" dirty="0"/>
              <a:t>. In </a:t>
            </a:r>
            <a:r>
              <a:rPr lang="pl-PL" sz="2400" dirty="0" err="1"/>
              <a:t>Dänemark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Island </a:t>
            </a:r>
            <a:r>
              <a:rPr lang="pl-PL" sz="2400" dirty="0" err="1"/>
              <a:t>erhielten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1915 </a:t>
            </a:r>
            <a:r>
              <a:rPr lang="pl-PL" sz="2400" dirty="0" err="1"/>
              <a:t>das</a:t>
            </a:r>
            <a:r>
              <a:rPr lang="pl-PL" sz="2400" dirty="0"/>
              <a:t> </a:t>
            </a:r>
            <a:r>
              <a:rPr lang="pl-PL" sz="2400" dirty="0" err="1"/>
              <a:t>Wahlrecht</a:t>
            </a:r>
            <a:r>
              <a:rPr lang="pl-PL" sz="2400" dirty="0"/>
              <a:t>. </a:t>
            </a:r>
          </a:p>
          <a:p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60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8EAF598-FB6E-476B-9653-77FB3D95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Frauenbewegung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Deutschland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A9B6D40-0459-42D0-A913-19B750C90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Die</a:t>
            </a:r>
            <a:r>
              <a:rPr lang="pl-PL" dirty="0"/>
              <a:t> SPD </a:t>
            </a:r>
            <a:r>
              <a:rPr lang="pl-PL" dirty="0" err="1"/>
              <a:t>kämpfte</a:t>
            </a:r>
            <a:r>
              <a:rPr lang="pl-PL" dirty="0"/>
              <a:t> </a:t>
            </a:r>
            <a:r>
              <a:rPr lang="pl-PL" dirty="0" err="1"/>
              <a:t>besonders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Wahlrecht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Frauen</a:t>
            </a:r>
            <a:endParaRPr lang="pl-PL" dirty="0"/>
          </a:p>
          <a:p>
            <a:r>
              <a:rPr lang="pl-PL" dirty="0"/>
              <a:t>Anita </a:t>
            </a:r>
            <a:r>
              <a:rPr lang="pl-PL" dirty="0" err="1"/>
              <a:t>Augsprug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Lida Gustava </a:t>
            </a:r>
            <a:r>
              <a:rPr lang="pl-PL" dirty="0" err="1"/>
              <a:t>Heymann</a:t>
            </a:r>
            <a:r>
              <a:rPr lang="pl-PL" dirty="0"/>
              <a:t> </a:t>
            </a:r>
            <a:r>
              <a:rPr lang="pl-PL" dirty="0" err="1"/>
              <a:t>haben</a:t>
            </a:r>
            <a:r>
              <a:rPr lang="pl-PL" dirty="0"/>
              <a:t> 1902 im Hamburg den </a:t>
            </a:r>
            <a:r>
              <a:rPr lang="pl-PL" dirty="0" err="1"/>
              <a:t>Verein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Frauenstimmrecht</a:t>
            </a:r>
            <a:r>
              <a:rPr lang="pl-PL" dirty="0"/>
              <a:t> </a:t>
            </a:r>
            <a:r>
              <a:rPr lang="pl-PL" dirty="0" err="1"/>
              <a:t>gegründet</a:t>
            </a:r>
            <a:r>
              <a:rPr lang="pl-PL" dirty="0"/>
              <a:t>.</a:t>
            </a:r>
          </a:p>
          <a:p>
            <a:r>
              <a:rPr lang="pl-PL" dirty="0" err="1"/>
              <a:t>Wenn</a:t>
            </a:r>
            <a:r>
              <a:rPr lang="pl-PL" dirty="0"/>
              <a:t> der Erste </a:t>
            </a:r>
            <a:r>
              <a:rPr lang="pl-PL" dirty="0" err="1"/>
              <a:t>Weltkreig</a:t>
            </a:r>
            <a:r>
              <a:rPr lang="pl-PL" dirty="0"/>
              <a:t> </a:t>
            </a:r>
            <a:r>
              <a:rPr lang="pl-PL" dirty="0" err="1"/>
              <a:t>ausgebrochen</a:t>
            </a:r>
            <a:r>
              <a:rPr lang="pl-PL" dirty="0"/>
              <a:t> </a:t>
            </a:r>
            <a:r>
              <a:rPr lang="pl-PL" dirty="0" err="1"/>
              <a:t>hat</a:t>
            </a:r>
            <a:r>
              <a:rPr lang="pl-PL" dirty="0"/>
              <a:t>, </a:t>
            </a:r>
            <a:r>
              <a:rPr lang="pl-PL" dirty="0" err="1"/>
              <a:t>sind</a:t>
            </a:r>
            <a:r>
              <a:rPr lang="pl-PL" dirty="0"/>
              <a:t> </a:t>
            </a:r>
            <a:r>
              <a:rPr lang="pl-PL" dirty="0" err="1"/>
              <a:t>viele</a:t>
            </a:r>
            <a:r>
              <a:rPr lang="pl-PL" dirty="0"/>
              <a:t> </a:t>
            </a:r>
            <a:r>
              <a:rPr lang="pl-PL" dirty="0" err="1"/>
              <a:t>Aktivistinnen</a:t>
            </a:r>
            <a:r>
              <a:rPr lang="pl-PL" dirty="0"/>
              <a:t> </a:t>
            </a:r>
            <a:r>
              <a:rPr lang="pl-PL" dirty="0" err="1"/>
              <a:t>immer</a:t>
            </a:r>
            <a:r>
              <a:rPr lang="pl-PL" dirty="0"/>
              <a:t> </a:t>
            </a:r>
            <a:r>
              <a:rPr lang="pl-PL" dirty="0" err="1"/>
              <a:t>mehr</a:t>
            </a:r>
            <a:r>
              <a:rPr lang="pl-PL" dirty="0"/>
              <a:t> </a:t>
            </a:r>
            <a:r>
              <a:rPr lang="pl-PL" dirty="0" err="1"/>
              <a:t>aktiv</a:t>
            </a:r>
            <a:r>
              <a:rPr lang="pl-PL" dirty="0"/>
              <a:t>. </a:t>
            </a:r>
            <a:r>
              <a:rPr lang="pl-PL" dirty="0" err="1"/>
              <a:t>Sie</a:t>
            </a:r>
            <a:r>
              <a:rPr lang="pl-PL" dirty="0"/>
              <a:t> </a:t>
            </a:r>
            <a:r>
              <a:rPr lang="pl-PL" dirty="0" err="1"/>
              <a:t>brauchten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Unterstützung</a:t>
            </a:r>
            <a:r>
              <a:rPr lang="pl-PL" dirty="0"/>
              <a:t> des </a:t>
            </a:r>
            <a:r>
              <a:rPr lang="pl-PL" dirty="0" err="1"/>
              <a:t>Deutschen</a:t>
            </a:r>
            <a:r>
              <a:rPr lang="pl-PL" dirty="0"/>
              <a:t> </a:t>
            </a:r>
            <a:r>
              <a:rPr lang="pl-PL" dirty="0" err="1"/>
              <a:t>Reiches</a:t>
            </a:r>
            <a:r>
              <a:rPr lang="pl-PL" dirty="0"/>
              <a:t>.  </a:t>
            </a:r>
          </a:p>
          <a:p>
            <a:r>
              <a:rPr lang="pl-PL" dirty="0" err="1"/>
              <a:t>Sie</a:t>
            </a:r>
            <a:r>
              <a:rPr lang="pl-PL" dirty="0"/>
              <a:t> </a:t>
            </a:r>
            <a:r>
              <a:rPr lang="pl-PL" dirty="0" err="1"/>
              <a:t>kämpften</a:t>
            </a:r>
            <a:r>
              <a:rPr lang="pl-PL" dirty="0"/>
              <a:t> z. B. </a:t>
            </a:r>
            <a:r>
              <a:rPr lang="pl-PL" dirty="0" err="1"/>
              <a:t>durch</a:t>
            </a:r>
            <a:r>
              <a:rPr lang="pl-PL" dirty="0"/>
              <a:t> </a:t>
            </a:r>
            <a:r>
              <a:rPr lang="pl-PL" dirty="0" err="1"/>
              <a:t>Petitionen</a:t>
            </a:r>
            <a:r>
              <a:rPr lang="pl-PL" dirty="0"/>
              <a:t> </a:t>
            </a:r>
            <a:r>
              <a:rPr lang="pl-PL" dirty="0" err="1"/>
              <a:t>oder</a:t>
            </a:r>
            <a:r>
              <a:rPr lang="pl-PL" dirty="0"/>
              <a:t> </a:t>
            </a:r>
            <a:r>
              <a:rPr lang="pl-PL" dirty="0" err="1"/>
              <a:t>Versammlungen</a:t>
            </a:r>
            <a:endParaRPr lang="pl-PL" dirty="0"/>
          </a:p>
          <a:p>
            <a:r>
              <a:rPr lang="de-DE" dirty="0"/>
              <a:t>Im Oktober 1918 erreichten die Proteste einen neuen Höhepunkt.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046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E1CAA8A-C866-4A7C-A7E6-8D15C345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Frauenbewegung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Deutschland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7CD4F3D-3208-4B3B-836F-271FF2E09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46088"/>
            <a:ext cx="10058400" cy="4050792"/>
          </a:xfrm>
        </p:spPr>
        <p:txBody>
          <a:bodyPr>
            <a:normAutofit fontScale="92500"/>
          </a:bodyPr>
          <a:lstStyle/>
          <a:p>
            <a:r>
              <a:rPr lang="pl-PL" sz="2400" dirty="0"/>
              <a:t>Das </a:t>
            </a:r>
            <a:r>
              <a:rPr lang="pl-PL" sz="2400" dirty="0" err="1"/>
              <a:t>Wahlrecht</a:t>
            </a:r>
            <a:r>
              <a:rPr lang="pl-PL" sz="2400" dirty="0"/>
              <a:t> </a:t>
            </a:r>
            <a:r>
              <a:rPr lang="pl-PL" sz="2400" dirty="0" err="1"/>
              <a:t>für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wurde</a:t>
            </a:r>
            <a:r>
              <a:rPr lang="pl-PL" sz="2400" dirty="0"/>
              <a:t> im </a:t>
            </a:r>
            <a:r>
              <a:rPr lang="pl-PL" sz="2400" dirty="0" err="1"/>
              <a:t>November</a:t>
            </a:r>
            <a:r>
              <a:rPr lang="pl-PL" sz="2400" dirty="0"/>
              <a:t> 1918 in </a:t>
            </a:r>
            <a:r>
              <a:rPr lang="pl-PL" sz="2400" dirty="0" err="1"/>
              <a:t>Deutschland</a:t>
            </a:r>
            <a:r>
              <a:rPr lang="pl-PL" sz="2400" dirty="0"/>
              <a:t> </a:t>
            </a:r>
            <a:r>
              <a:rPr lang="pl-PL" sz="2400" dirty="0" err="1"/>
              <a:t>eingeführt</a:t>
            </a:r>
            <a:endParaRPr lang="pl-PL" sz="2400" dirty="0"/>
          </a:p>
          <a:p>
            <a:r>
              <a:rPr lang="pl-PL" sz="2400" dirty="0"/>
              <a:t>Am 30. </a:t>
            </a:r>
            <a:r>
              <a:rPr lang="pl-PL" sz="2400" dirty="0" err="1"/>
              <a:t>November</a:t>
            </a:r>
            <a:r>
              <a:rPr lang="pl-PL" sz="2400" dirty="0"/>
              <a:t> </a:t>
            </a:r>
            <a:r>
              <a:rPr lang="pl-PL" sz="2400" dirty="0" err="1"/>
              <a:t>hatten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aktives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passives</a:t>
            </a:r>
            <a:r>
              <a:rPr lang="pl-PL" sz="2400" dirty="0"/>
              <a:t> </a:t>
            </a:r>
            <a:r>
              <a:rPr lang="pl-PL" sz="2400" dirty="0" err="1"/>
              <a:t>Wahlrecht</a:t>
            </a:r>
            <a:endParaRPr lang="pl-PL" sz="2400" dirty="0"/>
          </a:p>
          <a:p>
            <a:r>
              <a:rPr lang="pl-PL" sz="2400" dirty="0"/>
              <a:t>I</a:t>
            </a:r>
            <a:r>
              <a:rPr lang="de-DE" sz="2400" dirty="0"/>
              <a:t>m Januar 1919 </a:t>
            </a:r>
            <a:r>
              <a:rPr lang="de-DE" sz="2400" dirty="0" err="1"/>
              <a:t>könn</a:t>
            </a:r>
            <a:r>
              <a:rPr lang="pl-PL" sz="2400" dirty="0"/>
              <a:t>t</a:t>
            </a:r>
            <a:r>
              <a:rPr lang="de-DE" sz="2400" dirty="0"/>
              <a:t>en Frauen die deutsche Nationalversammlung wählen und sich als Abgeordnete wählen lassen.</a:t>
            </a:r>
            <a:endParaRPr lang="pl-PL" sz="2400" dirty="0"/>
          </a:p>
          <a:p>
            <a:r>
              <a:rPr lang="pl-PL" sz="2400" dirty="0"/>
              <a:t>In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Nationalsammlung</a:t>
            </a:r>
            <a:r>
              <a:rPr lang="pl-PL" sz="2400" dirty="0"/>
              <a:t> </a:t>
            </a:r>
            <a:r>
              <a:rPr lang="pl-PL" sz="2400" dirty="0" err="1"/>
              <a:t>wurden</a:t>
            </a:r>
            <a:r>
              <a:rPr lang="pl-PL" sz="2400" dirty="0"/>
              <a:t> 37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aus</a:t>
            </a:r>
            <a:r>
              <a:rPr lang="pl-PL" sz="2400" dirty="0"/>
              <a:t> 5 </a:t>
            </a:r>
            <a:r>
              <a:rPr lang="pl-PL" sz="2400" dirty="0" err="1"/>
              <a:t>Parteien</a:t>
            </a:r>
            <a:r>
              <a:rPr lang="pl-PL" sz="2400" dirty="0"/>
              <a:t> </a:t>
            </a:r>
            <a:r>
              <a:rPr lang="pl-PL" sz="2400" dirty="0" err="1"/>
              <a:t>gewählt</a:t>
            </a:r>
            <a:r>
              <a:rPr lang="pl-PL" sz="2400" dirty="0"/>
              <a:t>.</a:t>
            </a:r>
          </a:p>
          <a:p>
            <a:r>
              <a:rPr lang="pl-PL" sz="2400" dirty="0"/>
              <a:t>In der </a:t>
            </a:r>
            <a:r>
              <a:rPr lang="pl-PL" sz="2400" dirty="0" err="1"/>
              <a:t>ersten</a:t>
            </a:r>
            <a:r>
              <a:rPr lang="pl-PL" sz="2400" dirty="0"/>
              <a:t> </a:t>
            </a:r>
            <a:r>
              <a:rPr lang="pl-PL" sz="2400" dirty="0" err="1"/>
              <a:t>Rede</a:t>
            </a:r>
            <a:r>
              <a:rPr lang="pl-PL" sz="2400" dirty="0"/>
              <a:t> </a:t>
            </a:r>
            <a:r>
              <a:rPr lang="pl-PL" sz="2400" dirty="0" err="1"/>
              <a:t>sagte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Abgeordnete</a:t>
            </a:r>
            <a:r>
              <a:rPr lang="pl-PL" sz="2400" dirty="0"/>
              <a:t> Marie </a:t>
            </a:r>
            <a:r>
              <a:rPr lang="pl-PL" sz="2400" dirty="0" err="1"/>
              <a:t>Juchacz</a:t>
            </a:r>
            <a:r>
              <a:rPr lang="pl-PL" sz="2400" dirty="0"/>
              <a:t>: „</a:t>
            </a:r>
            <a:r>
              <a:rPr lang="de-DE" sz="2400" dirty="0"/>
              <a:t>Was diese Regierung getan hat, das war eine Selbstverständlichkeit; sie hat den Frauen gegeben, was ihnen bis dahin zu Unrecht vorenthalten worden ist."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668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819245D-0A93-428E-9A1A-28B9E9F3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Frauen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deutschen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02D0241-1384-4E02-A1DF-11AE19AC9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/>
              <a:t>Politik</a:t>
            </a:r>
            <a:r>
              <a:rPr lang="pl-PL" sz="2400" dirty="0"/>
              <a:t> </a:t>
            </a:r>
            <a:r>
              <a:rPr lang="pl-PL" sz="2400" dirty="0" err="1"/>
              <a:t>ist</a:t>
            </a:r>
            <a:r>
              <a:rPr lang="pl-PL" sz="2400" dirty="0"/>
              <a:t> </a:t>
            </a:r>
            <a:r>
              <a:rPr lang="pl-PL" sz="2400" dirty="0" err="1"/>
              <a:t>oft</a:t>
            </a:r>
            <a:r>
              <a:rPr lang="pl-PL" sz="2400" dirty="0"/>
              <a:t> </a:t>
            </a:r>
            <a:r>
              <a:rPr lang="pl-PL" sz="2400" dirty="0" err="1"/>
              <a:t>männlich</a:t>
            </a:r>
            <a:r>
              <a:rPr lang="pl-PL" sz="2400" dirty="0"/>
              <a:t> </a:t>
            </a:r>
            <a:r>
              <a:rPr lang="pl-PL" sz="2400" dirty="0" err="1"/>
              <a:t>dominiert</a:t>
            </a:r>
            <a:endParaRPr lang="pl-PL" sz="2400" dirty="0"/>
          </a:p>
          <a:p>
            <a:r>
              <a:rPr lang="pl-PL" sz="2400" dirty="0"/>
              <a:t>Nie </a:t>
            </a:r>
            <a:r>
              <a:rPr lang="pl-PL" sz="2400" dirty="0" err="1"/>
              <a:t>mehr</a:t>
            </a:r>
            <a:r>
              <a:rPr lang="pl-PL" sz="2400" dirty="0"/>
              <a:t> </a:t>
            </a:r>
            <a:r>
              <a:rPr lang="pl-PL" sz="2400" dirty="0" err="1"/>
              <a:t>als</a:t>
            </a:r>
            <a:r>
              <a:rPr lang="pl-PL" sz="2400" dirty="0"/>
              <a:t> 37 </a:t>
            </a:r>
            <a:r>
              <a:rPr lang="pl-PL" sz="2400" dirty="0" err="1"/>
              <a:t>Prozent</a:t>
            </a:r>
            <a:r>
              <a:rPr lang="pl-PL" sz="2400" dirty="0"/>
              <a:t> der </a:t>
            </a:r>
            <a:r>
              <a:rPr lang="pl-PL" sz="2400" dirty="0" err="1"/>
              <a:t>Abgeordneten</a:t>
            </a:r>
            <a:r>
              <a:rPr lang="pl-PL" sz="2400" dirty="0"/>
              <a:t> </a:t>
            </a:r>
            <a:r>
              <a:rPr lang="pl-PL" sz="2400" dirty="0" err="1"/>
              <a:t>sind</a:t>
            </a:r>
            <a:r>
              <a:rPr lang="pl-PL" sz="2400" dirty="0"/>
              <a:t> </a:t>
            </a:r>
            <a:r>
              <a:rPr lang="pl-PL" sz="2400" dirty="0" err="1"/>
              <a:t>weiblich</a:t>
            </a:r>
            <a:r>
              <a:rPr lang="pl-PL" sz="2400" dirty="0"/>
              <a:t> im </a:t>
            </a:r>
            <a:r>
              <a:rPr lang="pl-PL" sz="2400" dirty="0" err="1"/>
              <a:t>Deutschen</a:t>
            </a:r>
            <a:r>
              <a:rPr lang="pl-PL" sz="2400" dirty="0"/>
              <a:t> Bundestag</a:t>
            </a:r>
          </a:p>
          <a:p>
            <a:r>
              <a:rPr lang="pl-PL" sz="2400" dirty="0"/>
              <a:t>2019 </a:t>
            </a:r>
            <a:r>
              <a:rPr lang="pl-PL" sz="2400" dirty="0" err="1"/>
              <a:t>ist</a:t>
            </a:r>
            <a:r>
              <a:rPr lang="pl-PL" sz="2400" dirty="0"/>
              <a:t> der </a:t>
            </a:r>
            <a:r>
              <a:rPr lang="pl-PL" sz="2400" dirty="0" err="1"/>
              <a:t>Frauenanteil</a:t>
            </a:r>
            <a:r>
              <a:rPr lang="pl-PL" sz="2400" dirty="0"/>
              <a:t> 31,2 % im </a:t>
            </a:r>
            <a:r>
              <a:rPr lang="pl-PL" sz="2400" dirty="0" err="1"/>
              <a:t>Deutschen</a:t>
            </a:r>
            <a:r>
              <a:rPr lang="pl-PL" sz="2400" dirty="0"/>
              <a:t> Bundestag</a:t>
            </a:r>
          </a:p>
          <a:p>
            <a:r>
              <a:rPr lang="pl-PL" sz="2400" dirty="0" err="1"/>
              <a:t>Politiker</a:t>
            </a:r>
            <a:r>
              <a:rPr lang="pl-PL" sz="2400" dirty="0"/>
              <a:t> </a:t>
            </a:r>
            <a:r>
              <a:rPr lang="pl-PL" sz="2400" dirty="0" err="1"/>
              <a:t>vieler</a:t>
            </a:r>
            <a:r>
              <a:rPr lang="pl-PL" sz="2400" dirty="0"/>
              <a:t> </a:t>
            </a:r>
            <a:r>
              <a:rPr lang="pl-PL" sz="2400" dirty="0" err="1"/>
              <a:t>Partei</a:t>
            </a:r>
            <a:r>
              <a:rPr lang="pl-PL" sz="2400" dirty="0"/>
              <a:t> </a:t>
            </a:r>
            <a:r>
              <a:rPr lang="pl-PL" sz="2400" dirty="0" err="1"/>
              <a:t>haben</a:t>
            </a:r>
            <a:r>
              <a:rPr lang="pl-PL" sz="2400" dirty="0"/>
              <a:t> </a:t>
            </a:r>
            <a:r>
              <a:rPr lang="pl-PL" sz="2400" dirty="0" err="1"/>
              <a:t>dafür</a:t>
            </a:r>
            <a:r>
              <a:rPr lang="pl-PL" sz="2400" dirty="0"/>
              <a:t> </a:t>
            </a:r>
            <a:r>
              <a:rPr lang="pl-PL" sz="2400" dirty="0" err="1"/>
              <a:t>gesorgt</a:t>
            </a:r>
            <a:r>
              <a:rPr lang="pl-PL" sz="2400" dirty="0"/>
              <a:t>, </a:t>
            </a:r>
            <a:r>
              <a:rPr lang="pl-PL" sz="2400" dirty="0" err="1"/>
              <a:t>dass</a:t>
            </a:r>
            <a:r>
              <a:rPr lang="pl-PL" sz="2400" dirty="0"/>
              <a:t> </a:t>
            </a:r>
            <a:r>
              <a:rPr lang="pl-PL" sz="2400" dirty="0" err="1"/>
              <a:t>mehr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in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Politik</a:t>
            </a:r>
            <a:r>
              <a:rPr lang="pl-PL" sz="2400" dirty="0"/>
              <a:t> </a:t>
            </a:r>
            <a:r>
              <a:rPr lang="pl-PL" sz="2400" dirty="0" err="1"/>
              <a:t>kommen</a:t>
            </a:r>
            <a:r>
              <a:rPr lang="pl-PL" sz="2400" dirty="0"/>
              <a:t> </a:t>
            </a:r>
            <a:r>
              <a:rPr lang="pl-PL" sz="2400" dirty="0" err="1"/>
              <a:t>oder</a:t>
            </a:r>
            <a:r>
              <a:rPr lang="pl-PL" sz="2400" dirty="0"/>
              <a:t> </a:t>
            </a:r>
            <a:r>
              <a:rPr lang="pl-PL" sz="2400" dirty="0" err="1"/>
              <a:t>mehr</a:t>
            </a:r>
            <a:r>
              <a:rPr lang="pl-PL" sz="2400" dirty="0"/>
              <a:t> </a:t>
            </a:r>
            <a:r>
              <a:rPr lang="pl-PL" sz="2400" dirty="0" err="1"/>
              <a:t>Geld</a:t>
            </a:r>
            <a:r>
              <a:rPr lang="pl-PL" sz="2400" dirty="0"/>
              <a:t> </a:t>
            </a:r>
            <a:r>
              <a:rPr lang="pl-PL" sz="2400" dirty="0" err="1"/>
              <a:t>verdienen</a:t>
            </a:r>
            <a:endParaRPr lang="pl-PL" sz="2400" dirty="0"/>
          </a:p>
          <a:p>
            <a:r>
              <a:rPr lang="pl-PL" sz="2400" dirty="0"/>
              <a:t>Z.B. </a:t>
            </a:r>
            <a:r>
              <a:rPr lang="de-DE" sz="2400" dirty="0"/>
              <a:t> 2016 f</a:t>
            </a:r>
            <a:r>
              <a:rPr lang="pl-PL" sz="2400" dirty="0" err="1"/>
              <a:t>örderten</a:t>
            </a:r>
            <a:r>
              <a:rPr lang="pl-PL" sz="2400" dirty="0"/>
              <a:t> </a:t>
            </a:r>
            <a:r>
              <a:rPr lang="pl-PL" sz="2400" dirty="0" err="1"/>
              <a:t>sie</a:t>
            </a:r>
            <a:r>
              <a:rPr lang="de-DE" sz="2400" dirty="0"/>
              <a:t> </a:t>
            </a:r>
            <a:r>
              <a:rPr lang="pl-PL" sz="2400" dirty="0"/>
              <a:t>„ </a:t>
            </a:r>
            <a:r>
              <a:rPr lang="pl-PL" sz="2400" b="1" dirty="0" err="1"/>
              <a:t>das</a:t>
            </a:r>
            <a:r>
              <a:rPr lang="pl-PL" sz="2400" b="1" dirty="0"/>
              <a:t> </a:t>
            </a:r>
            <a:r>
              <a:rPr lang="de-DE" sz="2400" b="1" dirty="0"/>
              <a:t>Gesetz für die gleichberechtigte Teilhabe von Frauen und Männern an Führungspositionen</a:t>
            </a:r>
            <a:r>
              <a:rPr lang="de-DE" sz="2400" dirty="0"/>
              <a:t> </a:t>
            </a:r>
            <a:r>
              <a:rPr lang="pl-PL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63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82818C9-C066-42F3-ADAA-70A22E18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Schweiz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2CB5903-2BBD-47C9-A988-6C52FFFC8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Schweiz</a:t>
            </a:r>
            <a:r>
              <a:rPr lang="pl-PL" sz="2400" dirty="0"/>
              <a:t> war </a:t>
            </a:r>
            <a:r>
              <a:rPr lang="pl-PL" sz="2400" dirty="0" err="1"/>
              <a:t>eines</a:t>
            </a:r>
            <a:r>
              <a:rPr lang="pl-PL" sz="2400" dirty="0"/>
              <a:t> der </a:t>
            </a:r>
            <a:r>
              <a:rPr lang="pl-PL" sz="2400" dirty="0" err="1"/>
              <a:t>letzten</a:t>
            </a:r>
            <a:r>
              <a:rPr lang="pl-PL" sz="2400" dirty="0"/>
              <a:t> </a:t>
            </a:r>
            <a:r>
              <a:rPr lang="pl-PL" sz="2400" dirty="0" err="1"/>
              <a:t>europäischen</a:t>
            </a:r>
            <a:r>
              <a:rPr lang="pl-PL" sz="2400" dirty="0"/>
              <a:t> </a:t>
            </a:r>
            <a:r>
              <a:rPr lang="pl-PL" sz="2400" dirty="0" err="1"/>
              <a:t>Länder</a:t>
            </a:r>
            <a:r>
              <a:rPr lang="pl-PL" sz="2400" dirty="0"/>
              <a:t> mit </a:t>
            </a:r>
            <a:r>
              <a:rPr lang="pl-PL" sz="2400" dirty="0" err="1"/>
              <a:t>dem</a:t>
            </a:r>
            <a:r>
              <a:rPr lang="pl-PL" sz="2400" dirty="0"/>
              <a:t> </a:t>
            </a:r>
            <a:r>
              <a:rPr lang="pl-PL" sz="2400" dirty="0" err="1"/>
              <a:t>Frauenstimmrecht</a:t>
            </a:r>
            <a:endParaRPr lang="pl-PL" sz="2400" dirty="0"/>
          </a:p>
          <a:p>
            <a:r>
              <a:rPr lang="pl-PL" sz="2400" dirty="0"/>
              <a:t>Das </a:t>
            </a:r>
            <a:r>
              <a:rPr lang="pl-PL" sz="2400" dirty="0" err="1"/>
              <a:t>Frauenstimmrecht</a:t>
            </a:r>
            <a:r>
              <a:rPr lang="pl-PL" sz="2400" dirty="0"/>
              <a:t> </a:t>
            </a:r>
            <a:r>
              <a:rPr lang="pl-PL" sz="2400" dirty="0" err="1"/>
              <a:t>wurde</a:t>
            </a:r>
            <a:r>
              <a:rPr lang="pl-PL" sz="2400" dirty="0"/>
              <a:t> </a:t>
            </a:r>
            <a:r>
              <a:rPr lang="pl-PL" sz="2400" dirty="0" err="1"/>
              <a:t>formal</a:t>
            </a:r>
            <a:r>
              <a:rPr lang="pl-PL" sz="2400" dirty="0"/>
              <a:t> </a:t>
            </a:r>
            <a:r>
              <a:rPr lang="pl-PL" sz="2400" dirty="0" err="1"/>
              <a:t>am</a:t>
            </a:r>
            <a:r>
              <a:rPr lang="pl-PL" sz="2400" dirty="0"/>
              <a:t> 16. </a:t>
            </a:r>
            <a:r>
              <a:rPr lang="pl-PL" sz="2400" dirty="0" err="1"/>
              <a:t>März</a:t>
            </a:r>
            <a:r>
              <a:rPr lang="pl-PL" sz="2400" dirty="0"/>
              <a:t> 1971 </a:t>
            </a:r>
            <a:r>
              <a:rPr lang="pl-PL" sz="2400" dirty="0" err="1"/>
              <a:t>eingeführt</a:t>
            </a:r>
            <a:r>
              <a:rPr lang="pl-PL" sz="2400" dirty="0"/>
              <a:t>.</a:t>
            </a:r>
          </a:p>
          <a:p>
            <a:r>
              <a:rPr lang="de-DE" sz="2400" dirty="0"/>
              <a:t>Der Kanton Appenzell Innerrhoden war der letzte Kanton</a:t>
            </a:r>
            <a:r>
              <a:rPr lang="pl-PL" sz="2400" dirty="0"/>
              <a:t>, in </a:t>
            </a:r>
            <a:r>
              <a:rPr lang="pl-PL" sz="2400" dirty="0" err="1"/>
              <a:t>dem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Rechte</a:t>
            </a:r>
            <a:r>
              <a:rPr lang="pl-PL" sz="2400" dirty="0"/>
              <a:t> </a:t>
            </a:r>
            <a:r>
              <a:rPr lang="pl-PL" sz="2400" dirty="0" err="1"/>
              <a:t>nicht</a:t>
            </a:r>
            <a:r>
              <a:rPr lang="pl-PL" sz="2400" dirty="0"/>
              <a:t> </a:t>
            </a:r>
            <a:r>
              <a:rPr lang="pl-PL" sz="2400" dirty="0" err="1"/>
              <a:t>hatten</a:t>
            </a:r>
            <a:endParaRPr lang="pl-PL" sz="2400" dirty="0"/>
          </a:p>
          <a:p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Frauen</a:t>
            </a:r>
            <a:r>
              <a:rPr lang="pl-PL" sz="2400" dirty="0"/>
              <a:t> im Kanton Appenzell </a:t>
            </a:r>
            <a:r>
              <a:rPr lang="pl-PL" sz="2400" dirty="0" err="1"/>
              <a:t>Innerhonden</a:t>
            </a:r>
            <a:r>
              <a:rPr lang="pl-PL" sz="2400" dirty="0"/>
              <a:t> </a:t>
            </a:r>
            <a:r>
              <a:rPr lang="pl-PL" sz="2400" dirty="0" err="1"/>
              <a:t>bekamen</a:t>
            </a:r>
            <a:r>
              <a:rPr lang="pl-PL" sz="2400" dirty="0"/>
              <a:t> am. 27 </a:t>
            </a:r>
            <a:r>
              <a:rPr lang="pl-PL" sz="2400" dirty="0" err="1"/>
              <a:t>November</a:t>
            </a:r>
            <a:r>
              <a:rPr lang="pl-PL" sz="2400" dirty="0"/>
              <a:t> 1990 </a:t>
            </a:r>
            <a:r>
              <a:rPr lang="pl-PL" sz="2400" dirty="0" err="1"/>
              <a:t>die</a:t>
            </a:r>
            <a:r>
              <a:rPr lang="pl-PL" sz="2400" dirty="0"/>
              <a:t> </a:t>
            </a:r>
            <a:r>
              <a:rPr lang="pl-PL" sz="2400" dirty="0" err="1"/>
              <a:t>politische</a:t>
            </a:r>
            <a:r>
              <a:rPr lang="pl-PL" sz="2400" dirty="0"/>
              <a:t> </a:t>
            </a:r>
            <a:r>
              <a:rPr lang="pl-PL" sz="2400" dirty="0" err="1"/>
              <a:t>Rechte</a:t>
            </a:r>
            <a:endParaRPr lang="pl-PL" sz="24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67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6903AC0-FDAA-4B94-A3A8-CF555447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Schwei</a:t>
            </a:r>
            <a:r>
              <a:rPr lang="pl-PL" dirty="0" err="1"/>
              <a:t>z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D2ED5BE-42FE-4E1E-B061-CC75DFB8E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 Das Thema </a:t>
            </a:r>
            <a:r>
              <a:rPr lang="pl-PL" sz="2800" dirty="0"/>
              <a:t>der </a:t>
            </a:r>
            <a:r>
              <a:rPr lang="pl-PL" sz="2800" dirty="0" err="1"/>
              <a:t>Gleichbereichtugung</a:t>
            </a:r>
            <a:r>
              <a:rPr lang="pl-PL" sz="2800" dirty="0"/>
              <a:t> </a:t>
            </a:r>
            <a:r>
              <a:rPr lang="pl-PL" sz="2800" dirty="0" err="1"/>
              <a:t>wird</a:t>
            </a:r>
            <a:r>
              <a:rPr lang="pl-PL" sz="2800" dirty="0"/>
              <a:t> </a:t>
            </a:r>
            <a:r>
              <a:rPr lang="de-DE" sz="2800" dirty="0"/>
              <a:t>in der Schweiz heiß diskutiert</a:t>
            </a:r>
            <a:endParaRPr lang="pl-PL" sz="2800" dirty="0"/>
          </a:p>
          <a:p>
            <a:r>
              <a:rPr lang="pl-PL" sz="2800" dirty="0" err="1"/>
              <a:t>Große</a:t>
            </a:r>
            <a:r>
              <a:rPr lang="pl-PL" sz="2800" dirty="0"/>
              <a:t> </a:t>
            </a:r>
            <a:r>
              <a:rPr lang="pl-PL" sz="2800" dirty="0" err="1"/>
              <a:t>Unternehmen</a:t>
            </a:r>
            <a:r>
              <a:rPr lang="pl-PL" sz="2800" dirty="0"/>
              <a:t> </a:t>
            </a:r>
            <a:r>
              <a:rPr lang="pl-PL" sz="2800" dirty="0" err="1"/>
              <a:t>wird</a:t>
            </a:r>
            <a:r>
              <a:rPr lang="pl-PL" sz="2800" dirty="0"/>
              <a:t> </a:t>
            </a:r>
            <a:r>
              <a:rPr lang="pl-PL" sz="2800" dirty="0" err="1"/>
              <a:t>regelmäßig</a:t>
            </a:r>
            <a:r>
              <a:rPr lang="pl-PL" sz="2800" dirty="0"/>
              <a:t> </a:t>
            </a:r>
            <a:r>
              <a:rPr lang="pl-PL" sz="2800" dirty="0" err="1"/>
              <a:t>geprüft</a:t>
            </a:r>
            <a:r>
              <a:rPr lang="pl-PL" sz="2800" dirty="0"/>
              <a:t>, </a:t>
            </a:r>
            <a:r>
              <a:rPr lang="pl-PL" sz="2800" dirty="0" err="1"/>
              <a:t>ob</a:t>
            </a:r>
            <a:r>
              <a:rPr lang="pl-PL" sz="2800" dirty="0"/>
              <a:t>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pl-PL" sz="2800" dirty="0" err="1"/>
              <a:t>Frauen</a:t>
            </a:r>
            <a:r>
              <a:rPr lang="pl-PL" sz="2800" dirty="0"/>
              <a:t> </a:t>
            </a:r>
            <a:r>
              <a:rPr lang="pl-PL" sz="2800" dirty="0" err="1"/>
              <a:t>und</a:t>
            </a:r>
            <a:r>
              <a:rPr lang="pl-PL" sz="2800" dirty="0"/>
              <a:t> </a:t>
            </a:r>
            <a:r>
              <a:rPr lang="pl-PL" sz="2800" dirty="0" err="1"/>
              <a:t>Männer</a:t>
            </a:r>
            <a:r>
              <a:rPr lang="pl-PL" sz="2800" dirty="0"/>
              <a:t> </a:t>
            </a:r>
            <a:r>
              <a:rPr lang="pl-PL" sz="2800" dirty="0" err="1"/>
              <a:t>bei</a:t>
            </a:r>
            <a:r>
              <a:rPr lang="pl-PL" sz="2800" dirty="0"/>
              <a:t> </a:t>
            </a:r>
            <a:r>
              <a:rPr lang="pl-PL" sz="2800" dirty="0" err="1"/>
              <a:t>gleicher</a:t>
            </a:r>
            <a:r>
              <a:rPr lang="pl-PL" sz="2800" dirty="0"/>
              <a:t> </a:t>
            </a:r>
            <a:r>
              <a:rPr lang="pl-PL" sz="2800" dirty="0" err="1"/>
              <a:t>Artbeit</a:t>
            </a:r>
            <a:r>
              <a:rPr lang="pl-PL" sz="2800" dirty="0"/>
              <a:t> </a:t>
            </a:r>
            <a:r>
              <a:rPr lang="pl-PL" sz="2800" dirty="0" err="1"/>
              <a:t>gleiche</a:t>
            </a:r>
            <a:r>
              <a:rPr lang="pl-PL" sz="2800" dirty="0"/>
              <a:t> </a:t>
            </a:r>
            <a:r>
              <a:rPr lang="pl-PL" sz="2800" dirty="0" err="1"/>
              <a:t>Löhne</a:t>
            </a:r>
            <a:r>
              <a:rPr lang="pl-PL" sz="2800" dirty="0"/>
              <a:t> </a:t>
            </a:r>
            <a:r>
              <a:rPr lang="pl-PL" sz="2800" dirty="0" err="1"/>
              <a:t>geben</a:t>
            </a:r>
            <a:endParaRPr lang="pl-PL" sz="2800" dirty="0"/>
          </a:p>
          <a:p>
            <a:r>
              <a:rPr lang="pl-PL" sz="2800" dirty="0"/>
              <a:t>In der </a:t>
            </a:r>
            <a:r>
              <a:rPr lang="pl-PL" sz="2800" dirty="0" err="1"/>
              <a:t>Politik</a:t>
            </a:r>
            <a:r>
              <a:rPr lang="pl-PL" sz="2800" dirty="0"/>
              <a:t> </a:t>
            </a:r>
            <a:r>
              <a:rPr lang="pl-PL" sz="2800" dirty="0" err="1"/>
              <a:t>gibt</a:t>
            </a:r>
            <a:r>
              <a:rPr lang="pl-PL" sz="2800" dirty="0"/>
              <a:t> es </a:t>
            </a:r>
            <a:r>
              <a:rPr lang="pl-PL" sz="2800" dirty="0" err="1"/>
              <a:t>weniger</a:t>
            </a:r>
            <a:r>
              <a:rPr lang="pl-PL" sz="2800" dirty="0"/>
              <a:t> </a:t>
            </a:r>
            <a:r>
              <a:rPr lang="pl-PL" sz="2800" dirty="0" err="1"/>
              <a:t>Frauen</a:t>
            </a:r>
            <a:r>
              <a:rPr lang="pl-PL" sz="2800" dirty="0"/>
              <a:t> </a:t>
            </a:r>
            <a:r>
              <a:rPr lang="pl-PL" sz="2800" dirty="0" err="1"/>
              <a:t>als</a:t>
            </a:r>
            <a:r>
              <a:rPr lang="pl-PL" sz="2800" dirty="0"/>
              <a:t> </a:t>
            </a:r>
            <a:r>
              <a:rPr lang="pl-PL" sz="2800" dirty="0" err="1"/>
              <a:t>Männer</a:t>
            </a:r>
            <a:r>
              <a:rPr lang="pl-PL" sz="2800" dirty="0"/>
              <a:t> in den Bundesrat</a:t>
            </a:r>
          </a:p>
          <a:p>
            <a:r>
              <a:rPr lang="pl-PL" sz="2800" dirty="0"/>
              <a:t> 2019 </a:t>
            </a:r>
            <a:r>
              <a:rPr lang="de-DE" sz="2800" dirty="0"/>
              <a:t>stellen Frauen rund 40 Prozent der Kandidierenden. 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833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728</Words>
  <Application>Microsoft Office PowerPoint</Application>
  <PresentationFormat>Niestandardowy</PresentationFormat>
  <Paragraphs>129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Drewniana czcionka</vt:lpstr>
      <vt:lpstr>                            Universität RZeszow                                                                Fakultät für                                                             rechtswissenschaften </vt:lpstr>
      <vt:lpstr>AGENDA</vt:lpstr>
      <vt:lpstr>Frauenwahlrecht in Europa    </vt:lpstr>
      <vt:lpstr>Frauenbewegung</vt:lpstr>
      <vt:lpstr>Frauenbewegung in Deutschland</vt:lpstr>
      <vt:lpstr>Frauenbewegung in Deutschland</vt:lpstr>
      <vt:lpstr>Frauen in der deutschen Politik </vt:lpstr>
      <vt:lpstr>Schweiz</vt:lpstr>
      <vt:lpstr>Schweiz</vt:lpstr>
      <vt:lpstr>Österreich</vt:lpstr>
      <vt:lpstr>Österreich</vt:lpstr>
      <vt:lpstr>POlen</vt:lpstr>
      <vt:lpstr>Polen</vt:lpstr>
      <vt:lpstr>Polen</vt:lpstr>
      <vt:lpstr>Wortschatz</vt:lpstr>
      <vt:lpstr>Quellen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Frauenwahlrecht</dc:title>
  <dc:creator>Zuzanna Staniec</dc:creator>
  <cp:lastModifiedBy>Oem</cp:lastModifiedBy>
  <cp:revision>47</cp:revision>
  <dcterms:created xsi:type="dcterms:W3CDTF">2020-03-26T15:08:40Z</dcterms:created>
  <dcterms:modified xsi:type="dcterms:W3CDTF">2020-04-28T05:19:54Z</dcterms:modified>
</cp:coreProperties>
</file>