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60" r:id="rId7"/>
    <p:sldId id="261" r:id="rId8"/>
    <p:sldId id="263" r:id="rId9"/>
    <p:sldId id="262" r:id="rId10"/>
    <p:sldId id="264" r:id="rId11"/>
    <p:sldId id="265" r:id="rId12"/>
    <p:sldId id="266" r:id="rId13"/>
    <p:sldId id="267" r:id="rId14"/>
    <p:sldId id="269" r:id="rId15"/>
    <p:sldId id="272" r:id="rId16"/>
    <p:sldId id="270" r:id="rId17"/>
    <p:sldId id="273"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003" y="23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FF22C59-9866-4E49-BA86-8C7C8BFE8A0F}" type="datetimeFigureOut">
              <a:rPr lang="pl-PL" smtClean="0"/>
              <a:pPr/>
              <a:t>2020-05-06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C75A82F-AEFA-4A83-AEF0-076A72F4AA74}"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2C59-9866-4E49-BA86-8C7C8BFE8A0F}" type="datetimeFigureOut">
              <a:rPr lang="pl-PL" smtClean="0"/>
              <a:pPr/>
              <a:t>2020-05-06</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A82F-AEFA-4A83-AEF0-076A72F4AA74}"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bg1"/>
            </a:gs>
            <a:gs pos="11000">
              <a:schemeClr val="bg1"/>
            </a:gs>
            <a:gs pos="39999">
              <a:srgbClr val="85C2FF"/>
            </a:gs>
            <a:gs pos="70000">
              <a:srgbClr val="C4D6EB">
                <a:alpha val="69000"/>
              </a:srgbClr>
            </a:gs>
            <a:gs pos="100000">
              <a:srgbClr val="FFEBFA"/>
            </a:gs>
          </a:gsLst>
          <a:lin ang="16200000" scaled="0"/>
          <a:tileRect/>
        </a:grad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500166" y="3429000"/>
            <a:ext cx="6200796" cy="900122"/>
          </a:xfrm>
        </p:spPr>
        <p:txBody>
          <a:bodyPr/>
          <a:lstStyle/>
          <a:p>
            <a:r>
              <a:rPr lang="pl-PL" b="1" dirty="0">
                <a:solidFill>
                  <a:schemeClr val="tx1"/>
                </a:solidFill>
                <a:latin typeface="Arial" pitchFamily="34" charset="0"/>
                <a:cs typeface="Arial" pitchFamily="34" charset="0"/>
              </a:rPr>
              <a:t>Angebot und Nachfrage</a:t>
            </a:r>
          </a:p>
          <a:p>
            <a:endParaRPr lang="pl-PL" dirty="0"/>
          </a:p>
        </p:txBody>
      </p:sp>
      <p:pic>
        <p:nvPicPr>
          <p:cNvPr id="4" name="image1.png"/>
          <p:cNvPicPr/>
          <p:nvPr/>
        </p:nvPicPr>
        <p:blipFill>
          <a:blip r:embed="rId2"/>
          <a:srcRect/>
          <a:stretch>
            <a:fillRect/>
          </a:stretch>
        </p:blipFill>
        <p:spPr>
          <a:xfrm>
            <a:off x="285720" y="285728"/>
            <a:ext cx="2786082" cy="2928958"/>
          </a:xfrm>
          <a:prstGeom prst="rect">
            <a:avLst/>
          </a:prstGeom>
          <a:ln/>
        </p:spPr>
      </p:pic>
      <p:sp>
        <p:nvSpPr>
          <p:cNvPr id="17410" name="Rectangle 2"/>
          <p:cNvSpPr>
            <a:spLocks noChangeArrowheads="1"/>
          </p:cNvSpPr>
          <p:nvPr/>
        </p:nvSpPr>
        <p:spPr bwMode="auto">
          <a:xfrm>
            <a:off x="3071802" y="1214422"/>
            <a:ext cx="5929322"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pl-PL" sz="2000" b="1" i="0" u="none" strike="noStrike" cap="none" normalizeH="0" baseline="0" dirty="0" smtClean="0">
                <a:ln>
                  <a:noFill/>
                </a:ln>
                <a:solidFill>
                  <a:srgbClr val="000000"/>
                </a:solidFill>
                <a:effectLst/>
                <a:latin typeface="Arial" pitchFamily="34" charset="0"/>
                <a:ea typeface="Arial" pitchFamily="34" charset="0"/>
                <a:cs typeface="Arial" pitchFamily="34" charset="0"/>
              </a:rPr>
              <a:t>Universität Rzeszów</a:t>
            </a:r>
            <a:br>
              <a:rPr kumimoji="0" lang="pl-PL" sz="2000" b="1" i="0" u="none" strike="noStrike" cap="none" normalizeH="0" baseline="0" dirty="0" smtClean="0">
                <a:ln>
                  <a:noFill/>
                </a:ln>
                <a:solidFill>
                  <a:srgbClr val="000000"/>
                </a:solidFill>
                <a:effectLst/>
                <a:latin typeface="Arial" pitchFamily="34" charset="0"/>
                <a:ea typeface="Arial" pitchFamily="34" charset="0"/>
                <a:cs typeface="Arial" pitchFamily="34" charset="0"/>
              </a:rPr>
            </a:br>
            <a:r>
              <a:rPr kumimoji="0" lang="pl-PL" sz="2400" b="1" i="0" u="none" strike="noStrike" cap="none" normalizeH="0" baseline="0" dirty="0" smtClean="0">
                <a:ln>
                  <a:noFill/>
                </a:ln>
                <a:solidFill>
                  <a:srgbClr val="000000"/>
                </a:solidFill>
                <a:effectLst/>
                <a:latin typeface="Arial" pitchFamily="34" charset="0"/>
                <a:ea typeface="Arial" pitchFamily="34" charset="0"/>
                <a:cs typeface="Arial" pitchFamily="34" charset="0"/>
              </a:rPr>
              <a:t>Fakultät für Wirtschaftwissenschaften</a:t>
            </a:r>
            <a:r>
              <a:rPr kumimoji="0" lang="pl-PL"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pl-PL"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Łącznik prosty 8"/>
          <p:cNvCxnSpPr/>
          <p:nvPr/>
        </p:nvCxnSpPr>
        <p:spPr>
          <a:xfrm>
            <a:off x="571472" y="4214818"/>
            <a:ext cx="792961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412" name="Rectangle 4"/>
          <p:cNvSpPr>
            <a:spLocks noChangeArrowheads="1"/>
          </p:cNvSpPr>
          <p:nvPr/>
        </p:nvSpPr>
        <p:spPr bwMode="auto">
          <a:xfrm>
            <a:off x="3643306" y="4290633"/>
            <a:ext cx="507206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933450" algn="l"/>
              </a:tabLst>
            </a:pPr>
            <a:r>
              <a:rPr kumimoji="0" lang="pl-PL"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pl-PL" b="1" i="0" u="none" strike="noStrike" cap="none" normalizeH="0" baseline="0" dirty="0" smtClean="0">
                <a:ln>
                  <a:noFill/>
                </a:ln>
                <a:solidFill>
                  <a:srgbClr val="000000"/>
                </a:solidFill>
                <a:effectLst/>
                <a:latin typeface="Arial" pitchFamily="34" charset="0"/>
                <a:ea typeface="Arial" pitchFamily="34" charset="0"/>
                <a:cs typeface="Arial" pitchFamily="34" charset="0"/>
              </a:rPr>
              <a:t>Bearbeitet von:</a:t>
            </a:r>
            <a:br>
              <a:rPr kumimoji="0" lang="pl-PL" b="1" i="0" u="none" strike="noStrike" cap="none" normalizeH="0" baseline="0" dirty="0" smtClean="0">
                <a:ln>
                  <a:noFill/>
                </a:ln>
                <a:solidFill>
                  <a:srgbClr val="000000"/>
                </a:solidFill>
                <a:effectLst/>
                <a:latin typeface="Arial" pitchFamily="34" charset="0"/>
                <a:ea typeface="Arial" pitchFamily="34" charset="0"/>
                <a:cs typeface="Arial" pitchFamily="34" charset="0"/>
              </a:rPr>
            </a:b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algn="r" eaLnBrk="0" fontAlgn="base" hangingPunct="0">
              <a:spcBef>
                <a:spcPct val="0"/>
              </a:spcBef>
              <a:spcAft>
                <a:spcPct val="0"/>
              </a:spcAft>
              <a:tabLst>
                <a:tab pos="933450" algn="l"/>
              </a:tabLst>
            </a:pPr>
            <a:r>
              <a:rPr kumimoji="0" lang="pl-PL" b="1" i="0" u="none" strike="noStrike" cap="none" normalizeH="0" baseline="0" dirty="0" smtClean="0">
                <a:ln>
                  <a:noFill/>
                </a:ln>
                <a:solidFill>
                  <a:srgbClr val="000000"/>
                </a:solidFill>
                <a:effectLst/>
                <a:latin typeface="Arial" pitchFamily="34" charset="0"/>
                <a:ea typeface="Arial" pitchFamily="34" charset="0"/>
                <a:cs typeface="Arial" pitchFamily="34" charset="0"/>
              </a:rPr>
              <a:t>Wioletta</a:t>
            </a:r>
            <a:r>
              <a:rPr kumimoji="0" lang="pl-PL" b="1" i="0" u="none" strike="noStrike" cap="none" normalizeH="0" dirty="0" smtClean="0">
                <a:ln>
                  <a:noFill/>
                </a:ln>
                <a:solidFill>
                  <a:srgbClr val="000000"/>
                </a:solidFill>
                <a:effectLst/>
                <a:latin typeface="Arial" pitchFamily="34" charset="0"/>
                <a:ea typeface="Arial" pitchFamily="34" charset="0"/>
                <a:cs typeface="Arial" pitchFamily="34" charset="0"/>
              </a:rPr>
              <a:t> Kich</a:t>
            </a:r>
          </a:p>
          <a:p>
            <a:pPr algn="r" eaLnBrk="0" fontAlgn="base" hangingPunct="0">
              <a:spcBef>
                <a:spcPct val="0"/>
              </a:spcBef>
              <a:spcAft>
                <a:spcPct val="0"/>
              </a:spcAft>
              <a:tabLst>
                <a:tab pos="933450" algn="l"/>
              </a:tabLst>
            </a:pPr>
            <a:r>
              <a:rPr lang="pl-PL" b="1" dirty="0" err="1" smtClean="0">
                <a:solidFill>
                  <a:srgbClr val="000000"/>
                </a:solidFill>
                <a:latin typeface="Arial" pitchFamily="34" charset="0"/>
                <a:ea typeface="Arial" pitchFamily="34" charset="0"/>
                <a:cs typeface="Arial" pitchFamily="34" charset="0"/>
              </a:rPr>
              <a:t>Studentin</a:t>
            </a:r>
            <a:r>
              <a:rPr lang="pl-PL" b="1" dirty="0" smtClean="0">
                <a:solidFill>
                  <a:srgbClr val="000000"/>
                </a:solidFill>
                <a:latin typeface="Arial" pitchFamily="34" charset="0"/>
                <a:ea typeface="Arial" pitchFamily="34" charset="0"/>
                <a:cs typeface="Arial" pitchFamily="34" charset="0"/>
              </a:rPr>
              <a:t> des 2. </a:t>
            </a:r>
            <a:r>
              <a:rPr lang="pl-PL" b="1" dirty="0" err="1" smtClean="0">
                <a:solidFill>
                  <a:srgbClr val="000000"/>
                </a:solidFill>
                <a:latin typeface="Arial" pitchFamily="34" charset="0"/>
                <a:ea typeface="Arial" pitchFamily="34" charset="0"/>
                <a:cs typeface="Arial" pitchFamily="34" charset="0"/>
              </a:rPr>
              <a:t>Studienjahres</a:t>
            </a:r>
            <a:r>
              <a:rPr lang="pl-PL" b="1" dirty="0" smtClean="0">
                <a:solidFill>
                  <a:srgbClr val="000000"/>
                </a:solidFill>
                <a:latin typeface="Arial" pitchFamily="34" charset="0"/>
                <a:ea typeface="Arial" pitchFamily="34" charset="0"/>
                <a:cs typeface="Arial" pitchFamily="34" charset="0"/>
              </a:rPr>
              <a:t> </a:t>
            </a:r>
            <a:r>
              <a:rPr kumimoji="0" lang="pl-PL" b="1" i="0" u="none" strike="noStrike" cap="none" normalizeH="0" dirty="0" smtClean="0">
                <a:ln>
                  <a:noFill/>
                </a:ln>
                <a:solidFill>
                  <a:srgbClr val="000000"/>
                </a:solidFill>
                <a:effectLst/>
                <a:latin typeface="Arial" pitchFamily="34" charset="0"/>
                <a:ea typeface="Arial" pitchFamily="34" charset="0"/>
                <a:cs typeface="Arial" pitchFamily="34" charset="0"/>
              </a:rPr>
              <a:t> </a:t>
            </a:r>
            <a:r>
              <a:rPr kumimoji="0" lang="pl-PL" b="1" i="0" u="none" strike="noStrike" cap="none" normalizeH="0" baseline="0" dirty="0" smtClean="0">
                <a:ln>
                  <a:noFill/>
                </a:ln>
                <a:solidFill>
                  <a:srgbClr val="000000"/>
                </a:solidFill>
                <a:effectLst/>
                <a:latin typeface="Arial" pitchFamily="34" charset="0"/>
                <a:ea typeface="Arial" pitchFamily="34" charset="0"/>
                <a:cs typeface="Arial" pitchFamily="34" charset="0"/>
              </a:rPr>
              <a:t/>
            </a:r>
            <a:br>
              <a:rPr kumimoji="0" lang="pl-PL" b="1" i="0" u="none" strike="noStrike" cap="none" normalizeH="0" baseline="0" dirty="0" smtClean="0">
                <a:ln>
                  <a:noFill/>
                </a:ln>
                <a:solidFill>
                  <a:srgbClr val="000000"/>
                </a:solidFill>
                <a:effectLst/>
                <a:latin typeface="Arial" pitchFamily="34" charset="0"/>
                <a:ea typeface="Arial" pitchFamily="34" charset="0"/>
                <a:cs typeface="Arial" pitchFamily="34" charset="0"/>
              </a:rPr>
            </a:br>
            <a:r>
              <a:rPr lang="pl-PL" b="1" dirty="0" smtClean="0">
                <a:solidFill>
                  <a:srgbClr val="000000"/>
                </a:solidFill>
                <a:latin typeface="Arial" pitchFamily="34" charset="0"/>
                <a:ea typeface="Arial" pitchFamily="34" charset="0"/>
                <a:cs typeface="Arial" pitchFamily="34" charset="0"/>
              </a:rPr>
              <a:t>der </a:t>
            </a:r>
            <a:r>
              <a:rPr lang="pl-PL" b="1" dirty="0" smtClean="0">
                <a:latin typeface="Arial" pitchFamily="34" charset="0"/>
                <a:cs typeface="Arial" pitchFamily="34" charset="0"/>
              </a:rPr>
              <a:t> Wirtschaftswissenschaften </a:t>
            </a:r>
            <a:endParaRPr kumimoji="0" lang="pl-PL"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933450" algn="l"/>
              </a:tabLst>
            </a:pPr>
            <a:r>
              <a:rPr kumimoji="0" lang="pl-PL" b="1" i="0" u="none" strike="noStrike" cap="none" normalizeH="0" baseline="0" dirty="0" smtClean="0">
                <a:ln>
                  <a:noFill/>
                </a:ln>
                <a:solidFill>
                  <a:srgbClr val="000000"/>
                </a:solidFill>
                <a:effectLst/>
                <a:latin typeface="Arial" pitchFamily="34" charset="0"/>
                <a:ea typeface="Arial" pitchFamily="34" charset="0"/>
                <a:cs typeface="Arial" pitchFamily="34" charset="0"/>
              </a:rPr>
              <a:t>2019/2020</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33450" algn="l"/>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latin typeface="Arial" pitchFamily="34" charset="0"/>
                <a:cs typeface="Arial" pitchFamily="34" charset="0"/>
              </a:rPr>
              <a:t>Konsumenten- und Produzentenrente</a:t>
            </a:r>
            <a:endParaRPr lang="pl-PL" sz="2800" dirty="0">
              <a:latin typeface="Arial" pitchFamily="34" charset="0"/>
              <a:cs typeface="Arial" pitchFamily="34" charset="0"/>
            </a:endParaRPr>
          </a:p>
        </p:txBody>
      </p:sp>
      <p:sp>
        <p:nvSpPr>
          <p:cNvPr id="3" name="Symbol zastępczy zawartości 2"/>
          <p:cNvSpPr>
            <a:spLocks noGrp="1"/>
          </p:cNvSpPr>
          <p:nvPr>
            <p:ph idx="1"/>
          </p:nvPr>
        </p:nvSpPr>
        <p:spPr>
          <a:xfrm>
            <a:off x="500034" y="1357298"/>
            <a:ext cx="8229600" cy="4525963"/>
          </a:xfrm>
        </p:spPr>
        <p:txBody>
          <a:bodyPr>
            <a:normAutofit/>
          </a:bodyPr>
          <a:lstStyle/>
          <a:p>
            <a:pPr algn="ctr">
              <a:buNone/>
            </a:pPr>
            <a:r>
              <a:rPr lang="de-DE" sz="2000" dirty="0" smtClean="0">
                <a:latin typeface="Arial" pitchFamily="34" charset="0"/>
                <a:cs typeface="Arial" pitchFamily="34" charset="0"/>
              </a:rPr>
              <a:t>Das Marktgleichgewicht stellt den Idealfall dar, denn er maximiert den Nutzen (Gewinn), den Käufer und Verkäufer erreichen. Die Konsumentenrente ist der Nutzen (Gewinn) der Konsumenten, wenn sie am Markt ein Gut kaufen. Der Gewinn für den einzelnen Konsumenten ergibt sich dabei aus dem Unterschied zwischen dem Preis, den der Käufer maximal zu zahlen bereit ist</a:t>
            </a:r>
            <a:r>
              <a:rPr lang="pl-PL" sz="2000" dirty="0" smtClean="0">
                <a:latin typeface="Arial" pitchFamily="34" charset="0"/>
                <a:cs typeface="Arial" pitchFamily="34" charset="0"/>
              </a:rPr>
              <a:t> und dem Preis </a:t>
            </a:r>
            <a:r>
              <a:rPr lang="de-DE" sz="2000" dirty="0" smtClean="0">
                <a:latin typeface="Arial" pitchFamily="34" charset="0"/>
                <a:cs typeface="Arial" pitchFamily="34" charset="0"/>
              </a:rPr>
              <a:t>den der Käufer dafür schlussendlich bezahlt. </a:t>
            </a:r>
            <a:endParaRPr lang="pl-PL" sz="2000" dirty="0">
              <a:latin typeface="Arial" pitchFamily="34" charset="0"/>
              <a:cs typeface="Arial" pitchFamily="34" charset="0"/>
            </a:endParaRPr>
          </a:p>
        </p:txBody>
      </p:sp>
      <p:pic>
        <p:nvPicPr>
          <p:cNvPr id="5" name="Picture 1"/>
          <p:cNvPicPr>
            <a:picLocks noChangeAspect="1" noChangeArrowheads="1"/>
          </p:cNvPicPr>
          <p:nvPr/>
        </p:nvPicPr>
        <p:blipFill>
          <a:blip r:embed="rId2"/>
          <a:srcRect/>
          <a:stretch>
            <a:fillRect/>
          </a:stretch>
        </p:blipFill>
        <p:spPr bwMode="auto">
          <a:xfrm>
            <a:off x="2000232" y="3643314"/>
            <a:ext cx="4931950" cy="28911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ctr">
              <a:buNone/>
            </a:pPr>
            <a:r>
              <a:rPr lang="de-DE" sz="2400" dirty="0" smtClean="0">
                <a:latin typeface="Arial" pitchFamily="34" charset="0"/>
                <a:cs typeface="Arial" pitchFamily="34" charset="0"/>
              </a:rPr>
              <a:t>Der Gewinn eines einzelnen Produzenten ist der Unterschied zwischen dem Geld, das der Verkäufer für den Verkauf eines Gutes (z.B. ein Brot) erhält</a:t>
            </a:r>
            <a:r>
              <a:rPr lang="pl-PL" sz="2400" dirty="0" smtClean="0">
                <a:latin typeface="Arial" pitchFamily="34" charset="0"/>
                <a:cs typeface="Arial" pitchFamily="34" charset="0"/>
              </a:rPr>
              <a:t> </a:t>
            </a:r>
            <a:r>
              <a:rPr lang="de-DE" sz="2400" dirty="0" smtClean="0">
                <a:latin typeface="Arial" pitchFamily="34" charset="0"/>
                <a:cs typeface="Arial" pitchFamily="34" charset="0"/>
              </a:rPr>
              <a:t>und den Kosten, die für den Verkäufer entstehen um das Gut zu produzieren und zu verkaufen</a:t>
            </a:r>
            <a:r>
              <a:rPr lang="pl-PL" sz="2400" dirty="0" smtClean="0">
                <a:latin typeface="Arial" pitchFamily="34" charset="0"/>
                <a:cs typeface="Arial" pitchFamily="34" charset="0"/>
              </a:rPr>
              <a:t>.</a:t>
            </a:r>
            <a:endParaRPr lang="pl-PL" sz="2400" dirty="0">
              <a:latin typeface="Arial" pitchFamily="34" charset="0"/>
              <a:cs typeface="Arial" pitchFamily="34" charset="0"/>
            </a:endParaRPr>
          </a:p>
        </p:txBody>
      </p:sp>
      <p:sp>
        <p:nvSpPr>
          <p:cNvPr id="4" name="Prostokąt 3"/>
          <p:cNvSpPr/>
          <p:nvPr/>
        </p:nvSpPr>
        <p:spPr>
          <a:xfrm>
            <a:off x="1857356" y="714356"/>
            <a:ext cx="5925020" cy="461665"/>
          </a:xfrm>
          <a:prstGeom prst="rect">
            <a:avLst/>
          </a:prstGeom>
        </p:spPr>
        <p:txBody>
          <a:bodyPr wrap="none">
            <a:spAutoFit/>
          </a:bodyPr>
          <a:lstStyle/>
          <a:p>
            <a:r>
              <a:rPr lang="de-DE" sz="2400" b="1" dirty="0" smtClean="0">
                <a:latin typeface="Arial" pitchFamily="34" charset="0"/>
                <a:cs typeface="Arial" pitchFamily="34" charset="0"/>
              </a:rPr>
              <a:t>Analoges gilt für die Produzentenrente</a:t>
            </a:r>
            <a:endParaRPr lang="pl-PL" sz="2400" b="1" dirty="0">
              <a:latin typeface="Arial" pitchFamily="34" charset="0"/>
              <a:cs typeface="Arial" pitchFamily="34" charset="0"/>
            </a:endParaRPr>
          </a:p>
        </p:txBody>
      </p:sp>
      <p:pic>
        <p:nvPicPr>
          <p:cNvPr id="6145" name="Picture 1"/>
          <p:cNvPicPr>
            <a:picLocks noChangeAspect="1" noChangeArrowheads="1"/>
          </p:cNvPicPr>
          <p:nvPr/>
        </p:nvPicPr>
        <p:blipFill>
          <a:blip r:embed="rId2"/>
          <a:srcRect/>
          <a:stretch>
            <a:fillRect/>
          </a:stretch>
        </p:blipFill>
        <p:spPr bwMode="auto">
          <a:xfrm>
            <a:off x="1500166" y="3786190"/>
            <a:ext cx="6392577" cy="21955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332656"/>
            <a:ext cx="6456210" cy="1035732"/>
          </a:xfrm>
        </p:spPr>
        <p:txBody>
          <a:bodyPr>
            <a:normAutofit fontScale="90000"/>
          </a:bodyPr>
          <a:lstStyle/>
          <a:p>
            <a:r>
              <a:rPr lang="pl-PL" sz="3600" b="1" dirty="0" smtClean="0">
                <a:latin typeface="Arial" pitchFamily="34" charset="0"/>
                <a:cs typeface="Arial" pitchFamily="34" charset="0"/>
              </a:rPr>
              <a:t>Was ist Marktversagen? </a:t>
            </a:r>
            <a:r>
              <a:rPr lang="pl-PL" dirty="0" smtClean="0"/>
              <a:t/>
            </a:r>
            <a:br>
              <a:rPr lang="pl-PL" dirty="0" smtClean="0"/>
            </a:br>
            <a:endParaRPr lang="pl-PL" dirty="0"/>
          </a:p>
        </p:txBody>
      </p:sp>
      <p:sp>
        <p:nvSpPr>
          <p:cNvPr id="3" name="Symbol zastępczy zawartości 2"/>
          <p:cNvSpPr>
            <a:spLocks noGrp="1"/>
          </p:cNvSpPr>
          <p:nvPr>
            <p:ph idx="1"/>
          </p:nvPr>
        </p:nvSpPr>
        <p:spPr/>
        <p:txBody>
          <a:bodyPr>
            <a:normAutofit/>
          </a:bodyPr>
          <a:lstStyle/>
          <a:p>
            <a:pPr algn="ctr">
              <a:buNone/>
            </a:pPr>
            <a:r>
              <a:rPr lang="de-DE" sz="2000" dirty="0" smtClean="0">
                <a:latin typeface="Arial" pitchFamily="34" charset="0"/>
                <a:cs typeface="Arial" pitchFamily="34" charset="0"/>
              </a:rPr>
              <a:t>Unter bestimmten Umständen kann das Funktionieren des Marktes unvollkommen sein, zum Beispiel wenn die Produktionsfaktoren nicht so eingesetzt werden, dass sie für die Gesamtwirtschaft den größtmöglichen Erfolg bringen. Kommt es zu einem Marktversagen, zum Beispiel bei öffentlichen Gütern, externen Effekten oder Monopolen, greift der Staat ein.</a:t>
            </a:r>
            <a:endParaRPr lang="pl-PL" sz="2000" dirty="0">
              <a:latin typeface="Arial" pitchFamily="34" charset="0"/>
              <a:cs typeface="Arial" pitchFamily="34" charset="0"/>
            </a:endParaRPr>
          </a:p>
        </p:txBody>
      </p:sp>
      <p:pic>
        <p:nvPicPr>
          <p:cNvPr id="4" name="Picture 1"/>
          <p:cNvPicPr>
            <a:picLocks noChangeAspect="1" noChangeArrowheads="1"/>
          </p:cNvPicPr>
          <p:nvPr/>
        </p:nvPicPr>
        <p:blipFill>
          <a:blip r:embed="rId2"/>
          <a:srcRect/>
          <a:stretch>
            <a:fillRect/>
          </a:stretch>
        </p:blipFill>
        <p:spPr bwMode="auto">
          <a:xfrm>
            <a:off x="1778550" y="3643314"/>
            <a:ext cx="5737143" cy="2727902"/>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571480"/>
            <a:ext cx="8229600" cy="1143000"/>
          </a:xfrm>
        </p:spPr>
        <p:txBody>
          <a:bodyPr>
            <a:normAutofit fontScale="90000"/>
          </a:bodyPr>
          <a:lstStyle/>
          <a:p>
            <a:r>
              <a:rPr lang="pl-PL" sz="3600" b="1" dirty="0" smtClean="0">
                <a:latin typeface="Arial" pitchFamily="34" charset="0"/>
                <a:cs typeface="Arial" pitchFamily="34" charset="0"/>
              </a:rPr>
              <a:t>Unterstützung durch den Staat</a:t>
            </a:r>
            <a:r>
              <a:rPr lang="pl-PL" b="1" dirty="0" smtClean="0"/>
              <a:t/>
            </a:r>
            <a:br>
              <a:rPr lang="pl-PL" b="1" dirty="0" smtClean="0"/>
            </a:br>
            <a:endParaRPr lang="pl-PL" dirty="0"/>
          </a:p>
        </p:txBody>
      </p:sp>
      <p:sp>
        <p:nvSpPr>
          <p:cNvPr id="5" name="Symbol zastępczy zawartości 4"/>
          <p:cNvSpPr>
            <a:spLocks noGrp="1"/>
          </p:cNvSpPr>
          <p:nvPr>
            <p:ph idx="1"/>
          </p:nvPr>
        </p:nvSpPr>
        <p:spPr/>
        <p:txBody>
          <a:bodyPr>
            <a:normAutofit/>
          </a:bodyPr>
          <a:lstStyle/>
          <a:p>
            <a:pPr algn="ctr">
              <a:buNone/>
            </a:pPr>
            <a:r>
              <a:rPr lang="de-DE" sz="2200" dirty="0" smtClean="0">
                <a:latin typeface="Arial" pitchFamily="34" charset="0"/>
                <a:cs typeface="Arial" pitchFamily="34" charset="0"/>
              </a:rPr>
              <a:t>So unterstützt der Staat finanziell Entwicklungs- und Forschungsarbeiten von Unternehmen, um sie davon zu überzeugen, Grundlagenforschung zu betreiben. </a:t>
            </a:r>
            <a:r>
              <a:rPr lang="pl-PL" sz="2200" dirty="0" smtClean="0">
                <a:latin typeface="Arial" pitchFamily="34" charset="0"/>
                <a:cs typeface="Arial" pitchFamily="34" charset="0"/>
              </a:rPr>
              <a:t/>
            </a:r>
            <a:br>
              <a:rPr lang="pl-PL" sz="2200" dirty="0" smtClean="0">
                <a:latin typeface="Arial" pitchFamily="34" charset="0"/>
                <a:cs typeface="Arial" pitchFamily="34" charset="0"/>
              </a:rPr>
            </a:br>
            <a:r>
              <a:rPr lang="de-DE" sz="2200" dirty="0" smtClean="0">
                <a:latin typeface="Arial" pitchFamily="34" charset="0"/>
                <a:cs typeface="Arial" pitchFamily="34" charset="0"/>
              </a:rPr>
              <a:t>Ohne diese staatlichen Maßnahmen würden Unternehmen vermutlich weniger forschen, weil nur das forschende Unternehmen die Kosten tragen würde</a:t>
            </a:r>
            <a:r>
              <a:rPr lang="pl-PL" sz="2200" dirty="0" smtClean="0">
                <a:latin typeface="Arial" pitchFamily="34" charset="0"/>
                <a:cs typeface="Arial" pitchFamily="34" charset="0"/>
              </a:rPr>
              <a:t>.</a:t>
            </a:r>
            <a:endParaRPr lang="pl-PL" sz="2200" dirty="0">
              <a:latin typeface="Arial" pitchFamily="34" charset="0"/>
              <a:cs typeface="Arial" pitchFamily="34" charset="0"/>
            </a:endParaRPr>
          </a:p>
        </p:txBody>
      </p:sp>
      <p:pic>
        <p:nvPicPr>
          <p:cNvPr id="4099" name="Picture 3" descr="Znalezione obrazy dla zapytania: laboratorium kolorowanka"/>
          <p:cNvPicPr>
            <a:picLocks noChangeAspect="1" noChangeArrowheads="1"/>
          </p:cNvPicPr>
          <p:nvPr/>
        </p:nvPicPr>
        <p:blipFill>
          <a:blip r:embed="rId2"/>
          <a:srcRect/>
          <a:stretch>
            <a:fillRect/>
          </a:stretch>
        </p:blipFill>
        <p:spPr bwMode="auto">
          <a:xfrm>
            <a:off x="2214546" y="3857628"/>
            <a:ext cx="4714908" cy="252775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cap="all" dirty="0" smtClean="0">
                <a:latin typeface="Arial" pitchFamily="34" charset="0"/>
                <a:cs typeface="Arial" pitchFamily="34" charset="0"/>
              </a:rPr>
              <a:t>ZUSAMMENFASSUNG</a:t>
            </a:r>
            <a:endParaRPr lang="pl-PL" sz="3200" dirty="0">
              <a:latin typeface="Arial" pitchFamily="34" charset="0"/>
              <a:cs typeface="Arial" pitchFamily="34" charset="0"/>
            </a:endParaRPr>
          </a:p>
        </p:txBody>
      </p:sp>
      <p:sp>
        <p:nvSpPr>
          <p:cNvPr id="3" name="Symbol zastępczy zawartości 2"/>
          <p:cNvSpPr>
            <a:spLocks noGrp="1"/>
          </p:cNvSpPr>
          <p:nvPr>
            <p:ph idx="1"/>
          </p:nvPr>
        </p:nvSpPr>
        <p:spPr>
          <a:xfrm>
            <a:off x="428596" y="1285860"/>
            <a:ext cx="8229600" cy="4525963"/>
          </a:xfrm>
        </p:spPr>
        <p:txBody>
          <a:bodyPr>
            <a:normAutofit/>
          </a:bodyPr>
          <a:lstStyle/>
          <a:p>
            <a:pPr algn="ctr">
              <a:buNone/>
            </a:pPr>
            <a:r>
              <a:rPr lang="de-DE" sz="2400" dirty="0" smtClean="0">
                <a:latin typeface="Arial" pitchFamily="34" charset="0"/>
                <a:cs typeface="Arial" pitchFamily="34" charset="0"/>
              </a:rPr>
              <a:t>Angebot und Nachfrage bestimmen die in einer Marktwirtschaft produzierte Menge (Gleichgewichtsmenge) und den Marktpreis (Gleichgewichtspreis) eines Gutes. Die Preise ihrerseits regeln die Zuteilung knapper Ressourcen.</a:t>
            </a:r>
            <a:endParaRPr lang="pl-PL" sz="2400" dirty="0">
              <a:latin typeface="Arial" pitchFamily="34" charset="0"/>
              <a:cs typeface="Arial" pitchFamily="34" charset="0"/>
            </a:endParaRPr>
          </a:p>
        </p:txBody>
      </p:sp>
      <p:pic>
        <p:nvPicPr>
          <p:cNvPr id="2050" name="Picture 2" descr="Znalezione obrazy dla zapytania: angebot und nachfrage"/>
          <p:cNvPicPr>
            <a:picLocks noChangeAspect="1" noChangeArrowheads="1"/>
          </p:cNvPicPr>
          <p:nvPr/>
        </p:nvPicPr>
        <p:blipFill>
          <a:blip r:embed="rId2"/>
          <a:srcRect/>
          <a:stretch>
            <a:fillRect/>
          </a:stretch>
        </p:blipFill>
        <p:spPr bwMode="auto">
          <a:xfrm>
            <a:off x="2143108" y="3500438"/>
            <a:ext cx="5643602" cy="29820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Wortschatz</a:t>
            </a:r>
            <a:endParaRPr lang="pl-PL" dirty="0"/>
          </a:p>
        </p:txBody>
      </p:sp>
      <p:graphicFrame>
        <p:nvGraphicFramePr>
          <p:cNvPr id="4" name="Symbol zastępczy zawartości 3"/>
          <p:cNvGraphicFramePr>
            <a:graphicFrameLocks noGrp="1"/>
          </p:cNvGraphicFramePr>
          <p:nvPr>
            <p:ph idx="1"/>
          </p:nvPr>
        </p:nvGraphicFramePr>
        <p:xfrm>
          <a:off x="2143347" y="1593565"/>
          <a:ext cx="4857306" cy="4714494"/>
        </p:xfrm>
        <a:graphic>
          <a:graphicData uri="http://schemas.openxmlformats.org/drawingml/2006/table">
            <a:tbl>
              <a:tblPr firstRow="1" firstCol="1" bandRow="1">
                <a:tableStyleId>{5C22544A-7EE6-4342-B048-85BDC9FD1C3A}</a:tableStyleId>
              </a:tblPr>
              <a:tblGrid>
                <a:gridCol w="2428653"/>
                <a:gridCol w="2428653"/>
              </a:tblGrid>
              <a:tr h="4525963">
                <a:tc>
                  <a:txBody>
                    <a:bodyPr/>
                    <a:lstStyle/>
                    <a:p>
                      <a:pPr algn="l">
                        <a:lnSpc>
                          <a:spcPct val="115000"/>
                        </a:lnSpc>
                        <a:spcAft>
                          <a:spcPts val="0"/>
                        </a:spcAft>
                      </a:pPr>
                      <a:r>
                        <a:rPr lang="pl-PL" sz="1000">
                          <a:effectLst/>
                        </a:rPr>
                        <a:t>die potentiellen Käufer – potencjalny nabywca</a:t>
                      </a:r>
                      <a:br>
                        <a:rPr lang="pl-PL" sz="1000">
                          <a:effectLst/>
                        </a:rPr>
                      </a:br>
                      <a:r>
                        <a:rPr lang="pl-PL" sz="1000">
                          <a:effectLst/>
                        </a:rPr>
                        <a:t>auf der anderen Seite – z drugiej strony</a:t>
                      </a:r>
                      <a:br>
                        <a:rPr lang="pl-PL" sz="1000">
                          <a:effectLst/>
                        </a:rPr>
                      </a:br>
                      <a:r>
                        <a:rPr lang="pl-PL" sz="1000">
                          <a:effectLst/>
                        </a:rPr>
                        <a:t>das Prinzip von Angebot und Nachfrage – zasada podaży i popytu </a:t>
                      </a:r>
                      <a:br>
                        <a:rPr lang="pl-PL" sz="1000">
                          <a:effectLst/>
                        </a:rPr>
                      </a:br>
                      <a:r>
                        <a:rPr lang="pl-PL" sz="1000">
                          <a:effectLst/>
                        </a:rPr>
                        <a:t>einfachen – prosty </a:t>
                      </a:r>
                      <a:br>
                        <a:rPr lang="pl-PL" sz="1000">
                          <a:effectLst/>
                        </a:rPr>
                      </a:br>
                      <a:r>
                        <a:rPr lang="pl-PL" sz="1000">
                          <a:effectLst/>
                        </a:rPr>
                        <a:t>nur die Absicht- tylko intencja</a:t>
                      </a:r>
                      <a:br>
                        <a:rPr lang="pl-PL" sz="1000">
                          <a:effectLst/>
                        </a:rPr>
                      </a:br>
                      <a:r>
                        <a:rPr lang="pl-PL" sz="1000">
                          <a:effectLst/>
                        </a:rPr>
                        <a:t>erwerben – nabywać,kupować </a:t>
                      </a:r>
                      <a:br>
                        <a:rPr lang="pl-PL" sz="1000">
                          <a:effectLst/>
                        </a:rPr>
                      </a:br>
                      <a:r>
                        <a:rPr lang="pl-PL" sz="1000">
                          <a:effectLst/>
                        </a:rPr>
                        <a:t>die Angebotskurve- krzywa podaży</a:t>
                      </a:r>
                      <a:br>
                        <a:rPr lang="pl-PL" sz="1000">
                          <a:effectLst/>
                        </a:rPr>
                      </a:br>
                      <a:r>
                        <a:rPr lang="pl-PL" sz="1000">
                          <a:effectLst/>
                        </a:rPr>
                        <a:t>die Angebotsmenge- oferowana ilość</a:t>
                      </a:r>
                      <a:br>
                        <a:rPr lang="pl-PL" sz="1000">
                          <a:effectLst/>
                        </a:rPr>
                      </a:br>
                      <a:r>
                        <a:rPr lang="pl-PL" sz="1000">
                          <a:effectLst/>
                        </a:rPr>
                        <a:t>je mehr Gewinn – im większy zysk </a:t>
                      </a:r>
                      <a:br>
                        <a:rPr lang="pl-PL" sz="1000">
                          <a:effectLst/>
                        </a:rPr>
                      </a:br>
                      <a:r>
                        <a:rPr lang="pl-PL" sz="1000">
                          <a:effectLst/>
                        </a:rPr>
                        <a:t>desto mehr – tym więcej </a:t>
                      </a:r>
                      <a:br>
                        <a:rPr lang="pl-PL" sz="1000">
                          <a:effectLst/>
                        </a:rPr>
                      </a:br>
                      <a:r>
                        <a:rPr lang="pl-PL" sz="1000">
                          <a:effectLst/>
                        </a:rPr>
                        <a:t>das Gesetz des Angebots- prawo oferty</a:t>
                      </a:r>
                      <a:br>
                        <a:rPr lang="pl-PL" sz="1000">
                          <a:effectLst/>
                        </a:rPr>
                      </a:br>
                      <a:r>
                        <a:rPr lang="pl-PL" sz="1000">
                          <a:effectLst/>
                        </a:rPr>
                        <a:t>das Verhalten der Menschen – zachowanie ludzi </a:t>
                      </a:r>
                      <a:br>
                        <a:rPr lang="pl-PL" sz="1000">
                          <a:effectLst/>
                        </a:rPr>
                      </a:br>
                      <a:r>
                        <a:rPr lang="pl-PL" sz="1000">
                          <a:effectLst/>
                        </a:rPr>
                        <a:t>sinken – spadać, obniżać się </a:t>
                      </a:r>
                      <a:br>
                        <a:rPr lang="pl-PL" sz="1000">
                          <a:effectLst/>
                        </a:rPr>
                      </a:br>
                      <a:r>
                        <a:rPr lang="pl-PL" sz="1000">
                          <a:effectLst/>
                        </a:rPr>
                        <a:t>wiederum - znowu </a:t>
                      </a:r>
                      <a:br>
                        <a:rPr lang="pl-PL" sz="1000">
                          <a:effectLst/>
                        </a:rPr>
                      </a:br>
                      <a:r>
                        <a:rPr lang="pl-PL" sz="1000">
                          <a:effectLst/>
                        </a:rPr>
                        <a:t>in einer freien Marktwirtschaft- w gospodarce wolnorynkowej </a:t>
                      </a:r>
                      <a:br>
                        <a:rPr lang="pl-PL" sz="1000">
                          <a:effectLst/>
                        </a:rPr>
                      </a:br>
                      <a:r>
                        <a:rPr lang="pl-PL" sz="1000">
                          <a:effectLst/>
                        </a:rPr>
                        <a:t>übereinstimmen – dopasować, pokrywać się </a:t>
                      </a:r>
                      <a:br>
                        <a:rPr lang="pl-PL" sz="1000">
                          <a:effectLst/>
                        </a:rPr>
                      </a:br>
                      <a:r>
                        <a:rPr lang="pl-PL" sz="1000">
                          <a:effectLst/>
                        </a:rPr>
                        <a:t>der Wert – wartość </a:t>
                      </a:r>
                      <a:br>
                        <a:rPr lang="pl-PL" sz="1000">
                          <a:effectLst/>
                        </a:rPr>
                      </a:br>
                      <a:r>
                        <a:rPr lang="pl-PL" sz="1000">
                          <a:effectLst/>
                        </a:rPr>
                        <a:t>mit Ausnahme – z wyjątkiem </a:t>
                      </a:r>
                      <a:br>
                        <a:rPr lang="pl-PL" sz="1000">
                          <a:effectLst/>
                        </a:rPr>
                      </a:br>
                      <a:r>
                        <a:rPr lang="pl-PL" sz="1000">
                          <a:effectLst/>
                        </a:rPr>
                        <a:t>bereitstellen – zapewnić, dostarczyć</a:t>
                      </a:r>
                      <a:br>
                        <a:rPr lang="pl-PL" sz="1000">
                          <a:effectLst/>
                        </a:rPr>
                      </a:br>
                      <a:r>
                        <a:rPr lang="pl-PL" sz="1000">
                          <a:effectLst/>
                        </a:rPr>
                        <a:t>gleich – to samo</a:t>
                      </a:r>
                      <a:br>
                        <a:rPr lang="pl-PL" sz="1000">
                          <a:effectLst/>
                        </a:rPr>
                      </a:br>
                      <a:r>
                        <a:rPr lang="pl-PL" sz="1000">
                          <a:effectLst/>
                        </a:rPr>
                        <a:t>steigen- wzrastać, rosnąć </a:t>
                      </a:r>
                      <a:br>
                        <a:rPr lang="pl-PL" sz="1000">
                          <a:effectLst/>
                        </a:rPr>
                      </a:br>
                      <a:endParaRPr lang="pl-PL" sz="900">
                        <a:effectLst/>
                        <a:latin typeface="Calibri"/>
                        <a:ea typeface="Calibri"/>
                        <a:cs typeface="Times New Roman"/>
                      </a:endParaRPr>
                    </a:p>
                  </a:txBody>
                  <a:tcPr marL="56946" marR="56946" marT="0" marB="0"/>
                </a:tc>
                <a:tc>
                  <a:txBody>
                    <a:bodyPr/>
                    <a:lstStyle/>
                    <a:p>
                      <a:pPr algn="l">
                        <a:lnSpc>
                          <a:spcPct val="115000"/>
                        </a:lnSpc>
                        <a:spcAft>
                          <a:spcPts val="0"/>
                        </a:spcAft>
                      </a:pPr>
                      <a:r>
                        <a:rPr lang="pl-PL" sz="1000" dirty="0" err="1">
                          <a:effectLst/>
                        </a:rPr>
                        <a:t>das</a:t>
                      </a:r>
                      <a:r>
                        <a:rPr lang="pl-PL" sz="1000" dirty="0">
                          <a:effectLst/>
                        </a:rPr>
                        <a:t> </a:t>
                      </a:r>
                      <a:r>
                        <a:rPr lang="pl-PL" sz="1000" dirty="0" err="1">
                          <a:effectLst/>
                        </a:rPr>
                        <a:t>Marktgleichgewicht</a:t>
                      </a:r>
                      <a:r>
                        <a:rPr lang="pl-PL" sz="1000" dirty="0">
                          <a:effectLst/>
                        </a:rPr>
                        <a:t> – bilans rynku </a:t>
                      </a:r>
                      <a:br>
                        <a:rPr lang="pl-PL" sz="1000" dirty="0">
                          <a:effectLst/>
                        </a:rPr>
                      </a:br>
                      <a:r>
                        <a:rPr lang="pl-PL" sz="1000" dirty="0" err="1">
                          <a:effectLst/>
                        </a:rPr>
                        <a:t>erreichen</a:t>
                      </a:r>
                      <a:r>
                        <a:rPr lang="pl-PL" sz="1000" dirty="0">
                          <a:effectLst/>
                        </a:rPr>
                        <a:t> – osiągnąć </a:t>
                      </a:r>
                      <a:br>
                        <a:rPr lang="pl-PL" sz="1000" dirty="0">
                          <a:effectLst/>
                        </a:rPr>
                      </a:br>
                      <a:r>
                        <a:rPr lang="pl-PL" sz="1000" dirty="0" err="1">
                          <a:effectLst/>
                        </a:rPr>
                        <a:t>die</a:t>
                      </a:r>
                      <a:r>
                        <a:rPr lang="pl-PL" sz="1000" dirty="0">
                          <a:effectLst/>
                        </a:rPr>
                        <a:t> </a:t>
                      </a:r>
                      <a:r>
                        <a:rPr lang="pl-PL" sz="1000" dirty="0" err="1">
                          <a:effectLst/>
                        </a:rPr>
                        <a:t>Konsumentenrente</a:t>
                      </a:r>
                      <a:r>
                        <a:rPr lang="pl-PL" sz="1000" dirty="0">
                          <a:effectLst/>
                        </a:rPr>
                        <a:t> – nadwyżka konsumenta </a:t>
                      </a:r>
                      <a:br>
                        <a:rPr lang="pl-PL" sz="1000" dirty="0">
                          <a:effectLst/>
                        </a:rPr>
                      </a:br>
                      <a:r>
                        <a:rPr lang="pl-PL" sz="1000" dirty="0" err="1">
                          <a:effectLst/>
                        </a:rPr>
                        <a:t>schlussendlich</a:t>
                      </a:r>
                      <a:r>
                        <a:rPr lang="pl-PL" sz="1000" dirty="0">
                          <a:effectLst/>
                        </a:rPr>
                        <a:t> – ostatecznie</a:t>
                      </a:r>
                      <a:br>
                        <a:rPr lang="pl-PL" sz="1000" dirty="0">
                          <a:effectLst/>
                        </a:rPr>
                      </a:br>
                      <a:r>
                        <a:rPr lang="pl-PL" sz="1000" dirty="0">
                          <a:effectLst/>
                        </a:rPr>
                        <a:t>der </a:t>
                      </a:r>
                      <a:r>
                        <a:rPr lang="pl-PL" sz="1000" dirty="0" err="1">
                          <a:effectLst/>
                        </a:rPr>
                        <a:t>Unterschied</a:t>
                      </a:r>
                      <a:r>
                        <a:rPr lang="pl-PL" sz="1000" dirty="0">
                          <a:effectLst/>
                        </a:rPr>
                        <a:t> – różnica </a:t>
                      </a:r>
                      <a:br>
                        <a:rPr lang="pl-PL" sz="1000" dirty="0">
                          <a:effectLst/>
                        </a:rPr>
                      </a:br>
                      <a:r>
                        <a:rPr lang="pl-PL" sz="1000" dirty="0" err="1">
                          <a:effectLst/>
                        </a:rPr>
                        <a:t>unvollkommen</a:t>
                      </a:r>
                      <a:r>
                        <a:rPr lang="pl-PL" sz="1000" dirty="0">
                          <a:effectLst/>
                        </a:rPr>
                        <a:t> – niedoskonały </a:t>
                      </a:r>
                      <a:br>
                        <a:rPr lang="pl-PL" sz="1000" dirty="0">
                          <a:effectLst/>
                        </a:rPr>
                      </a:br>
                      <a:r>
                        <a:rPr lang="pl-PL" sz="1000" dirty="0" err="1">
                          <a:effectLst/>
                        </a:rPr>
                        <a:t>die</a:t>
                      </a:r>
                      <a:r>
                        <a:rPr lang="pl-PL" sz="1000" dirty="0">
                          <a:effectLst/>
                        </a:rPr>
                        <a:t> </a:t>
                      </a:r>
                      <a:r>
                        <a:rPr lang="pl-PL" sz="1000" dirty="0" err="1">
                          <a:effectLst/>
                        </a:rPr>
                        <a:t>Produktionsfaktoren</a:t>
                      </a:r>
                      <a:r>
                        <a:rPr lang="pl-PL" sz="1000" dirty="0">
                          <a:effectLst/>
                        </a:rPr>
                        <a:t> – czynniki produkcji </a:t>
                      </a:r>
                      <a:br>
                        <a:rPr lang="pl-PL" sz="1000" dirty="0">
                          <a:effectLst/>
                        </a:rPr>
                      </a:br>
                      <a:r>
                        <a:rPr lang="pl-PL" sz="1000" dirty="0" err="1">
                          <a:effectLst/>
                        </a:rPr>
                        <a:t>öffentlichen</a:t>
                      </a:r>
                      <a:r>
                        <a:rPr lang="pl-PL" sz="1000" dirty="0">
                          <a:effectLst/>
                        </a:rPr>
                        <a:t> </a:t>
                      </a:r>
                      <a:r>
                        <a:rPr lang="pl-PL" sz="1000" dirty="0" err="1">
                          <a:effectLst/>
                        </a:rPr>
                        <a:t>Güter</a:t>
                      </a:r>
                      <a:r>
                        <a:rPr lang="pl-PL" sz="1000" dirty="0">
                          <a:effectLst/>
                        </a:rPr>
                        <a:t>  – dobra publiczne </a:t>
                      </a:r>
                      <a:br>
                        <a:rPr lang="pl-PL" sz="1000" dirty="0">
                          <a:effectLst/>
                        </a:rPr>
                      </a:br>
                      <a:r>
                        <a:rPr lang="pl-PL" sz="1000" dirty="0" err="1">
                          <a:effectLst/>
                        </a:rPr>
                        <a:t>externen</a:t>
                      </a:r>
                      <a:r>
                        <a:rPr lang="pl-PL" sz="1000" dirty="0">
                          <a:effectLst/>
                        </a:rPr>
                        <a:t> </a:t>
                      </a:r>
                      <a:r>
                        <a:rPr lang="pl-PL" sz="1000" dirty="0" err="1">
                          <a:effectLst/>
                        </a:rPr>
                        <a:t>Effekten</a:t>
                      </a:r>
                      <a:r>
                        <a:rPr lang="pl-PL" sz="1000" dirty="0">
                          <a:effectLst/>
                        </a:rPr>
                        <a:t> – efekty zewnętrzne </a:t>
                      </a:r>
                      <a:br>
                        <a:rPr lang="pl-PL" sz="1000" dirty="0">
                          <a:effectLst/>
                        </a:rPr>
                      </a:br>
                      <a:r>
                        <a:rPr lang="pl-PL" sz="1000" dirty="0" err="1">
                          <a:effectLst/>
                        </a:rPr>
                        <a:t>eingreifen</a:t>
                      </a:r>
                      <a:r>
                        <a:rPr lang="pl-PL" sz="1000" dirty="0">
                          <a:effectLst/>
                        </a:rPr>
                        <a:t> – interweniować </a:t>
                      </a:r>
                      <a:br>
                        <a:rPr lang="pl-PL" sz="1000" dirty="0">
                          <a:effectLst/>
                        </a:rPr>
                      </a:br>
                      <a:r>
                        <a:rPr lang="pl-PL" sz="1000" dirty="0" err="1">
                          <a:effectLst/>
                        </a:rPr>
                        <a:t>unerwünschte</a:t>
                      </a:r>
                      <a:r>
                        <a:rPr lang="pl-PL" sz="1000" dirty="0">
                          <a:effectLst/>
                        </a:rPr>
                        <a:t> </a:t>
                      </a:r>
                      <a:r>
                        <a:rPr lang="pl-PL" sz="1000" dirty="0" err="1">
                          <a:effectLst/>
                        </a:rPr>
                        <a:t>Nebeneffekte</a:t>
                      </a:r>
                      <a:r>
                        <a:rPr lang="pl-PL" sz="1000" dirty="0">
                          <a:effectLst/>
                        </a:rPr>
                        <a:t> – niepożądane skutki uboczne </a:t>
                      </a:r>
                      <a:br>
                        <a:rPr lang="pl-PL" sz="1000" dirty="0">
                          <a:effectLst/>
                        </a:rPr>
                      </a:br>
                      <a:r>
                        <a:rPr lang="pl-PL" sz="1000" dirty="0" err="1">
                          <a:effectLst/>
                        </a:rPr>
                        <a:t>staatlichen</a:t>
                      </a:r>
                      <a:r>
                        <a:rPr lang="pl-PL" sz="1000" dirty="0">
                          <a:effectLst/>
                        </a:rPr>
                        <a:t> </a:t>
                      </a:r>
                      <a:r>
                        <a:rPr lang="pl-PL" sz="1000" dirty="0" err="1">
                          <a:effectLst/>
                        </a:rPr>
                        <a:t>Maßnahmen</a:t>
                      </a:r>
                      <a:r>
                        <a:rPr lang="pl-PL" sz="1000" dirty="0">
                          <a:effectLst/>
                        </a:rPr>
                        <a:t> – środki rządowe </a:t>
                      </a:r>
                      <a:br>
                        <a:rPr lang="pl-PL" sz="1000" dirty="0">
                          <a:effectLst/>
                        </a:rPr>
                      </a:br>
                      <a:r>
                        <a:rPr lang="pl-PL" sz="1000" dirty="0" err="1">
                          <a:effectLst/>
                        </a:rPr>
                        <a:t>vermutlich</a:t>
                      </a:r>
                      <a:r>
                        <a:rPr lang="pl-PL" sz="1000" dirty="0">
                          <a:effectLst/>
                        </a:rPr>
                        <a:t> – prawdopodobnie </a:t>
                      </a:r>
                      <a:br>
                        <a:rPr lang="pl-PL" sz="1000" dirty="0">
                          <a:effectLst/>
                        </a:rPr>
                      </a:br>
                      <a:r>
                        <a:rPr lang="pl-PL" sz="1000" dirty="0" err="1">
                          <a:effectLst/>
                        </a:rPr>
                        <a:t>forschen</a:t>
                      </a:r>
                      <a:r>
                        <a:rPr lang="pl-PL" sz="1000" dirty="0">
                          <a:effectLst/>
                        </a:rPr>
                        <a:t> – szukać, badać</a:t>
                      </a:r>
                      <a:endParaRPr lang="pl-PL" sz="900" dirty="0">
                        <a:effectLst/>
                        <a:latin typeface="Calibri"/>
                        <a:ea typeface="Calibri"/>
                        <a:cs typeface="Times New Roman"/>
                      </a:endParaRPr>
                    </a:p>
                  </a:txBody>
                  <a:tcPr marL="56946" marR="56946" marT="0" marB="0"/>
                </a:tc>
              </a:tr>
            </a:tbl>
          </a:graphicData>
        </a:graphic>
      </p:graphicFrame>
    </p:spTree>
    <p:extLst>
      <p:ext uri="{BB962C8B-B14F-4D97-AF65-F5344CB8AC3E}">
        <p14:creationId xmlns:p14="http://schemas.microsoft.com/office/powerpoint/2010/main" val="426628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571480"/>
            <a:ext cx="8229600" cy="1143000"/>
          </a:xfrm>
        </p:spPr>
        <p:txBody>
          <a:bodyPr>
            <a:normAutofit/>
          </a:bodyPr>
          <a:lstStyle/>
          <a:p>
            <a:r>
              <a:rPr lang="pl-PL" sz="3600" i="1" dirty="0" err="1" smtClean="0">
                <a:latin typeface="Arial" pitchFamily="34" charset="0"/>
                <a:cs typeface="Arial" pitchFamily="34" charset="0"/>
              </a:rPr>
              <a:t>Quellen</a:t>
            </a:r>
            <a:endParaRPr lang="pl-PL" sz="3600" dirty="0">
              <a:latin typeface="Arial" pitchFamily="34" charset="0"/>
              <a:cs typeface="Arial" pitchFamily="34" charset="0"/>
            </a:endParaRPr>
          </a:p>
        </p:txBody>
      </p:sp>
      <p:sp>
        <p:nvSpPr>
          <p:cNvPr id="3" name="Symbol zastępczy zawartości 2"/>
          <p:cNvSpPr>
            <a:spLocks noGrp="1"/>
          </p:cNvSpPr>
          <p:nvPr>
            <p:ph idx="1"/>
          </p:nvPr>
        </p:nvSpPr>
        <p:spPr>
          <a:xfrm>
            <a:off x="500034" y="1857364"/>
            <a:ext cx="8229600" cy="4525963"/>
          </a:xfrm>
        </p:spPr>
        <p:txBody>
          <a:bodyPr>
            <a:normAutofit/>
          </a:bodyPr>
          <a:lstStyle/>
          <a:p>
            <a:r>
              <a:rPr lang="pl-PL" sz="1800" dirty="0" smtClean="0">
                <a:latin typeface="Arial" pitchFamily="34" charset="0"/>
                <a:cs typeface="Arial" pitchFamily="34" charset="0"/>
              </a:rPr>
              <a:t>https://www.youtube.com/watch?v=QqwGFtV2e0s</a:t>
            </a:r>
          </a:p>
          <a:p>
            <a:r>
              <a:rPr lang="pl-PL" sz="1800" dirty="0" smtClean="0">
                <a:latin typeface="Arial" pitchFamily="34" charset="0"/>
                <a:cs typeface="Arial" pitchFamily="34" charset="0"/>
              </a:rPr>
              <a:t>https://www.youtube.com/watch?v=Li8jOHz_1zI</a:t>
            </a:r>
          </a:p>
          <a:p>
            <a:r>
              <a:rPr lang="pl-PL" sz="1800" dirty="0" smtClean="0">
                <a:latin typeface="Arial" pitchFamily="34" charset="0"/>
                <a:cs typeface="Arial" pitchFamily="34" charset="0"/>
              </a:rPr>
              <a:t>https://www.vimentis.ch/d/publikation/5/Angebot+und+Nachfrage.html</a:t>
            </a:r>
          </a:p>
          <a:p>
            <a:r>
              <a:rPr lang="pl-PL" sz="1800" dirty="0" smtClean="0">
                <a:latin typeface="Arial" pitchFamily="34" charset="0"/>
                <a:cs typeface="Arial" pitchFamily="34" charset="0"/>
              </a:rPr>
              <a:t>https://www.onpulson.de/lexikon/angebot-und-nachfrage/</a:t>
            </a:r>
          </a:p>
          <a:p>
            <a:r>
              <a:rPr lang="pl-PL" sz="1800" dirty="0" smtClean="0">
                <a:latin typeface="Arial" pitchFamily="34" charset="0"/>
                <a:cs typeface="Arial" pitchFamily="34" charset="0"/>
              </a:rPr>
              <a:t>https://www.rechnungswesen-verstehen.de/bwl-vwl/vwl/angebot-und-nachfrage.php</a:t>
            </a:r>
          </a:p>
          <a:p>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b="1" dirty="0" err="1" smtClean="0"/>
              <a:t>Vielen</a:t>
            </a:r>
            <a:r>
              <a:rPr lang="pl-PL" b="1" dirty="0" smtClean="0"/>
              <a:t> </a:t>
            </a:r>
            <a:r>
              <a:rPr lang="pl-PL" b="1" dirty="0" err="1" smtClean="0"/>
              <a:t>Dank</a:t>
            </a:r>
            <a:r>
              <a:rPr lang="pl-PL" b="1" dirty="0" smtClean="0"/>
              <a:t> f</a:t>
            </a:r>
            <a:r>
              <a:rPr lang="de-DE" b="1" dirty="0" err="1" smtClean="0"/>
              <a:t>ür</a:t>
            </a:r>
            <a:r>
              <a:rPr lang="de-DE" b="1" dirty="0" smtClean="0"/>
              <a:t> Ihre </a:t>
            </a:r>
            <a:r>
              <a:rPr lang="de-DE" b="1" dirty="0" err="1" smtClean="0"/>
              <a:t>Aufmerksamkiet</a:t>
            </a:r>
            <a:endParaRPr lang="pl-PL" b="1" dirty="0"/>
          </a:p>
        </p:txBody>
      </p:sp>
    </p:spTree>
    <p:extLst>
      <p:ext uri="{BB962C8B-B14F-4D97-AF65-F5344CB8AC3E}">
        <p14:creationId xmlns:p14="http://schemas.microsoft.com/office/powerpoint/2010/main" val="310961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AGENDA</a:t>
            </a:r>
            <a:endParaRPr lang="pl-PL" b="1" dirty="0"/>
          </a:p>
        </p:txBody>
      </p:sp>
      <p:sp>
        <p:nvSpPr>
          <p:cNvPr id="3" name="Symbol zastępczy zawartości 2"/>
          <p:cNvSpPr>
            <a:spLocks noGrp="1"/>
          </p:cNvSpPr>
          <p:nvPr>
            <p:ph idx="1"/>
          </p:nvPr>
        </p:nvSpPr>
        <p:spPr/>
        <p:txBody>
          <a:bodyPr>
            <a:normAutofit fontScale="85000" lnSpcReduction="10000"/>
          </a:bodyPr>
          <a:lstStyle/>
          <a:p>
            <a:r>
              <a:rPr lang="de-DE" b="1" dirty="0">
                <a:latin typeface="Arial" pitchFamily="34" charset="0"/>
                <a:cs typeface="Arial" pitchFamily="34" charset="0"/>
              </a:rPr>
              <a:t>Welche Rolle spielen Angebot und Nachfrage</a:t>
            </a:r>
            <a:r>
              <a:rPr lang="de-DE" b="1" dirty="0" smtClean="0">
                <a:latin typeface="Arial" pitchFamily="34" charset="0"/>
                <a:cs typeface="Arial" pitchFamily="34" charset="0"/>
              </a:rPr>
              <a:t>?</a:t>
            </a:r>
            <a:endParaRPr lang="pl-PL" b="1" dirty="0" smtClean="0">
              <a:latin typeface="Arial" pitchFamily="34" charset="0"/>
              <a:cs typeface="Arial" pitchFamily="34" charset="0"/>
            </a:endParaRPr>
          </a:p>
          <a:p>
            <a:r>
              <a:rPr lang="de-DE" b="1" dirty="0">
                <a:latin typeface="Arial" pitchFamily="34" charset="0"/>
                <a:cs typeface="Arial" pitchFamily="34" charset="0"/>
              </a:rPr>
              <a:t>Das </a:t>
            </a:r>
            <a:r>
              <a:rPr lang="de-DE" b="1" dirty="0" smtClean="0">
                <a:latin typeface="Arial" pitchFamily="34" charset="0"/>
                <a:cs typeface="Arial" pitchFamily="34" charset="0"/>
              </a:rPr>
              <a:t>Angebot</a:t>
            </a:r>
            <a:r>
              <a:rPr lang="pl-PL" b="1" dirty="0" smtClean="0">
                <a:latin typeface="Arial" pitchFamily="34" charset="0"/>
                <a:cs typeface="Arial" pitchFamily="34" charset="0"/>
              </a:rPr>
              <a:t> (d</a:t>
            </a:r>
            <a:r>
              <a:rPr lang="de-DE" b="1" dirty="0" err="1" smtClean="0">
                <a:latin typeface="Arial" pitchFamily="34" charset="0"/>
                <a:cs typeface="Arial" pitchFamily="34" charset="0"/>
              </a:rPr>
              <a:t>ie</a:t>
            </a:r>
            <a:r>
              <a:rPr lang="de-DE" b="1" dirty="0" smtClean="0">
                <a:latin typeface="Arial" pitchFamily="34" charset="0"/>
                <a:cs typeface="Arial" pitchFamily="34" charset="0"/>
              </a:rPr>
              <a:t> Angebotskurve</a:t>
            </a:r>
            <a:r>
              <a:rPr lang="pl-PL" b="1" dirty="0" smtClean="0">
                <a:latin typeface="Arial" pitchFamily="34" charset="0"/>
                <a:cs typeface="Arial" pitchFamily="34" charset="0"/>
              </a:rPr>
              <a:t>)</a:t>
            </a:r>
            <a:r>
              <a:rPr lang="de-DE" b="1" dirty="0" smtClean="0">
                <a:latin typeface="Arial" pitchFamily="34" charset="0"/>
                <a:cs typeface="Arial" pitchFamily="34" charset="0"/>
              </a:rPr>
              <a:t> </a:t>
            </a:r>
            <a:endParaRPr lang="pl-PL" b="1" dirty="0" smtClean="0">
              <a:latin typeface="Arial" pitchFamily="34" charset="0"/>
              <a:cs typeface="Arial" pitchFamily="34" charset="0"/>
            </a:endParaRPr>
          </a:p>
          <a:p>
            <a:r>
              <a:rPr lang="pl-PL" b="1" dirty="0" err="1">
                <a:latin typeface="Arial" pitchFamily="34" charset="0"/>
                <a:cs typeface="Arial" pitchFamily="34" charset="0"/>
              </a:rPr>
              <a:t>Die</a:t>
            </a:r>
            <a:r>
              <a:rPr lang="pl-PL" b="1" dirty="0">
                <a:latin typeface="Arial" pitchFamily="34" charset="0"/>
                <a:cs typeface="Arial" pitchFamily="34" charset="0"/>
              </a:rPr>
              <a:t> </a:t>
            </a:r>
            <a:r>
              <a:rPr lang="pl-PL" b="1" dirty="0" err="1" smtClean="0">
                <a:latin typeface="Arial" pitchFamily="34" charset="0"/>
                <a:cs typeface="Arial" pitchFamily="34" charset="0"/>
              </a:rPr>
              <a:t>Nachfrage</a:t>
            </a:r>
            <a:r>
              <a:rPr lang="pl-PL" b="1" dirty="0" smtClean="0">
                <a:latin typeface="Arial" pitchFamily="34" charset="0"/>
                <a:cs typeface="Arial" pitchFamily="34" charset="0"/>
              </a:rPr>
              <a:t>  (</a:t>
            </a:r>
            <a:r>
              <a:rPr lang="pl-PL" b="1" dirty="0" err="1" smtClean="0">
                <a:latin typeface="Arial" pitchFamily="34" charset="0"/>
                <a:cs typeface="Arial" pitchFamily="34" charset="0"/>
              </a:rPr>
              <a:t>die</a:t>
            </a:r>
            <a:r>
              <a:rPr lang="pl-PL" b="1" dirty="0" smtClean="0">
                <a:latin typeface="Arial" pitchFamily="34" charset="0"/>
                <a:cs typeface="Arial" pitchFamily="34" charset="0"/>
              </a:rPr>
              <a:t> </a:t>
            </a:r>
            <a:r>
              <a:rPr lang="pl-PL" b="1" dirty="0" err="1" smtClean="0">
                <a:latin typeface="Arial" pitchFamily="34" charset="0"/>
                <a:cs typeface="Arial" pitchFamily="34" charset="0"/>
              </a:rPr>
              <a:t>Nachfragekurve</a:t>
            </a:r>
            <a:r>
              <a:rPr lang="pl-PL" b="1" dirty="0" smtClean="0">
                <a:latin typeface="Arial" pitchFamily="34" charset="0"/>
                <a:cs typeface="Arial" pitchFamily="34" charset="0"/>
              </a:rPr>
              <a:t>)</a:t>
            </a:r>
          </a:p>
          <a:p>
            <a:r>
              <a:rPr lang="pl-PL" b="1" dirty="0">
                <a:latin typeface="Arial" pitchFamily="34" charset="0"/>
                <a:cs typeface="Arial" pitchFamily="34" charset="0"/>
              </a:rPr>
              <a:t>W</a:t>
            </a:r>
            <a:r>
              <a:rPr lang="de-DE" b="1" dirty="0" err="1">
                <a:latin typeface="Arial" pitchFamily="34" charset="0"/>
                <a:cs typeface="Arial" pitchFamily="34" charset="0"/>
              </a:rPr>
              <a:t>as</a:t>
            </a:r>
            <a:r>
              <a:rPr lang="de-DE" b="1" dirty="0">
                <a:latin typeface="Arial" pitchFamily="34" charset="0"/>
                <a:cs typeface="Arial" pitchFamily="34" charset="0"/>
              </a:rPr>
              <a:t> regelt  in einer freien Marktwirtschaft den Gleichgewichtspreis</a:t>
            </a:r>
            <a:r>
              <a:rPr lang="de-DE" b="1" dirty="0" smtClean="0">
                <a:latin typeface="Arial" pitchFamily="34" charset="0"/>
                <a:cs typeface="Arial" pitchFamily="34" charset="0"/>
              </a:rPr>
              <a:t>?</a:t>
            </a:r>
            <a:endParaRPr lang="pl-PL" b="1" dirty="0" smtClean="0">
              <a:latin typeface="Arial" pitchFamily="34" charset="0"/>
              <a:cs typeface="Arial" pitchFamily="34" charset="0"/>
            </a:endParaRPr>
          </a:p>
          <a:p>
            <a:r>
              <a:rPr lang="pl-PL" b="1" dirty="0" err="1">
                <a:latin typeface="Arial" pitchFamily="34" charset="0"/>
                <a:cs typeface="Arial" pitchFamily="34" charset="0"/>
              </a:rPr>
              <a:t>Konsumenten</a:t>
            </a:r>
            <a:r>
              <a:rPr lang="pl-PL" b="1" dirty="0">
                <a:latin typeface="Arial" pitchFamily="34" charset="0"/>
                <a:cs typeface="Arial" pitchFamily="34" charset="0"/>
              </a:rPr>
              <a:t>- </a:t>
            </a:r>
            <a:r>
              <a:rPr lang="pl-PL" b="1" dirty="0" err="1">
                <a:latin typeface="Arial" pitchFamily="34" charset="0"/>
                <a:cs typeface="Arial" pitchFamily="34" charset="0"/>
              </a:rPr>
              <a:t>und</a:t>
            </a:r>
            <a:r>
              <a:rPr lang="pl-PL" b="1" dirty="0">
                <a:latin typeface="Arial" pitchFamily="34" charset="0"/>
                <a:cs typeface="Arial" pitchFamily="34" charset="0"/>
              </a:rPr>
              <a:t> </a:t>
            </a:r>
            <a:r>
              <a:rPr lang="pl-PL" b="1" dirty="0" err="1" smtClean="0">
                <a:latin typeface="Arial" pitchFamily="34" charset="0"/>
                <a:cs typeface="Arial" pitchFamily="34" charset="0"/>
              </a:rPr>
              <a:t>Produzentenrente</a:t>
            </a:r>
            <a:endParaRPr lang="pl-PL" b="1" dirty="0" smtClean="0">
              <a:latin typeface="Arial" pitchFamily="34" charset="0"/>
              <a:cs typeface="Arial" pitchFamily="34" charset="0"/>
            </a:endParaRPr>
          </a:p>
          <a:p>
            <a:r>
              <a:rPr lang="pl-PL" b="1" dirty="0">
                <a:latin typeface="Arial" pitchFamily="34" charset="0"/>
                <a:cs typeface="Arial" pitchFamily="34" charset="0"/>
              </a:rPr>
              <a:t>Was </a:t>
            </a:r>
            <a:r>
              <a:rPr lang="pl-PL" b="1" dirty="0" err="1">
                <a:latin typeface="Arial" pitchFamily="34" charset="0"/>
                <a:cs typeface="Arial" pitchFamily="34" charset="0"/>
              </a:rPr>
              <a:t>ist</a:t>
            </a:r>
            <a:r>
              <a:rPr lang="pl-PL" b="1" dirty="0">
                <a:latin typeface="Arial" pitchFamily="34" charset="0"/>
                <a:cs typeface="Arial" pitchFamily="34" charset="0"/>
              </a:rPr>
              <a:t> </a:t>
            </a:r>
            <a:r>
              <a:rPr lang="pl-PL" b="1" dirty="0" err="1">
                <a:latin typeface="Arial" pitchFamily="34" charset="0"/>
                <a:cs typeface="Arial" pitchFamily="34" charset="0"/>
              </a:rPr>
              <a:t>Marktversagen</a:t>
            </a:r>
            <a:r>
              <a:rPr lang="pl-PL" b="1" dirty="0">
                <a:latin typeface="Arial" pitchFamily="34" charset="0"/>
                <a:cs typeface="Arial" pitchFamily="34" charset="0"/>
              </a:rPr>
              <a:t>? </a:t>
            </a:r>
            <a:endParaRPr lang="pl-PL" b="1" dirty="0" smtClean="0">
              <a:latin typeface="Arial" pitchFamily="34" charset="0"/>
              <a:cs typeface="Arial" pitchFamily="34" charset="0"/>
            </a:endParaRPr>
          </a:p>
          <a:p>
            <a:r>
              <a:rPr lang="pl-PL" b="1" dirty="0" err="1">
                <a:latin typeface="Arial" pitchFamily="34" charset="0"/>
                <a:cs typeface="Arial" pitchFamily="34" charset="0"/>
              </a:rPr>
              <a:t>Unterstützung</a:t>
            </a:r>
            <a:r>
              <a:rPr lang="pl-PL" b="1" dirty="0">
                <a:latin typeface="Arial" pitchFamily="34" charset="0"/>
                <a:cs typeface="Arial" pitchFamily="34" charset="0"/>
              </a:rPr>
              <a:t> </a:t>
            </a:r>
            <a:r>
              <a:rPr lang="pl-PL" b="1" dirty="0" err="1">
                <a:latin typeface="Arial" pitchFamily="34" charset="0"/>
                <a:cs typeface="Arial" pitchFamily="34" charset="0"/>
              </a:rPr>
              <a:t>durch</a:t>
            </a:r>
            <a:r>
              <a:rPr lang="pl-PL" b="1" dirty="0">
                <a:latin typeface="Arial" pitchFamily="34" charset="0"/>
                <a:cs typeface="Arial" pitchFamily="34" charset="0"/>
              </a:rPr>
              <a:t> den </a:t>
            </a:r>
            <a:r>
              <a:rPr lang="pl-PL" b="1" dirty="0" err="1" smtClean="0">
                <a:latin typeface="Arial" pitchFamily="34" charset="0"/>
                <a:cs typeface="Arial" pitchFamily="34" charset="0"/>
              </a:rPr>
              <a:t>Staat</a:t>
            </a:r>
            <a:endParaRPr lang="pl-PL" b="1" dirty="0" smtClean="0">
              <a:latin typeface="Arial" pitchFamily="34" charset="0"/>
              <a:cs typeface="Arial" pitchFamily="34" charset="0"/>
            </a:endParaRPr>
          </a:p>
          <a:p>
            <a:r>
              <a:rPr lang="pl-PL" b="1" dirty="0" err="1">
                <a:latin typeface="Arial" pitchFamily="34" charset="0"/>
                <a:cs typeface="Arial" pitchFamily="34" charset="0"/>
              </a:rPr>
              <a:t>Z</a:t>
            </a:r>
            <a:r>
              <a:rPr lang="pl-PL" b="1" dirty="0" err="1" smtClean="0">
                <a:latin typeface="Arial" pitchFamily="34" charset="0"/>
                <a:cs typeface="Arial" pitchFamily="34" charset="0"/>
              </a:rPr>
              <a:t>usammenfassung</a:t>
            </a:r>
            <a:endParaRPr lang="pl-PL" b="1" dirty="0" smtClean="0">
              <a:latin typeface="Arial" pitchFamily="34" charset="0"/>
              <a:cs typeface="Arial" pitchFamily="34" charset="0"/>
            </a:endParaRPr>
          </a:p>
          <a:p>
            <a:r>
              <a:rPr lang="pl-PL" b="1" dirty="0" err="1">
                <a:latin typeface="Arial" pitchFamily="34" charset="0"/>
                <a:cs typeface="Arial" pitchFamily="34" charset="0"/>
              </a:rPr>
              <a:t>Q</a:t>
            </a:r>
            <a:r>
              <a:rPr lang="pl-PL" b="1" dirty="0" err="1" smtClean="0">
                <a:latin typeface="Arial" pitchFamily="34" charset="0"/>
                <a:cs typeface="Arial" pitchFamily="34" charset="0"/>
              </a:rPr>
              <a:t>uellen</a:t>
            </a:r>
            <a:r>
              <a:rPr lang="pl-PL" b="1" dirty="0" smtClean="0">
                <a:latin typeface="Arial" pitchFamily="34" charset="0"/>
                <a:cs typeface="Arial" pitchFamily="34" charset="0"/>
              </a:rPr>
              <a:t> </a:t>
            </a:r>
            <a:r>
              <a:rPr lang="pl-PL" b="1" dirty="0" err="1" smtClean="0">
                <a:latin typeface="Arial" pitchFamily="34" charset="0"/>
                <a:cs typeface="Arial" pitchFamily="34" charset="0"/>
              </a:rPr>
              <a:t>und</a:t>
            </a:r>
            <a:r>
              <a:rPr lang="pl-PL" b="1" dirty="0" smtClean="0">
                <a:latin typeface="Arial" pitchFamily="34" charset="0"/>
                <a:cs typeface="Arial" pitchFamily="34" charset="0"/>
              </a:rPr>
              <a:t> </a:t>
            </a:r>
            <a:r>
              <a:rPr lang="pl-PL" b="1" dirty="0" err="1">
                <a:latin typeface="Arial" pitchFamily="34" charset="0"/>
                <a:cs typeface="Arial" pitchFamily="34" charset="0"/>
              </a:rPr>
              <a:t>W</a:t>
            </a:r>
            <a:r>
              <a:rPr lang="pl-PL" b="1" dirty="0" err="1" smtClean="0">
                <a:latin typeface="Arial" pitchFamily="34" charset="0"/>
                <a:cs typeface="Arial" pitchFamily="34" charset="0"/>
              </a:rPr>
              <a:t>ortschatz</a:t>
            </a:r>
            <a:endParaRPr lang="pl-PL" b="1" dirty="0" smtClean="0">
              <a:latin typeface="Arial" pitchFamily="34" charset="0"/>
              <a:cs typeface="Arial" pitchFamily="34" charset="0"/>
            </a:endParaRPr>
          </a:p>
          <a:p>
            <a:endParaRPr lang="pl-PL" b="1" dirty="0" smtClean="0">
              <a:latin typeface="Arial" pitchFamily="34" charset="0"/>
              <a:cs typeface="Arial" pitchFamily="34" charset="0"/>
            </a:endParaRPr>
          </a:p>
          <a:p>
            <a:endParaRPr lang="pl-PL" b="1" dirty="0" smtClean="0">
              <a:latin typeface="Arial" pitchFamily="34" charset="0"/>
              <a:cs typeface="Arial" pitchFamily="34" charset="0"/>
            </a:endParaRPr>
          </a:p>
          <a:p>
            <a:endParaRPr lang="pl-PL" b="1" dirty="0" smtClean="0">
              <a:latin typeface="Arial" pitchFamily="34" charset="0"/>
              <a:cs typeface="Arial" pitchFamily="34" charset="0"/>
            </a:endParaRPr>
          </a:p>
          <a:p>
            <a:endParaRPr lang="pl-PL" b="1" dirty="0">
              <a:latin typeface="Arial" pitchFamily="34" charset="0"/>
              <a:cs typeface="Arial" pitchFamily="34" charset="0"/>
            </a:endParaRPr>
          </a:p>
          <a:p>
            <a:endParaRPr lang="pl-PL" b="1" dirty="0" smtClean="0">
              <a:latin typeface="Arial" pitchFamily="34" charset="0"/>
              <a:cs typeface="Arial" pitchFamily="34" charset="0"/>
            </a:endParaRPr>
          </a:p>
          <a:p>
            <a:endParaRPr lang="pl-PL" b="1" dirty="0" smtClean="0">
              <a:latin typeface="Arial" pitchFamily="34" charset="0"/>
              <a:cs typeface="Arial" pitchFamily="34" charset="0"/>
            </a:endParaRPr>
          </a:p>
          <a:p>
            <a:endParaRPr lang="pl-PL" dirty="0"/>
          </a:p>
        </p:txBody>
      </p:sp>
    </p:spTree>
    <p:extLst>
      <p:ext uri="{BB962C8B-B14F-4D97-AF65-F5344CB8AC3E}">
        <p14:creationId xmlns:p14="http://schemas.microsoft.com/office/powerpoint/2010/main" val="362289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62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71472" y="428604"/>
            <a:ext cx="8229600" cy="1143000"/>
          </a:xfrm>
        </p:spPr>
        <p:txBody>
          <a:bodyPr>
            <a:noAutofit/>
          </a:bodyPr>
          <a:lstStyle/>
          <a:p>
            <a:r>
              <a:rPr lang="de-DE" sz="3200" b="1" dirty="0" smtClean="0">
                <a:latin typeface="Arial" pitchFamily="34" charset="0"/>
                <a:cs typeface="Arial" pitchFamily="34" charset="0"/>
              </a:rPr>
              <a:t>Welche Rolle spielen Angebot und Nachfrage?</a:t>
            </a:r>
            <a:endParaRPr lang="pl-PL" sz="3200" b="1" dirty="0">
              <a:latin typeface="Arial" pitchFamily="34" charset="0"/>
              <a:cs typeface="Arial" pitchFamily="34" charset="0"/>
            </a:endParaRPr>
          </a:p>
        </p:txBody>
      </p:sp>
      <p:sp>
        <p:nvSpPr>
          <p:cNvPr id="3" name="Symbol zastępczy zawartości 2"/>
          <p:cNvSpPr>
            <a:spLocks noGrp="1"/>
          </p:cNvSpPr>
          <p:nvPr>
            <p:ph idx="1"/>
          </p:nvPr>
        </p:nvSpPr>
        <p:spPr>
          <a:xfrm>
            <a:off x="467544" y="1556792"/>
            <a:ext cx="8215370" cy="3143271"/>
          </a:xfrm>
        </p:spPr>
        <p:txBody>
          <a:bodyPr>
            <a:normAutofit/>
          </a:bodyPr>
          <a:lstStyle/>
          <a:p>
            <a:pPr algn="ctr">
              <a:buNone/>
            </a:pPr>
            <a:r>
              <a:rPr lang="de-DE" sz="2200" dirty="0" smtClean="0">
                <a:latin typeface="Arial" pitchFamily="34" charset="0"/>
                <a:cs typeface="Arial" pitchFamily="34" charset="0"/>
              </a:rPr>
              <a:t>In der Wirtschaftswelt nehmen Angebot und Nachfrage eine zentrale Rolle ein. In einem Markt gibt es zwei Gruppen</a:t>
            </a:r>
            <a:r>
              <a:rPr lang="de-DE" sz="2200" dirty="0" smtClean="0">
                <a:latin typeface="Arial" pitchFamily="34" charset="0"/>
                <a:cs typeface="Arial" pitchFamily="34" charset="0"/>
              </a:rPr>
              <a:t>:</a:t>
            </a:r>
            <a:endParaRPr lang="pl-PL" sz="2200" dirty="0" smtClean="0">
              <a:latin typeface="Arial" pitchFamily="34" charset="0"/>
              <a:cs typeface="Arial" pitchFamily="34" charset="0"/>
            </a:endParaRPr>
          </a:p>
          <a:p>
            <a:pPr algn="ctr">
              <a:buNone/>
            </a:pPr>
            <a:r>
              <a:rPr lang="de-DE" sz="2200" dirty="0" smtClean="0">
                <a:latin typeface="Arial" pitchFamily="34" charset="0"/>
                <a:cs typeface="Arial" pitchFamily="34" charset="0"/>
              </a:rPr>
              <a:t> </a:t>
            </a:r>
            <a:r>
              <a:rPr lang="de-DE" sz="2200" dirty="0" smtClean="0">
                <a:latin typeface="Arial" pitchFamily="34" charset="0"/>
                <a:cs typeface="Arial" pitchFamily="34" charset="0"/>
              </a:rPr>
              <a:t>Auf der einen Seite befinden sich die potentiellen Käufer (Nachfrager), welche die Nachfrage nach einem bestimmten Gut (z.B. Brot) bestimmen. </a:t>
            </a:r>
            <a:endParaRPr lang="pl-PL" sz="2200" dirty="0" smtClean="0">
              <a:latin typeface="Arial" pitchFamily="34" charset="0"/>
              <a:cs typeface="Arial" pitchFamily="34" charset="0"/>
            </a:endParaRPr>
          </a:p>
          <a:p>
            <a:pPr algn="ctr">
              <a:buNone/>
            </a:pPr>
            <a:r>
              <a:rPr lang="de-DE" sz="2200" dirty="0" smtClean="0">
                <a:latin typeface="Arial" pitchFamily="34" charset="0"/>
                <a:cs typeface="Arial" pitchFamily="34" charset="0"/>
              </a:rPr>
              <a:t>Auf </a:t>
            </a:r>
            <a:r>
              <a:rPr lang="de-DE" sz="2200" dirty="0" smtClean="0">
                <a:latin typeface="Arial" pitchFamily="34" charset="0"/>
                <a:cs typeface="Arial" pitchFamily="34" charset="0"/>
              </a:rPr>
              <a:t>der anderen Seite sind die Verkäufer (Anbieter), die das Angebot an Gütern bestimmen.</a:t>
            </a:r>
            <a:endParaRPr lang="pl-PL" sz="2200" dirty="0">
              <a:latin typeface="Arial" pitchFamily="34" charset="0"/>
              <a:cs typeface="Arial" pitchFamily="34" charset="0"/>
            </a:endParaRPr>
          </a:p>
        </p:txBody>
      </p:sp>
      <p:pic>
        <p:nvPicPr>
          <p:cNvPr id="15362" name="Picture 2"/>
          <p:cNvPicPr>
            <a:picLocks noChangeAspect="1" noChangeArrowheads="1"/>
          </p:cNvPicPr>
          <p:nvPr/>
        </p:nvPicPr>
        <p:blipFill>
          <a:blip r:embed="rId2"/>
          <a:srcRect/>
          <a:stretch>
            <a:fillRect/>
          </a:stretch>
        </p:blipFill>
        <p:spPr bwMode="auto">
          <a:xfrm>
            <a:off x="2857488" y="4221088"/>
            <a:ext cx="3739193" cy="22955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000232" y="714356"/>
            <a:ext cx="5072098" cy="1011222"/>
          </a:xfrm>
        </p:spPr>
        <p:txBody>
          <a:bodyPr>
            <a:normAutofit fontScale="90000"/>
          </a:bodyPr>
          <a:lstStyle/>
          <a:p>
            <a:r>
              <a:rPr lang="de-DE" sz="3600" b="1" dirty="0" smtClean="0">
                <a:latin typeface="Arial" pitchFamily="34" charset="0"/>
                <a:cs typeface="Arial" pitchFamily="34" charset="0"/>
              </a:rPr>
              <a:t>Das Angebot</a:t>
            </a:r>
            <a:r>
              <a:rPr lang="de-DE" b="1" dirty="0" smtClean="0"/>
              <a:t/>
            </a:r>
            <a:br>
              <a:rPr lang="de-DE" b="1" dirty="0" smtClean="0"/>
            </a:br>
            <a:endParaRPr lang="pl-PL" dirty="0"/>
          </a:p>
        </p:txBody>
      </p:sp>
      <p:sp>
        <p:nvSpPr>
          <p:cNvPr id="3" name="Symbol zastępczy zawartości 2"/>
          <p:cNvSpPr>
            <a:spLocks noGrp="1"/>
          </p:cNvSpPr>
          <p:nvPr>
            <p:ph idx="1"/>
          </p:nvPr>
        </p:nvSpPr>
        <p:spPr>
          <a:xfrm>
            <a:off x="285720" y="1214422"/>
            <a:ext cx="8429684" cy="2500329"/>
          </a:xfrm>
        </p:spPr>
        <p:txBody>
          <a:bodyPr>
            <a:normAutofit fontScale="62500" lnSpcReduction="20000"/>
          </a:bodyPr>
          <a:lstStyle/>
          <a:p>
            <a:pPr algn="ctr">
              <a:buNone/>
            </a:pPr>
            <a:r>
              <a:rPr lang="de-DE" sz="3600" dirty="0" smtClean="0">
                <a:latin typeface="Arial" pitchFamily="34" charset="0"/>
                <a:cs typeface="Arial" pitchFamily="34" charset="0"/>
              </a:rPr>
              <a:t/>
            </a:r>
            <a:br>
              <a:rPr lang="de-DE" sz="3600" dirty="0" smtClean="0">
                <a:latin typeface="Arial" pitchFamily="34" charset="0"/>
                <a:cs typeface="Arial" pitchFamily="34" charset="0"/>
              </a:rPr>
            </a:br>
            <a:r>
              <a:rPr lang="pl-PL" sz="3600" dirty="0" smtClean="0">
                <a:latin typeface="Arial" pitchFamily="34" charset="0"/>
                <a:cs typeface="Arial" pitchFamily="34" charset="0"/>
              </a:rPr>
              <a:t>Das</a:t>
            </a:r>
            <a:r>
              <a:rPr lang="de-DE" sz="3600" dirty="0">
                <a:latin typeface="Arial" pitchFamily="34" charset="0"/>
                <a:cs typeface="Arial" pitchFamily="34" charset="0"/>
              </a:rPr>
              <a:t> Angebot wird die Menge an vorhandenen Gütern und Dienstleistungen am </a:t>
            </a:r>
            <a:r>
              <a:rPr lang="pl-PL" sz="3600" dirty="0" smtClean="0">
                <a:latin typeface="Arial" pitchFamily="34" charset="0"/>
                <a:cs typeface="Arial" pitchFamily="34" charset="0"/>
              </a:rPr>
              <a:t>Markt</a:t>
            </a:r>
            <a:r>
              <a:rPr lang="de-DE" sz="3600" dirty="0">
                <a:latin typeface="Arial" pitchFamily="34" charset="0"/>
                <a:cs typeface="Arial" pitchFamily="34" charset="0"/>
              </a:rPr>
              <a:t> bezeichnet, die Nachfrage hingegen ist nur die Absicht von Haushalten und Unternehmen, Waren und Dienstleistungen gegen Geld oder andere Waren im Tausch zu erwerben.</a:t>
            </a:r>
          </a:p>
          <a:p>
            <a:pPr>
              <a:buNone/>
            </a:pPr>
            <a:r>
              <a:rPr lang="de-DE" dirty="0" smtClean="0"/>
              <a:t/>
            </a:r>
            <a:br>
              <a:rPr lang="de-DE" dirty="0" smtClean="0"/>
            </a:br>
            <a:endParaRPr lang="pl-PL" dirty="0"/>
          </a:p>
        </p:txBody>
      </p:sp>
      <p:pic>
        <p:nvPicPr>
          <p:cNvPr id="14338" name="Picture 2"/>
          <p:cNvPicPr>
            <a:picLocks noChangeAspect="1" noChangeArrowheads="1"/>
          </p:cNvPicPr>
          <p:nvPr/>
        </p:nvPicPr>
        <p:blipFill>
          <a:blip r:embed="rId2" cstate="print"/>
          <a:srcRect/>
          <a:stretch>
            <a:fillRect/>
          </a:stretch>
        </p:blipFill>
        <p:spPr bwMode="auto">
          <a:xfrm rot="21288936">
            <a:off x="5860056" y="2986523"/>
            <a:ext cx="2935579" cy="1762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9" name="Picture 3"/>
          <p:cNvPicPr>
            <a:picLocks noChangeAspect="1" noChangeArrowheads="1"/>
          </p:cNvPicPr>
          <p:nvPr/>
        </p:nvPicPr>
        <p:blipFill>
          <a:blip r:embed="rId3"/>
          <a:srcRect/>
          <a:stretch>
            <a:fillRect/>
          </a:stretch>
        </p:blipFill>
        <p:spPr bwMode="auto">
          <a:xfrm>
            <a:off x="142844" y="4308050"/>
            <a:ext cx="5715040" cy="1985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10" name="Łącznik zakrzywiony 9"/>
          <p:cNvCxnSpPr/>
          <p:nvPr/>
        </p:nvCxnSpPr>
        <p:spPr>
          <a:xfrm rot="10800000" flipV="1">
            <a:off x="1571604" y="3643314"/>
            <a:ext cx="4429156" cy="714380"/>
          </a:xfrm>
          <a:prstGeom prst="curvedConnector3">
            <a:avLst>
              <a:gd name="adj1" fmla="val 50000"/>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1000108"/>
            <a:ext cx="6500858" cy="1785950"/>
          </a:xfrm>
        </p:spPr>
        <p:txBody>
          <a:bodyPr>
            <a:noAutofit/>
          </a:bodyPr>
          <a:lstStyle/>
          <a:p>
            <a:r>
              <a:rPr lang="de-DE" sz="2400" dirty="0"/>
              <a:t>Die Angebotskurve zeigt, wie die Angebotsmenge eines Gutes vom Preis abhängt. Da die Menge gemäss dem Gesetz des Angebots mit dem Preis steigt, steigt auch die </a:t>
            </a:r>
            <a:r>
              <a:rPr lang="de-DE" sz="2400" dirty="0" smtClean="0"/>
              <a:t>Angebotskurve</a:t>
            </a:r>
            <a:r>
              <a:rPr lang="pl-PL" sz="2400" dirty="0" smtClean="0"/>
              <a:t>.</a:t>
            </a:r>
            <a:endParaRPr lang="pl-PL" sz="2400" dirty="0"/>
          </a:p>
        </p:txBody>
      </p:sp>
      <p:sp>
        <p:nvSpPr>
          <p:cNvPr id="5" name="Prostokąt 4"/>
          <p:cNvSpPr/>
          <p:nvPr/>
        </p:nvSpPr>
        <p:spPr>
          <a:xfrm>
            <a:off x="3786182" y="2786058"/>
            <a:ext cx="1625188" cy="369332"/>
          </a:xfrm>
          <a:prstGeom prst="rect">
            <a:avLst/>
          </a:prstGeom>
        </p:spPr>
        <p:txBody>
          <a:bodyPr wrap="none">
            <a:spAutoFit/>
          </a:bodyPr>
          <a:lstStyle/>
          <a:p>
            <a:r>
              <a:rPr lang="pl-PL" b="1" dirty="0"/>
              <a:t>Angebotskurve</a:t>
            </a:r>
            <a:endParaRPr lang="pl-PL" dirty="0"/>
          </a:p>
        </p:txBody>
      </p:sp>
      <p:sp>
        <p:nvSpPr>
          <p:cNvPr id="6" name="Prostokąt 5"/>
          <p:cNvSpPr/>
          <p:nvPr/>
        </p:nvSpPr>
        <p:spPr>
          <a:xfrm>
            <a:off x="2928926" y="500042"/>
            <a:ext cx="3548857" cy="523220"/>
          </a:xfrm>
          <a:prstGeom prst="rect">
            <a:avLst/>
          </a:prstGeom>
        </p:spPr>
        <p:txBody>
          <a:bodyPr wrap="none">
            <a:spAutoFit/>
          </a:bodyPr>
          <a:lstStyle/>
          <a:p>
            <a:r>
              <a:rPr lang="de-DE" sz="2800" b="1" dirty="0" smtClean="0">
                <a:latin typeface="Arial" pitchFamily="34" charset="0"/>
                <a:cs typeface="Arial" pitchFamily="34" charset="0"/>
              </a:rPr>
              <a:t>Die Angebotskurve </a:t>
            </a:r>
            <a:endParaRPr lang="pl-PL" sz="2800" b="1" dirty="0">
              <a:latin typeface="Arial" pitchFamily="34" charset="0"/>
              <a:cs typeface="Arial" pitchFamily="34" charset="0"/>
            </a:endParaRPr>
          </a:p>
        </p:txBody>
      </p:sp>
      <p:pic>
        <p:nvPicPr>
          <p:cNvPr id="13313" name="Picture 1"/>
          <p:cNvPicPr>
            <a:picLocks noChangeAspect="1" noChangeArrowheads="1"/>
          </p:cNvPicPr>
          <p:nvPr/>
        </p:nvPicPr>
        <p:blipFill>
          <a:blip r:embed="rId2" cstate="print"/>
          <a:srcRect/>
          <a:stretch>
            <a:fillRect/>
          </a:stretch>
        </p:blipFill>
        <p:spPr bwMode="auto">
          <a:xfrm>
            <a:off x="2285984" y="3286124"/>
            <a:ext cx="4357718" cy="3176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642918"/>
            <a:ext cx="8229600" cy="1143000"/>
          </a:xfrm>
        </p:spPr>
        <p:txBody>
          <a:bodyPr>
            <a:normAutofit fontScale="90000"/>
          </a:bodyPr>
          <a:lstStyle/>
          <a:p>
            <a:r>
              <a:rPr lang="pl-PL" sz="3100" b="1" dirty="0">
                <a:latin typeface="Arial" pitchFamily="34" charset="0"/>
                <a:cs typeface="Arial" pitchFamily="34" charset="0"/>
              </a:rPr>
              <a:t>Die Nachfrage</a:t>
            </a:r>
            <a:r>
              <a:rPr lang="pl-PL" b="1" dirty="0"/>
              <a:t/>
            </a:r>
            <a:br>
              <a:rPr lang="pl-PL" b="1" dirty="0"/>
            </a:br>
            <a:endParaRPr lang="pl-PL" dirty="0"/>
          </a:p>
        </p:txBody>
      </p:sp>
      <p:sp>
        <p:nvSpPr>
          <p:cNvPr id="3" name="Symbol zastępczy zawartości 2"/>
          <p:cNvSpPr>
            <a:spLocks noGrp="1"/>
          </p:cNvSpPr>
          <p:nvPr>
            <p:ph idx="1"/>
          </p:nvPr>
        </p:nvSpPr>
        <p:spPr>
          <a:xfrm>
            <a:off x="1142976" y="1428736"/>
            <a:ext cx="6572296" cy="3286148"/>
          </a:xfrm>
        </p:spPr>
        <p:txBody>
          <a:bodyPr>
            <a:normAutofit/>
          </a:bodyPr>
          <a:lstStyle/>
          <a:p>
            <a:pPr algn="ctr">
              <a:buNone/>
            </a:pPr>
            <a:r>
              <a:rPr lang="de-DE" sz="2500" dirty="0" smtClean="0">
                <a:latin typeface="Arial" pitchFamily="34" charset="0"/>
                <a:cs typeface="Arial" pitchFamily="34" charset="0"/>
              </a:rPr>
              <a:t>Nachfrage und Angebot beschreiben das Verhalten der Menschen auf Märkten. Die Kombination aus Angebot und Nachfrage legt den Preis und die Menge gekaufter Produkte bzw. Güter fest.</a:t>
            </a:r>
            <a:endParaRPr lang="pl-PL" sz="2500" dirty="0">
              <a:latin typeface="Arial" pitchFamily="34" charset="0"/>
              <a:cs typeface="Arial" pitchFamily="34" charset="0"/>
            </a:endParaRPr>
          </a:p>
        </p:txBody>
      </p:sp>
      <p:pic>
        <p:nvPicPr>
          <p:cNvPr id="12289" name="Picture 1"/>
          <p:cNvPicPr>
            <a:picLocks noChangeAspect="1" noChangeArrowheads="1"/>
          </p:cNvPicPr>
          <p:nvPr/>
        </p:nvPicPr>
        <p:blipFill>
          <a:blip r:embed="rId2"/>
          <a:srcRect/>
          <a:stretch>
            <a:fillRect/>
          </a:stretch>
        </p:blipFill>
        <p:spPr bwMode="auto">
          <a:xfrm>
            <a:off x="3357554" y="4572008"/>
            <a:ext cx="5114789" cy="18573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p:cNvPicPr>
            <a:picLocks noChangeAspect="1" noChangeArrowheads="1"/>
          </p:cNvPicPr>
          <p:nvPr/>
        </p:nvPicPr>
        <p:blipFill>
          <a:blip r:embed="rId3" cstate="print"/>
          <a:srcRect/>
          <a:stretch>
            <a:fillRect/>
          </a:stretch>
        </p:blipFill>
        <p:spPr bwMode="auto">
          <a:xfrm rot="21288936">
            <a:off x="73611" y="3486588"/>
            <a:ext cx="2935579" cy="1762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14" name="Łącznik zakrzywiony 13"/>
          <p:cNvCxnSpPr/>
          <p:nvPr/>
        </p:nvCxnSpPr>
        <p:spPr>
          <a:xfrm>
            <a:off x="3071802" y="3786190"/>
            <a:ext cx="2214578" cy="857256"/>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3108" y="214290"/>
            <a:ext cx="5257808" cy="917596"/>
          </a:xfrm>
        </p:spPr>
        <p:txBody>
          <a:bodyPr>
            <a:normAutofit/>
          </a:bodyPr>
          <a:lstStyle/>
          <a:p>
            <a:r>
              <a:rPr lang="pl-PL" sz="2800" b="1" dirty="0" smtClean="0">
                <a:latin typeface="Arial" pitchFamily="34" charset="0"/>
                <a:cs typeface="Arial" pitchFamily="34" charset="0"/>
              </a:rPr>
              <a:t>Die Nachfragekurve</a:t>
            </a:r>
            <a:endParaRPr lang="pl-PL" sz="2800" b="1" dirty="0">
              <a:latin typeface="Arial" pitchFamily="34" charset="0"/>
              <a:cs typeface="Arial" pitchFamily="34" charset="0"/>
            </a:endParaRPr>
          </a:p>
        </p:txBody>
      </p:sp>
      <p:sp>
        <p:nvSpPr>
          <p:cNvPr id="3" name="Symbol zastępczy zawartości 2"/>
          <p:cNvSpPr>
            <a:spLocks noGrp="1"/>
          </p:cNvSpPr>
          <p:nvPr>
            <p:ph idx="1"/>
          </p:nvPr>
        </p:nvSpPr>
        <p:spPr>
          <a:xfrm>
            <a:off x="571472" y="1142984"/>
            <a:ext cx="7786742" cy="3357586"/>
          </a:xfrm>
        </p:spPr>
        <p:txBody>
          <a:bodyPr>
            <a:noAutofit/>
          </a:bodyPr>
          <a:lstStyle/>
          <a:p>
            <a:pPr algn="ctr">
              <a:buNone/>
            </a:pPr>
            <a:r>
              <a:rPr lang="de-DE" sz="2200" dirty="0" smtClean="0">
                <a:latin typeface="Arial" pitchFamily="34" charset="0"/>
                <a:cs typeface="Arial" pitchFamily="34" charset="0"/>
              </a:rPr>
              <a:t>Ist die Nachfrage rückläufig wird ein Produkt oder die Dienstleistung deutlich weniger angefragt, fällt der Preis dafür. Der sogenannte Marktpreis sinkt. Das wiederum spornt den Konsumenten dazu an, zu einem günstigeren Preis das Produkt oder die Dienstleistung doch zu erwerben. </a:t>
            </a:r>
            <a:endParaRPr lang="pl-PL" sz="2200" dirty="0">
              <a:latin typeface="Arial" pitchFamily="34" charset="0"/>
              <a:cs typeface="Arial" pitchFamily="34" charset="0"/>
            </a:endParaRPr>
          </a:p>
        </p:txBody>
      </p:sp>
      <p:pic>
        <p:nvPicPr>
          <p:cNvPr id="11265" name="Picture 1"/>
          <p:cNvPicPr>
            <a:picLocks noChangeAspect="1" noChangeArrowheads="1"/>
          </p:cNvPicPr>
          <p:nvPr/>
        </p:nvPicPr>
        <p:blipFill>
          <a:blip r:embed="rId2" cstate="print"/>
          <a:srcRect/>
          <a:stretch>
            <a:fillRect/>
          </a:stretch>
        </p:blipFill>
        <p:spPr bwMode="auto">
          <a:xfrm>
            <a:off x="2357422" y="3929066"/>
            <a:ext cx="4643470" cy="2611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Prostokąt 4"/>
          <p:cNvSpPr/>
          <p:nvPr/>
        </p:nvSpPr>
        <p:spPr>
          <a:xfrm>
            <a:off x="3786182" y="3357562"/>
            <a:ext cx="1692643" cy="369332"/>
          </a:xfrm>
          <a:prstGeom prst="rect">
            <a:avLst/>
          </a:prstGeom>
        </p:spPr>
        <p:txBody>
          <a:bodyPr wrap="none">
            <a:spAutoFit/>
          </a:bodyPr>
          <a:lstStyle/>
          <a:p>
            <a:r>
              <a:rPr lang="pl-PL" b="1" dirty="0"/>
              <a:t>Nachfragekurve</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smtClean="0">
                <a:latin typeface="Arial" pitchFamily="34" charset="0"/>
                <a:cs typeface="Arial" pitchFamily="34" charset="0"/>
              </a:rPr>
              <a:t>W</a:t>
            </a:r>
            <a:r>
              <a:rPr lang="de-DE" sz="2800" b="1" dirty="0" err="1" smtClean="0">
                <a:latin typeface="Arial" pitchFamily="34" charset="0"/>
                <a:cs typeface="Arial" pitchFamily="34" charset="0"/>
              </a:rPr>
              <a:t>as</a:t>
            </a:r>
            <a:r>
              <a:rPr lang="de-DE" sz="2800" b="1" dirty="0" smtClean="0">
                <a:latin typeface="Arial" pitchFamily="34" charset="0"/>
                <a:cs typeface="Arial" pitchFamily="34" charset="0"/>
              </a:rPr>
              <a:t> regelt  in einer freien Marktwirtschaft den Gleichgewichtspreis?</a:t>
            </a:r>
            <a:endParaRPr lang="pl-PL" sz="2800" b="1" dirty="0">
              <a:latin typeface="Arial" pitchFamily="34" charset="0"/>
              <a:cs typeface="Arial" pitchFamily="34" charset="0"/>
            </a:endParaRPr>
          </a:p>
        </p:txBody>
      </p:sp>
      <p:sp>
        <p:nvSpPr>
          <p:cNvPr id="3" name="Symbol zastępczy zawartości 2"/>
          <p:cNvSpPr>
            <a:spLocks noGrp="1"/>
          </p:cNvSpPr>
          <p:nvPr>
            <p:ph idx="1"/>
          </p:nvPr>
        </p:nvSpPr>
        <p:spPr>
          <a:xfrm>
            <a:off x="500034" y="1600200"/>
            <a:ext cx="8143932" cy="2471741"/>
          </a:xfrm>
        </p:spPr>
        <p:txBody>
          <a:bodyPr>
            <a:normAutofit/>
          </a:bodyPr>
          <a:lstStyle/>
          <a:p>
            <a:pPr algn="ctr">
              <a:buNone/>
            </a:pPr>
            <a:r>
              <a:rPr lang="de-DE" sz="2000" dirty="0" smtClean="0">
                <a:latin typeface="Arial" pitchFamily="34" charset="0"/>
                <a:cs typeface="Arial" pitchFamily="34" charset="0"/>
              </a:rPr>
              <a:t>Nachfragen regeln in einer freien Marktwirtschaft den Gleichgewichtspreis, dieser stellt sich ein wenn Angebot und Nachfrage übereinstimmen. Der Preis bestimmt den Wert einer Leistung, eines Gutes. Wenn der Preis zu hoch ist, sinkt automatisch die Nachfrage nach diesem Gut, mit Ausnahme von Luxusgütern. </a:t>
            </a:r>
            <a:endParaRPr lang="pl-PL" sz="2000" dirty="0">
              <a:latin typeface="Arial" pitchFamily="34" charset="0"/>
              <a:cs typeface="Arial" pitchFamily="34" charset="0"/>
            </a:endParaRPr>
          </a:p>
        </p:txBody>
      </p:sp>
      <p:pic>
        <p:nvPicPr>
          <p:cNvPr id="9218" name="Picture 2" descr="Angebot und Nachfrage Kurve VWL "/>
          <p:cNvPicPr>
            <a:picLocks noChangeAspect="1" noChangeArrowheads="1"/>
          </p:cNvPicPr>
          <p:nvPr/>
        </p:nvPicPr>
        <p:blipFill>
          <a:blip r:embed="rId2"/>
          <a:srcRect/>
          <a:stretch>
            <a:fillRect/>
          </a:stretch>
        </p:blipFill>
        <p:spPr bwMode="auto">
          <a:xfrm>
            <a:off x="2643174" y="3571876"/>
            <a:ext cx="4445587" cy="28717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nalezione obrazy dla zapytania: angebot und nachfrage"/>
          <p:cNvPicPr>
            <a:picLocks noChangeAspect="1" noChangeArrowheads="1"/>
          </p:cNvPicPr>
          <p:nvPr/>
        </p:nvPicPr>
        <p:blipFill>
          <a:blip r:embed="rId2"/>
          <a:srcRect/>
          <a:stretch>
            <a:fillRect/>
          </a:stretch>
        </p:blipFill>
        <p:spPr bwMode="auto">
          <a:xfrm>
            <a:off x="1000100" y="3000372"/>
            <a:ext cx="3143271" cy="3015925"/>
          </a:xfrm>
          <a:prstGeom prst="rect">
            <a:avLst/>
          </a:prstGeom>
          <a:ln>
            <a:noFill/>
          </a:ln>
          <a:effectLst>
            <a:softEdge rad="112500"/>
          </a:effectLst>
        </p:spPr>
      </p:pic>
      <p:sp>
        <p:nvSpPr>
          <p:cNvPr id="6" name="Prostokąt 5"/>
          <p:cNvSpPr/>
          <p:nvPr/>
        </p:nvSpPr>
        <p:spPr>
          <a:xfrm>
            <a:off x="1142976" y="714356"/>
            <a:ext cx="7000924" cy="1938992"/>
          </a:xfrm>
          <a:prstGeom prst="rect">
            <a:avLst/>
          </a:prstGeom>
        </p:spPr>
        <p:txBody>
          <a:bodyPr wrap="square">
            <a:spAutoFit/>
          </a:bodyPr>
          <a:lstStyle/>
          <a:p>
            <a:pPr algn="ctr"/>
            <a:r>
              <a:rPr lang="de-DE" sz="2400" dirty="0" smtClean="0">
                <a:latin typeface="Arial" pitchFamily="34" charset="0"/>
                <a:cs typeface="Arial" pitchFamily="34" charset="0"/>
              </a:rPr>
              <a:t>Sinkt hingegen das Angebot und die Nachfrage bleibt gleich, steigt der Preis der Ware, z.B. ist die Apfelernte durch frühen Frost sehr gering, steigt der Preis für Apfelsaft, wenn die Nachfrage gleichbleibt.</a:t>
            </a:r>
            <a:endParaRPr lang="pl-PL" sz="2400" dirty="0">
              <a:latin typeface="Arial" pitchFamily="34" charset="0"/>
              <a:cs typeface="Arial" pitchFamily="34" charset="0"/>
            </a:endParaRPr>
          </a:p>
        </p:txBody>
      </p:sp>
      <p:pic>
        <p:nvPicPr>
          <p:cNvPr id="8194" name="Picture 2" descr="Znalezione obrazy dla zapytania: angebot und nachfrage"/>
          <p:cNvPicPr>
            <a:picLocks noChangeAspect="1" noChangeArrowheads="1"/>
          </p:cNvPicPr>
          <p:nvPr/>
        </p:nvPicPr>
        <p:blipFill>
          <a:blip r:embed="rId3"/>
          <a:srcRect/>
          <a:stretch>
            <a:fillRect/>
          </a:stretch>
        </p:blipFill>
        <p:spPr bwMode="auto">
          <a:xfrm>
            <a:off x="5143504" y="2928934"/>
            <a:ext cx="3071834" cy="307183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584</Words>
  <Application>Microsoft Office PowerPoint</Application>
  <PresentationFormat>Pokaz na ekranie (4:3)</PresentationFormat>
  <Paragraphs>59</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Prezentacja programu PowerPoint</vt:lpstr>
      <vt:lpstr>AGENDA</vt:lpstr>
      <vt:lpstr>Welche Rolle spielen Angebot und Nachfrage?</vt:lpstr>
      <vt:lpstr>Das Angebot </vt:lpstr>
      <vt:lpstr>Die Angebotskurve zeigt, wie die Angebotsmenge eines Gutes vom Preis abhängt. Da die Menge gemäss dem Gesetz des Angebots mit dem Preis steigt, steigt auch die Angebotskurve.</vt:lpstr>
      <vt:lpstr>Die Nachfrage </vt:lpstr>
      <vt:lpstr>Die Nachfragekurve</vt:lpstr>
      <vt:lpstr>Was regelt  in einer freien Marktwirtschaft den Gleichgewichtspreis?</vt:lpstr>
      <vt:lpstr>Prezentacja programu PowerPoint</vt:lpstr>
      <vt:lpstr>Konsumenten- und Produzentenrente</vt:lpstr>
      <vt:lpstr>Prezentacja programu PowerPoint</vt:lpstr>
      <vt:lpstr>Was ist Marktversagen?  </vt:lpstr>
      <vt:lpstr>Unterstützung durch den Staat </vt:lpstr>
      <vt:lpstr>ZUSAMMENFASSUNG</vt:lpstr>
      <vt:lpstr>Wortschatz</vt:lpstr>
      <vt:lpstr>Quellen</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Wioletta</dc:creator>
  <cp:lastModifiedBy>Oem</cp:lastModifiedBy>
  <cp:revision>49</cp:revision>
  <dcterms:created xsi:type="dcterms:W3CDTF">2020-03-25T09:16:59Z</dcterms:created>
  <dcterms:modified xsi:type="dcterms:W3CDTF">2020-05-06T11:14:12Z</dcterms:modified>
</cp:coreProperties>
</file>