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notesMasterIdLst>
    <p:notesMasterId r:id="rId16"/>
  </p:notesMasterIdLst>
  <p:handoutMasterIdLst>
    <p:handoutMasterId r:id="rId17"/>
  </p:handoutMasterIdLst>
  <p:sldIdLst>
    <p:sldId id="265" r:id="rId2"/>
    <p:sldId id="264" r:id="rId3"/>
    <p:sldId id="256" r:id="rId4"/>
    <p:sldId id="257" r:id="rId5"/>
    <p:sldId id="258" r:id="rId6"/>
    <p:sldId id="259" r:id="rId7"/>
    <p:sldId id="260" r:id="rId8"/>
    <p:sldId id="261" r:id="rId9"/>
    <p:sldId id="262" r:id="rId10"/>
    <p:sldId id="263" r:id="rId11"/>
    <p:sldId id="266" r:id="rId12"/>
    <p:sldId id="267" r:id="rId13"/>
    <p:sldId id="269"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3842" autoAdjust="0"/>
  </p:normalViewPr>
  <p:slideViewPr>
    <p:cSldViewPr snapToGrid="0">
      <p:cViewPr>
        <p:scale>
          <a:sx n="59" d="100"/>
          <a:sy n="59" d="100"/>
        </p:scale>
        <p:origin x="-365" y="-62"/>
      </p:cViewPr>
      <p:guideLst>
        <p:guide orient="horz" pos="2160"/>
        <p:guide pos="3840"/>
      </p:guideLst>
    </p:cSldViewPr>
  </p:slideViewPr>
  <p:outlineViewPr>
    <p:cViewPr>
      <p:scale>
        <a:sx n="33" d="100"/>
        <a:sy n="33" d="100"/>
      </p:scale>
      <p:origin x="0" y="-2832"/>
    </p:cViewPr>
  </p:outlineViewPr>
  <p:notesTextViewPr>
    <p:cViewPr>
      <p:scale>
        <a:sx n="1" d="1"/>
        <a:sy n="1" d="1"/>
      </p:scale>
      <p:origin x="0" y="0"/>
    </p:cViewPr>
  </p:notesTextViewPr>
  <p:notesViewPr>
    <p:cSldViewPr snapToGrid="0">
      <p:cViewPr varScale="1">
        <p:scale>
          <a:sx n="51" d="100"/>
          <a:sy n="51" d="100"/>
        </p:scale>
        <p:origin x="26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 xmlns:a16="http://schemas.microsoft.com/office/drawing/2014/main" id="{A8A796ED-5468-49E8-7AC1-7A0DA7060C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 xmlns:a16="http://schemas.microsoft.com/office/drawing/2014/main" id="{9FB17D1D-1146-0D34-DF1A-ACF4CA4F4E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B2783-A9AE-4603-B0B7-E7FA230EEB68}" type="datetimeFigureOut">
              <a:rPr lang="pl-PL" smtClean="0"/>
              <a:t>2022-05-11</a:t>
            </a:fld>
            <a:endParaRPr lang="pl-PL"/>
          </a:p>
        </p:txBody>
      </p:sp>
      <p:sp>
        <p:nvSpPr>
          <p:cNvPr id="4" name="Symbol zastępczy stopki 3">
            <a:extLst>
              <a:ext uri="{FF2B5EF4-FFF2-40B4-BE49-F238E27FC236}">
                <a16:creationId xmlns="" xmlns:a16="http://schemas.microsoft.com/office/drawing/2014/main" id="{87DB09CF-7165-15F9-3742-F978ACA33D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 xmlns:a16="http://schemas.microsoft.com/office/drawing/2014/main" id="{9A52818C-26C1-1A2E-05E8-5848C04C10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0E6EA9-C80A-4E0B-9838-9541ADC040F9}" type="slidenum">
              <a:rPr lang="pl-PL" smtClean="0"/>
              <a:t>‹#›</a:t>
            </a:fld>
            <a:endParaRPr lang="pl-PL"/>
          </a:p>
        </p:txBody>
      </p:sp>
    </p:spTree>
    <p:extLst>
      <p:ext uri="{BB962C8B-B14F-4D97-AF65-F5344CB8AC3E}">
        <p14:creationId xmlns:p14="http://schemas.microsoft.com/office/powerpoint/2010/main" val="1453790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C972F-D725-46AF-85E9-7338372B2E35}" type="datetimeFigureOut">
              <a:rPr lang="pl-PL" smtClean="0"/>
              <a:t>2022-05-11</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D035A5-1E28-4352-A2C4-9B9DE311E254}" type="slidenum">
              <a:rPr lang="pl-PL" smtClean="0"/>
              <a:t>‹#›</a:t>
            </a:fld>
            <a:endParaRPr lang="pl-PL"/>
          </a:p>
        </p:txBody>
      </p:sp>
    </p:spTree>
    <p:extLst>
      <p:ext uri="{BB962C8B-B14F-4D97-AF65-F5344CB8AC3E}">
        <p14:creationId xmlns:p14="http://schemas.microsoft.com/office/powerpoint/2010/main" val="396628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5D035A5-1E28-4352-A2C4-9B9DE311E254}" type="slidenum">
              <a:rPr lang="pl-PL" smtClean="0"/>
              <a:t>11</a:t>
            </a:fld>
            <a:endParaRPr lang="pl-PL"/>
          </a:p>
        </p:txBody>
      </p:sp>
    </p:spTree>
    <p:extLst>
      <p:ext uri="{BB962C8B-B14F-4D97-AF65-F5344CB8AC3E}">
        <p14:creationId xmlns:p14="http://schemas.microsoft.com/office/powerpoint/2010/main" val="425417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5D035A5-1E28-4352-A2C4-9B9DE311E254}" type="slidenum">
              <a:rPr lang="pl-PL" smtClean="0"/>
              <a:t>13</a:t>
            </a:fld>
            <a:endParaRPr lang="pl-PL"/>
          </a:p>
        </p:txBody>
      </p:sp>
    </p:spTree>
    <p:extLst>
      <p:ext uri="{BB962C8B-B14F-4D97-AF65-F5344CB8AC3E}">
        <p14:creationId xmlns:p14="http://schemas.microsoft.com/office/powerpoint/2010/main" val="340951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l-PL"/>
              <a:t>Kliknij, aby edytować styl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4CFAE3B-3D75-4377-A56D-54FCCD1C061A}" type="datetimeFigureOut">
              <a:rPr lang="pl-PL" smtClean="0"/>
              <a:t>2022-05-11</a:t>
            </a:fld>
            <a:endParaRPr lang="pl-PL"/>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pl-PL"/>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03948A2-8252-4BC5-9D9D-F48C37671F68}" type="slidenum">
              <a:rPr lang="pl-PL" smtClean="0"/>
              <a:t>‹#›</a:t>
            </a:fld>
            <a:endParaRPr lang="pl-PL"/>
          </a:p>
        </p:txBody>
      </p:sp>
    </p:spTree>
    <p:extLst>
      <p:ext uri="{BB962C8B-B14F-4D97-AF65-F5344CB8AC3E}">
        <p14:creationId xmlns:p14="http://schemas.microsoft.com/office/powerpoint/2010/main" val="2233326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4CFAE3B-3D75-4377-A56D-54FCCD1C061A}" type="datetimeFigureOut">
              <a:rPr lang="pl-PL" smtClean="0"/>
              <a:t>2022-05-11</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03948A2-8252-4BC5-9D9D-F48C37671F68}" type="slidenum">
              <a:rPr lang="pl-PL" smtClean="0"/>
              <a:t>‹#›</a:t>
            </a:fld>
            <a:endParaRPr lang="pl-PL"/>
          </a:p>
        </p:txBody>
      </p:sp>
    </p:spTree>
    <p:extLst>
      <p:ext uri="{BB962C8B-B14F-4D97-AF65-F5344CB8AC3E}">
        <p14:creationId xmlns:p14="http://schemas.microsoft.com/office/powerpoint/2010/main" val="527432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pl-PL"/>
              <a:t>Kliknij, aby edytować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4CFAE3B-3D75-4377-A56D-54FCCD1C061A}" type="datetimeFigureOut">
              <a:rPr lang="pl-PL" smtClean="0"/>
              <a:t>2022-05-11</a:t>
            </a:fld>
            <a:endParaRPr lang="pl-PL"/>
          </a:p>
        </p:txBody>
      </p:sp>
      <p:sp>
        <p:nvSpPr>
          <p:cNvPr id="5" name="Footer Placeholder 4"/>
          <p:cNvSpPr>
            <a:spLocks noGrp="1"/>
          </p:cNvSpPr>
          <p:nvPr>
            <p:ph type="ftr" sz="quarter" idx="11"/>
          </p:nvPr>
        </p:nvSpPr>
        <p:spPr/>
        <p:txBody>
          <a:bodyPr/>
          <a:lstStyle/>
          <a:p>
            <a:endParaRPr lang="pl-P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03948A2-8252-4BC5-9D9D-F48C37671F68}" type="slidenum">
              <a:rPr lang="pl-PL" smtClean="0"/>
              <a:t>‹#›</a:t>
            </a:fld>
            <a:endParaRPr lang="pl-PL"/>
          </a:p>
        </p:txBody>
      </p:sp>
    </p:spTree>
    <p:extLst>
      <p:ext uri="{BB962C8B-B14F-4D97-AF65-F5344CB8AC3E}">
        <p14:creationId xmlns:p14="http://schemas.microsoft.com/office/powerpoint/2010/main" val="843162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pl-PL"/>
              <a:t>Kliknij, aby edytować styl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4CFAE3B-3D75-4377-A56D-54FCCD1C061A}" type="datetimeFigureOut">
              <a:rPr lang="pl-PL" smtClean="0"/>
              <a:t>2022-05-11</a:t>
            </a:fld>
            <a:endParaRPr lang="pl-PL"/>
          </a:p>
        </p:txBody>
      </p:sp>
      <p:sp>
        <p:nvSpPr>
          <p:cNvPr id="5" name="Footer Placeholder 4"/>
          <p:cNvSpPr>
            <a:spLocks noGrp="1"/>
          </p:cNvSpPr>
          <p:nvPr>
            <p:ph type="ftr" sz="quarter" idx="11"/>
          </p:nvPr>
        </p:nvSpPr>
        <p:spPr/>
        <p:txBody>
          <a:bodyPr/>
          <a:lstStyle/>
          <a:p>
            <a:endParaRPr lang="pl-PL"/>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03948A2-8252-4BC5-9D9D-F48C37671F68}" type="slidenum">
              <a:rPr lang="pl-PL" smtClean="0"/>
              <a:t>‹#›</a:t>
            </a:fld>
            <a:endParaRPr lang="pl-PL"/>
          </a:p>
        </p:txBody>
      </p:sp>
    </p:spTree>
    <p:extLst>
      <p:ext uri="{BB962C8B-B14F-4D97-AF65-F5344CB8AC3E}">
        <p14:creationId xmlns:p14="http://schemas.microsoft.com/office/powerpoint/2010/main" val="3983911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4CFAE3B-3D75-4377-A56D-54FCCD1C061A}" type="datetimeFigureOut">
              <a:rPr lang="pl-PL" smtClean="0"/>
              <a:t>2022-05-11</a:t>
            </a:fld>
            <a:endParaRPr lang="pl-PL"/>
          </a:p>
        </p:txBody>
      </p:sp>
      <p:sp>
        <p:nvSpPr>
          <p:cNvPr id="5" name="Footer Placeholder 4"/>
          <p:cNvSpPr>
            <a:spLocks noGrp="1"/>
          </p:cNvSpPr>
          <p:nvPr>
            <p:ph type="ftr" sz="quarter" idx="11"/>
          </p:nvPr>
        </p:nvSpPr>
        <p:spPr/>
        <p:txBody>
          <a:bodyPr/>
          <a:lstStyle/>
          <a:p>
            <a:endParaRPr lang="pl-P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03948A2-8252-4BC5-9D9D-F48C37671F68}" type="slidenum">
              <a:rPr lang="pl-PL" smtClean="0"/>
              <a:t>‹#›</a:t>
            </a:fld>
            <a:endParaRPr lang="pl-PL"/>
          </a:p>
        </p:txBody>
      </p:sp>
    </p:spTree>
    <p:extLst>
      <p:ext uri="{BB962C8B-B14F-4D97-AF65-F5344CB8AC3E}">
        <p14:creationId xmlns:p14="http://schemas.microsoft.com/office/powerpoint/2010/main" val="1171661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4CFAE3B-3D75-4377-A56D-54FCCD1C061A}" type="datetimeFigureOut">
              <a:rPr lang="pl-PL" smtClean="0"/>
              <a:t>2022-05-11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03948A2-8252-4BC5-9D9D-F48C37671F68}" type="slidenum">
              <a:rPr lang="pl-PL" smtClean="0"/>
              <a:t>‹#›</a:t>
            </a:fld>
            <a:endParaRPr lang="pl-PL"/>
          </a:p>
        </p:txBody>
      </p:sp>
    </p:spTree>
    <p:extLst>
      <p:ext uri="{BB962C8B-B14F-4D97-AF65-F5344CB8AC3E}">
        <p14:creationId xmlns:p14="http://schemas.microsoft.com/office/powerpoint/2010/main" val="3894672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4CFAE3B-3D75-4377-A56D-54FCCD1C061A}" type="datetimeFigureOut">
              <a:rPr lang="pl-PL" smtClean="0"/>
              <a:t>2022-05-11</a:t>
            </a:fld>
            <a:endParaRPr lang="pl-PL"/>
          </a:p>
        </p:txBody>
      </p:sp>
      <p:sp>
        <p:nvSpPr>
          <p:cNvPr id="8" name="Footer Placeholder 7"/>
          <p:cNvSpPr>
            <a:spLocks noGrp="1"/>
          </p:cNvSpPr>
          <p:nvPr>
            <p:ph type="ftr" sz="quarter" idx="11"/>
          </p:nvPr>
        </p:nvSpPr>
        <p:spPr>
          <a:xfrm>
            <a:off x="561111" y="6391838"/>
            <a:ext cx="3644282" cy="304801"/>
          </a:xfrm>
        </p:spPr>
        <p:txBody>
          <a:bodyPr/>
          <a:lstStyle/>
          <a:p>
            <a:endParaRPr lang="pl-PL"/>
          </a:p>
        </p:txBody>
      </p:sp>
      <p:sp>
        <p:nvSpPr>
          <p:cNvPr id="9" name="Slide Number Placeholder 8"/>
          <p:cNvSpPr>
            <a:spLocks noGrp="1"/>
          </p:cNvSpPr>
          <p:nvPr>
            <p:ph type="sldNum" sz="quarter" idx="12"/>
          </p:nvPr>
        </p:nvSpPr>
        <p:spPr/>
        <p:txBody>
          <a:bodyPr/>
          <a:lstStyle/>
          <a:p>
            <a:fld id="{B03948A2-8252-4BC5-9D9D-F48C37671F68}" type="slidenum">
              <a:rPr lang="pl-PL" smtClean="0"/>
              <a:t>‹#›</a:t>
            </a:fld>
            <a:endParaRPr lang="pl-PL"/>
          </a:p>
        </p:txBody>
      </p:sp>
    </p:spTree>
    <p:extLst>
      <p:ext uri="{BB962C8B-B14F-4D97-AF65-F5344CB8AC3E}">
        <p14:creationId xmlns:p14="http://schemas.microsoft.com/office/powerpoint/2010/main" val="3822334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4CFAE3B-3D75-4377-A56D-54FCCD1C061A}" type="datetimeFigureOut">
              <a:rPr lang="pl-PL" smtClean="0"/>
              <a:t>2022-05-11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03948A2-8252-4BC5-9D9D-F48C37671F68}" type="slidenum">
              <a:rPr lang="pl-PL" smtClean="0"/>
              <a:t>‹#›</a:t>
            </a:fld>
            <a:endParaRPr lang="pl-PL"/>
          </a:p>
        </p:txBody>
      </p:sp>
    </p:spTree>
    <p:extLst>
      <p:ext uri="{BB962C8B-B14F-4D97-AF65-F5344CB8AC3E}">
        <p14:creationId xmlns:p14="http://schemas.microsoft.com/office/powerpoint/2010/main" val="25227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4CFAE3B-3D75-4377-A56D-54FCCD1C061A}" type="datetimeFigureOut">
              <a:rPr lang="pl-PL" smtClean="0"/>
              <a:t>2022-05-11</a:t>
            </a:fld>
            <a:endParaRPr lang="pl-PL"/>
          </a:p>
        </p:txBody>
      </p:sp>
      <p:sp>
        <p:nvSpPr>
          <p:cNvPr id="5" name="Footer Placeholder 4"/>
          <p:cNvSpPr>
            <a:spLocks noGrp="1"/>
          </p:cNvSpPr>
          <p:nvPr>
            <p:ph type="ftr" sz="quarter" idx="11"/>
          </p:nvPr>
        </p:nvSpPr>
        <p:spPr/>
        <p:txBody>
          <a:bodyPr/>
          <a:lstStyle/>
          <a:p>
            <a:endParaRPr lang="pl-P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03948A2-8252-4BC5-9D9D-F48C37671F68}" type="slidenum">
              <a:rPr lang="pl-PL" smtClean="0"/>
              <a:t>‹#›</a:t>
            </a:fld>
            <a:endParaRPr lang="pl-PL"/>
          </a:p>
        </p:txBody>
      </p:sp>
    </p:spTree>
    <p:extLst>
      <p:ext uri="{BB962C8B-B14F-4D97-AF65-F5344CB8AC3E}">
        <p14:creationId xmlns:p14="http://schemas.microsoft.com/office/powerpoint/2010/main" val="196233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4CFAE3B-3D75-4377-A56D-54FCCD1C061A}" type="datetimeFigureOut">
              <a:rPr lang="pl-PL" smtClean="0"/>
              <a:t>2022-05-11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03948A2-8252-4BC5-9D9D-F48C37671F68}" type="slidenum">
              <a:rPr lang="pl-PL" smtClean="0"/>
              <a:t>‹#›</a:t>
            </a:fld>
            <a:endParaRPr lang="pl-PL"/>
          </a:p>
        </p:txBody>
      </p:sp>
    </p:spTree>
    <p:extLst>
      <p:ext uri="{BB962C8B-B14F-4D97-AF65-F5344CB8AC3E}">
        <p14:creationId xmlns:p14="http://schemas.microsoft.com/office/powerpoint/2010/main" val="3552283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4CFAE3B-3D75-4377-A56D-54FCCD1C061A}" type="datetimeFigureOut">
              <a:rPr lang="pl-PL" smtClean="0"/>
              <a:t>2022-05-11</a:t>
            </a:fld>
            <a:endParaRPr lang="pl-PL"/>
          </a:p>
        </p:txBody>
      </p:sp>
      <p:sp>
        <p:nvSpPr>
          <p:cNvPr id="5" name="Footer Placeholder 4"/>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03948A2-8252-4BC5-9D9D-F48C37671F68}" type="slidenum">
              <a:rPr lang="pl-PL" smtClean="0"/>
              <a:t>‹#›</a:t>
            </a:fld>
            <a:endParaRPr lang="pl-PL"/>
          </a:p>
        </p:txBody>
      </p:sp>
    </p:spTree>
    <p:extLst>
      <p:ext uri="{BB962C8B-B14F-4D97-AF65-F5344CB8AC3E}">
        <p14:creationId xmlns:p14="http://schemas.microsoft.com/office/powerpoint/2010/main" val="992773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A4CFAE3B-3D75-4377-A56D-54FCCD1C061A}" type="datetimeFigureOut">
              <a:rPr lang="pl-PL" smtClean="0"/>
              <a:t>2022-05-11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03948A2-8252-4BC5-9D9D-F48C37671F68}" type="slidenum">
              <a:rPr lang="pl-PL" smtClean="0"/>
              <a:t>‹#›</a:t>
            </a:fld>
            <a:endParaRPr lang="pl-PL"/>
          </a:p>
        </p:txBody>
      </p:sp>
    </p:spTree>
    <p:extLst>
      <p:ext uri="{BB962C8B-B14F-4D97-AF65-F5344CB8AC3E}">
        <p14:creationId xmlns:p14="http://schemas.microsoft.com/office/powerpoint/2010/main" val="348483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A4CFAE3B-3D75-4377-A56D-54FCCD1C061A}" type="datetimeFigureOut">
              <a:rPr lang="pl-PL" smtClean="0"/>
              <a:t>2022-05-11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03948A2-8252-4BC5-9D9D-F48C37671F68}" type="slidenum">
              <a:rPr lang="pl-PL" smtClean="0"/>
              <a:t>‹#›</a:t>
            </a:fld>
            <a:endParaRPr lang="pl-PL"/>
          </a:p>
        </p:txBody>
      </p:sp>
    </p:spTree>
    <p:extLst>
      <p:ext uri="{BB962C8B-B14F-4D97-AF65-F5344CB8AC3E}">
        <p14:creationId xmlns:p14="http://schemas.microsoft.com/office/powerpoint/2010/main" val="51619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A4CFAE3B-3D75-4377-A56D-54FCCD1C061A}" type="datetimeFigureOut">
              <a:rPr lang="pl-PL" smtClean="0"/>
              <a:t>2022-05-11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03948A2-8252-4BC5-9D9D-F48C37671F68}" type="slidenum">
              <a:rPr lang="pl-PL" smtClean="0"/>
              <a:t>‹#›</a:t>
            </a:fld>
            <a:endParaRPr lang="pl-PL"/>
          </a:p>
        </p:txBody>
      </p:sp>
    </p:spTree>
    <p:extLst>
      <p:ext uri="{BB962C8B-B14F-4D97-AF65-F5344CB8AC3E}">
        <p14:creationId xmlns:p14="http://schemas.microsoft.com/office/powerpoint/2010/main" val="237512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FAE3B-3D75-4377-A56D-54FCCD1C061A}" type="datetimeFigureOut">
              <a:rPr lang="pl-PL" smtClean="0"/>
              <a:t>2022-05-11</a:t>
            </a:fld>
            <a:endParaRPr lang="pl-PL"/>
          </a:p>
        </p:txBody>
      </p:sp>
      <p:sp>
        <p:nvSpPr>
          <p:cNvPr id="3" name="Footer Placeholder 2"/>
          <p:cNvSpPr>
            <a:spLocks noGrp="1"/>
          </p:cNvSpPr>
          <p:nvPr>
            <p:ph type="ftr" sz="quarter" idx="11"/>
          </p:nvPr>
        </p:nvSpPr>
        <p:spPr/>
        <p:txBody>
          <a:bodyPr/>
          <a:lstStyle/>
          <a:p>
            <a:endParaRPr lang="pl-P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03948A2-8252-4BC5-9D9D-F48C37671F68}" type="slidenum">
              <a:rPr lang="pl-PL" smtClean="0"/>
              <a:t>‹#›</a:t>
            </a:fld>
            <a:endParaRPr lang="pl-PL"/>
          </a:p>
        </p:txBody>
      </p:sp>
    </p:spTree>
    <p:extLst>
      <p:ext uri="{BB962C8B-B14F-4D97-AF65-F5344CB8AC3E}">
        <p14:creationId xmlns:p14="http://schemas.microsoft.com/office/powerpoint/2010/main" val="296967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4CFAE3B-3D75-4377-A56D-54FCCD1C061A}" type="datetimeFigureOut">
              <a:rPr lang="pl-PL" smtClean="0"/>
              <a:t>2022-05-11</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03948A2-8252-4BC5-9D9D-F48C37671F68}" type="slidenum">
              <a:rPr lang="pl-PL" smtClean="0"/>
              <a:t>‹#›</a:t>
            </a:fld>
            <a:endParaRPr lang="pl-PL"/>
          </a:p>
        </p:txBody>
      </p:sp>
    </p:spTree>
    <p:extLst>
      <p:ext uri="{BB962C8B-B14F-4D97-AF65-F5344CB8AC3E}">
        <p14:creationId xmlns:p14="http://schemas.microsoft.com/office/powerpoint/2010/main" val="3196623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pl-PL"/>
              <a:t>Kliknij ikonę, aby dodać obraz</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4CFAE3B-3D75-4377-A56D-54FCCD1C061A}" type="datetimeFigureOut">
              <a:rPr lang="pl-PL" smtClean="0"/>
              <a:t>2022-05-11</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03948A2-8252-4BC5-9D9D-F48C37671F68}" type="slidenum">
              <a:rPr lang="pl-PL" smtClean="0"/>
              <a:t>‹#›</a:t>
            </a:fld>
            <a:endParaRPr lang="pl-PL"/>
          </a:p>
        </p:txBody>
      </p:sp>
    </p:spTree>
    <p:extLst>
      <p:ext uri="{BB962C8B-B14F-4D97-AF65-F5344CB8AC3E}">
        <p14:creationId xmlns:p14="http://schemas.microsoft.com/office/powerpoint/2010/main" val="240889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4CFAE3B-3D75-4377-A56D-54FCCD1C061A}" type="datetimeFigureOut">
              <a:rPr lang="pl-PL" smtClean="0"/>
              <a:t>2022-05-11</a:t>
            </a:fld>
            <a:endParaRPr lang="pl-PL"/>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pl-PL"/>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03948A2-8252-4BC5-9D9D-F48C37671F68}" type="slidenum">
              <a:rPr lang="pl-PL" smtClean="0"/>
              <a:t>‹#›</a:t>
            </a:fld>
            <a:endParaRPr lang="pl-PL"/>
          </a:p>
        </p:txBody>
      </p:sp>
    </p:spTree>
    <p:extLst>
      <p:ext uri="{BB962C8B-B14F-4D97-AF65-F5344CB8AC3E}">
        <p14:creationId xmlns:p14="http://schemas.microsoft.com/office/powerpoint/2010/main" val="1038414845"/>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epl.pl/" TargetMode="External"/><Relationship Id="rId2" Type="http://schemas.openxmlformats.org/officeDocument/2006/relationships/hyperlink" Target="https://www.festisite.com/" TargetMode="External"/><Relationship Id="rId1" Type="http://schemas.openxmlformats.org/officeDocument/2006/relationships/slideLayout" Target="../slideLayouts/slideLayout2.xml"/><Relationship Id="rId4" Type="http://schemas.openxmlformats.org/officeDocument/2006/relationships/hyperlink" Target="https://de.wikipedia.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761C2084-412F-F6C7-C986-68CD3F1A6C95}"/>
              </a:ext>
            </a:extLst>
          </p:cNvPr>
          <p:cNvSpPr>
            <a:spLocks noGrp="1"/>
          </p:cNvSpPr>
          <p:nvPr>
            <p:ph type="ctrTitle"/>
          </p:nvPr>
        </p:nvSpPr>
        <p:spPr>
          <a:xfrm>
            <a:off x="553511" y="414461"/>
            <a:ext cx="11179285" cy="2677648"/>
          </a:xfrm>
        </p:spPr>
        <p:txBody>
          <a:bodyPr/>
          <a:lstStyle/>
          <a:p>
            <a:pPr algn="ctr"/>
            <a:r>
              <a:rPr lang="pl-PL" dirty="0"/>
              <a:t> </a:t>
            </a:r>
            <a:r>
              <a:rPr lang="pl-PL" dirty="0" err="1"/>
              <a:t>Die</a:t>
            </a:r>
            <a:r>
              <a:rPr lang="pl-PL" dirty="0"/>
              <a:t> </a:t>
            </a:r>
            <a:r>
              <a:rPr lang="pl-PL" dirty="0" err="1"/>
              <a:t>Währung</a:t>
            </a:r>
            <a:endParaRPr lang="pl-PL" dirty="0"/>
          </a:p>
        </p:txBody>
      </p:sp>
      <p:sp>
        <p:nvSpPr>
          <p:cNvPr id="3" name="Podtytuł 2">
            <a:extLst>
              <a:ext uri="{FF2B5EF4-FFF2-40B4-BE49-F238E27FC236}">
                <a16:creationId xmlns="" xmlns:a16="http://schemas.microsoft.com/office/drawing/2014/main" id="{BB31DBD5-E870-4D75-E529-646862B1A0BB}"/>
              </a:ext>
            </a:extLst>
          </p:cNvPr>
          <p:cNvSpPr>
            <a:spLocks noGrp="1"/>
          </p:cNvSpPr>
          <p:nvPr>
            <p:ph type="subTitle" idx="1"/>
          </p:nvPr>
        </p:nvSpPr>
        <p:spPr>
          <a:xfrm>
            <a:off x="4005330" y="3825025"/>
            <a:ext cx="7418231" cy="2176530"/>
          </a:xfrm>
        </p:spPr>
        <p:txBody>
          <a:bodyPr>
            <a:normAutofit fontScale="92500" lnSpcReduction="10000"/>
          </a:bodyPr>
          <a:lstStyle/>
          <a:p>
            <a:pPr algn="ctr"/>
            <a:endParaRPr lang="pl-PL" cap="none" dirty="0" smtClean="0">
              <a:solidFill>
                <a:schemeClr val="bg1"/>
              </a:solidFill>
            </a:endParaRPr>
          </a:p>
          <a:p>
            <a:pPr algn="r"/>
            <a:r>
              <a:rPr lang="pl-PL" dirty="0" err="1">
                <a:solidFill>
                  <a:schemeClr val="bg1"/>
                </a:solidFill>
                <a:ea typeface="Meiryo"/>
              </a:rPr>
              <a:t>Bearbeitet</a:t>
            </a:r>
            <a:r>
              <a:rPr lang="pl-PL" dirty="0">
                <a:solidFill>
                  <a:schemeClr val="bg1"/>
                </a:solidFill>
                <a:ea typeface="Meiryo"/>
              </a:rPr>
              <a:t> von  </a:t>
            </a:r>
            <a:r>
              <a:rPr lang="pl-PL" dirty="0" smtClean="0">
                <a:solidFill>
                  <a:schemeClr val="bg1"/>
                </a:solidFill>
                <a:ea typeface="Meiryo"/>
              </a:rPr>
              <a:t>Adrianna Anuszewska</a:t>
            </a:r>
            <a:endParaRPr lang="pl-PL" dirty="0">
              <a:solidFill>
                <a:schemeClr val="bg1"/>
              </a:solidFill>
              <a:ea typeface="Meiryo"/>
            </a:endParaRPr>
          </a:p>
          <a:p>
            <a:pPr algn="r"/>
            <a:r>
              <a:rPr lang="pl-PL" dirty="0" err="1">
                <a:solidFill>
                  <a:schemeClr val="bg1"/>
                </a:solidFill>
                <a:ea typeface="Meiryo"/>
              </a:rPr>
              <a:t>Studentin</a:t>
            </a:r>
            <a:r>
              <a:rPr lang="pl-PL" dirty="0">
                <a:solidFill>
                  <a:schemeClr val="bg1"/>
                </a:solidFill>
                <a:ea typeface="Meiryo"/>
              </a:rPr>
              <a:t> des </a:t>
            </a:r>
            <a:r>
              <a:rPr lang="de-DE" dirty="0">
                <a:solidFill>
                  <a:schemeClr val="bg1"/>
                </a:solidFill>
                <a:ea typeface="Meiryo"/>
              </a:rPr>
              <a:t>2</a:t>
            </a:r>
            <a:r>
              <a:rPr lang="pl-PL" dirty="0">
                <a:solidFill>
                  <a:schemeClr val="bg1"/>
                </a:solidFill>
                <a:ea typeface="Meiryo"/>
              </a:rPr>
              <a:t>. </a:t>
            </a:r>
            <a:r>
              <a:rPr lang="pl-PL" dirty="0" err="1">
                <a:solidFill>
                  <a:schemeClr val="bg1"/>
                </a:solidFill>
                <a:ea typeface="Meiryo"/>
              </a:rPr>
              <a:t>Studienjahres</a:t>
            </a:r>
            <a:endParaRPr lang="pl-PL" dirty="0">
              <a:solidFill>
                <a:schemeClr val="bg1"/>
              </a:solidFill>
              <a:ea typeface="Meiryo"/>
            </a:endParaRPr>
          </a:p>
          <a:p>
            <a:pPr algn="r"/>
            <a:r>
              <a:rPr lang="pl-PL" dirty="0" err="1">
                <a:solidFill>
                  <a:schemeClr val="bg1"/>
                </a:solidFill>
                <a:ea typeface="Meiryo"/>
              </a:rPr>
              <a:t>Institut</a:t>
            </a:r>
            <a:r>
              <a:rPr lang="pl-PL" dirty="0">
                <a:solidFill>
                  <a:schemeClr val="bg1"/>
                </a:solidFill>
                <a:ea typeface="Meiryo"/>
              </a:rPr>
              <a:t> </a:t>
            </a:r>
            <a:r>
              <a:rPr lang="de-DE" dirty="0">
                <a:solidFill>
                  <a:schemeClr val="bg1"/>
                </a:solidFill>
                <a:ea typeface="Meiryo"/>
              </a:rPr>
              <a:t>für Wirtschaftswissenschaften und Finanzwesen</a:t>
            </a:r>
          </a:p>
          <a:p>
            <a:pPr algn="r"/>
            <a:r>
              <a:rPr lang="de-DE" dirty="0" err="1">
                <a:solidFill>
                  <a:schemeClr val="bg1"/>
                </a:solidFill>
                <a:ea typeface="Meiryo"/>
              </a:rPr>
              <a:t>Rzeszower</a:t>
            </a:r>
            <a:r>
              <a:rPr lang="de-DE" dirty="0">
                <a:solidFill>
                  <a:schemeClr val="bg1"/>
                </a:solidFill>
                <a:ea typeface="Meiryo"/>
              </a:rPr>
              <a:t> Universität </a:t>
            </a:r>
            <a:r>
              <a:rPr lang="pl-PL" dirty="0" smtClean="0">
                <a:solidFill>
                  <a:schemeClr val="bg1"/>
                </a:solidFill>
                <a:ea typeface="Meiryo"/>
              </a:rPr>
              <a:t>(</a:t>
            </a:r>
            <a:r>
              <a:rPr lang="de-DE" dirty="0" smtClean="0">
                <a:solidFill>
                  <a:schemeClr val="bg1"/>
                </a:solidFill>
                <a:ea typeface="Meiryo"/>
              </a:rPr>
              <a:t>2021-22</a:t>
            </a:r>
            <a:r>
              <a:rPr lang="de-DE" dirty="0">
                <a:solidFill>
                  <a:schemeClr val="bg1"/>
                </a:solidFill>
                <a:ea typeface="Meiryo"/>
              </a:rPr>
              <a:t>)</a:t>
            </a:r>
            <a:r>
              <a:rPr lang="pl-PL" dirty="0">
                <a:solidFill>
                  <a:schemeClr val="bg1"/>
                </a:solidFill>
                <a:ea typeface="Meiryo"/>
              </a:rPr>
              <a:t> </a:t>
            </a:r>
          </a:p>
          <a:p>
            <a:pPr algn="ctr"/>
            <a:r>
              <a:rPr lang="pl-PL" cap="none" dirty="0" smtClean="0">
                <a:solidFill>
                  <a:schemeClr val="bg1"/>
                </a:solidFill>
              </a:rPr>
              <a:t> </a:t>
            </a:r>
            <a:endParaRPr lang="pl-PL" cap="none" dirty="0">
              <a:solidFill>
                <a:schemeClr val="bg1"/>
              </a:solidFill>
            </a:endParaRPr>
          </a:p>
        </p:txBody>
      </p:sp>
    </p:spTree>
    <p:extLst>
      <p:ext uri="{BB962C8B-B14F-4D97-AF65-F5344CB8AC3E}">
        <p14:creationId xmlns:p14="http://schemas.microsoft.com/office/powerpoint/2010/main" val="4113175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588DB3F-F92C-9967-8FA9-11D49FA7414B}"/>
              </a:ext>
            </a:extLst>
          </p:cNvPr>
          <p:cNvSpPr>
            <a:spLocks noGrp="1"/>
          </p:cNvSpPr>
          <p:nvPr>
            <p:ph type="title"/>
          </p:nvPr>
        </p:nvSpPr>
        <p:spPr/>
        <p:txBody>
          <a:bodyPr/>
          <a:lstStyle/>
          <a:p>
            <a:r>
              <a:rPr lang="pl-PL" dirty="0" err="1"/>
              <a:t>Die</a:t>
            </a:r>
            <a:r>
              <a:rPr lang="pl-PL" dirty="0"/>
              <a:t> </a:t>
            </a:r>
            <a:r>
              <a:rPr lang="pl-PL" dirty="0" err="1"/>
              <a:t>Währungskrise</a:t>
            </a:r>
            <a:endParaRPr lang="pl-PL" dirty="0"/>
          </a:p>
        </p:txBody>
      </p:sp>
      <p:sp>
        <p:nvSpPr>
          <p:cNvPr id="3" name="Symbol zastępczy zawartości 2">
            <a:extLst>
              <a:ext uri="{FF2B5EF4-FFF2-40B4-BE49-F238E27FC236}">
                <a16:creationId xmlns="" xmlns:a16="http://schemas.microsoft.com/office/drawing/2014/main" id="{6A5DE09C-AED4-B664-895D-F6B4EFCCFC05}"/>
              </a:ext>
            </a:extLst>
          </p:cNvPr>
          <p:cNvSpPr>
            <a:spLocks noGrp="1"/>
          </p:cNvSpPr>
          <p:nvPr>
            <p:ph idx="1"/>
          </p:nvPr>
        </p:nvSpPr>
        <p:spPr>
          <a:xfrm>
            <a:off x="1154955" y="2603500"/>
            <a:ext cx="4585446" cy="3563620"/>
          </a:xfrm>
        </p:spPr>
        <p:txBody>
          <a:bodyPr/>
          <a:lstStyle/>
          <a:p>
            <a:r>
              <a:rPr lang="de-DE" dirty="0"/>
              <a:t>Als Währungskrise wird eine volkswirtschaftliche Krise in Form der schnellen und unerwarteten Währungsabwertung bezeichnet. Sie wird durch das ungewollte Aufgeben eines festen Wechselkurses zu einer oder mehreren anderen Währungen oder zum Gold ausgelöst. Ursache oder Folge von Währungskrisen können Finanz- und Wirtschaftskrisen sein.</a:t>
            </a:r>
            <a:endParaRPr lang="pl-PL" dirty="0"/>
          </a:p>
        </p:txBody>
      </p:sp>
      <p:pic>
        <p:nvPicPr>
          <p:cNvPr id="5" name="Obraz 4">
            <a:extLst>
              <a:ext uri="{FF2B5EF4-FFF2-40B4-BE49-F238E27FC236}">
                <a16:creationId xmlns="" xmlns:a16="http://schemas.microsoft.com/office/drawing/2014/main" id="{7280FC58-77C5-39B0-111D-9CA2366C3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1600" y="2603500"/>
            <a:ext cx="5196269" cy="2852420"/>
          </a:xfrm>
          <a:prstGeom prst="rect">
            <a:avLst/>
          </a:prstGeom>
        </p:spPr>
      </p:pic>
    </p:spTree>
    <p:extLst>
      <p:ext uri="{BB962C8B-B14F-4D97-AF65-F5344CB8AC3E}">
        <p14:creationId xmlns:p14="http://schemas.microsoft.com/office/powerpoint/2010/main" val="766872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CD93700-EC42-CECA-8BAE-8B2168E117C8}"/>
              </a:ext>
            </a:extLst>
          </p:cNvPr>
          <p:cNvSpPr>
            <a:spLocks noGrp="1"/>
          </p:cNvSpPr>
          <p:nvPr>
            <p:ph type="title"/>
          </p:nvPr>
        </p:nvSpPr>
        <p:spPr/>
        <p:txBody>
          <a:bodyPr/>
          <a:lstStyle/>
          <a:p>
            <a:r>
              <a:rPr lang="pl-PL" dirty="0"/>
              <a:t> </a:t>
            </a:r>
            <a:r>
              <a:rPr lang="pl-PL" dirty="0" err="1"/>
              <a:t>Die</a:t>
            </a:r>
            <a:r>
              <a:rPr lang="pl-PL" dirty="0"/>
              <a:t> </a:t>
            </a:r>
            <a:r>
              <a:rPr lang="pl-PL" dirty="0" err="1"/>
              <a:t>Bilderrätsel</a:t>
            </a:r>
            <a:endParaRPr lang="pl-PL" dirty="0"/>
          </a:p>
        </p:txBody>
      </p:sp>
      <p:sp>
        <p:nvSpPr>
          <p:cNvPr id="3" name="Symbol zastępczy zawartości 2">
            <a:extLst>
              <a:ext uri="{FF2B5EF4-FFF2-40B4-BE49-F238E27FC236}">
                <a16:creationId xmlns="" xmlns:a16="http://schemas.microsoft.com/office/drawing/2014/main" id="{1C74CD8D-A13E-BCB4-89DC-B8B1573C0574}"/>
              </a:ext>
            </a:extLst>
          </p:cNvPr>
          <p:cNvSpPr>
            <a:spLocks noGrp="1"/>
          </p:cNvSpPr>
          <p:nvPr>
            <p:ph idx="1"/>
          </p:nvPr>
        </p:nvSpPr>
        <p:spPr/>
        <p:txBody>
          <a:bodyPr>
            <a:normAutofit/>
          </a:bodyPr>
          <a:lstStyle/>
          <a:p>
            <a:pPr marL="0" indent="0" algn="ctr">
              <a:buNone/>
            </a:pPr>
            <a:r>
              <a:rPr lang="pl-PL" sz="4000" dirty="0"/>
              <a:t>⌛i=n+ d=l </a:t>
            </a:r>
            <a:r>
              <a:rPr lang="pl-PL" sz="4800" dirty="0"/>
              <a:t>🚲+ </a:t>
            </a:r>
            <a:r>
              <a:rPr lang="pl-PL" sz="4000" dirty="0"/>
              <a:t> 🏦</a:t>
            </a:r>
          </a:p>
          <a:p>
            <a:pPr marL="0" indent="0" algn="ctr">
              <a:buNone/>
            </a:pPr>
            <a:r>
              <a:rPr lang="pl-PL" sz="2400" dirty="0"/>
              <a:t> </a:t>
            </a:r>
            <a:r>
              <a:rPr lang="pl-PL" sz="2400" dirty="0" err="1"/>
              <a:t>Zeit</a:t>
            </a:r>
            <a:r>
              <a:rPr lang="pl-PL" sz="2400" dirty="0"/>
              <a:t>					   Rad		    bank</a:t>
            </a:r>
          </a:p>
          <a:p>
            <a:pPr marL="0" indent="0" algn="ctr">
              <a:buNone/>
            </a:pPr>
            <a:endParaRPr lang="pl-PL" sz="2400" dirty="0"/>
          </a:p>
          <a:p>
            <a:pPr marL="0" indent="0" algn="ctr">
              <a:buNone/>
            </a:pPr>
            <a:endParaRPr lang="pl-PL" sz="2400" dirty="0"/>
          </a:p>
          <a:p>
            <a:pPr marL="0" indent="0" algn="ctr">
              <a:buNone/>
            </a:pPr>
            <a:r>
              <a:rPr lang="pl-PL" sz="2400" dirty="0"/>
              <a:t>												</a:t>
            </a:r>
            <a:r>
              <a:rPr lang="pl-PL" sz="2400" dirty="0" err="1"/>
              <a:t>Zentralbank</a:t>
            </a:r>
            <a:endParaRPr lang="pl-PL" sz="2400" dirty="0"/>
          </a:p>
        </p:txBody>
      </p:sp>
    </p:spTree>
    <p:extLst>
      <p:ext uri="{BB962C8B-B14F-4D97-AF65-F5344CB8AC3E}">
        <p14:creationId xmlns:p14="http://schemas.microsoft.com/office/powerpoint/2010/main" val="359755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3F45CF55-EFE1-19E4-4C40-C90563F85825}"/>
              </a:ext>
            </a:extLst>
          </p:cNvPr>
          <p:cNvSpPr>
            <a:spLocks noGrp="1"/>
          </p:cNvSpPr>
          <p:nvPr>
            <p:ph type="title"/>
          </p:nvPr>
        </p:nvSpPr>
        <p:spPr/>
        <p:txBody>
          <a:bodyPr/>
          <a:lstStyle/>
          <a:p>
            <a:r>
              <a:rPr lang="pl-PL" dirty="0"/>
              <a:t> </a:t>
            </a:r>
            <a:r>
              <a:rPr lang="pl-PL" dirty="0" err="1"/>
              <a:t>Die</a:t>
            </a:r>
            <a:r>
              <a:rPr lang="pl-PL" dirty="0"/>
              <a:t> Bibliografie</a:t>
            </a:r>
          </a:p>
        </p:txBody>
      </p:sp>
      <p:sp>
        <p:nvSpPr>
          <p:cNvPr id="3" name="Symbol zastępczy zawartości 2">
            <a:extLst>
              <a:ext uri="{FF2B5EF4-FFF2-40B4-BE49-F238E27FC236}">
                <a16:creationId xmlns="" xmlns:a16="http://schemas.microsoft.com/office/drawing/2014/main" id="{FEAA71D6-5107-B1FF-7ECD-0B5852D187B5}"/>
              </a:ext>
            </a:extLst>
          </p:cNvPr>
          <p:cNvSpPr>
            <a:spLocks noGrp="1"/>
          </p:cNvSpPr>
          <p:nvPr>
            <p:ph idx="1"/>
          </p:nvPr>
        </p:nvSpPr>
        <p:spPr/>
        <p:txBody>
          <a:bodyPr/>
          <a:lstStyle/>
          <a:p>
            <a:r>
              <a:rPr lang="pl-PL" dirty="0">
                <a:hlinkClick r:id="rId2"/>
              </a:rPr>
              <a:t>https://www.festisite.com</a:t>
            </a:r>
            <a:endParaRPr lang="pl-PL" dirty="0"/>
          </a:p>
          <a:p>
            <a:r>
              <a:rPr lang="pl-PL" dirty="0">
                <a:hlinkClick r:id="rId3"/>
              </a:rPr>
              <a:t>https://www.depl.pl</a:t>
            </a:r>
            <a:endParaRPr lang="pl-PL" dirty="0"/>
          </a:p>
          <a:p>
            <a:r>
              <a:rPr lang="pl-PL" dirty="0">
                <a:hlinkClick r:id="rId4"/>
              </a:rPr>
              <a:t>https://de.wikipedia.org</a:t>
            </a:r>
            <a:endParaRPr lang="pl-PL" dirty="0"/>
          </a:p>
          <a:p>
            <a:endParaRPr lang="pl-PL" dirty="0"/>
          </a:p>
        </p:txBody>
      </p:sp>
    </p:spTree>
    <p:extLst>
      <p:ext uri="{BB962C8B-B14F-4D97-AF65-F5344CB8AC3E}">
        <p14:creationId xmlns:p14="http://schemas.microsoft.com/office/powerpoint/2010/main" val="4264205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ytuł 13">
            <a:extLst>
              <a:ext uri="{FF2B5EF4-FFF2-40B4-BE49-F238E27FC236}">
                <a16:creationId xmlns="" xmlns:a16="http://schemas.microsoft.com/office/drawing/2014/main" id="{0386ABFD-39E4-C0DC-B7F5-B82C62C520D9}"/>
              </a:ext>
            </a:extLst>
          </p:cNvPr>
          <p:cNvSpPr>
            <a:spLocks noGrp="1"/>
          </p:cNvSpPr>
          <p:nvPr>
            <p:ph type="title"/>
          </p:nvPr>
        </p:nvSpPr>
        <p:spPr/>
        <p:txBody>
          <a:bodyPr/>
          <a:lstStyle/>
          <a:p>
            <a:r>
              <a:rPr lang="pl-PL" dirty="0"/>
              <a:t> Das </a:t>
            </a:r>
            <a:r>
              <a:rPr lang="pl-PL" dirty="0" err="1"/>
              <a:t>Wörterbuch</a:t>
            </a:r>
            <a:r>
              <a:rPr lang="pl-PL" dirty="0"/>
              <a:t> </a:t>
            </a:r>
          </a:p>
        </p:txBody>
      </p:sp>
      <p:sp>
        <p:nvSpPr>
          <p:cNvPr id="15" name="Symbol zastępczy zawartości 14">
            <a:extLst>
              <a:ext uri="{FF2B5EF4-FFF2-40B4-BE49-F238E27FC236}">
                <a16:creationId xmlns="" xmlns:a16="http://schemas.microsoft.com/office/drawing/2014/main" id="{FD31807C-48B3-D572-8653-1BBD15327113}"/>
              </a:ext>
            </a:extLst>
          </p:cNvPr>
          <p:cNvSpPr>
            <a:spLocks noGrp="1"/>
          </p:cNvSpPr>
          <p:nvPr>
            <p:ph sz="half" idx="1"/>
          </p:nvPr>
        </p:nvSpPr>
        <p:spPr/>
        <p:txBody>
          <a:bodyPr>
            <a:normAutofit fontScale="92500"/>
          </a:bodyPr>
          <a:lstStyle/>
          <a:p>
            <a:r>
              <a:rPr lang="pl-PL" dirty="0" err="1" smtClean="0"/>
              <a:t>die</a:t>
            </a:r>
            <a:r>
              <a:rPr lang="pl-PL" dirty="0" smtClean="0"/>
              <a:t>  </a:t>
            </a:r>
            <a:r>
              <a:rPr lang="pl-PL" dirty="0" err="1" smtClean="0"/>
              <a:t>Währung</a:t>
            </a:r>
            <a:r>
              <a:rPr lang="pl-PL" dirty="0" smtClean="0"/>
              <a:t> </a:t>
            </a:r>
            <a:r>
              <a:rPr lang="pl-PL" dirty="0"/>
              <a:t>- waluta</a:t>
            </a:r>
          </a:p>
          <a:p>
            <a:r>
              <a:rPr lang="pl-PL" b="0" i="0" dirty="0">
                <a:solidFill>
                  <a:srgbClr val="202122"/>
                </a:solidFill>
                <a:effectLst/>
                <a:latin typeface="Arial" panose="020B0604020202020204" pitchFamily="34" charset="0"/>
              </a:rPr>
              <a:t> </a:t>
            </a:r>
            <a:r>
              <a:rPr lang="pl-PL" dirty="0" err="1" smtClean="0">
                <a:solidFill>
                  <a:srgbClr val="202122"/>
                </a:solidFill>
                <a:latin typeface="+mj-lt"/>
              </a:rPr>
              <a:t>die</a:t>
            </a:r>
            <a:r>
              <a:rPr lang="pl-PL" dirty="0" smtClean="0">
                <a:solidFill>
                  <a:srgbClr val="202122"/>
                </a:solidFill>
                <a:latin typeface="+mj-lt"/>
              </a:rPr>
              <a:t> </a:t>
            </a:r>
            <a:r>
              <a:rPr lang="pl-PL" b="0" i="0" dirty="0" err="1" smtClean="0">
                <a:solidFill>
                  <a:srgbClr val="202122"/>
                </a:solidFill>
                <a:effectLst/>
              </a:rPr>
              <a:t>Zahlungsmittel</a:t>
            </a:r>
            <a:r>
              <a:rPr lang="pl-PL" dirty="0" smtClean="0"/>
              <a:t> </a:t>
            </a:r>
            <a:r>
              <a:rPr lang="pl-PL" dirty="0"/>
              <a:t>- środki płatnicze </a:t>
            </a:r>
          </a:p>
          <a:p>
            <a:r>
              <a:rPr lang="pl-PL" dirty="0"/>
              <a:t>d</a:t>
            </a:r>
            <a:r>
              <a:rPr lang="pl-PL" dirty="0" smtClean="0"/>
              <a:t>er </a:t>
            </a:r>
            <a:r>
              <a:rPr lang="pl-PL" dirty="0" err="1" smtClean="0"/>
              <a:t>Wechselkurs</a:t>
            </a:r>
            <a:r>
              <a:rPr lang="pl-PL" dirty="0" smtClean="0"/>
              <a:t> </a:t>
            </a:r>
            <a:r>
              <a:rPr lang="pl-PL" dirty="0"/>
              <a:t>- kurs wymiany </a:t>
            </a:r>
          </a:p>
          <a:p>
            <a:r>
              <a:rPr lang="pl-PL" dirty="0" err="1"/>
              <a:t>d</a:t>
            </a:r>
            <a:r>
              <a:rPr lang="pl-PL" dirty="0" err="1" smtClean="0"/>
              <a:t>ie</a:t>
            </a:r>
            <a:r>
              <a:rPr lang="pl-PL" dirty="0" smtClean="0"/>
              <a:t> </a:t>
            </a:r>
            <a:r>
              <a:rPr lang="pl-PL" dirty="0" err="1" smtClean="0"/>
              <a:t>Währungspolitik</a:t>
            </a:r>
            <a:r>
              <a:rPr lang="pl-PL" dirty="0" smtClean="0"/>
              <a:t> </a:t>
            </a:r>
            <a:r>
              <a:rPr lang="pl-PL" dirty="0"/>
              <a:t>- polityka </a:t>
            </a:r>
            <a:r>
              <a:rPr lang="pl-PL" dirty="0" err="1"/>
              <a:t>pienięzna</a:t>
            </a:r>
            <a:r>
              <a:rPr lang="pl-PL" dirty="0"/>
              <a:t> </a:t>
            </a:r>
          </a:p>
          <a:p>
            <a:r>
              <a:rPr lang="pl-PL" dirty="0"/>
              <a:t>d</a:t>
            </a:r>
            <a:r>
              <a:rPr lang="pl-PL" dirty="0" smtClean="0"/>
              <a:t>er </a:t>
            </a:r>
            <a:r>
              <a:rPr lang="pl-PL" dirty="0" err="1" smtClean="0"/>
              <a:t>Devisenmarkt</a:t>
            </a:r>
            <a:r>
              <a:rPr lang="pl-PL" dirty="0" smtClean="0"/>
              <a:t> </a:t>
            </a:r>
            <a:r>
              <a:rPr lang="pl-PL" dirty="0"/>
              <a:t>- rynek walutowy</a:t>
            </a:r>
          </a:p>
          <a:p>
            <a:r>
              <a:rPr lang="pl-PL" dirty="0"/>
              <a:t> </a:t>
            </a:r>
            <a:r>
              <a:rPr lang="pl-PL" dirty="0" err="1" smtClean="0"/>
              <a:t>die</a:t>
            </a:r>
            <a:r>
              <a:rPr lang="pl-PL" dirty="0" smtClean="0"/>
              <a:t> </a:t>
            </a:r>
            <a:r>
              <a:rPr lang="pl-PL" dirty="0" err="1" smtClean="0"/>
              <a:t>Transaktionskosten</a:t>
            </a:r>
            <a:r>
              <a:rPr lang="pl-PL" dirty="0" smtClean="0"/>
              <a:t> </a:t>
            </a:r>
            <a:r>
              <a:rPr lang="pl-PL" dirty="0"/>
              <a:t>- koszty transakcji</a:t>
            </a:r>
          </a:p>
          <a:p>
            <a:r>
              <a:rPr lang="pl-PL" dirty="0" err="1"/>
              <a:t>d</a:t>
            </a:r>
            <a:r>
              <a:rPr lang="pl-PL" dirty="0" err="1" smtClean="0"/>
              <a:t>ie</a:t>
            </a:r>
            <a:r>
              <a:rPr lang="pl-PL" dirty="0" smtClean="0"/>
              <a:t> </a:t>
            </a:r>
            <a:r>
              <a:rPr lang="pl-PL" dirty="0" err="1" smtClean="0"/>
              <a:t>Preisstabilität</a:t>
            </a:r>
            <a:r>
              <a:rPr lang="pl-PL" dirty="0" smtClean="0"/>
              <a:t> </a:t>
            </a:r>
            <a:r>
              <a:rPr lang="pl-PL" dirty="0"/>
              <a:t>-  stabilność cenowa</a:t>
            </a:r>
          </a:p>
          <a:p>
            <a:r>
              <a:rPr lang="pl-PL" dirty="0" err="1" smtClean="0"/>
              <a:t>inländische</a:t>
            </a:r>
            <a:r>
              <a:rPr lang="pl-PL" dirty="0" smtClean="0"/>
              <a:t> </a:t>
            </a:r>
            <a:r>
              <a:rPr lang="pl-PL" dirty="0" err="1"/>
              <a:t>Kaufkraft</a:t>
            </a:r>
            <a:r>
              <a:rPr lang="pl-PL" dirty="0"/>
              <a:t> - krajowa siła nabywcza</a:t>
            </a:r>
          </a:p>
          <a:p>
            <a:endParaRPr lang="pl-PL" dirty="0"/>
          </a:p>
        </p:txBody>
      </p:sp>
      <p:sp>
        <p:nvSpPr>
          <p:cNvPr id="16" name="Symbol zastępczy zawartości 15">
            <a:extLst>
              <a:ext uri="{FF2B5EF4-FFF2-40B4-BE49-F238E27FC236}">
                <a16:creationId xmlns="" xmlns:a16="http://schemas.microsoft.com/office/drawing/2014/main" id="{5DB861D7-A6ED-0A91-4CEE-AD037F2FFFFC}"/>
              </a:ext>
            </a:extLst>
          </p:cNvPr>
          <p:cNvSpPr>
            <a:spLocks noGrp="1"/>
          </p:cNvSpPr>
          <p:nvPr>
            <p:ph sz="half" idx="2"/>
          </p:nvPr>
        </p:nvSpPr>
        <p:spPr/>
        <p:txBody>
          <a:bodyPr>
            <a:normAutofit fontScale="92500"/>
          </a:bodyPr>
          <a:lstStyle/>
          <a:p>
            <a:r>
              <a:rPr lang="pl-PL" dirty="0" smtClean="0"/>
              <a:t>( </a:t>
            </a:r>
            <a:r>
              <a:rPr lang="pl-PL" dirty="0" err="1" smtClean="0"/>
              <a:t>das</a:t>
            </a:r>
            <a:r>
              <a:rPr lang="pl-PL" dirty="0" smtClean="0"/>
              <a:t>) </a:t>
            </a:r>
            <a:r>
              <a:rPr lang="pl-PL" dirty="0" err="1" smtClean="0"/>
              <a:t>Außenwirtschaftliches</a:t>
            </a:r>
            <a:r>
              <a:rPr lang="pl-PL" dirty="0" smtClean="0"/>
              <a:t> </a:t>
            </a:r>
            <a:r>
              <a:rPr lang="pl-PL" dirty="0" err="1"/>
              <a:t>Gleichgewicht</a:t>
            </a:r>
            <a:r>
              <a:rPr lang="pl-PL" dirty="0"/>
              <a:t> – równowaga </a:t>
            </a:r>
            <a:r>
              <a:rPr lang="pl-PL" dirty="0" err="1"/>
              <a:t>zewnetrzna</a:t>
            </a:r>
            <a:r>
              <a:rPr lang="pl-PL" dirty="0"/>
              <a:t> </a:t>
            </a:r>
          </a:p>
          <a:p>
            <a:r>
              <a:rPr lang="pl-PL" dirty="0"/>
              <a:t> </a:t>
            </a:r>
            <a:r>
              <a:rPr lang="pl-PL" dirty="0" smtClean="0"/>
              <a:t>der </a:t>
            </a:r>
            <a:r>
              <a:rPr lang="pl-PL" dirty="0" err="1" smtClean="0"/>
              <a:t>Wechselkurssystem</a:t>
            </a:r>
            <a:r>
              <a:rPr lang="pl-PL" dirty="0" smtClean="0"/>
              <a:t> -  </a:t>
            </a:r>
            <a:r>
              <a:rPr lang="pl-PL" dirty="0"/>
              <a:t>system kursu walut</a:t>
            </a:r>
          </a:p>
          <a:p>
            <a:r>
              <a:rPr lang="pl-PL" dirty="0"/>
              <a:t> </a:t>
            </a:r>
            <a:r>
              <a:rPr lang="pl-PL" dirty="0" err="1" smtClean="0"/>
              <a:t>die</a:t>
            </a:r>
            <a:r>
              <a:rPr lang="pl-PL" dirty="0" smtClean="0"/>
              <a:t> </a:t>
            </a:r>
            <a:r>
              <a:rPr lang="pl-PL" dirty="0" err="1" smtClean="0"/>
              <a:t>Währungskrise</a:t>
            </a:r>
            <a:r>
              <a:rPr lang="pl-PL" dirty="0" smtClean="0"/>
              <a:t> </a:t>
            </a:r>
            <a:r>
              <a:rPr lang="pl-PL" dirty="0"/>
              <a:t>– kryzys walutowy</a:t>
            </a:r>
          </a:p>
          <a:p>
            <a:r>
              <a:rPr lang="pl-PL" dirty="0" err="1" smtClean="0"/>
              <a:t>Die</a:t>
            </a:r>
            <a:r>
              <a:rPr lang="pl-PL" dirty="0" smtClean="0"/>
              <a:t> </a:t>
            </a:r>
            <a:r>
              <a:rPr lang="pl-PL" dirty="0" err="1" smtClean="0"/>
              <a:t>Fremdwährung</a:t>
            </a:r>
            <a:r>
              <a:rPr lang="pl-PL" dirty="0" smtClean="0"/>
              <a:t> </a:t>
            </a:r>
            <a:r>
              <a:rPr lang="pl-PL" dirty="0"/>
              <a:t>– waluta obca</a:t>
            </a:r>
          </a:p>
          <a:p>
            <a:endParaRPr lang="pl-PL" dirty="0"/>
          </a:p>
        </p:txBody>
      </p:sp>
    </p:spTree>
    <p:extLst>
      <p:ext uri="{BB962C8B-B14F-4D97-AF65-F5344CB8AC3E}">
        <p14:creationId xmlns:p14="http://schemas.microsoft.com/office/powerpoint/2010/main" val="3063518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5439F54C-E2E3-436D-2DD4-6A6B746458EE}"/>
              </a:ext>
            </a:extLst>
          </p:cNvPr>
          <p:cNvSpPr>
            <a:spLocks noGrp="1"/>
          </p:cNvSpPr>
          <p:nvPr>
            <p:ph idx="4294967295"/>
          </p:nvPr>
        </p:nvSpPr>
        <p:spPr>
          <a:xfrm>
            <a:off x="0" y="2603500"/>
            <a:ext cx="11877040" cy="3416300"/>
          </a:xfrm>
        </p:spPr>
        <p:txBody>
          <a:bodyPr>
            <a:normAutofit/>
          </a:bodyPr>
          <a:lstStyle/>
          <a:p>
            <a:pPr marL="0" indent="0" algn="ctr">
              <a:buNone/>
            </a:pPr>
            <a:r>
              <a:rPr lang="pl-PL" sz="6000" dirty="0" err="1"/>
              <a:t>Danke</a:t>
            </a:r>
            <a:r>
              <a:rPr lang="pl-PL" sz="6000" dirty="0"/>
              <a:t> </a:t>
            </a:r>
            <a:r>
              <a:rPr lang="pl-PL" sz="6000" dirty="0" err="1"/>
              <a:t>für</a:t>
            </a:r>
            <a:r>
              <a:rPr lang="pl-PL" sz="6000" dirty="0"/>
              <a:t> </a:t>
            </a:r>
            <a:r>
              <a:rPr lang="pl-PL" sz="6000" dirty="0" err="1"/>
              <a:t>Ihre</a:t>
            </a:r>
            <a:r>
              <a:rPr lang="pl-PL" sz="6000" dirty="0"/>
              <a:t> </a:t>
            </a:r>
          </a:p>
          <a:p>
            <a:pPr marL="0" indent="0" algn="ctr">
              <a:buNone/>
            </a:pPr>
            <a:r>
              <a:rPr lang="pl-PL" sz="6000" dirty="0" err="1"/>
              <a:t>Aufmerksamkeit</a:t>
            </a:r>
            <a:r>
              <a:rPr lang="pl-PL" sz="6000" dirty="0"/>
              <a:t> </a:t>
            </a:r>
            <a:r>
              <a:rPr lang="pl-PL" sz="6000" dirty="0">
                <a:sym typeface="Wingdings" panose="05000000000000000000" pitchFamily="2" charset="2"/>
              </a:rPr>
              <a:t></a:t>
            </a:r>
            <a:endParaRPr lang="pl-PL" sz="6000" dirty="0"/>
          </a:p>
        </p:txBody>
      </p:sp>
    </p:spTree>
    <p:extLst>
      <p:ext uri="{BB962C8B-B14F-4D97-AF65-F5344CB8AC3E}">
        <p14:creationId xmlns:p14="http://schemas.microsoft.com/office/powerpoint/2010/main" val="23425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1EBA4D5-7DF9-E6A4-F5F0-2E0D5C176C4F}"/>
              </a:ext>
            </a:extLst>
          </p:cNvPr>
          <p:cNvSpPr>
            <a:spLocks noGrp="1"/>
          </p:cNvSpPr>
          <p:nvPr>
            <p:ph type="title"/>
          </p:nvPr>
        </p:nvSpPr>
        <p:spPr/>
        <p:txBody>
          <a:bodyPr/>
          <a:lstStyle/>
          <a:p>
            <a:r>
              <a:rPr lang="pl-PL" dirty="0"/>
              <a:t/>
            </a:r>
            <a:br>
              <a:rPr lang="pl-PL" dirty="0"/>
            </a:br>
            <a:r>
              <a:rPr lang="pl-PL" dirty="0" err="1"/>
              <a:t>Die</a:t>
            </a:r>
            <a:r>
              <a:rPr lang="pl-PL" dirty="0"/>
              <a:t> </a:t>
            </a:r>
            <a:r>
              <a:rPr lang="pl-PL" dirty="0" err="1"/>
              <a:t>Inhaltsübersicht</a:t>
            </a:r>
            <a:endParaRPr lang="pl-PL" dirty="0"/>
          </a:p>
        </p:txBody>
      </p:sp>
      <p:sp>
        <p:nvSpPr>
          <p:cNvPr id="3" name="Symbol zastępczy zawartości 2">
            <a:extLst>
              <a:ext uri="{FF2B5EF4-FFF2-40B4-BE49-F238E27FC236}">
                <a16:creationId xmlns="" xmlns:a16="http://schemas.microsoft.com/office/drawing/2014/main" id="{B08A92FC-90A1-C438-E060-BAA392E62B43}"/>
              </a:ext>
            </a:extLst>
          </p:cNvPr>
          <p:cNvSpPr>
            <a:spLocks noGrp="1"/>
          </p:cNvSpPr>
          <p:nvPr>
            <p:ph idx="1"/>
          </p:nvPr>
        </p:nvSpPr>
        <p:spPr/>
        <p:txBody>
          <a:bodyPr/>
          <a:lstStyle/>
          <a:p>
            <a:r>
              <a:rPr lang="pl-PL" dirty="0" smtClean="0"/>
              <a:t>Das </a:t>
            </a:r>
            <a:r>
              <a:rPr lang="pl-PL" dirty="0" err="1"/>
              <a:t>Währungskonzept</a:t>
            </a:r>
            <a:endParaRPr lang="pl-PL" dirty="0"/>
          </a:p>
          <a:p>
            <a:r>
              <a:rPr lang="pl-PL" dirty="0"/>
              <a:t>Das </a:t>
            </a:r>
            <a:r>
              <a:rPr lang="pl-PL" dirty="0" err="1"/>
              <a:t>Zahlungsmittel</a:t>
            </a:r>
            <a:endParaRPr lang="pl-PL" dirty="0"/>
          </a:p>
          <a:p>
            <a:r>
              <a:rPr lang="pl-PL" dirty="0" err="1" smtClean="0"/>
              <a:t>Die</a:t>
            </a:r>
            <a:r>
              <a:rPr lang="pl-PL" dirty="0" smtClean="0"/>
              <a:t> </a:t>
            </a:r>
            <a:r>
              <a:rPr lang="pl-PL" dirty="0" err="1"/>
              <a:t>Währungszeichen</a:t>
            </a:r>
            <a:r>
              <a:rPr lang="pl-PL" dirty="0"/>
              <a:t> </a:t>
            </a:r>
          </a:p>
          <a:p>
            <a:r>
              <a:rPr lang="pl-PL" dirty="0" smtClean="0"/>
              <a:t>Der </a:t>
            </a:r>
            <a:r>
              <a:rPr lang="pl-PL" dirty="0" err="1"/>
              <a:t>Wechselkurs</a:t>
            </a:r>
            <a:endParaRPr lang="pl-PL" dirty="0"/>
          </a:p>
          <a:p>
            <a:r>
              <a:rPr lang="pl-PL" dirty="0" err="1"/>
              <a:t>Die</a:t>
            </a:r>
            <a:r>
              <a:rPr lang="pl-PL" dirty="0"/>
              <a:t> </a:t>
            </a:r>
            <a:r>
              <a:rPr lang="pl-PL" dirty="0" err="1"/>
              <a:t>Währungspolitik</a:t>
            </a:r>
            <a:endParaRPr lang="pl-PL" dirty="0"/>
          </a:p>
          <a:p>
            <a:r>
              <a:rPr lang="pl-PL" dirty="0" err="1"/>
              <a:t>Die</a:t>
            </a:r>
            <a:r>
              <a:rPr lang="pl-PL" dirty="0"/>
              <a:t> </a:t>
            </a:r>
            <a:r>
              <a:rPr lang="pl-PL" dirty="0" err="1"/>
              <a:t>Währungskrise</a:t>
            </a:r>
            <a:endParaRPr lang="pl-PL" dirty="0"/>
          </a:p>
        </p:txBody>
      </p:sp>
    </p:spTree>
    <p:extLst>
      <p:ext uri="{BB962C8B-B14F-4D97-AF65-F5344CB8AC3E}">
        <p14:creationId xmlns:p14="http://schemas.microsoft.com/office/powerpoint/2010/main" val="2072518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 xmlns:a16="http://schemas.microsoft.com/office/drawing/2014/main" id="{02F94C0A-56A6-EB15-AD68-0584B4778DC6}"/>
              </a:ext>
            </a:extLst>
          </p:cNvPr>
          <p:cNvSpPr>
            <a:spLocks noGrp="1"/>
          </p:cNvSpPr>
          <p:nvPr>
            <p:ph type="title"/>
          </p:nvPr>
        </p:nvSpPr>
        <p:spPr/>
        <p:txBody>
          <a:bodyPr/>
          <a:lstStyle/>
          <a:p>
            <a:r>
              <a:rPr lang="pl-PL" dirty="0" err="1"/>
              <a:t>Die</a:t>
            </a:r>
            <a:r>
              <a:rPr lang="pl-PL" dirty="0"/>
              <a:t> </a:t>
            </a:r>
            <a:r>
              <a:rPr lang="pl-PL" dirty="0" err="1" smtClean="0"/>
              <a:t>Währung</a:t>
            </a:r>
            <a:r>
              <a:rPr lang="pl-PL" dirty="0"/>
              <a:t> </a:t>
            </a:r>
            <a:r>
              <a:rPr lang="pl-PL" dirty="0" smtClean="0"/>
              <a:t>( </a:t>
            </a:r>
            <a:r>
              <a:rPr lang="pl-PL" dirty="0" err="1" smtClean="0"/>
              <a:t>Währungskonzept</a:t>
            </a:r>
            <a:r>
              <a:rPr lang="pl-PL" dirty="0" smtClean="0"/>
              <a:t>) </a:t>
            </a:r>
            <a:endParaRPr lang="pl-PL" dirty="0"/>
          </a:p>
        </p:txBody>
      </p:sp>
      <p:sp>
        <p:nvSpPr>
          <p:cNvPr id="5" name="Symbol zastępczy zawartości 4">
            <a:extLst>
              <a:ext uri="{FF2B5EF4-FFF2-40B4-BE49-F238E27FC236}">
                <a16:creationId xmlns="" xmlns:a16="http://schemas.microsoft.com/office/drawing/2014/main" id="{A4FB9AB5-9E29-221A-6063-1AB2FE8DEE57}"/>
              </a:ext>
            </a:extLst>
          </p:cNvPr>
          <p:cNvSpPr>
            <a:spLocks noGrp="1"/>
          </p:cNvSpPr>
          <p:nvPr>
            <p:ph sz="half" idx="1"/>
          </p:nvPr>
        </p:nvSpPr>
        <p:spPr/>
        <p:txBody>
          <a:bodyPr>
            <a:normAutofit lnSpcReduction="10000"/>
          </a:bodyPr>
          <a:lstStyle/>
          <a:p>
            <a:r>
              <a:rPr lang="de-DE" b="1" dirty="0"/>
              <a:t>Der Begriff Währung bezeichnet in einem weiten Sinne die Währungsverfassung, also die gesetzliche Ordnung des Geldwesens eines Staates. </a:t>
            </a:r>
            <a:r>
              <a:rPr lang="de-DE" i="1" dirty="0"/>
              <a:t>Häufiger bezeichnet Währung jedoch das gesetzliche Zahlungsmittel eines Staates. </a:t>
            </a:r>
            <a:endParaRPr lang="pl-PL" i="1" dirty="0" smtClean="0"/>
          </a:p>
          <a:p>
            <a:r>
              <a:rPr lang="de-DE" dirty="0" smtClean="0"/>
              <a:t>Die </a:t>
            </a:r>
            <a:r>
              <a:rPr lang="de-DE" dirty="0"/>
              <a:t>meisten Länder haben eine eigene nationale Währung. Eine Ausnahme bildet der Euroraum mit dem Euro als gemeinsamer Währung für 19 Länder (Währungsunion)</a:t>
            </a:r>
            <a:endParaRPr lang="pl-PL" dirty="0"/>
          </a:p>
        </p:txBody>
      </p:sp>
      <p:pic>
        <p:nvPicPr>
          <p:cNvPr id="15" name="Symbol zastępczy zawartości 14">
            <a:extLst>
              <a:ext uri="{FF2B5EF4-FFF2-40B4-BE49-F238E27FC236}">
                <a16:creationId xmlns="" xmlns:a16="http://schemas.microsoft.com/office/drawing/2014/main" id="{62A6913A-DE2C-E3B3-90B7-3D290ED4422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9052" y="2603500"/>
            <a:ext cx="4825158" cy="3210923"/>
          </a:xfrm>
        </p:spPr>
      </p:pic>
    </p:spTree>
    <p:extLst>
      <p:ext uri="{BB962C8B-B14F-4D97-AF65-F5344CB8AC3E}">
        <p14:creationId xmlns:p14="http://schemas.microsoft.com/office/powerpoint/2010/main" val="154394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3F4D3345-0355-FE23-76FB-1D280D0FB867}"/>
              </a:ext>
            </a:extLst>
          </p:cNvPr>
          <p:cNvSpPr>
            <a:spLocks noGrp="1"/>
          </p:cNvSpPr>
          <p:nvPr>
            <p:ph type="title"/>
          </p:nvPr>
        </p:nvSpPr>
        <p:spPr/>
        <p:txBody>
          <a:bodyPr/>
          <a:lstStyle/>
          <a:p>
            <a:r>
              <a:rPr lang="pl-PL" dirty="0"/>
              <a:t>Das </a:t>
            </a:r>
            <a:r>
              <a:rPr lang="pl-PL" dirty="0" err="1"/>
              <a:t>Zahlungsmittel</a:t>
            </a:r>
            <a:endParaRPr lang="pl-PL" dirty="0"/>
          </a:p>
        </p:txBody>
      </p:sp>
      <p:sp>
        <p:nvSpPr>
          <p:cNvPr id="3" name="Symbol zastępczy zawartości 2">
            <a:extLst>
              <a:ext uri="{FF2B5EF4-FFF2-40B4-BE49-F238E27FC236}">
                <a16:creationId xmlns="" xmlns:a16="http://schemas.microsoft.com/office/drawing/2014/main" id="{F08B2FF5-C607-FD37-9985-AACD0221C2AB}"/>
              </a:ext>
            </a:extLst>
          </p:cNvPr>
          <p:cNvSpPr>
            <a:spLocks noGrp="1"/>
          </p:cNvSpPr>
          <p:nvPr>
            <p:ph idx="1"/>
          </p:nvPr>
        </p:nvSpPr>
        <p:spPr>
          <a:xfrm>
            <a:off x="824247" y="2916469"/>
            <a:ext cx="5811729" cy="2625324"/>
          </a:xfrm>
        </p:spPr>
        <p:txBody>
          <a:bodyPr/>
          <a:lstStyle/>
          <a:p>
            <a:r>
              <a:rPr lang="de-DE" b="1" dirty="0"/>
              <a:t>Währungen werden von einem Emittenten herausgegeben, </a:t>
            </a:r>
            <a:endParaRPr lang="pl-PL" b="1" dirty="0" smtClean="0"/>
          </a:p>
          <a:p>
            <a:r>
              <a:rPr lang="de-DE" dirty="0" smtClean="0"/>
              <a:t>heutzutage </a:t>
            </a:r>
            <a:r>
              <a:rPr lang="de-DE" dirty="0"/>
              <a:t>i. d. R. durch die </a:t>
            </a:r>
            <a:r>
              <a:rPr lang="de-DE" b="1" dirty="0"/>
              <a:t>Zentralbank. </a:t>
            </a:r>
            <a:endParaRPr lang="pl-PL" b="1" dirty="0" smtClean="0"/>
          </a:p>
          <a:p>
            <a:r>
              <a:rPr lang="de-DE" dirty="0" smtClean="0"/>
              <a:t>Sie </a:t>
            </a:r>
            <a:r>
              <a:rPr lang="de-DE" dirty="0"/>
              <a:t>ist üblicherweise gesetzlich mit der Herstellung und </a:t>
            </a:r>
            <a:r>
              <a:rPr lang="de-DE" b="1" dirty="0"/>
              <a:t>der Emission der Währung </a:t>
            </a:r>
            <a:r>
              <a:rPr lang="de-DE" dirty="0"/>
              <a:t>beauftragt.</a:t>
            </a:r>
            <a:endParaRPr lang="pl-PL" dirty="0"/>
          </a:p>
        </p:txBody>
      </p:sp>
      <p:pic>
        <p:nvPicPr>
          <p:cNvPr id="5" name="Obraz 4">
            <a:extLst>
              <a:ext uri="{FF2B5EF4-FFF2-40B4-BE49-F238E27FC236}">
                <a16:creationId xmlns="" xmlns:a16="http://schemas.microsoft.com/office/drawing/2014/main" id="{7CBC185E-C1E2-E1F9-2AE0-7E7526399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433" y="2331783"/>
            <a:ext cx="5085021" cy="3794697"/>
          </a:xfrm>
          <a:prstGeom prst="rect">
            <a:avLst/>
          </a:prstGeom>
        </p:spPr>
      </p:pic>
    </p:spTree>
    <p:extLst>
      <p:ext uri="{BB962C8B-B14F-4D97-AF65-F5344CB8AC3E}">
        <p14:creationId xmlns:p14="http://schemas.microsoft.com/office/powerpoint/2010/main" val="96168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5F3C13A-7EDF-2F1A-4D4D-4406E3B1EE55}"/>
              </a:ext>
            </a:extLst>
          </p:cNvPr>
          <p:cNvSpPr>
            <a:spLocks noGrp="1"/>
          </p:cNvSpPr>
          <p:nvPr>
            <p:ph type="title"/>
          </p:nvPr>
        </p:nvSpPr>
        <p:spPr/>
        <p:txBody>
          <a:bodyPr/>
          <a:lstStyle/>
          <a:p>
            <a:r>
              <a:rPr lang="pl-PL" dirty="0" err="1"/>
              <a:t>Währungszeichen</a:t>
            </a:r>
            <a:r>
              <a:rPr lang="pl-PL" dirty="0"/>
              <a:t> </a:t>
            </a:r>
            <a:r>
              <a:rPr lang="pl-PL" dirty="0" err="1"/>
              <a:t>und</a:t>
            </a:r>
            <a:r>
              <a:rPr lang="pl-PL" dirty="0"/>
              <a:t> -</a:t>
            </a:r>
            <a:r>
              <a:rPr lang="pl-PL" dirty="0" err="1"/>
              <a:t>abkürzungen</a:t>
            </a:r>
            <a:endParaRPr lang="pl-PL" dirty="0"/>
          </a:p>
        </p:txBody>
      </p:sp>
      <p:sp>
        <p:nvSpPr>
          <p:cNvPr id="3" name="Symbol zastępczy zawartości 2">
            <a:extLst>
              <a:ext uri="{FF2B5EF4-FFF2-40B4-BE49-F238E27FC236}">
                <a16:creationId xmlns="" xmlns:a16="http://schemas.microsoft.com/office/drawing/2014/main" id="{AE0EBC4C-67A0-2B09-D456-0E33C1F4C884}"/>
              </a:ext>
            </a:extLst>
          </p:cNvPr>
          <p:cNvSpPr>
            <a:spLocks noGrp="1"/>
          </p:cNvSpPr>
          <p:nvPr>
            <p:ph idx="1"/>
          </p:nvPr>
        </p:nvSpPr>
        <p:spPr>
          <a:xfrm>
            <a:off x="1154955" y="2603500"/>
            <a:ext cx="6668246" cy="3919220"/>
          </a:xfrm>
        </p:spPr>
        <p:txBody>
          <a:bodyPr>
            <a:normAutofit fontScale="92500" lnSpcReduction="10000"/>
          </a:bodyPr>
          <a:lstStyle/>
          <a:p>
            <a:r>
              <a:rPr lang="de-DE" dirty="0"/>
              <a:t>Für viele Währungen werden eigene Schriftzeichen (vorwiegend mit Doppelstrich) oder Abkürzungen, die Währungssymbole einer Währungseinheit verwendet, zum Beispiel:</a:t>
            </a:r>
          </a:p>
          <a:p>
            <a:pPr>
              <a:buFont typeface="Courier New" panose="02070309020205020404" pitchFamily="49" charset="0"/>
              <a:buChar char="o"/>
            </a:pPr>
            <a:r>
              <a:rPr lang="de-DE" dirty="0"/>
              <a:t>£ für die Währung Pfund</a:t>
            </a:r>
          </a:p>
          <a:p>
            <a:pPr>
              <a:buFont typeface="Courier New" panose="02070309020205020404" pitchFamily="49" charset="0"/>
              <a:buChar char="o"/>
            </a:pPr>
            <a:r>
              <a:rPr lang="de-DE" dirty="0"/>
              <a:t>$ für eine ganze Reihe von Währungen, unter anderem den US-Dollar</a:t>
            </a:r>
          </a:p>
          <a:p>
            <a:pPr>
              <a:buFont typeface="Courier New" panose="02070309020205020404" pitchFamily="49" charset="0"/>
              <a:buChar char="o"/>
            </a:pPr>
            <a:r>
              <a:rPr lang="de-DE" dirty="0"/>
              <a:t>¥ für Yen</a:t>
            </a:r>
          </a:p>
          <a:p>
            <a:pPr>
              <a:buFont typeface="Courier New" panose="02070309020205020404" pitchFamily="49" charset="0"/>
              <a:buChar char="o"/>
            </a:pPr>
            <a:r>
              <a:rPr lang="de-DE" dirty="0"/>
              <a:t>元/¥ für Renminbi/Yuan</a:t>
            </a:r>
          </a:p>
          <a:p>
            <a:pPr>
              <a:buFont typeface="Courier New" panose="02070309020205020404" pitchFamily="49" charset="0"/>
              <a:buChar char="o"/>
            </a:pPr>
            <a:r>
              <a:rPr lang="de-DE" dirty="0"/>
              <a:t>€ für Euro</a:t>
            </a:r>
          </a:p>
          <a:p>
            <a:pPr>
              <a:buFont typeface="Courier New" panose="02070309020205020404" pitchFamily="49" charset="0"/>
              <a:buChar char="o"/>
            </a:pPr>
            <a:r>
              <a:rPr lang="de-DE" dirty="0"/>
              <a:t>₦ für Naira</a:t>
            </a:r>
          </a:p>
          <a:p>
            <a:pPr>
              <a:buFont typeface="Courier New" panose="02070309020205020404" pitchFamily="49" charset="0"/>
              <a:buChar char="o"/>
            </a:pPr>
            <a:r>
              <a:rPr lang="de-DE" dirty="0"/>
              <a:t>₹ für Indische Rupie</a:t>
            </a:r>
          </a:p>
          <a:p>
            <a:pPr>
              <a:buFont typeface="Courier New" panose="02070309020205020404" pitchFamily="49" charset="0"/>
              <a:buChar char="o"/>
            </a:pPr>
            <a:endParaRPr lang="pl-PL" dirty="0"/>
          </a:p>
        </p:txBody>
      </p:sp>
      <p:pic>
        <p:nvPicPr>
          <p:cNvPr id="5" name="Obraz 4">
            <a:extLst>
              <a:ext uri="{FF2B5EF4-FFF2-40B4-BE49-F238E27FC236}">
                <a16:creationId xmlns="" xmlns:a16="http://schemas.microsoft.com/office/drawing/2014/main" id="{7F663B75-1C0A-6B9C-2485-7A8007F2F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637" y="2603500"/>
            <a:ext cx="3601459" cy="3280832"/>
          </a:xfrm>
          <a:prstGeom prst="rect">
            <a:avLst/>
          </a:prstGeom>
        </p:spPr>
      </p:pic>
    </p:spTree>
    <p:extLst>
      <p:ext uri="{BB962C8B-B14F-4D97-AF65-F5344CB8AC3E}">
        <p14:creationId xmlns:p14="http://schemas.microsoft.com/office/powerpoint/2010/main" val="659386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66CE404-8E04-84F2-3104-0B92EBB9E0C7}"/>
              </a:ext>
            </a:extLst>
          </p:cNvPr>
          <p:cNvSpPr>
            <a:spLocks noGrp="1"/>
          </p:cNvSpPr>
          <p:nvPr>
            <p:ph type="title"/>
          </p:nvPr>
        </p:nvSpPr>
        <p:spPr/>
        <p:txBody>
          <a:bodyPr/>
          <a:lstStyle/>
          <a:p>
            <a:r>
              <a:rPr lang="pl-PL" dirty="0"/>
              <a:t>Der </a:t>
            </a:r>
            <a:r>
              <a:rPr lang="pl-PL" dirty="0" err="1"/>
              <a:t>Wechselkurs</a:t>
            </a:r>
            <a:endParaRPr lang="pl-PL" dirty="0"/>
          </a:p>
        </p:txBody>
      </p:sp>
      <p:sp>
        <p:nvSpPr>
          <p:cNvPr id="3" name="Symbol zastępczy zawartości 2">
            <a:extLst>
              <a:ext uri="{FF2B5EF4-FFF2-40B4-BE49-F238E27FC236}">
                <a16:creationId xmlns="" xmlns:a16="http://schemas.microsoft.com/office/drawing/2014/main" id="{789A995B-64DB-8164-B10D-E099492424F3}"/>
              </a:ext>
            </a:extLst>
          </p:cNvPr>
          <p:cNvSpPr>
            <a:spLocks noGrp="1"/>
          </p:cNvSpPr>
          <p:nvPr>
            <p:ph idx="1"/>
          </p:nvPr>
        </p:nvSpPr>
        <p:spPr>
          <a:xfrm>
            <a:off x="1154955" y="2603500"/>
            <a:ext cx="5347446" cy="3441700"/>
          </a:xfrm>
        </p:spPr>
        <p:txBody>
          <a:bodyPr>
            <a:normAutofit lnSpcReduction="10000"/>
          </a:bodyPr>
          <a:lstStyle/>
          <a:p>
            <a:r>
              <a:rPr lang="de-DE" b="1" dirty="0"/>
              <a:t>Um im Ausland einkaufen zu können, muss man i. d. R. das inländische Zahlungsmittel gegen das ausländische Zahlungsmittel tauschen. </a:t>
            </a:r>
            <a:endParaRPr lang="pl-PL" b="1" dirty="0" smtClean="0"/>
          </a:p>
          <a:p>
            <a:r>
              <a:rPr lang="de-DE" dirty="0" smtClean="0"/>
              <a:t>Auch </a:t>
            </a:r>
            <a:r>
              <a:rPr lang="pl-PL" dirty="0" smtClean="0"/>
              <a:t> </a:t>
            </a:r>
            <a:r>
              <a:rPr lang="de-DE" dirty="0" smtClean="0"/>
              <a:t>wenn </a:t>
            </a:r>
            <a:r>
              <a:rPr lang="de-DE" dirty="0"/>
              <a:t>z. B. ein deutscher Exporteur Waren im Ausland verkauft hat und dafür Geld in ausländischer Währung erhielt, wird er es i. d. R. in inländische Währung umtauschen. </a:t>
            </a:r>
            <a:endParaRPr lang="pl-PL" dirty="0" smtClean="0"/>
          </a:p>
          <a:p>
            <a:r>
              <a:rPr lang="de-DE" dirty="0" smtClean="0"/>
              <a:t>Der </a:t>
            </a:r>
            <a:r>
              <a:rPr lang="de-DE" dirty="0"/>
              <a:t>Umtausch erfolgt zum jeweils gültigen Wechselkurs. Der Wechselkurs ist das Austauschverhältnis zweier Währungen.</a:t>
            </a:r>
            <a:endParaRPr lang="pl-PL" dirty="0"/>
          </a:p>
        </p:txBody>
      </p:sp>
      <p:pic>
        <p:nvPicPr>
          <p:cNvPr id="5" name="Obraz 4">
            <a:extLst>
              <a:ext uri="{FF2B5EF4-FFF2-40B4-BE49-F238E27FC236}">
                <a16:creationId xmlns="" xmlns:a16="http://schemas.microsoft.com/office/drawing/2014/main" id="{5B0A3CDD-F993-1F61-F58A-BFD0638E1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260" y="2603500"/>
            <a:ext cx="4504020" cy="2966720"/>
          </a:xfrm>
          <a:prstGeom prst="rect">
            <a:avLst/>
          </a:prstGeom>
        </p:spPr>
      </p:pic>
    </p:spTree>
    <p:extLst>
      <p:ext uri="{BB962C8B-B14F-4D97-AF65-F5344CB8AC3E}">
        <p14:creationId xmlns:p14="http://schemas.microsoft.com/office/powerpoint/2010/main" val="2668260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80AEDB4-6CE6-0385-0D37-9B787EE7052D}"/>
              </a:ext>
            </a:extLst>
          </p:cNvPr>
          <p:cNvSpPr>
            <a:spLocks noGrp="1"/>
          </p:cNvSpPr>
          <p:nvPr>
            <p:ph type="title"/>
          </p:nvPr>
        </p:nvSpPr>
        <p:spPr/>
        <p:txBody>
          <a:bodyPr/>
          <a:lstStyle/>
          <a:p>
            <a:r>
              <a:rPr lang="pl-PL" dirty="0" err="1"/>
              <a:t>Die</a:t>
            </a:r>
            <a:r>
              <a:rPr lang="pl-PL" dirty="0"/>
              <a:t> </a:t>
            </a:r>
            <a:r>
              <a:rPr lang="pl-PL" dirty="0" err="1"/>
              <a:t>Währungspolitik</a:t>
            </a:r>
            <a:endParaRPr lang="pl-PL" dirty="0"/>
          </a:p>
        </p:txBody>
      </p:sp>
      <p:sp>
        <p:nvSpPr>
          <p:cNvPr id="3" name="Symbol zastępczy zawartości 2">
            <a:extLst>
              <a:ext uri="{FF2B5EF4-FFF2-40B4-BE49-F238E27FC236}">
                <a16:creationId xmlns="" xmlns:a16="http://schemas.microsoft.com/office/drawing/2014/main" id="{CDBF6F42-3620-FF7C-8D17-55389832A799}"/>
              </a:ext>
            </a:extLst>
          </p:cNvPr>
          <p:cNvSpPr>
            <a:spLocks noGrp="1"/>
          </p:cNvSpPr>
          <p:nvPr>
            <p:ph idx="1"/>
          </p:nvPr>
        </p:nvSpPr>
        <p:spPr>
          <a:xfrm>
            <a:off x="1154955" y="2603499"/>
            <a:ext cx="5835126" cy="3827993"/>
          </a:xfrm>
        </p:spPr>
        <p:txBody>
          <a:bodyPr/>
          <a:lstStyle/>
          <a:p>
            <a:r>
              <a:rPr lang="de-DE" dirty="0"/>
              <a:t>Währungspolitik sind alle Maßnahmen zur Gestaltung des inneren und äußeren Geldwertes. Die Währungspolitik im engeren Sinne kann verschiedene Ziele verfolgen:</a:t>
            </a:r>
          </a:p>
          <a:p>
            <a:pPr>
              <a:buFont typeface="Courier New" panose="02070309020205020404" pitchFamily="49" charset="0"/>
              <a:buChar char="o"/>
            </a:pPr>
            <a:r>
              <a:rPr lang="de-DE" dirty="0"/>
              <a:t>Preisstabilität</a:t>
            </a:r>
          </a:p>
          <a:p>
            <a:pPr>
              <a:buFont typeface="Courier New" panose="02070309020205020404" pitchFamily="49" charset="0"/>
              <a:buChar char="o"/>
            </a:pPr>
            <a:r>
              <a:rPr lang="de-DE" dirty="0"/>
              <a:t>Senkung von Transaktionskosten</a:t>
            </a:r>
          </a:p>
          <a:p>
            <a:pPr>
              <a:buFont typeface="Courier New" panose="02070309020205020404" pitchFamily="49" charset="0"/>
              <a:buChar char="o"/>
            </a:pPr>
            <a:r>
              <a:rPr lang="de-DE" dirty="0"/>
              <a:t>Erreichen einer hohen Internationalen Wettbewerbsfähigkeit</a:t>
            </a:r>
          </a:p>
          <a:p>
            <a:pPr>
              <a:buFont typeface="Courier New" panose="02070309020205020404" pitchFamily="49" charset="0"/>
              <a:buChar char="o"/>
            </a:pPr>
            <a:r>
              <a:rPr lang="de-DE" dirty="0"/>
              <a:t>Erreichen einer hohen inländischen Kaufkraft</a:t>
            </a:r>
          </a:p>
          <a:p>
            <a:pPr>
              <a:buFont typeface="Courier New" panose="02070309020205020404" pitchFamily="49" charset="0"/>
              <a:buChar char="o"/>
            </a:pPr>
            <a:r>
              <a:rPr lang="de-DE" dirty="0"/>
              <a:t>Außenwirtschaftliches Gleichgewicht</a:t>
            </a:r>
            <a:endParaRPr lang="pl-PL" dirty="0"/>
          </a:p>
        </p:txBody>
      </p:sp>
      <p:pic>
        <p:nvPicPr>
          <p:cNvPr id="5" name="Obraz 4">
            <a:extLst>
              <a:ext uri="{FF2B5EF4-FFF2-40B4-BE49-F238E27FC236}">
                <a16:creationId xmlns="" xmlns:a16="http://schemas.microsoft.com/office/drawing/2014/main" id="{D89B2053-4093-FA02-4E62-CFCA97700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0081" y="2940685"/>
            <a:ext cx="4834038" cy="2718435"/>
          </a:xfrm>
          <a:prstGeom prst="rect">
            <a:avLst/>
          </a:prstGeom>
        </p:spPr>
      </p:pic>
    </p:spTree>
    <p:extLst>
      <p:ext uri="{BB962C8B-B14F-4D97-AF65-F5344CB8AC3E}">
        <p14:creationId xmlns:p14="http://schemas.microsoft.com/office/powerpoint/2010/main" val="851997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65C27322-3BD8-5DF2-CB01-D8B7DF277A14}"/>
              </a:ext>
            </a:extLst>
          </p:cNvPr>
          <p:cNvSpPr>
            <a:spLocks noGrp="1"/>
          </p:cNvSpPr>
          <p:nvPr>
            <p:ph type="title"/>
          </p:nvPr>
        </p:nvSpPr>
        <p:spPr/>
        <p:txBody>
          <a:bodyPr/>
          <a:lstStyle/>
          <a:p>
            <a:r>
              <a:rPr lang="pl-PL" dirty="0" err="1"/>
              <a:t>Fester</a:t>
            </a:r>
            <a:r>
              <a:rPr lang="pl-PL" dirty="0"/>
              <a:t> </a:t>
            </a:r>
            <a:r>
              <a:rPr lang="pl-PL" dirty="0" err="1"/>
              <a:t>Wechselkurs</a:t>
            </a:r>
            <a:endParaRPr lang="pl-PL" dirty="0"/>
          </a:p>
        </p:txBody>
      </p:sp>
      <p:sp>
        <p:nvSpPr>
          <p:cNvPr id="3" name="Symbol zastępczy zawartości 2">
            <a:extLst>
              <a:ext uri="{FF2B5EF4-FFF2-40B4-BE49-F238E27FC236}">
                <a16:creationId xmlns="" xmlns:a16="http://schemas.microsoft.com/office/drawing/2014/main" id="{5F522AAA-97E9-F906-6C0B-C25EF9C52A2F}"/>
              </a:ext>
            </a:extLst>
          </p:cNvPr>
          <p:cNvSpPr>
            <a:spLocks noGrp="1"/>
          </p:cNvSpPr>
          <p:nvPr>
            <p:ph idx="1"/>
          </p:nvPr>
        </p:nvSpPr>
        <p:spPr/>
        <p:txBody>
          <a:bodyPr/>
          <a:lstStyle/>
          <a:p>
            <a:r>
              <a:rPr lang="de-DE" dirty="0"/>
              <a:t>Bei einem festen Wechselkurs ist die Zentralbank verpflichtet, den Kurs der eigenen Währung am Devisenmarkt je nach Marktlage durch Käufe oder Verkäufe von Devisen (Devisenmarktinterventionen) stabil zu halten. </a:t>
            </a:r>
            <a:endParaRPr lang="pl-PL" dirty="0"/>
          </a:p>
          <a:p>
            <a:pPr>
              <a:buFont typeface="Wingdings" panose="05000000000000000000" pitchFamily="2" charset="2"/>
              <a:buChar char="Ø"/>
            </a:pPr>
            <a:r>
              <a:rPr lang="de-DE" dirty="0"/>
              <a:t>Der Vorteil eines festen Wechselkurses ist die Planungssicherheit für international operierende Unternehmen.</a:t>
            </a:r>
            <a:endParaRPr lang="pl-PL" dirty="0"/>
          </a:p>
          <a:p>
            <a:pPr>
              <a:buFont typeface="Courier New" panose="02070309020205020404" pitchFamily="49" charset="0"/>
              <a:buChar char="o"/>
            </a:pPr>
            <a:r>
              <a:rPr lang="de-DE" dirty="0">
                <a:solidFill>
                  <a:schemeClr val="tx1"/>
                </a:solidFill>
              </a:rPr>
              <a:t> Der Nachteil von festen Wechselkursen ist, dass es für eine Zentralbank schwer bis unmöglich wird eine eigenständige (nationale) Geldpolitik zu verfolgen.</a:t>
            </a:r>
            <a:endParaRPr lang="pl-PL" dirty="0">
              <a:solidFill>
                <a:schemeClr val="tx1"/>
              </a:solidFill>
            </a:endParaRPr>
          </a:p>
        </p:txBody>
      </p:sp>
    </p:spTree>
    <p:extLst>
      <p:ext uri="{BB962C8B-B14F-4D97-AF65-F5344CB8AC3E}">
        <p14:creationId xmlns:p14="http://schemas.microsoft.com/office/powerpoint/2010/main" val="3530667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A8FA40C-402F-A5F9-F209-6FF36BE9D076}"/>
              </a:ext>
            </a:extLst>
          </p:cNvPr>
          <p:cNvSpPr>
            <a:spLocks noGrp="1"/>
          </p:cNvSpPr>
          <p:nvPr>
            <p:ph type="title"/>
          </p:nvPr>
        </p:nvSpPr>
        <p:spPr/>
        <p:txBody>
          <a:bodyPr/>
          <a:lstStyle/>
          <a:p>
            <a:r>
              <a:rPr lang="pl-PL" dirty="0" err="1"/>
              <a:t>Schwankender</a:t>
            </a:r>
            <a:r>
              <a:rPr lang="pl-PL" dirty="0"/>
              <a:t> </a:t>
            </a:r>
            <a:r>
              <a:rPr lang="pl-PL" dirty="0" err="1"/>
              <a:t>Wechselkurs</a:t>
            </a:r>
            <a:endParaRPr lang="pl-PL" dirty="0"/>
          </a:p>
        </p:txBody>
      </p:sp>
      <p:sp>
        <p:nvSpPr>
          <p:cNvPr id="3" name="Symbol zastępczy zawartości 2">
            <a:extLst>
              <a:ext uri="{FF2B5EF4-FFF2-40B4-BE49-F238E27FC236}">
                <a16:creationId xmlns="" xmlns:a16="http://schemas.microsoft.com/office/drawing/2014/main" id="{E8225671-2020-59A2-591D-879380E5F4FC}"/>
              </a:ext>
            </a:extLst>
          </p:cNvPr>
          <p:cNvSpPr>
            <a:spLocks noGrp="1"/>
          </p:cNvSpPr>
          <p:nvPr>
            <p:ph idx="1"/>
          </p:nvPr>
        </p:nvSpPr>
        <p:spPr/>
        <p:txBody>
          <a:bodyPr/>
          <a:lstStyle/>
          <a:p>
            <a:r>
              <a:rPr lang="de-DE" dirty="0"/>
              <a:t>Heutzutage haben die meisten Währungen flexible Wechselkurse. Der Wechselkurs bildet sich also am Devisenmarkt im Wechselspiel von Angebot und Nachfrage. </a:t>
            </a:r>
            <a:endParaRPr lang="pl-PL" dirty="0" smtClean="0"/>
          </a:p>
          <a:p>
            <a:r>
              <a:rPr lang="de-DE" dirty="0" smtClean="0"/>
              <a:t>Währungsschwankungen </a:t>
            </a:r>
            <a:r>
              <a:rPr lang="de-DE" dirty="0"/>
              <a:t>führen zu Unsicherheit und </a:t>
            </a:r>
            <a:r>
              <a:rPr lang="de-DE" dirty="0" err="1" smtClean="0"/>
              <a:t>reduzier</a:t>
            </a:r>
            <a:r>
              <a:rPr lang="pl-PL" dirty="0" smtClean="0"/>
              <a:t>en</a:t>
            </a:r>
            <a:r>
              <a:rPr lang="de-DE" dirty="0" smtClean="0"/>
              <a:t> </a:t>
            </a:r>
            <a:r>
              <a:rPr lang="de-DE" dirty="0"/>
              <a:t>die Planungs- und Kalkulationssicherheit international operierender Unternehmen. </a:t>
            </a:r>
            <a:endParaRPr lang="pl-PL" dirty="0" smtClean="0"/>
          </a:p>
          <a:p>
            <a:r>
              <a:rPr lang="de-DE" dirty="0" smtClean="0"/>
              <a:t>Durch </a:t>
            </a:r>
            <a:r>
              <a:rPr lang="de-DE" dirty="0"/>
              <a:t>eine Aufwertung der heimischen Währung verlieren inländische Unternehmen an Wettbewerbsfähigkeit weil ausländische Waren und Dienstleistungen relativ billiger werden, während gleichzeitig Exporte relativ teurer werden.</a:t>
            </a:r>
            <a:endParaRPr lang="pl-PL" dirty="0"/>
          </a:p>
        </p:txBody>
      </p:sp>
    </p:spTree>
    <p:extLst>
      <p:ext uri="{BB962C8B-B14F-4D97-AF65-F5344CB8AC3E}">
        <p14:creationId xmlns:p14="http://schemas.microsoft.com/office/powerpoint/2010/main" val="37683184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sala konferencyjna)">
  <a:themeElements>
    <a:clrScheme name="Niebiesk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Jon (sala konferencyjn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sala konferencyjn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686</TotalTime>
  <Words>559</Words>
  <Application>Microsoft Office PowerPoint</Application>
  <PresentationFormat>Niestandardowy</PresentationFormat>
  <Paragraphs>78</Paragraphs>
  <Slides>14</Slides>
  <Notes>2</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Jon (sala konferencyjna)</vt:lpstr>
      <vt:lpstr> Die Währung</vt:lpstr>
      <vt:lpstr> Die Inhaltsübersicht</vt:lpstr>
      <vt:lpstr>Die Währung ( Währungskonzept) </vt:lpstr>
      <vt:lpstr>Das Zahlungsmittel</vt:lpstr>
      <vt:lpstr>Währungszeichen und -abkürzungen</vt:lpstr>
      <vt:lpstr>Der Wechselkurs</vt:lpstr>
      <vt:lpstr>Die Währungspolitik</vt:lpstr>
      <vt:lpstr>Fester Wechselkurs</vt:lpstr>
      <vt:lpstr>Schwankender Wechselkurs</vt:lpstr>
      <vt:lpstr>Die Währungskrise</vt:lpstr>
      <vt:lpstr> Die Bilderrätsel</vt:lpstr>
      <vt:lpstr> Die Bibliografie</vt:lpstr>
      <vt:lpstr> Das Wörterbuch </vt:lpstr>
      <vt:lpstr>Prezentacja programu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Inhaltsübersicht</dc:title>
  <dc:creator>Anuszewska  Adrianna</dc:creator>
  <cp:lastModifiedBy>Oem</cp:lastModifiedBy>
  <cp:revision>18</cp:revision>
  <dcterms:created xsi:type="dcterms:W3CDTF">2022-05-08T07:11:58Z</dcterms:created>
  <dcterms:modified xsi:type="dcterms:W3CDTF">2022-05-11T17:11:14Z</dcterms:modified>
</cp:coreProperties>
</file>