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70" d="100"/>
          <a:sy n="70" d="100"/>
        </p:scale>
        <p:origin x="-69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D17FA3B-C404-4317-B0BC-953931111309}" type="datetimeFigureOut">
              <a:rPr lang="pl-PL" smtClean="0"/>
              <a:t>2022-05-08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oliniow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oliniow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oliniow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2022-05-08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2022-05-08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17FA3B-C404-4317-B0BC-953931111309}" type="datetimeFigureOut">
              <a:rPr lang="pl-PL" smtClean="0"/>
              <a:t>2022-05-08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D17FA3B-C404-4317-B0BC-953931111309}" type="datetimeFigureOut">
              <a:rPr lang="pl-PL" smtClean="0"/>
              <a:t>2022-05-08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oliniow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oliniow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oliniow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2022-05-08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2022-05-08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17FA3B-C404-4317-B0BC-953931111309}" type="datetimeFigureOut">
              <a:rPr lang="pl-PL" smtClean="0"/>
              <a:t>2022-05-08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2022-05-08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17FA3B-C404-4317-B0BC-953931111309}" type="datetimeFigureOut">
              <a:rPr lang="pl-PL" smtClean="0"/>
              <a:t>2022-05-08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oliniow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oliniow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oliniow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17FA3B-C404-4317-B0BC-953931111309}" type="datetimeFigureOut">
              <a:rPr lang="pl-PL" smtClean="0"/>
              <a:t>2022-05-08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2022-05-08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2113221" y="1700808"/>
            <a:ext cx="5729421" cy="1800200"/>
          </a:xfrm>
        </p:spPr>
        <p:txBody>
          <a:bodyPr>
            <a:normAutofit/>
          </a:bodyPr>
          <a:lstStyle/>
          <a:p>
            <a:pPr algn="ctr"/>
            <a:r>
              <a:rPr lang="pl-PL" sz="5400" dirty="0" err="1"/>
              <a:t>Europäischer</a:t>
            </a:r>
            <a:r>
              <a:rPr lang="pl-PL" sz="5400" dirty="0"/>
              <a:t> </a:t>
            </a:r>
            <a:r>
              <a:rPr lang="pl-PL" sz="5400" dirty="0" err="1"/>
              <a:t>Binnenmarkt</a:t>
            </a:r>
            <a:endParaRPr lang="pl-PL" sz="5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3768" y="3897098"/>
            <a:ext cx="2952328" cy="9720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l-PL" sz="1600" b="0" dirty="0" smtClean="0"/>
              <a:t>Gabriela Idzik</a:t>
            </a:r>
          </a:p>
          <a:p>
            <a:pPr algn="ctr"/>
            <a:r>
              <a:rPr lang="pl-PL" sz="1600" b="0" dirty="0" err="1"/>
              <a:t>Wirtschaftswissenschaften</a:t>
            </a:r>
            <a:r>
              <a:rPr lang="pl-PL" sz="1600" b="0" dirty="0"/>
              <a:t> </a:t>
            </a:r>
            <a:endParaRPr lang="pl-PL" sz="1600" b="0" dirty="0" smtClean="0"/>
          </a:p>
          <a:p>
            <a:pPr algn="ctr"/>
            <a:r>
              <a:rPr lang="pl-PL" sz="1600" b="0" dirty="0" err="1" smtClean="0"/>
              <a:t>Die</a:t>
            </a:r>
            <a:r>
              <a:rPr lang="pl-PL" sz="1600" b="0" dirty="0" smtClean="0"/>
              <a:t> </a:t>
            </a:r>
            <a:r>
              <a:rPr lang="pl-PL" sz="1600" b="0" dirty="0" err="1" smtClean="0"/>
              <a:t>Rzeszower</a:t>
            </a:r>
            <a:r>
              <a:rPr lang="pl-PL" sz="1600" b="0" dirty="0" smtClean="0"/>
              <a:t> </a:t>
            </a:r>
            <a:r>
              <a:rPr lang="pl-PL" sz="1600" b="0" dirty="0" err="1" smtClean="0"/>
              <a:t>Universität</a:t>
            </a:r>
            <a:endParaRPr lang="pl-PL" sz="1600" b="0" dirty="0" smtClean="0"/>
          </a:p>
          <a:p>
            <a:pPr algn="ctr"/>
            <a:r>
              <a:rPr lang="pl-PL" sz="1600" b="0" dirty="0" smtClean="0"/>
              <a:t>2021/2022</a:t>
            </a:r>
            <a:endParaRPr lang="pl-PL" sz="16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815" y="4318279"/>
            <a:ext cx="2160240" cy="216024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dist="35921" dir="2700000" algn="ctr" rotWithShape="0">
              <a:schemeClr val="bg2">
                <a:alpha val="58000"/>
              </a:schemeClr>
            </a:outerShdw>
            <a:reflection blurRad="12700" stA="49000" endPos="31000" dist="177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7" r="25330"/>
          <a:stretch/>
        </p:blipFill>
        <p:spPr bwMode="auto">
          <a:xfrm>
            <a:off x="7217699" y="0"/>
            <a:ext cx="1581912" cy="148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533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Die Vorteile für Konsumentinnen/Konsumenten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de-DE" sz="2000" dirty="0"/>
          </a:p>
          <a:p>
            <a:pPr algn="ctr"/>
            <a:r>
              <a:rPr lang="de-DE" sz="2000" dirty="0" smtClean="0"/>
              <a:t>große </a:t>
            </a:r>
            <a:r>
              <a:rPr lang="de-DE" sz="2000" dirty="0"/>
              <a:t>Auswahl an Produkten</a:t>
            </a:r>
          </a:p>
          <a:p>
            <a:pPr algn="ctr"/>
            <a:r>
              <a:rPr lang="de-DE" sz="2000" dirty="0" smtClean="0"/>
              <a:t>niedrigere </a:t>
            </a:r>
            <a:r>
              <a:rPr lang="de-DE" sz="2000" dirty="0"/>
              <a:t>Preise</a:t>
            </a:r>
          </a:p>
          <a:p>
            <a:pPr algn="ctr"/>
            <a:r>
              <a:rPr lang="de-DE" sz="2000" dirty="0" smtClean="0"/>
              <a:t>höhere </a:t>
            </a:r>
            <a:r>
              <a:rPr lang="de-DE" sz="2000" dirty="0"/>
              <a:t>Qualität von Produkten und </a:t>
            </a:r>
            <a:r>
              <a:rPr lang="de-DE" sz="2000" dirty="0" smtClean="0"/>
              <a:t>Dienstleistungen</a:t>
            </a:r>
            <a:endParaRPr lang="pl-PL" sz="2000" dirty="0" smtClean="0"/>
          </a:p>
          <a:p>
            <a:pPr algn="ctr"/>
            <a:endParaRPr lang="pl-PL" sz="2000" dirty="0"/>
          </a:p>
          <a:p>
            <a:pPr marL="0" indent="0" algn="ctr">
              <a:buNone/>
            </a:pPr>
            <a:r>
              <a:rPr lang="de-DE" sz="2000" dirty="0"/>
              <a:t>Zusätzlich erleichtert der Binnenmarkt die Arbeitsplatz- und Wohnsitzsuche innerhalb der EU-Mitgliedstaaten.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902762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 err="1" smtClean="0"/>
              <a:t>Quellen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dirty="0"/>
              <a:t>https://</a:t>
            </a:r>
            <a:r>
              <a:rPr lang="pl-PL" sz="2000" dirty="0" smtClean="0"/>
              <a:t>www.usp.gv.at/aussenwirtschaft/europaeischer-binnenmarkt.html</a:t>
            </a:r>
          </a:p>
          <a:p>
            <a:pPr algn="ctr"/>
            <a:r>
              <a:rPr lang="pl-PL" sz="2000" dirty="0"/>
              <a:t>https://www.refreshpolitics.at/politik-die-basics/eu/die-vier-freiheiten-der-eu</a:t>
            </a:r>
            <a:r>
              <a:rPr lang="pl-PL" sz="2000" dirty="0" smtClean="0"/>
              <a:t>/</a:t>
            </a:r>
          </a:p>
          <a:p>
            <a:pPr algn="ctr"/>
            <a:r>
              <a:rPr lang="pl-PL" sz="2000" dirty="0"/>
              <a:t>https://</a:t>
            </a:r>
            <a:r>
              <a:rPr lang="pl-PL" sz="2000" dirty="0" smtClean="0"/>
              <a:t>www.bundesregierung.de/breg-de/service/binnenmarkt-615726</a:t>
            </a:r>
          </a:p>
          <a:p>
            <a:pPr algn="ctr"/>
            <a:r>
              <a:rPr lang="pl-PL" sz="2000" dirty="0"/>
              <a:t>https://</a:t>
            </a:r>
            <a:r>
              <a:rPr lang="pl-PL" sz="2000" dirty="0" smtClean="0"/>
              <a:t>www.depl.pl/index.php</a:t>
            </a:r>
          </a:p>
          <a:p>
            <a:pPr algn="ctr"/>
            <a:r>
              <a:rPr lang="pl-PL" sz="2000" dirty="0"/>
              <a:t>https://pl.pons.com/t%C5%82umaczenie/polski-niemiecki/s%C5%82ownik</a:t>
            </a:r>
          </a:p>
        </p:txBody>
      </p:sp>
    </p:spTree>
    <p:extLst>
      <p:ext uri="{BB962C8B-B14F-4D97-AF65-F5344CB8AC3E}">
        <p14:creationId xmlns:p14="http://schemas.microsoft.com/office/powerpoint/2010/main" val="12195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7467600" cy="1143000"/>
          </a:xfrm>
        </p:spPr>
        <p:txBody>
          <a:bodyPr/>
          <a:lstStyle/>
          <a:p>
            <a:pPr algn="ctr"/>
            <a:r>
              <a:rPr lang="pl-PL" b="1" dirty="0" err="1" smtClean="0"/>
              <a:t>Vielen</a:t>
            </a:r>
            <a:r>
              <a:rPr lang="pl-PL" b="1" dirty="0" smtClean="0"/>
              <a:t> </a:t>
            </a:r>
            <a:r>
              <a:rPr lang="pl-PL" b="1" dirty="0" err="1" smtClean="0"/>
              <a:t>Dank</a:t>
            </a:r>
            <a:r>
              <a:rPr lang="de-DE" b="1" dirty="0" smtClean="0"/>
              <a:t> für Ihre Aufmerksamkeit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639251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4777" y="90872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/>
              <a:t>Agenda </a:t>
            </a:r>
            <a:endParaRPr lang="pl-PL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73" t="12281" r="10943" b="23443"/>
          <a:stretch/>
        </p:blipFill>
        <p:spPr bwMode="auto">
          <a:xfrm>
            <a:off x="523833" y="3036092"/>
            <a:ext cx="1152128" cy="958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26" t="28032" r="16309" b="33803"/>
          <a:stretch/>
        </p:blipFill>
        <p:spPr bwMode="auto">
          <a:xfrm>
            <a:off x="1979712" y="3251011"/>
            <a:ext cx="1146470" cy="681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00"/>
                    </a14:imgEffect>
                    <a14:imgEffect>
                      <a14:colorTemperature colorTemp="6375"/>
                    </a14:imgEffect>
                    <a14:imgEffect>
                      <a14:saturation sat="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360" y="3145602"/>
            <a:ext cx="787087" cy="787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0" t="16100" r="19784" b="22752"/>
          <a:stretch/>
        </p:blipFill>
        <p:spPr bwMode="auto">
          <a:xfrm>
            <a:off x="4499992" y="3036092"/>
            <a:ext cx="1222744" cy="1075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83" t="16728" r="19171" b="38995"/>
          <a:stretch/>
        </p:blipFill>
        <p:spPr bwMode="auto">
          <a:xfrm>
            <a:off x="6005015" y="3036092"/>
            <a:ext cx="1166335" cy="94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95536" y="4369527"/>
            <a:ext cx="1682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err="1"/>
              <a:t>die</a:t>
            </a:r>
            <a:r>
              <a:rPr lang="pl-PL" sz="1600" dirty="0"/>
              <a:t> </a:t>
            </a:r>
            <a:r>
              <a:rPr lang="pl-PL" sz="1600" dirty="0" err="1" smtClean="0"/>
              <a:t>Einleitung</a:t>
            </a:r>
            <a:endParaRPr lang="pl-PL" sz="1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267744" y="4389597"/>
            <a:ext cx="4211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Vier</a:t>
            </a:r>
            <a:r>
              <a:rPr lang="pl-PL" dirty="0"/>
              <a:t> </a:t>
            </a:r>
            <a:r>
              <a:rPr lang="pl-PL" dirty="0" err="1"/>
              <a:t>Freiheiten</a:t>
            </a:r>
            <a:endParaRPr lang="pl-PL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63000"/>
                    </a14:imgEffect>
                    <a14:imgEffect>
                      <a14:saturation sat="0"/>
                    </a14:imgEffect>
                    <a14:imgEffect>
                      <a14:brightnessContrast contras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31" r="13070"/>
          <a:stretch/>
        </p:blipFill>
        <p:spPr bwMode="auto">
          <a:xfrm>
            <a:off x="7526984" y="3036092"/>
            <a:ext cx="725393" cy="1006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6786082" y="438491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die</a:t>
            </a:r>
            <a:endParaRPr lang="pl-PL" dirty="0"/>
          </a:p>
          <a:p>
            <a:pPr algn="ctr"/>
            <a:r>
              <a:rPr lang="pl-PL" dirty="0" err="1" smtClean="0"/>
              <a:t>Zusammenfassung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092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134634"/>
              </p:ext>
            </p:extLst>
          </p:nvPr>
        </p:nvGraphicFramePr>
        <p:xfrm>
          <a:off x="1524000" y="1397000"/>
          <a:ext cx="6096000" cy="3918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l-PL" sz="3200" dirty="0" err="1" smtClean="0"/>
                        <a:t>das</a:t>
                      </a:r>
                      <a:r>
                        <a:rPr lang="pl-PL" sz="3200" dirty="0" smtClean="0"/>
                        <a:t> </a:t>
                      </a:r>
                      <a:r>
                        <a:rPr lang="pl-PL" sz="3200" dirty="0" err="1" smtClean="0"/>
                        <a:t>Wörterbuch</a:t>
                      </a:r>
                      <a:r>
                        <a:rPr lang="pl-PL" sz="3200" dirty="0" smtClean="0"/>
                        <a:t> </a:t>
                      </a:r>
                      <a:endParaRPr lang="pl-PL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2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der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dirty="0" err="1" smtClean="0"/>
                        <a:t>Binnenmarkt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 rynek wewnętrzny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err="1" smtClean="0"/>
                        <a:t>die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Freiheit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wolność, swoboda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der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dirty="0" err="1" smtClean="0"/>
                        <a:t>Markt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rynek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die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Ware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towar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die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Dienstleistung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usługa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die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Zollunion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unia celna 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err="1" smtClean="0"/>
                        <a:t>die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dirty="0" err="1" smtClean="0"/>
                        <a:t>Beschränkung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ograniczenie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der </a:t>
                      </a:r>
                      <a:r>
                        <a:rPr lang="pl-PL" dirty="0" err="1" smtClean="0"/>
                        <a:t>Zahlungsverkehr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obrót płatniczy, płatności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die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Auswahl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wybór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51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27584" y="1772816"/>
            <a:ext cx="7467600" cy="13247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Europäische Binnenmarkt </a:t>
            </a:r>
            <a:r>
              <a:rPr lang="de-DE" sz="2000" b="1" dirty="0" smtClean="0">
                <a:latin typeface="Times New Roman" pitchFamily="18" charset="0"/>
                <a:cs typeface="Times New Roman" pitchFamily="18" charset="0"/>
              </a:rPr>
              <a:t>existiert seit 1993 und umfasst alle 2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de-DE" sz="2000" b="1" dirty="0" smtClean="0">
                <a:latin typeface="Times New Roman" pitchFamily="18" charset="0"/>
                <a:cs typeface="Times New Roman" pitchFamily="18" charset="0"/>
              </a:rPr>
              <a:t>Mitgliedstaaten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Europäischen Union. 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Damit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ist er einer der größten einheitlichen Märkte der industrialisierten Welt</a:t>
            </a:r>
          </a:p>
          <a:p>
            <a:pPr algn="ctr"/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796" y="3672517"/>
            <a:ext cx="4128977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686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99592" y="1052736"/>
            <a:ext cx="7056784" cy="4873752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/>
              <a:t>Der Europäische Binnenmarkt basiert auf den sogenannten "Vier </a:t>
            </a:r>
            <a:r>
              <a:rPr lang="de-DE" dirty="0" smtClean="0"/>
              <a:t>Freiheiten„</a:t>
            </a:r>
            <a:r>
              <a:rPr lang="pl-PL" dirty="0" smtClean="0"/>
              <a:t>:</a:t>
            </a:r>
          </a:p>
          <a:p>
            <a:pPr marL="0" indent="0" algn="ctr">
              <a:buNone/>
            </a:pPr>
            <a:endParaRPr lang="de-DE" dirty="0"/>
          </a:p>
          <a:p>
            <a:pPr algn="ctr">
              <a:buFont typeface="Wingdings" pitchFamily="2" charset="2"/>
              <a:buChar char="Ø"/>
            </a:pPr>
            <a:r>
              <a:rPr lang="de-DE" dirty="0"/>
              <a:t>der Freiheit der Waren,</a:t>
            </a:r>
          </a:p>
          <a:p>
            <a:pPr algn="ctr">
              <a:buFont typeface="Wingdings" pitchFamily="2" charset="2"/>
              <a:buChar char="Ø"/>
            </a:pPr>
            <a:r>
              <a:rPr lang="de-DE" dirty="0"/>
              <a:t>der Freiheit der Dienstleistungen,</a:t>
            </a:r>
          </a:p>
          <a:p>
            <a:pPr algn="ctr">
              <a:buFont typeface="Wingdings" pitchFamily="2" charset="2"/>
              <a:buChar char="Ø"/>
            </a:pPr>
            <a:r>
              <a:rPr lang="de-DE" dirty="0" smtClean="0"/>
              <a:t>der </a:t>
            </a:r>
            <a:r>
              <a:rPr lang="de-DE" dirty="0"/>
              <a:t>Freiheit </a:t>
            </a:r>
            <a:r>
              <a:rPr lang="de-DE" dirty="0" smtClean="0"/>
              <a:t>de</a:t>
            </a:r>
            <a:r>
              <a:rPr lang="pl-PL" dirty="0" smtClean="0"/>
              <a:t>s</a:t>
            </a:r>
            <a:r>
              <a:rPr lang="de-DE" dirty="0" smtClean="0"/>
              <a:t> Personenverkehr</a:t>
            </a:r>
            <a:r>
              <a:rPr lang="pl-PL" dirty="0" smtClean="0"/>
              <a:t>s,</a:t>
            </a:r>
            <a:endParaRPr lang="de-DE" dirty="0"/>
          </a:p>
          <a:p>
            <a:pPr algn="ctr">
              <a:buFont typeface="Wingdings" pitchFamily="2" charset="2"/>
              <a:buChar char="Ø"/>
            </a:pPr>
            <a:r>
              <a:rPr lang="de-DE" dirty="0"/>
              <a:t>der Freiheit des </a:t>
            </a:r>
            <a:r>
              <a:rPr lang="de-DE" dirty="0" smtClean="0"/>
              <a:t>Kapitals</a:t>
            </a:r>
            <a:r>
              <a:rPr lang="pl-PL" dirty="0" smtClean="0"/>
              <a:t>.</a:t>
            </a:r>
            <a:endParaRPr lang="pl-PL" dirty="0"/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9833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Freier Warenverkehr</a:t>
            </a:r>
            <a:br>
              <a:rPr lang="de-DE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755576" y="1577217"/>
            <a:ext cx="7211144" cy="2367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000" dirty="0" smtClean="0"/>
              <a:t>Die </a:t>
            </a:r>
            <a:r>
              <a:rPr lang="de-DE" sz="2000" dirty="0"/>
              <a:t>Zollunion verbietet innerhalb des Europäischen Binnenmarktes die Einhebung von Ein- oder Ausfuhrzöllen sowie mengenmäßige Beschränkungen. </a:t>
            </a:r>
            <a:endParaRPr lang="pl-PL" sz="2000" dirty="0" smtClean="0"/>
          </a:p>
          <a:p>
            <a:pPr marL="0" indent="0" algn="ctr">
              <a:buNone/>
            </a:pPr>
            <a:r>
              <a:rPr lang="de-DE" sz="2000" dirty="0" smtClean="0"/>
              <a:t>Gegenüber </a:t>
            </a:r>
            <a:r>
              <a:rPr lang="de-DE" sz="2000" dirty="0"/>
              <a:t>Drittländern gibt es gemeinsame Zolltarife. Zollkontrollen sind nur mehr an den Außengrenzen des Binnenmarktes </a:t>
            </a:r>
            <a:r>
              <a:rPr lang="de-DE" sz="2000" dirty="0" smtClean="0"/>
              <a:t>vorgesehen</a:t>
            </a:r>
            <a:r>
              <a:rPr lang="pl-PL" sz="2000" dirty="0" smtClean="0"/>
              <a:t>.</a:t>
            </a:r>
            <a:endParaRPr lang="de-DE" sz="2000" dirty="0"/>
          </a:p>
          <a:p>
            <a:pPr algn="ctr"/>
            <a:endParaRPr lang="pl-PL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67312"/>
            <a:ext cx="5087466" cy="2759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057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r="4210" b="12722"/>
          <a:stretch/>
        </p:blipFill>
        <p:spPr bwMode="auto">
          <a:xfrm>
            <a:off x="4644005" y="2780928"/>
            <a:ext cx="4206195" cy="3598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3324" y="548680"/>
            <a:ext cx="7467600" cy="1143000"/>
          </a:xfrm>
        </p:spPr>
        <p:txBody>
          <a:bodyPr/>
          <a:lstStyle/>
          <a:p>
            <a:pPr algn="ctr"/>
            <a:r>
              <a:rPr lang="de-DE" dirty="0"/>
              <a:t>Freier Personenverkehr</a:t>
            </a:r>
            <a:br>
              <a:rPr lang="de-DE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83568" y="2420888"/>
            <a:ext cx="3672408" cy="302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000" dirty="0" smtClean="0"/>
              <a:t>Zwischen </a:t>
            </a:r>
            <a:r>
              <a:rPr lang="de-DE" sz="2000" dirty="0"/>
              <a:t>den Schengen-Staaten gibt es keine Passkontrollen mehr. </a:t>
            </a:r>
            <a:r>
              <a:rPr lang="de-DE" sz="2000" dirty="0" smtClean="0"/>
              <a:t>Dies </a:t>
            </a:r>
            <a:r>
              <a:rPr lang="de-DE" sz="2000" dirty="0"/>
              <a:t>führt zu einer größeren Mobilität für EU-Bürgerinnen/EU-Bürger.</a:t>
            </a:r>
          </a:p>
          <a:p>
            <a:pPr marL="0" indent="0" algn="ctr">
              <a:buNone/>
            </a:pPr>
            <a:r>
              <a:rPr lang="de-DE" sz="2000" dirty="0"/>
              <a:t>Ein gültiges Reisedokument muss jedoch nach wie vor mitgeführt werden. </a:t>
            </a:r>
          </a:p>
          <a:p>
            <a:pPr algn="ctr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300991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67600" cy="1143000"/>
          </a:xfrm>
        </p:spPr>
        <p:txBody>
          <a:bodyPr/>
          <a:lstStyle/>
          <a:p>
            <a:pPr algn="ctr"/>
            <a:r>
              <a:rPr lang="de-DE" dirty="0"/>
              <a:t>Freier Dienstleistungsverkehr</a:t>
            </a:r>
            <a:br>
              <a:rPr lang="de-DE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937948" y="2132856"/>
            <a:ext cx="6923112" cy="1872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000" dirty="0" smtClean="0"/>
              <a:t>Natürliche </a:t>
            </a:r>
            <a:r>
              <a:rPr lang="de-DE" sz="2000" dirty="0"/>
              <a:t>und juristische Personen haben das Recht auf grenzüberschreitende Ausübung selbstständiger Erwerbstätigkeiten in anderen EU-Mitgliedstaaten. Ein breiteres Waren- und Dienstleistungsangebot soll die Folge sein.</a:t>
            </a:r>
          </a:p>
          <a:p>
            <a:pPr algn="ctr"/>
            <a:endParaRPr lang="pl-PL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17032"/>
            <a:ext cx="2592288" cy="27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905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0168" y="1052736"/>
            <a:ext cx="7467600" cy="1143000"/>
          </a:xfrm>
        </p:spPr>
        <p:txBody>
          <a:bodyPr/>
          <a:lstStyle/>
          <a:p>
            <a:pPr algn="ctr"/>
            <a:r>
              <a:rPr lang="de-DE" dirty="0"/>
              <a:t>Freier Kapitalverkehr</a:t>
            </a:r>
            <a:br>
              <a:rPr lang="de-DE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69659" y="2276872"/>
            <a:ext cx="7467600" cy="1368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000" dirty="0" smtClean="0"/>
              <a:t>Die </a:t>
            </a:r>
            <a:r>
              <a:rPr lang="de-DE" sz="2000" dirty="0"/>
              <a:t>Beschränkungen im Zahlungsverkehr werden aufgehoben, um die Voraussetzungen für eine Währungsunion zu schaffen</a:t>
            </a:r>
          </a:p>
          <a:p>
            <a:pPr algn="ctr"/>
            <a:endParaRPr lang="pl-PL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49080"/>
            <a:ext cx="3759722" cy="217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124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Strzech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Niestandardowy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217</TotalTime>
  <Words>277</Words>
  <Application>Microsoft Office PowerPoint</Application>
  <PresentationFormat>Pokaz na ekranie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Wykusz</vt:lpstr>
      <vt:lpstr>Europäischer Binnenmarkt</vt:lpstr>
      <vt:lpstr>Agenda </vt:lpstr>
      <vt:lpstr>Prezentacja programu PowerPoint</vt:lpstr>
      <vt:lpstr>Prezentacja programu PowerPoint</vt:lpstr>
      <vt:lpstr>Prezentacja programu PowerPoint</vt:lpstr>
      <vt:lpstr>Freier Warenverkehr </vt:lpstr>
      <vt:lpstr>Freier Personenverkehr </vt:lpstr>
      <vt:lpstr>Freier Dienstleistungsverkehr </vt:lpstr>
      <vt:lpstr>Freier Kapitalverkehr </vt:lpstr>
      <vt:lpstr>Die Vorteile für Konsumentinnen/Konsumenten</vt:lpstr>
      <vt:lpstr>Quellen</vt:lpstr>
      <vt:lpstr>Vielen Dank für Ihre Aufmerksamkeit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Toshiba</dc:creator>
  <cp:lastModifiedBy>Oem</cp:lastModifiedBy>
  <cp:revision>21</cp:revision>
  <dcterms:created xsi:type="dcterms:W3CDTF">2022-05-04T16:02:01Z</dcterms:created>
  <dcterms:modified xsi:type="dcterms:W3CDTF">2022-05-08T16:57:15Z</dcterms:modified>
</cp:coreProperties>
</file>