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65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61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4228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8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9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9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7886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2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7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3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9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45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33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974420A-7816-44D7-86E6-F5741C4E755E}" type="datetimeFigureOut">
              <a:rPr lang="pl-PL" smtClean="0"/>
              <a:t>2022-05-29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3172654-05F8-4311-82BF-020C2EB627F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321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Themen/Wirtschaft/Aussenhandel/_inhalt.html#sprg486128" TargetMode="External"/><Relationship Id="rId2" Type="http://schemas.openxmlformats.org/officeDocument/2006/relationships/hyperlink" Target="https://de.wikipedia.org/wiki/Au%C3%9Fenhande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-tms.de/compliance-im-aussenhandel-2/" TargetMode="External"/><Relationship Id="rId5" Type="http://schemas.openxmlformats.org/officeDocument/2006/relationships/hyperlink" Target="https://aws.ibw.at/offers/265" TargetMode="External"/><Relationship Id="rId4" Type="http://schemas.openxmlformats.org/officeDocument/2006/relationships/hyperlink" Target="https://www.bpb.de/kurz-knapp/lexika/lexikon-der-wirtschaft/18746/aussenhandel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87AEE8-6996-B5C4-2A0C-C26D100B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516" y="919787"/>
            <a:ext cx="8689976" cy="2509213"/>
          </a:xfrm>
        </p:spPr>
        <p:txBody>
          <a:bodyPr>
            <a:normAutofit/>
          </a:bodyPr>
          <a:lstStyle/>
          <a:p>
            <a:r>
              <a:rPr lang="pl-PL" sz="4400" dirty="0"/>
              <a:t>Außenhandel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7CBFE63-0546-EEEC-4756-117C517A4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269" y="6082684"/>
            <a:ext cx="3309562" cy="868081"/>
          </a:xfrm>
        </p:spPr>
        <p:txBody>
          <a:bodyPr>
            <a:noAutofit/>
          </a:bodyPr>
          <a:lstStyle/>
          <a:p>
            <a:r>
              <a:rPr lang="pl-PL" sz="1400" dirty="0" err="1" smtClean="0"/>
              <a:t>Bearbeitet</a:t>
            </a:r>
            <a:r>
              <a:rPr lang="pl-PL" sz="1400" dirty="0" smtClean="0"/>
              <a:t> von Katarzyna </a:t>
            </a:r>
            <a:r>
              <a:rPr lang="pl-PL" sz="1400" dirty="0"/>
              <a:t>Kikta </a:t>
            </a:r>
          </a:p>
          <a:p>
            <a:r>
              <a:rPr lang="pl-PL" sz="1400" dirty="0"/>
              <a:t>112301, </a:t>
            </a:r>
            <a:r>
              <a:rPr lang="pl-PL" sz="1400" dirty="0" smtClean="0"/>
              <a:t>BWL, UR</a:t>
            </a:r>
            <a:r>
              <a:rPr lang="pl-PL" sz="1400" dirty="0" smtClean="0"/>
              <a:t>, </a:t>
            </a:r>
            <a:r>
              <a:rPr lang="pl-PL" sz="1400" dirty="0" err="1"/>
              <a:t>GFiR</a:t>
            </a:r>
            <a:endParaRPr lang="pl-PL" sz="1400" dirty="0"/>
          </a:p>
          <a:p>
            <a:r>
              <a:rPr lang="pl-PL" sz="1400" dirty="0"/>
              <a:t>2021/2022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1A370E0-4965-C8B3-2522-3C5075DC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046105"/>
            <a:ext cx="6268278" cy="412160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2F422A3-13C4-3E47-E9BA-2D1940E42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4" t="24802" r="24648" b="27584"/>
          <a:stretch/>
        </p:blipFill>
        <p:spPr>
          <a:xfrm>
            <a:off x="212034" y="5671931"/>
            <a:ext cx="1060175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76723A-3E78-C3AA-0279-69470073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340" y="945107"/>
            <a:ext cx="9601200" cy="1485900"/>
          </a:xfrm>
        </p:spPr>
        <p:txBody>
          <a:bodyPr/>
          <a:lstStyle/>
          <a:p>
            <a:pPr algn="ctr"/>
            <a:r>
              <a:rPr lang="de-D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Wörterbuch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AB43D153-EE68-421A-004A-E5570C9D9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6190"/>
              </p:ext>
            </p:extLst>
          </p:nvPr>
        </p:nvGraphicFramePr>
        <p:xfrm>
          <a:off x="1961322" y="1908313"/>
          <a:ext cx="9574695" cy="377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4095">
                  <a:extLst>
                    <a:ext uri="{9D8B030D-6E8A-4147-A177-3AD203B41FA5}">
                      <a16:colId xmlns:a16="http://schemas.microsoft.com/office/drawing/2014/main" xmlns="" val="194276289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3780392739"/>
                    </a:ext>
                  </a:extLst>
                </a:gridCol>
              </a:tblGrid>
              <a:tr h="466397"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der Außenhandel – handel zagraniczny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Handelsbilanz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erfasst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– bilans handlowy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265628"/>
                  </a:ext>
                </a:extLst>
              </a:tr>
              <a:tr h="370887">
                <a:tc>
                  <a:txBody>
                    <a:bodyPr/>
                    <a:lstStyle/>
                    <a:p>
                      <a:r>
                        <a:rPr lang="pl-PL" dirty="0"/>
                        <a:t>Der </a:t>
                      </a:r>
                      <a:r>
                        <a:rPr lang="de-DE" dirty="0"/>
                        <a:t>Binnenhandel</a:t>
                      </a:r>
                      <a:r>
                        <a:rPr lang="pl-PL" dirty="0"/>
                        <a:t> – handel krajowy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Die </a:t>
                      </a:r>
                      <a:r>
                        <a:rPr lang="de-DE" dirty="0"/>
                        <a:t>Waren</a:t>
                      </a:r>
                      <a:r>
                        <a:rPr lang="pl-PL" dirty="0"/>
                        <a:t> - towary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772440"/>
                  </a:ext>
                </a:extLst>
              </a:tr>
              <a:tr h="434331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zusätzliche Kosten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dodatkowe koszty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Industriestaaten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kraje uprzemysłowione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811226"/>
                  </a:ext>
                </a:extLst>
              </a:tr>
              <a:tr h="370887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ntraregionale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wewnątrzregionalny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intersektoraler</a:t>
                      </a:r>
                      <a:r>
                        <a:rPr lang="pl-PL" dirty="0"/>
                        <a:t> – międzysektorowy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1140210"/>
                  </a:ext>
                </a:extLst>
              </a:tr>
              <a:tr h="370887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nterregionale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międzyregionalny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ntrasektoralen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wewnątrzsektorowy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39646"/>
                  </a:ext>
                </a:extLst>
              </a:tr>
              <a:tr h="370887">
                <a:tc>
                  <a:txBody>
                    <a:bodyPr/>
                    <a:lstStyle/>
                    <a:p>
                      <a:r>
                        <a:rPr lang="pl-PL" dirty="0"/>
                        <a:t>Die </a:t>
                      </a:r>
                      <a:r>
                        <a:rPr lang="pl-PL" dirty="0" err="1"/>
                        <a:t>Beziehungen</a:t>
                      </a:r>
                      <a:r>
                        <a:rPr lang="pl-PL" dirty="0"/>
                        <a:t> – relacje, stosunki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Der </a:t>
                      </a:r>
                      <a:r>
                        <a:rPr lang="pl-PL" dirty="0" err="1"/>
                        <a:t>Entwicklungsland</a:t>
                      </a:r>
                      <a:r>
                        <a:rPr lang="pl-PL" dirty="0"/>
                        <a:t> – kraj rozwijający się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509543"/>
                  </a:ext>
                </a:extLst>
              </a:tr>
              <a:tr h="649053">
                <a:tc>
                  <a:txBody>
                    <a:bodyPr/>
                    <a:lstStyle/>
                    <a:p>
                      <a:r>
                        <a:rPr lang="pl-PL" dirty="0"/>
                        <a:t>Der </a:t>
                      </a:r>
                      <a:r>
                        <a:rPr lang="pl-PL" dirty="0" err="1"/>
                        <a:t>internationale</a:t>
                      </a:r>
                      <a:r>
                        <a:rPr lang="pl-PL" dirty="0"/>
                        <a:t> Handel – handel międzynarodowy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Der </a:t>
                      </a:r>
                      <a:r>
                        <a:rPr lang="pl-PL" dirty="0" err="1"/>
                        <a:t>Erdölländern</a:t>
                      </a:r>
                      <a:r>
                        <a:rPr lang="pl-PL" dirty="0"/>
                        <a:t> – kraje naftowe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90266"/>
                  </a:ext>
                </a:extLst>
              </a:tr>
              <a:tr h="370887">
                <a:tc>
                  <a:txBody>
                    <a:bodyPr/>
                    <a:lstStyle/>
                    <a:p>
                      <a:r>
                        <a:rPr lang="pl-PL" dirty="0" err="1"/>
                        <a:t>grenzüberschreitenden</a:t>
                      </a:r>
                      <a:r>
                        <a:rPr lang="pl-PL" dirty="0"/>
                        <a:t> - transgraniczny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Der </a:t>
                      </a:r>
                      <a:r>
                        <a:rPr lang="pl-PL" dirty="0" err="1"/>
                        <a:t>wichtigste</a:t>
                      </a:r>
                      <a:r>
                        <a:rPr lang="pl-PL" dirty="0"/>
                        <a:t> - najważniejsze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683254"/>
                  </a:ext>
                </a:extLst>
              </a:tr>
              <a:tr h="370887">
                <a:tc>
                  <a:txBody>
                    <a:bodyPr/>
                    <a:lstStyle/>
                    <a:p>
                      <a:r>
                        <a:rPr lang="pl-PL" dirty="0"/>
                        <a:t>Die </a:t>
                      </a:r>
                      <a:r>
                        <a:rPr lang="de-DE" dirty="0"/>
                        <a:t>Unterschiede</a:t>
                      </a:r>
                      <a:r>
                        <a:rPr lang="pl-PL" dirty="0"/>
                        <a:t> - różnice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Der </a:t>
                      </a:r>
                      <a:r>
                        <a:rPr lang="pl-PL" dirty="0" err="1"/>
                        <a:t>Mitgliedsstaaten</a:t>
                      </a:r>
                      <a:r>
                        <a:rPr lang="pl-PL" dirty="0"/>
                        <a:t> – kraje członkowskie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3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50CADB-B5CE-365B-0C1C-24E8C140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Die </a:t>
            </a:r>
            <a:r>
              <a:rPr lang="pl-PL" dirty="0" err="1"/>
              <a:t>Quellen</a:t>
            </a:r>
            <a:r>
              <a:rPr lang="pl-PL" dirty="0"/>
              <a:t>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CE47012-4BC9-3D0B-7C88-1091EDEDC706}"/>
              </a:ext>
            </a:extLst>
          </p:cNvPr>
          <p:cNvSpPr txBox="1"/>
          <p:nvPr/>
        </p:nvSpPr>
        <p:spPr>
          <a:xfrm>
            <a:off x="1842051" y="1591125"/>
            <a:ext cx="69308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hlinkClick r:id="rId2"/>
              </a:rPr>
              <a:t>https://de.wikipedia.org/wiki/Au%C3%9Fenhandel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hlinkClick r:id="rId3"/>
              </a:rPr>
              <a:t>https://www.destatis.de/DE/Themen/Wirtschaft/Aussenhandel/_inhalt.html#sprg486128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hlinkClick r:id="rId4"/>
              </a:rPr>
              <a:t>https://www.bpb.de/kurz-knapp/lexika/lexikon-der-wirtschaft/18746/aussenhandel/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hlinkClick r:id="rId5"/>
              </a:rPr>
              <a:t>https://aws.ibw.at/offers/265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hlinkClick r:id="rId6"/>
              </a:rPr>
              <a:t>https://www.i-tms.de/compliance-im-aussenhandel-2/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260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C8CEA7-4CC5-055C-8EAA-83C1C094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 Rebus: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B8D1C94-84ED-F452-7098-A51319A7D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9" t="31744" r="21444" b="39402"/>
          <a:stretch/>
        </p:blipFill>
        <p:spPr>
          <a:xfrm>
            <a:off x="2319130" y="1494183"/>
            <a:ext cx="6520070" cy="193481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297136F-2848-A89B-4705-BA5CDF59ECD4}"/>
              </a:ext>
            </a:extLst>
          </p:cNvPr>
          <p:cNvSpPr txBox="1"/>
          <p:nvPr/>
        </p:nvSpPr>
        <p:spPr>
          <a:xfrm>
            <a:off x="3074504" y="219489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bier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6433D73-ACB9-0B12-1FEE-336975A15439}"/>
              </a:ext>
            </a:extLst>
          </p:cNvPr>
          <p:cNvSpPr txBox="1"/>
          <p:nvPr/>
        </p:nvSpPr>
        <p:spPr>
          <a:xfrm>
            <a:off x="2531165" y="309279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birne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6E768A3-6D38-BFE3-BFA3-C0FFBB564E35}"/>
              </a:ext>
            </a:extLst>
          </p:cNvPr>
          <p:cNvSpPr txBox="1"/>
          <p:nvPr/>
        </p:nvSpPr>
        <p:spPr>
          <a:xfrm>
            <a:off x="4906011" y="30927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hund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218B1F4-9767-BC92-11D1-85E13EB64C7E}"/>
              </a:ext>
            </a:extLst>
          </p:cNvPr>
          <p:cNvSpPr txBox="1"/>
          <p:nvPr/>
        </p:nvSpPr>
        <p:spPr>
          <a:xfrm>
            <a:off x="6837218" y="309279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ziel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2F844DB-F42C-68FD-84DC-9E1162AFF2E3}"/>
              </a:ext>
            </a:extLst>
          </p:cNvPr>
          <p:cNvSpPr txBox="1"/>
          <p:nvPr/>
        </p:nvSpPr>
        <p:spPr>
          <a:xfrm>
            <a:off x="3212762" y="385266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/>
              <a:t>Der </a:t>
            </a:r>
            <a:r>
              <a:rPr lang="pl-PL" sz="4400" b="1" dirty="0" err="1"/>
              <a:t>Binnenhandel</a:t>
            </a:r>
            <a:r>
              <a:rPr lang="pl-PL" sz="4400" b="1" dirty="0"/>
              <a:t> </a:t>
            </a:r>
            <a:r>
              <a:rPr lang="pl-PL" sz="4400" b="1" dirty="0">
                <a:sym typeface="Wingdings" panose="05000000000000000000" pitchFamily="2" charset="2"/>
              </a:rPr>
              <a:t></a:t>
            </a:r>
            <a:r>
              <a:rPr lang="pl-PL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8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03C1F5-63C3-9137-FF35-16E80DDC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435" y="208722"/>
            <a:ext cx="9601200" cy="1485900"/>
          </a:xfrm>
        </p:spPr>
        <p:txBody>
          <a:bodyPr/>
          <a:lstStyle/>
          <a:p>
            <a:pPr algn="ctr"/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Vielen Dank für Ihre Aufmerksamkeit!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C2B8FC1-74D9-F9E9-6E5F-564E085A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046921"/>
            <a:ext cx="7663070" cy="51087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7A46535-EA5D-FDFB-B60D-8B6E63A56F12}"/>
              </a:ext>
            </a:extLst>
          </p:cNvPr>
          <p:cNvSpPr txBox="1"/>
          <p:nvPr/>
        </p:nvSpPr>
        <p:spPr>
          <a:xfrm>
            <a:off x="10247662" y="627994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Katarzyna Kikta</a:t>
            </a:r>
          </a:p>
        </p:txBody>
      </p:sp>
    </p:spTree>
    <p:extLst>
      <p:ext uri="{BB962C8B-B14F-4D97-AF65-F5344CB8AC3E}">
        <p14:creationId xmlns:p14="http://schemas.microsoft.com/office/powerpoint/2010/main" val="3700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BCA363-2253-9711-14DA-09E6B162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75861"/>
            <a:ext cx="10217426" cy="1562100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/>
              <a:t>Präsentationsplan</a:t>
            </a:r>
            <a:endParaRPr lang="pl-PL" sz="6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04ACABC-75F6-A748-C322-F4911B2F815E}"/>
              </a:ext>
            </a:extLst>
          </p:cNvPr>
          <p:cNvSpPr txBox="1"/>
          <p:nvPr/>
        </p:nvSpPr>
        <p:spPr>
          <a:xfrm>
            <a:off x="1855304" y="1729593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400" dirty="0"/>
              <a:t>Außenhandel "was </a:t>
            </a:r>
            <a:r>
              <a:rPr lang="pl-PL" sz="2400" dirty="0" err="1"/>
              <a:t>ist</a:t>
            </a:r>
            <a:r>
              <a:rPr lang="pl-PL" sz="2400" dirty="0"/>
              <a:t> </a:t>
            </a:r>
            <a:r>
              <a:rPr lang="pl-PL" sz="2400" dirty="0" err="1"/>
              <a:t>das</a:t>
            </a:r>
            <a:r>
              <a:rPr lang="pl-PL" sz="2400" dirty="0"/>
              <a:t>?„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Wie unterscheidet sich der Außenhandel vom Binnenhandel?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 err="1" smtClean="0"/>
              <a:t>Die</a:t>
            </a:r>
            <a:r>
              <a:rPr lang="pl-PL" sz="2400" dirty="0" smtClean="0"/>
              <a:t> </a:t>
            </a:r>
            <a:r>
              <a:rPr lang="pl-PL" sz="2400" dirty="0" err="1" smtClean="0"/>
              <a:t>Arten</a:t>
            </a:r>
            <a:r>
              <a:rPr lang="pl-PL" sz="2400" dirty="0" smtClean="0"/>
              <a:t> </a:t>
            </a:r>
            <a:r>
              <a:rPr lang="pl-PL" sz="2400" dirty="0"/>
              <a:t>des </a:t>
            </a:r>
            <a:r>
              <a:rPr lang="pl-PL" sz="2400" dirty="0" err="1"/>
              <a:t>Außenhandels</a:t>
            </a:r>
            <a:r>
              <a:rPr lang="pl-PL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Die größten Importeure und </a:t>
            </a:r>
            <a:r>
              <a:rPr lang="de-DE" sz="2400" dirty="0" smtClean="0"/>
              <a:t>Exporteure</a:t>
            </a:r>
            <a:r>
              <a:rPr lang="pl-PL" sz="2400" dirty="0" smtClean="0"/>
              <a:t> der </a:t>
            </a:r>
            <a:r>
              <a:rPr lang="pl-PL" sz="2400" dirty="0" err="1" smtClean="0"/>
              <a:t>Welt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 err="1"/>
              <a:t>Deutschland</a:t>
            </a:r>
            <a:r>
              <a:rPr lang="pl-PL" sz="2400" dirty="0"/>
              <a:t> - </a:t>
            </a:r>
            <a:r>
              <a:rPr lang="pl-PL" sz="2400" dirty="0" smtClean="0"/>
              <a:t>der </a:t>
            </a:r>
            <a:r>
              <a:rPr lang="pl-PL" sz="2400" dirty="0"/>
              <a:t>Außenhandel, d</a:t>
            </a:r>
            <a:r>
              <a:rPr lang="de-DE" sz="2400" dirty="0" err="1"/>
              <a:t>ie</a:t>
            </a:r>
            <a:r>
              <a:rPr lang="de-DE" sz="2400" dirty="0"/>
              <a:t> größten Handelspartner</a:t>
            </a:r>
            <a:r>
              <a:rPr lang="pl-PL" sz="2400" dirty="0"/>
              <a:t>, </a:t>
            </a:r>
            <a:r>
              <a:rPr lang="pl-PL" sz="2400" dirty="0" err="1"/>
              <a:t>exportierte</a:t>
            </a:r>
            <a:r>
              <a:rPr lang="pl-PL" sz="2400" dirty="0"/>
              <a:t> Waren.</a:t>
            </a:r>
          </a:p>
        </p:txBody>
      </p:sp>
    </p:spTree>
    <p:extLst>
      <p:ext uri="{BB962C8B-B14F-4D97-AF65-F5344CB8AC3E}">
        <p14:creationId xmlns:p14="http://schemas.microsoft.com/office/powerpoint/2010/main" val="574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A2633A-2C7B-AED1-066E-80F50954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63810" cy="5092148"/>
          </a:xfrm>
        </p:spPr>
        <p:txBody>
          <a:bodyPr>
            <a:normAutofit/>
          </a:bodyPr>
          <a:lstStyle/>
          <a:p>
            <a:pPr algn="ctr"/>
            <a:r>
              <a:rPr lang="de-DE" b="1" i="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Außenhandel</a:t>
            </a:r>
            <a:r>
              <a:rPr lang="de-DE" b="0" i="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pl-PL" b="0" i="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0" i="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0" i="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0" i="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Das i</a:t>
            </a:r>
            <a:r>
              <a:rPr lang="de-DE" b="0" i="0" dirty="0" err="1" smtClean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de-DE" b="0" i="0" dirty="0" smtClean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i="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der Export, Import und Transithandel von materiellen und immateriellen Gütern, Dienstleistungen und Kapital sowie deren Abwicklung. Pendant ist der Binnenhandel.</a:t>
            </a:r>
            <a:endParaRPr lang="pl-PL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A1FE4F1-137B-8DF2-ECFE-8DD68E19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260" y1="14297" x2="62135" y2="20000"/>
                        <a14:foregroundMark x1="62135" y1="20000" x2="66250" y2="25703"/>
                        <a14:foregroundMark x1="66250" y1="25703" x2="69063" y2="33828"/>
                        <a14:foregroundMark x1="69063" y1="33828" x2="69688" y2="44531"/>
                        <a14:foregroundMark x1="69688" y1="44531" x2="68490" y2="53203"/>
                        <a14:foregroundMark x1="68490" y1="53203" x2="66403" y2="58347"/>
                        <a14:foregroundMark x1="56346" y1="70407" x2="53698" y2="73281"/>
                        <a14:foregroundMark x1="58657" y1="67898" x2="58066" y2="68539"/>
                        <a14:foregroundMark x1="50601" y1="75280" x2="49219" y2="76172"/>
                        <a14:foregroundMark x1="53698" y1="73281" x2="52649" y2="73958"/>
                        <a14:foregroundMark x1="49219" y1="76172" x2="51302" y2="82578"/>
                        <a14:foregroundMark x1="51302" y1="82578" x2="47031" y2="84453"/>
                        <a14:backgroundMark x1="35313" y1="19531" x2="36458" y2="26250"/>
                        <a14:backgroundMark x1="36458" y1="26250" x2="36510" y2="18438"/>
                        <a14:backgroundMark x1="36510" y1="18438" x2="37708" y2="25625"/>
                        <a14:backgroundMark x1="37708" y1="25625" x2="36354" y2="27031"/>
                        <a14:backgroundMark x1="33229" y1="54531" x2="35573" y2="60703"/>
                        <a14:backgroundMark x1="35573" y1="60703" x2="33229" y2="54688"/>
                        <a14:backgroundMark x1="33229" y1="54688" x2="33125" y2="54688"/>
                        <a14:backgroundMark x1="32344" y1="57422" x2="33490" y2="59922"/>
                        <a14:backgroundMark x1="31979" y1="58203" x2="32078" y2="58709"/>
                        <a14:backgroundMark x1="65833" y1="57813" x2="63802" y2="62031"/>
                        <a14:backgroundMark x1="56198" y1="69531" x2="59531" y2="67656"/>
                        <a14:backgroundMark x1="62865" y1="63359" x2="61094" y2="66250"/>
                        <a14:backgroundMark x1="63646" y1="62031" x2="63125" y2="63359"/>
                        <a14:backgroundMark x1="60833" y1="65859" x2="58385" y2="67422"/>
                        <a14:backgroundMark x1="58229" y1="68828" x2="57344" y2="69375"/>
                        <a14:backgroundMark x1="57344" y1="68828" x2="56042" y2="69922"/>
                        <a14:backgroundMark x1="50885" y1="74609" x2="51927" y2="74609"/>
                        <a14:backgroundMark x1="52083" y1="74375" x2="52552" y2="74219"/>
                        <a14:backgroundMark x1="31198" y1="58750" x2="32344" y2="60859"/>
                        <a14:backgroundMark x1="31010" y1="59429" x2="31823" y2="60703"/>
                        <a14:backgroundMark x1="32737" y1="60909" x2="33440" y2="61279"/>
                        <a14:backgroundMark x1="30849" y1="59579" x2="31042" y2="60703"/>
                        <a14:backgroundMark x1="30573" y1="57969" x2="30732" y2="58898"/>
                        <a14:backgroundMark x1="33833" y1="61679" x2="34271" y2="61797"/>
                        <a14:backgroundMark x1="32412" y1="61296" x2="33342" y2="61547"/>
                        <a14:backgroundMark x1="32865" y1="51406" x2="37344" y2="64766"/>
                        <a14:backgroundMark x1="37344" y1="64766" x2="30573" y2="63750"/>
                        <a14:backgroundMark x1="30573" y1="63750" x2="28490" y2="57109"/>
                        <a14:backgroundMark x1="31950" y1="53437" x2="32760" y2="52578"/>
                        <a14:backgroundMark x1="30940" y1="54509" x2="31904" y2="53486"/>
                        <a14:backgroundMark x1="30258" y1="57352" x2="29792" y2="58750"/>
                        <a14:backgroundMark x1="31458" y1="53750" x2="31155" y2="54658"/>
                        <a14:backgroundMark x1="34948" y1="62813" x2="35573" y2="64375"/>
                        <a14:backgroundMark x1="34948" y1="62422" x2="34948" y2="63359"/>
                        <a14:backgroundMark x1="34699" y1="23203" x2="33490" y2="22188"/>
                        <a14:backgroundMark x1="36094" y1="24375" x2="34699" y2="23203"/>
                        <a14:backgroundMark x1="38385" y1="17578" x2="40648" y2="19330"/>
                        <a14:backgroundMark x1="35573" y1="25313" x2="34792" y2="25313"/>
                        <a14:backgroundMark x1="37913" y1="17838" x2="38021" y2="19297"/>
                        <a14:backgroundMark x1="41927" y1="19063" x2="36927" y2="18125"/>
                        <a14:backgroundMark x1="36927" y1="18125" x2="32969" y2="19531"/>
                        <a14:backgroundMark x1="37813" y1="17031" x2="34219" y2="16641"/>
                        <a14:backgroundMark x1="36667" y1="16641" x2="35938" y2="16641"/>
                        <a14:backgroundMark x1="41354" y1="20156" x2="41510" y2="20156"/>
                        <a14:backgroundMark x1="34219" y1="20156" x2="34531" y2="24844"/>
                        <a14:backgroundMark x1="33542" y1="19922" x2="34375" y2="19766"/>
                        <a14:backgroundMark x1="32813" y1="52812" x2="31927" y2="61094"/>
                        <a14:backgroundMark x1="31927" y1="61094" x2="36094" y2="62734"/>
                        <a14:backgroundMark x1="30521" y1="60313" x2="30260" y2="57891"/>
                        <a14:backgroundMark x1="31094" y1="61406" x2="30521" y2="55000"/>
                        <a14:backgroundMark x1="30990" y1="55000" x2="30417" y2="57891"/>
                        <a14:backgroundMark x1="30104" y1="58984" x2="30521" y2="59219"/>
                        <a14:backgroundMark x1="32813" y1="52109" x2="32969" y2="53438"/>
                        <a14:backgroundMark x1="36823" y1="62344" x2="38229" y2="64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3391" y="847347"/>
            <a:ext cx="9601200" cy="615118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A5ADF5-B905-B84A-7684-2BE8655C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43" y="274982"/>
            <a:ext cx="9746974" cy="152731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900" b="1" dirty="0"/>
              <a:t>Wie unterscheidet sich der Außenhandel vom Binnenhandel?</a:t>
            </a:r>
            <a:r>
              <a:rPr lang="pl-PL" sz="4900" b="1" dirty="0"/>
              <a:t/>
            </a:r>
            <a:br>
              <a:rPr lang="pl-PL" sz="4900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>- </a:t>
            </a:r>
            <a:r>
              <a:rPr lang="de-DE" dirty="0"/>
              <a:t>Außenhandel ist Handel, </a:t>
            </a:r>
            <a:r>
              <a:rPr lang="pl-PL" dirty="0"/>
              <a:t/>
            </a:r>
            <a:br>
              <a:rPr lang="pl-PL" dirty="0"/>
            </a:br>
            <a:r>
              <a:rPr lang="de-DE" dirty="0"/>
              <a:t>den wir im Ausland betreiben.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-</a:t>
            </a:r>
            <a:r>
              <a:rPr lang="de-DE" dirty="0"/>
              <a:t>Der Außenhandel ist mit </a:t>
            </a:r>
            <a:r>
              <a:rPr lang="pl-PL" dirty="0"/>
              <a:t/>
            </a:r>
            <a:br>
              <a:rPr lang="pl-PL" dirty="0"/>
            </a:br>
            <a:r>
              <a:rPr lang="de-DE" dirty="0"/>
              <a:t>höheren </a:t>
            </a:r>
            <a:r>
              <a:rPr lang="pl-PL" dirty="0"/>
              <a:t/>
            </a:r>
            <a:br>
              <a:rPr lang="pl-PL" dirty="0"/>
            </a:br>
            <a:r>
              <a:rPr lang="de-DE" dirty="0"/>
              <a:t>Kosten verbunden.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46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6431F7-90F7-4D91-0774-4D503014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/>
              <a:t>Arten des </a:t>
            </a:r>
            <a:r>
              <a:rPr lang="pl-PL" sz="5400" dirty="0" err="1"/>
              <a:t>Außenhandels</a:t>
            </a:r>
            <a:r>
              <a:rPr lang="pl-PL" dirty="0"/>
              <a:t>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BF113F5-ADC0-3244-9AB2-06BBF5679EE5}"/>
              </a:ext>
            </a:extLst>
          </p:cNvPr>
          <p:cNvSpPr txBox="1"/>
          <p:nvPr/>
        </p:nvSpPr>
        <p:spPr>
          <a:xfrm>
            <a:off x="1371600" y="2756427"/>
            <a:ext cx="60937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arenR"/>
            </a:pPr>
            <a:r>
              <a:rPr lang="pl-PL" sz="2800" dirty="0">
                <a:latin typeface="+mj-lt"/>
              </a:rPr>
              <a:t>Der </a:t>
            </a:r>
            <a:r>
              <a:rPr lang="pl-PL" sz="2800" dirty="0" err="1">
                <a:latin typeface="+mj-lt"/>
              </a:rPr>
              <a:t>intraregionale</a:t>
            </a:r>
            <a:r>
              <a:rPr lang="pl-PL" sz="2800" dirty="0">
                <a:latin typeface="+mj-lt"/>
              </a:rPr>
              <a:t> Außenhandel,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pl-PL" sz="2800" dirty="0">
                <a:latin typeface="+mj-lt"/>
              </a:rPr>
              <a:t>Der </a:t>
            </a:r>
            <a:r>
              <a:rPr lang="pl-PL" sz="2800" dirty="0" err="1">
                <a:latin typeface="+mj-lt"/>
              </a:rPr>
              <a:t>interregionale</a:t>
            </a:r>
            <a:r>
              <a:rPr lang="pl-PL" sz="2800" dirty="0">
                <a:latin typeface="+mj-lt"/>
              </a:rPr>
              <a:t> Außenhandel,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pl-PL" sz="2800" dirty="0" err="1">
                <a:latin typeface="+mj-lt"/>
              </a:rPr>
              <a:t>Intersektoraler</a:t>
            </a:r>
            <a:r>
              <a:rPr lang="pl-PL" sz="2800" dirty="0">
                <a:latin typeface="+mj-lt"/>
              </a:rPr>
              <a:t> Außenhandel,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pl-PL" sz="2800" dirty="0" err="1">
                <a:solidFill>
                  <a:srgbClr val="202122"/>
                </a:solidFill>
                <a:latin typeface="+mj-lt"/>
              </a:rPr>
              <a:t>I</a:t>
            </a:r>
            <a:r>
              <a:rPr lang="pl-PL" sz="2800" b="0" dirty="0" err="1">
                <a:solidFill>
                  <a:srgbClr val="202122"/>
                </a:solidFill>
                <a:effectLst/>
                <a:latin typeface="+mj-lt"/>
              </a:rPr>
              <a:t>ntrasektoralen</a:t>
            </a:r>
            <a:r>
              <a:rPr lang="pl-PL" sz="2800" b="0" dirty="0">
                <a:solidFill>
                  <a:srgbClr val="202122"/>
                </a:solidFill>
                <a:effectLst/>
                <a:latin typeface="+mj-lt"/>
              </a:rPr>
              <a:t> Außenhandel.</a:t>
            </a:r>
            <a:endParaRPr lang="pl-PL" sz="2800" dirty="0"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632FDC4-C70B-B2E1-4DA1-E231C4F3E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6673" y="-167185"/>
            <a:ext cx="4695265" cy="66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C8185F-5F9B-B94D-2561-3BD02D9E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397" y="146245"/>
            <a:ext cx="3691720" cy="151212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dirty="0"/>
              <a:t>Die zehn größten Exportnationen weltweit:</a:t>
            </a:r>
            <a:endParaRPr lang="pl-PL" sz="3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F81F23B-9657-A014-7B7A-5EC2B0CCB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3" t="22672" r="57910" b="26158"/>
          <a:stretch/>
        </p:blipFill>
        <p:spPr>
          <a:xfrm>
            <a:off x="1086137" y="1761198"/>
            <a:ext cx="4640240" cy="484773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BD908B3-6DEF-F8DF-4D82-7604DFA8EEC9}"/>
              </a:ext>
            </a:extLst>
          </p:cNvPr>
          <p:cNvSpPr txBox="1"/>
          <p:nvPr/>
        </p:nvSpPr>
        <p:spPr>
          <a:xfrm>
            <a:off x="7356140" y="30708"/>
            <a:ext cx="37497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latin typeface="+mj-lt"/>
              </a:rPr>
              <a:t>Die zehn größten Importnationen weltweit:</a:t>
            </a:r>
            <a:endParaRPr lang="pl-PL" sz="3200" dirty="0">
              <a:latin typeface="+mj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59B5213-3F09-B3EE-9FDA-0FA5465CF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37" t="21479" r="57239" b="27551"/>
          <a:stretch/>
        </p:blipFill>
        <p:spPr>
          <a:xfrm>
            <a:off x="6910882" y="1761198"/>
            <a:ext cx="4640239" cy="48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162F4E-D130-79EF-5CE7-EDDD65CE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Der Außenhandel  in </a:t>
            </a:r>
            <a:r>
              <a:rPr lang="pl-PL" dirty="0" err="1"/>
              <a:t>Deutschland</a:t>
            </a: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F99A31E-D58B-581F-F7A7-F4F809B3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26" y="1778138"/>
            <a:ext cx="7974408" cy="43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10D448A-773B-58D0-312F-4E8E05223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4" t="29361" r="12282" b="34486"/>
          <a:stretch/>
        </p:blipFill>
        <p:spPr>
          <a:xfrm>
            <a:off x="956352" y="2676939"/>
            <a:ext cx="11010147" cy="292873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BAEDE1D-202D-8FA7-984F-F7F0A841EEF0}"/>
              </a:ext>
            </a:extLst>
          </p:cNvPr>
          <p:cNvSpPr txBox="1"/>
          <p:nvPr/>
        </p:nvSpPr>
        <p:spPr>
          <a:xfrm>
            <a:off x="2612875" y="503583"/>
            <a:ext cx="80021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/>
              <a:t>D</a:t>
            </a:r>
            <a:r>
              <a:rPr lang="de-DE" sz="4000" b="1" dirty="0" err="1"/>
              <a:t>ie</a:t>
            </a:r>
            <a:r>
              <a:rPr lang="de-DE" sz="4000" b="1" dirty="0"/>
              <a:t> größten Handelspartner Deutschland 2021</a:t>
            </a:r>
            <a:r>
              <a:rPr lang="pl-PL" sz="4000" b="1" dirty="0"/>
              <a:t> </a:t>
            </a:r>
          </a:p>
          <a:p>
            <a:pPr algn="ctr"/>
            <a:r>
              <a:rPr lang="pl-PL" sz="4000" b="1" dirty="0"/>
              <a:t>(in </a:t>
            </a:r>
            <a:r>
              <a:rPr lang="pl-PL" sz="4000" b="1" dirty="0" err="1" smtClean="0"/>
              <a:t>Miliarden</a:t>
            </a:r>
            <a:r>
              <a:rPr lang="pl-PL" sz="4000" b="1" dirty="0" smtClean="0"/>
              <a:t> </a:t>
            </a:r>
            <a:r>
              <a:rPr lang="pl-PL" sz="4000" b="1" dirty="0"/>
              <a:t>EUR):</a:t>
            </a:r>
          </a:p>
        </p:txBody>
      </p:sp>
    </p:spTree>
    <p:extLst>
      <p:ext uri="{BB962C8B-B14F-4D97-AF65-F5344CB8AC3E}">
        <p14:creationId xmlns:p14="http://schemas.microsoft.com/office/powerpoint/2010/main" val="8792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2162C3-A5E4-8F25-CBC0-B3732384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Die </a:t>
            </a:r>
            <a:r>
              <a:rPr lang="pl-PL" dirty="0" err="1"/>
              <a:t>wichtigsten</a:t>
            </a:r>
            <a:r>
              <a:rPr lang="pl-PL" dirty="0"/>
              <a:t> </a:t>
            </a:r>
            <a:r>
              <a:rPr lang="pl-PL" dirty="0" err="1"/>
              <a:t>deutschen</a:t>
            </a:r>
            <a:r>
              <a:rPr lang="pl-PL" dirty="0"/>
              <a:t> </a:t>
            </a:r>
            <a:r>
              <a:rPr lang="pl-PL" dirty="0" err="1"/>
              <a:t>Handelswaren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DF4E600-2F4F-A621-FBD4-106BA3555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12928" r="19348" b="26173"/>
          <a:stretch/>
        </p:blipFill>
        <p:spPr>
          <a:xfrm>
            <a:off x="2193235" y="1997766"/>
            <a:ext cx="8461513" cy="41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163</TotalTime>
  <Words>236</Words>
  <Application>Microsoft Office PowerPoint</Application>
  <PresentationFormat>Niestandardowy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Przycinanie</vt:lpstr>
      <vt:lpstr>Außenhandel</vt:lpstr>
      <vt:lpstr>Präsentationsplan</vt:lpstr>
      <vt:lpstr>Außenhandel   Das ist der Export, Import und Transithandel von materiellen und immateriellen Gütern, Dienstleistungen und Kapital sowie deren Abwicklung. Pendant ist der Binnenhandel.</vt:lpstr>
      <vt:lpstr>Wie unterscheidet sich der Außenhandel vom Binnenhandel?  - Außenhandel ist Handel,  den wir im Ausland betreiben.  -Der Außenhandel ist mit  höheren  Kosten verbunden.</vt:lpstr>
      <vt:lpstr>Arten des Außenhandels:</vt:lpstr>
      <vt:lpstr>Die zehn größten Exportnationen weltweit:</vt:lpstr>
      <vt:lpstr>Der Außenhandel  in Deutschland </vt:lpstr>
      <vt:lpstr>Prezentacja programu PowerPoint</vt:lpstr>
      <vt:lpstr>Die wichtigsten deutschen Handelswaren.</vt:lpstr>
      <vt:lpstr>Wörterbuch  </vt:lpstr>
      <vt:lpstr>Die Quellen:</vt:lpstr>
      <vt:lpstr>Das Rebus:</vt:lpstr>
      <vt:lpstr>Vielen Dank für Ihre Aufmerksamkeit!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Außenhandel</dc:title>
  <dc:creator>Kikta Katarzyna</dc:creator>
  <cp:lastModifiedBy>Oem</cp:lastModifiedBy>
  <cp:revision>3</cp:revision>
  <dcterms:created xsi:type="dcterms:W3CDTF">2022-05-16T09:25:30Z</dcterms:created>
  <dcterms:modified xsi:type="dcterms:W3CDTF">2022-05-29T19:24:02Z</dcterms:modified>
</cp:coreProperties>
</file>