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60" r:id="rId3"/>
    <p:sldId id="257" r:id="rId4"/>
    <p:sldId id="258" r:id="rId5"/>
    <p:sldId id="261" r:id="rId6"/>
    <p:sldId id="262" r:id="rId7"/>
    <p:sldId id="263" r:id="rId8"/>
    <p:sldId id="265" r:id="rId9"/>
    <p:sldId id="267" r:id="rId10"/>
    <p:sldId id="259"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3" d="100"/>
          <a:sy n="53" d="100"/>
        </p:scale>
        <p:origin x="71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AD0A08B-7BC4-4F54-8E9E-B1CCF5691C39}" type="datetimeFigureOut">
              <a:rPr lang="pl-PL" smtClean="0"/>
              <a:t>2023-05-23</a:t>
            </a:fld>
            <a:endParaRPr lang="pl-PL"/>
          </a:p>
        </p:txBody>
      </p:sp>
      <p:sp>
        <p:nvSpPr>
          <p:cNvPr id="5" name="Footer Placeholder 4"/>
          <p:cNvSpPr>
            <a:spLocks noGrp="1"/>
          </p:cNvSpPr>
          <p:nvPr>
            <p:ph type="ftr" sz="quarter" idx="11"/>
          </p:nvPr>
        </p:nvSpPr>
        <p:spPr>
          <a:xfrm>
            <a:off x="2692397" y="5037663"/>
            <a:ext cx="5214635" cy="279400"/>
          </a:xfrm>
        </p:spPr>
        <p:txBody>
          <a:bodyPr/>
          <a:lstStyle/>
          <a:p>
            <a:endParaRPr lang="pl-PL"/>
          </a:p>
        </p:txBody>
      </p:sp>
      <p:sp>
        <p:nvSpPr>
          <p:cNvPr id="6" name="Slide Number Placeholder 5"/>
          <p:cNvSpPr>
            <a:spLocks noGrp="1"/>
          </p:cNvSpPr>
          <p:nvPr>
            <p:ph type="sldNum" sz="quarter" idx="12"/>
          </p:nvPr>
        </p:nvSpPr>
        <p:spPr>
          <a:xfrm>
            <a:off x="8956900" y="5037663"/>
            <a:ext cx="551167" cy="279400"/>
          </a:xfrm>
        </p:spPr>
        <p:txBody>
          <a:bodyPr/>
          <a:lstStyle/>
          <a:p>
            <a:fld id="{98F4638C-3EE7-49CB-B489-D223498AF21B}" type="slidenum">
              <a:rPr lang="pl-PL" smtClean="0"/>
              <a:t>‹#›</a:t>
            </a:fld>
            <a:endParaRPr lang="pl-P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5706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AD0A08B-7BC4-4F54-8E9E-B1CCF5691C39}" type="datetimeFigureOut">
              <a:rPr lang="pl-PL" smtClean="0"/>
              <a:t>2023-05-23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8F4638C-3EE7-49CB-B489-D223498AF21B}" type="slidenum">
              <a:rPr lang="pl-PL" smtClean="0"/>
              <a:t>‹#›</a:t>
            </a:fld>
            <a:endParaRPr lang="pl-PL"/>
          </a:p>
        </p:txBody>
      </p:sp>
    </p:spTree>
    <p:extLst>
      <p:ext uri="{BB962C8B-B14F-4D97-AF65-F5344CB8AC3E}">
        <p14:creationId xmlns:p14="http://schemas.microsoft.com/office/powerpoint/2010/main" val="202477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AD0A08B-7BC4-4F54-8E9E-B1CCF5691C39}" type="datetimeFigureOut">
              <a:rPr lang="pl-PL" smtClean="0"/>
              <a:t>2023-05-23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8F4638C-3EE7-49CB-B489-D223498AF21B}" type="slidenum">
              <a:rPr lang="pl-PL" smtClean="0"/>
              <a:t>‹#›</a:t>
            </a:fld>
            <a:endParaRPr lang="pl-P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8784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AD0A08B-7BC4-4F54-8E9E-B1CCF5691C39}" type="datetimeFigureOut">
              <a:rPr lang="pl-PL" smtClean="0"/>
              <a:t>2023-05-23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8F4638C-3EE7-49CB-B489-D223498AF21B}" type="slidenum">
              <a:rPr lang="pl-PL" smtClean="0"/>
              <a:t>‹#›</a:t>
            </a:fld>
            <a:endParaRPr lang="pl-P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4450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AD0A08B-7BC4-4F54-8E9E-B1CCF5691C39}" type="datetimeFigureOut">
              <a:rPr lang="pl-PL" smtClean="0"/>
              <a:t>2023-05-23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8F4638C-3EE7-49CB-B489-D223498AF21B}" type="slidenum">
              <a:rPr lang="pl-PL" smtClean="0"/>
              <a:t>‹#›</a:t>
            </a:fld>
            <a:endParaRPr lang="pl-PL"/>
          </a:p>
        </p:txBody>
      </p:sp>
    </p:spTree>
    <p:extLst>
      <p:ext uri="{BB962C8B-B14F-4D97-AF65-F5344CB8AC3E}">
        <p14:creationId xmlns:p14="http://schemas.microsoft.com/office/powerpoint/2010/main" val="2569182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AD0A08B-7BC4-4F54-8E9E-B1CCF5691C39}" type="datetimeFigureOut">
              <a:rPr lang="pl-PL" smtClean="0"/>
              <a:t>2023-05-23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8F4638C-3EE7-49CB-B489-D223498AF21B}" type="slidenum">
              <a:rPr lang="pl-PL" smtClean="0"/>
              <a:t>‹#›</a:t>
            </a:fld>
            <a:endParaRPr lang="pl-P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0202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AD0A08B-7BC4-4F54-8E9E-B1CCF5691C39}" type="datetimeFigureOut">
              <a:rPr lang="pl-PL" smtClean="0"/>
              <a:t>2023-05-23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8F4638C-3EE7-49CB-B489-D223498AF21B}" type="slidenum">
              <a:rPr lang="pl-PL" smtClean="0"/>
              <a:t>‹#›</a:t>
            </a:fld>
            <a:endParaRPr lang="pl-P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0071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AD0A08B-7BC4-4F54-8E9E-B1CCF5691C39}" type="datetimeFigureOut">
              <a:rPr lang="pl-PL" smtClean="0"/>
              <a:t>2023-05-23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8F4638C-3EE7-49CB-B489-D223498AF21B}"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9113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AD0A08B-7BC4-4F54-8E9E-B1CCF5691C39}" type="datetimeFigureOut">
              <a:rPr lang="pl-PL" smtClean="0"/>
              <a:t>2023-05-23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8F4638C-3EE7-49CB-B489-D223498AF21B}" type="slidenum">
              <a:rPr lang="pl-PL" smtClean="0"/>
              <a:t>‹#›</a:t>
            </a:fld>
            <a:endParaRPr lang="pl-P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1943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AD0A08B-7BC4-4F54-8E9E-B1CCF5691C39}" type="datetimeFigureOut">
              <a:rPr lang="pl-PL" smtClean="0"/>
              <a:t>2023-05-23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8F4638C-3EE7-49CB-B489-D223498AF21B}" type="slidenum">
              <a:rPr lang="pl-PL" smtClean="0"/>
              <a:t>‹#›</a:t>
            </a:fld>
            <a:endParaRPr lang="pl-PL"/>
          </a:p>
        </p:txBody>
      </p:sp>
    </p:spTree>
    <p:extLst>
      <p:ext uri="{BB962C8B-B14F-4D97-AF65-F5344CB8AC3E}">
        <p14:creationId xmlns:p14="http://schemas.microsoft.com/office/powerpoint/2010/main" val="179688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AD0A08B-7BC4-4F54-8E9E-B1CCF5691C39}" type="datetimeFigureOut">
              <a:rPr lang="pl-PL" smtClean="0"/>
              <a:t>2023-05-23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8F4638C-3EE7-49CB-B489-D223498AF21B}" type="slidenum">
              <a:rPr lang="pl-PL" smtClean="0"/>
              <a:t>‹#›</a:t>
            </a:fld>
            <a:endParaRPr lang="pl-P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4321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AD0A08B-7BC4-4F54-8E9E-B1CCF5691C39}" type="datetimeFigureOut">
              <a:rPr lang="pl-PL" smtClean="0"/>
              <a:t>2023-05-23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8F4638C-3EE7-49CB-B489-D223498AF21B}" type="slidenum">
              <a:rPr lang="pl-PL" smtClean="0"/>
              <a:t>‹#›</a:t>
            </a:fld>
            <a:endParaRPr lang="pl-PL"/>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2199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AD0A08B-7BC4-4F54-8E9E-B1CCF5691C39}" type="datetimeFigureOut">
              <a:rPr lang="pl-PL" smtClean="0"/>
              <a:t>2023-05-23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8F4638C-3EE7-49CB-B489-D223498AF21B}" type="slidenum">
              <a:rPr lang="pl-PL" smtClean="0"/>
              <a:t>‹#›</a:t>
            </a:fld>
            <a:endParaRPr lang="pl-P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0051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AD0A08B-7BC4-4F54-8E9E-B1CCF5691C39}" type="datetimeFigureOut">
              <a:rPr lang="pl-PL" smtClean="0"/>
              <a:t>2023-05-23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8F4638C-3EE7-49CB-B489-D223498AF21B}"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6619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0A08B-7BC4-4F54-8E9E-B1CCF5691C39}" type="datetimeFigureOut">
              <a:rPr lang="pl-PL" smtClean="0"/>
              <a:t>2023-05-23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98F4638C-3EE7-49CB-B489-D223498AF21B}" type="slidenum">
              <a:rPr lang="pl-PL" smtClean="0"/>
              <a:t>‹#›</a:t>
            </a:fld>
            <a:endParaRPr lang="pl-PL"/>
          </a:p>
        </p:txBody>
      </p:sp>
    </p:spTree>
    <p:extLst>
      <p:ext uri="{BB962C8B-B14F-4D97-AF65-F5344CB8AC3E}">
        <p14:creationId xmlns:p14="http://schemas.microsoft.com/office/powerpoint/2010/main" val="34774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AD0A08B-7BC4-4F54-8E9E-B1CCF5691C39}" type="datetimeFigureOut">
              <a:rPr lang="pl-PL" smtClean="0"/>
              <a:t>2023-05-23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8F4638C-3EE7-49CB-B489-D223498AF21B}" type="slidenum">
              <a:rPr lang="pl-PL" smtClean="0"/>
              <a:t>‹#›</a:t>
            </a:fld>
            <a:endParaRPr lang="pl-P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2308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AD0A08B-7BC4-4F54-8E9E-B1CCF5691C39}" type="datetimeFigureOut">
              <a:rPr lang="pl-PL" smtClean="0"/>
              <a:t>2023-05-23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8F4638C-3EE7-49CB-B489-D223498AF21B}" type="slidenum">
              <a:rPr lang="pl-PL" smtClean="0"/>
              <a:t>‹#›</a:t>
            </a:fld>
            <a:endParaRPr lang="pl-PL"/>
          </a:p>
        </p:txBody>
      </p:sp>
    </p:spTree>
    <p:extLst>
      <p:ext uri="{BB962C8B-B14F-4D97-AF65-F5344CB8AC3E}">
        <p14:creationId xmlns:p14="http://schemas.microsoft.com/office/powerpoint/2010/main" val="3272456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AD0A08B-7BC4-4F54-8E9E-B1CCF5691C39}" type="datetimeFigureOut">
              <a:rPr lang="pl-PL" smtClean="0"/>
              <a:t>2023-05-23</a:t>
            </a:fld>
            <a:endParaRPr lang="pl-P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F4638C-3EE7-49CB-B489-D223498AF21B}" type="slidenum">
              <a:rPr lang="pl-PL" smtClean="0"/>
              <a:t>‹#›</a:t>
            </a:fld>
            <a:endParaRPr lang="pl-PL"/>
          </a:p>
        </p:txBody>
      </p:sp>
    </p:spTree>
    <p:extLst>
      <p:ext uri="{BB962C8B-B14F-4D97-AF65-F5344CB8AC3E}">
        <p14:creationId xmlns:p14="http://schemas.microsoft.com/office/powerpoint/2010/main" val="178285357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mpexx-finanz.de/blogeintrag/die-deutschen-halten-bei-der-aktienanlage-kurs" TargetMode="External"/><Relationship Id="rId2" Type="http://schemas.openxmlformats.org/officeDocument/2006/relationships/hyperlink" Target="https://wirtschaftslexikon.gabler.de/definition/aktiengesellschaft-ag-27889" TargetMode="External"/><Relationship Id="rId1" Type="http://schemas.openxmlformats.org/officeDocument/2006/relationships/slideLayout" Target="../slideLayouts/slideLayout2.xml"/><Relationship Id="rId6" Type="http://schemas.openxmlformats.org/officeDocument/2006/relationships/hyperlink" Target="https://stock.adobe.com/pl/search?k=aktiengesellschaft" TargetMode="External"/><Relationship Id="rId5" Type="http://schemas.openxmlformats.org/officeDocument/2006/relationships/hyperlink" Target="https://www.gruendung.de/rechtsformen/ag/" TargetMode="External"/><Relationship Id="rId4" Type="http://schemas.openxmlformats.org/officeDocument/2006/relationships/hyperlink" Target="https://business24.ch/2014/04/07/die-merkmale-einer-aktiengesellschaft-in-der-schweiz-und-ihre-gruendungsvoraussetzunge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023088" y="1836487"/>
            <a:ext cx="6560527" cy="1530778"/>
          </a:xfrm>
        </p:spPr>
        <p:txBody>
          <a:bodyPr>
            <a:normAutofit/>
          </a:bodyPr>
          <a:lstStyle/>
          <a:p>
            <a:r>
              <a:rPr lang="de-DE" b="1" dirty="0"/>
              <a:t>Aktiengesellschaft</a:t>
            </a:r>
            <a:endParaRPr lang="pl-PL" dirty="0"/>
          </a:p>
        </p:txBody>
      </p:sp>
      <p:sp>
        <p:nvSpPr>
          <p:cNvPr id="3" name="Podtytuł 2"/>
          <p:cNvSpPr>
            <a:spLocks noGrp="1"/>
          </p:cNvSpPr>
          <p:nvPr>
            <p:ph type="subTitle" idx="1"/>
          </p:nvPr>
        </p:nvSpPr>
        <p:spPr>
          <a:xfrm>
            <a:off x="2605745" y="3487738"/>
            <a:ext cx="5246077" cy="2394316"/>
          </a:xfrm>
        </p:spPr>
        <p:txBody>
          <a:bodyPr>
            <a:normAutofit/>
          </a:bodyPr>
          <a:lstStyle/>
          <a:p>
            <a:pPr algn="l"/>
            <a:r>
              <a:rPr lang="en-US" sz="1600" dirty="0" err="1">
                <a:latin typeface="Times New Roman"/>
                <a:cs typeface="Times New Roman"/>
              </a:rPr>
              <a:t>Bearbeitet</a:t>
            </a:r>
            <a:r>
              <a:rPr lang="en-US" sz="1600" dirty="0">
                <a:latin typeface="Times New Roman"/>
                <a:cs typeface="Times New Roman"/>
              </a:rPr>
              <a:t> von: </a:t>
            </a:r>
          </a:p>
          <a:p>
            <a:pPr algn="l"/>
            <a:r>
              <a:rPr lang="pl-PL" sz="1600" dirty="0">
                <a:latin typeface="Times New Roman"/>
                <a:cs typeface="Times New Roman"/>
              </a:rPr>
              <a:t>Klaudia Żurek</a:t>
            </a:r>
            <a:endParaRPr lang="en-US" sz="1600" dirty="0">
              <a:latin typeface="Times New Roman"/>
              <a:cs typeface="Times New Roman"/>
            </a:endParaRPr>
          </a:p>
          <a:p>
            <a:pPr algn="l"/>
            <a:r>
              <a:rPr lang="en-US" sz="1600" dirty="0" err="1">
                <a:latin typeface="Times New Roman"/>
                <a:cs typeface="Times New Roman"/>
              </a:rPr>
              <a:t>Studentin</a:t>
            </a:r>
            <a:r>
              <a:rPr lang="en-US" sz="1600" dirty="0">
                <a:latin typeface="Times New Roman"/>
                <a:cs typeface="Times New Roman"/>
              </a:rPr>
              <a:t> des 2. </a:t>
            </a:r>
            <a:r>
              <a:rPr lang="en-US" sz="1600" dirty="0" err="1">
                <a:latin typeface="Times New Roman"/>
                <a:cs typeface="Times New Roman"/>
              </a:rPr>
              <a:t>Studienjahres</a:t>
            </a:r>
            <a:r>
              <a:rPr lang="en-US" sz="1600" dirty="0">
                <a:latin typeface="Times New Roman"/>
                <a:cs typeface="Times New Roman"/>
              </a:rPr>
              <a:t> (202</a:t>
            </a:r>
            <a:r>
              <a:rPr lang="pl-PL" sz="1600" dirty="0">
                <a:latin typeface="Times New Roman"/>
                <a:cs typeface="Times New Roman"/>
              </a:rPr>
              <a:t>2</a:t>
            </a:r>
            <a:r>
              <a:rPr lang="en-US" sz="1600" dirty="0">
                <a:latin typeface="Times New Roman"/>
                <a:cs typeface="Times New Roman"/>
              </a:rPr>
              <a:t>/202</a:t>
            </a:r>
            <a:r>
              <a:rPr lang="pl-PL" sz="1600" dirty="0">
                <a:latin typeface="Times New Roman"/>
                <a:cs typeface="Times New Roman"/>
              </a:rPr>
              <a:t>3</a:t>
            </a:r>
            <a:r>
              <a:rPr lang="en-US" sz="1600" dirty="0">
                <a:latin typeface="Times New Roman"/>
                <a:cs typeface="Times New Roman"/>
              </a:rPr>
              <a:t>)</a:t>
            </a:r>
          </a:p>
          <a:p>
            <a:pPr algn="l"/>
            <a:r>
              <a:rPr lang="en-US" sz="1600" dirty="0">
                <a:latin typeface="Times New Roman"/>
                <a:cs typeface="Times New Roman"/>
              </a:rPr>
              <a:t>Rzeszow</a:t>
            </a:r>
            <a:r>
              <a:rPr lang="pl-PL" sz="1600" dirty="0">
                <a:latin typeface="Times New Roman"/>
                <a:cs typeface="Times New Roman"/>
              </a:rPr>
              <a:t>er</a:t>
            </a:r>
            <a:r>
              <a:rPr lang="en-US" sz="1600" dirty="0">
                <a:latin typeface="Times New Roman"/>
                <a:cs typeface="Times New Roman"/>
              </a:rPr>
              <a:t>  </a:t>
            </a:r>
            <a:r>
              <a:rPr lang="en-US" sz="1600" dirty="0" err="1">
                <a:latin typeface="Times New Roman"/>
                <a:cs typeface="Times New Roman"/>
              </a:rPr>
              <a:t>Universität</a:t>
            </a:r>
            <a:endParaRPr lang="en-US" sz="1600" dirty="0">
              <a:latin typeface="Times New Roman"/>
              <a:cs typeface="Times New Roman"/>
            </a:endParaRPr>
          </a:p>
          <a:p>
            <a:pPr algn="l"/>
            <a:r>
              <a:rPr lang="en-US" sz="1600" dirty="0" err="1">
                <a:latin typeface="Times New Roman"/>
                <a:cs typeface="Times New Roman"/>
              </a:rPr>
              <a:t>Fakultät</a:t>
            </a:r>
            <a:r>
              <a:rPr lang="en-US" sz="1600" dirty="0">
                <a:latin typeface="Times New Roman"/>
                <a:cs typeface="Times New Roman"/>
              </a:rPr>
              <a:t> </a:t>
            </a:r>
            <a:r>
              <a:rPr lang="en-US" sz="1600" dirty="0" err="1">
                <a:latin typeface="Times New Roman"/>
                <a:cs typeface="Times New Roman"/>
              </a:rPr>
              <a:t>für</a:t>
            </a:r>
            <a:r>
              <a:rPr lang="en-US" sz="1600" dirty="0">
                <a:latin typeface="Times New Roman"/>
                <a:cs typeface="Times New Roman"/>
              </a:rPr>
              <a:t> </a:t>
            </a:r>
            <a:r>
              <a:rPr lang="en-US" sz="1600" dirty="0" err="1">
                <a:latin typeface="Times New Roman"/>
                <a:cs typeface="Times New Roman"/>
              </a:rPr>
              <a:t>Wirtschaftswissenschaften</a:t>
            </a:r>
            <a:endParaRPr lang="en-US" sz="1600" dirty="0">
              <a:latin typeface="Times New Roman"/>
              <a:cs typeface="Times New Roman"/>
            </a:endParaRPr>
          </a:p>
          <a:p>
            <a:pPr indent="-228600" algn="l">
              <a:buFont typeface="Arial" panose="020B0604020202020204" pitchFamily="34" charset="0"/>
              <a:buChar char="•"/>
            </a:pPr>
            <a:endParaRPr lang="en-US" sz="1600" dirty="0">
              <a:latin typeface="Times New Roman"/>
              <a:cs typeface="Times New Roman"/>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214" y="303503"/>
            <a:ext cx="1637719" cy="1637719"/>
          </a:xfrm>
          <a:prstGeom prst="rect">
            <a:avLst/>
          </a:prstGeom>
        </p:spPr>
      </p:pic>
    </p:spTree>
    <p:extLst>
      <p:ext uri="{BB962C8B-B14F-4D97-AF65-F5344CB8AC3E}">
        <p14:creationId xmlns:p14="http://schemas.microsoft.com/office/powerpoint/2010/main" val="936905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98686" y="1644162"/>
            <a:ext cx="9601196" cy="1019906"/>
          </a:xfrm>
        </p:spPr>
        <p:txBody>
          <a:bodyPr>
            <a:normAutofit/>
          </a:bodyPr>
          <a:lstStyle/>
          <a:p>
            <a:pPr marL="0" indent="0"/>
            <a:r>
              <a:rPr lang="de-DE" sz="2000" b="1" dirty="0"/>
              <a:t>Hier sind die Quellen, die ich zur Erstellung der Präsentation verwendet habe :</a:t>
            </a:r>
            <a:endParaRPr lang="pl-PL" sz="2000" b="1" dirty="0"/>
          </a:p>
        </p:txBody>
      </p:sp>
      <p:sp>
        <p:nvSpPr>
          <p:cNvPr id="3" name="Symbol zastępczy zawartości 2"/>
          <p:cNvSpPr>
            <a:spLocks noGrp="1"/>
          </p:cNvSpPr>
          <p:nvPr>
            <p:ph idx="1"/>
          </p:nvPr>
        </p:nvSpPr>
        <p:spPr>
          <a:xfrm>
            <a:off x="1436078" y="2664068"/>
            <a:ext cx="9601196" cy="3009576"/>
          </a:xfrm>
        </p:spPr>
        <p:txBody>
          <a:bodyPr>
            <a:normAutofit lnSpcReduction="10000"/>
          </a:bodyPr>
          <a:lstStyle/>
          <a:p>
            <a:pPr marL="0" indent="0">
              <a:buNone/>
            </a:pPr>
            <a:r>
              <a:rPr lang="de-DE" sz="2200" u="sng" dirty="0">
                <a:hlinkClick r:id="rId2"/>
              </a:rPr>
              <a:t>https://wirtschaftslexikon.gabler.de/definition/aktiengesellschaft-ag-27889</a:t>
            </a:r>
            <a:endParaRPr lang="pl-PL" sz="2200" dirty="0"/>
          </a:p>
          <a:p>
            <a:pPr marL="0" indent="0">
              <a:buNone/>
            </a:pPr>
            <a:r>
              <a:rPr lang="pl-PL" sz="2200" dirty="0">
                <a:hlinkClick r:id="rId3"/>
              </a:rPr>
              <a:t>https://www.compexx-finanz.de/blogeintrag/die-deutschen-halten-bei-der-aktienanlage-kurs</a:t>
            </a:r>
            <a:endParaRPr lang="pl-PL" sz="2200" dirty="0"/>
          </a:p>
          <a:p>
            <a:pPr marL="0" indent="0">
              <a:buNone/>
            </a:pPr>
            <a:r>
              <a:rPr lang="pl-PL" sz="2200" dirty="0">
                <a:hlinkClick r:id="rId4"/>
              </a:rPr>
              <a:t>https://business24.ch/2014/04/07/die-merkmale-einer-aktiengesellschaft-in-der-schweiz-und-ihre-gruendungsvoraussetzungen/</a:t>
            </a:r>
            <a:endParaRPr lang="pl-PL" sz="2200" dirty="0"/>
          </a:p>
          <a:p>
            <a:pPr marL="0" indent="0">
              <a:buNone/>
            </a:pPr>
            <a:r>
              <a:rPr lang="pl-PL" sz="2200" dirty="0">
                <a:hlinkClick r:id="rId5"/>
              </a:rPr>
              <a:t>https://www.gruendung.de/rechtsformen/ag/</a:t>
            </a:r>
            <a:endParaRPr lang="pl-PL" sz="2200" dirty="0"/>
          </a:p>
          <a:p>
            <a:pPr marL="0" indent="0">
              <a:buNone/>
            </a:pPr>
            <a:r>
              <a:rPr lang="pl-PL" sz="2200" dirty="0">
                <a:hlinkClick r:id="rId6"/>
              </a:rPr>
              <a:t>https://stock.adobe.com/pl/search?k=aktiengesellschaft</a:t>
            </a:r>
            <a:endParaRPr lang="pl-PL" sz="2200"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endParaRPr lang="pl-PL" dirty="0"/>
          </a:p>
        </p:txBody>
      </p:sp>
    </p:spTree>
    <p:extLst>
      <p:ext uri="{BB962C8B-B14F-4D97-AF65-F5344CB8AC3E}">
        <p14:creationId xmlns:p14="http://schemas.microsoft.com/office/powerpoint/2010/main" val="3804442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pPr marL="0" indent="0" algn="ctr">
              <a:buNone/>
            </a:pPr>
            <a:r>
              <a:rPr lang="en-US" sz="6000" dirty="0" err="1">
                <a:solidFill>
                  <a:schemeClr val="tx1">
                    <a:lumMod val="85000"/>
                    <a:lumOff val="15000"/>
                  </a:schemeClr>
                </a:solidFill>
              </a:rPr>
              <a:t>Vielen</a:t>
            </a:r>
            <a:r>
              <a:rPr lang="en-US" sz="6000" dirty="0">
                <a:solidFill>
                  <a:schemeClr val="tx1">
                    <a:lumMod val="85000"/>
                    <a:lumOff val="15000"/>
                  </a:schemeClr>
                </a:solidFill>
              </a:rPr>
              <a:t> Dank </a:t>
            </a:r>
            <a:r>
              <a:rPr lang="en-US" sz="6000" dirty="0" err="1">
                <a:solidFill>
                  <a:schemeClr val="tx1">
                    <a:lumMod val="85000"/>
                    <a:lumOff val="15000"/>
                  </a:schemeClr>
                </a:solidFill>
              </a:rPr>
              <a:t>für</a:t>
            </a:r>
            <a:r>
              <a:rPr lang="en-US" sz="6000" dirty="0">
                <a:solidFill>
                  <a:schemeClr val="tx1">
                    <a:lumMod val="85000"/>
                    <a:lumOff val="15000"/>
                  </a:schemeClr>
                </a:solidFill>
              </a:rPr>
              <a:t> </a:t>
            </a:r>
            <a:r>
              <a:rPr lang="en-US" sz="6000" dirty="0" err="1">
                <a:solidFill>
                  <a:schemeClr val="tx1">
                    <a:lumMod val="85000"/>
                    <a:lumOff val="15000"/>
                  </a:schemeClr>
                </a:solidFill>
              </a:rPr>
              <a:t>Ihre</a:t>
            </a:r>
            <a:r>
              <a:rPr lang="en-US" sz="6000" dirty="0">
                <a:solidFill>
                  <a:schemeClr val="tx1">
                    <a:lumMod val="85000"/>
                    <a:lumOff val="15000"/>
                  </a:schemeClr>
                </a:solidFill>
              </a:rPr>
              <a:t> </a:t>
            </a:r>
            <a:r>
              <a:rPr lang="en-US" sz="6000" dirty="0" err="1">
                <a:solidFill>
                  <a:schemeClr val="tx1">
                    <a:lumMod val="85000"/>
                    <a:lumOff val="15000"/>
                  </a:schemeClr>
                </a:solidFill>
              </a:rPr>
              <a:t>Aufmerksamkeit</a:t>
            </a:r>
            <a:r>
              <a:rPr lang="en-US" sz="6000" dirty="0">
                <a:solidFill>
                  <a:schemeClr val="tx1">
                    <a:lumMod val="85000"/>
                    <a:lumOff val="15000"/>
                  </a:schemeClr>
                </a:solidFill>
              </a:rPr>
              <a:t> !</a:t>
            </a:r>
            <a:endParaRPr lang="pl-PL" sz="6000" dirty="0"/>
          </a:p>
        </p:txBody>
      </p:sp>
    </p:spTree>
    <p:extLst>
      <p:ext uri="{BB962C8B-B14F-4D97-AF65-F5344CB8AC3E}">
        <p14:creationId xmlns:p14="http://schemas.microsoft.com/office/powerpoint/2010/main" val="361459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70437" y="1433146"/>
            <a:ext cx="6245467" cy="1134208"/>
          </a:xfrm>
        </p:spPr>
        <p:txBody>
          <a:bodyPr>
            <a:normAutofit/>
          </a:bodyPr>
          <a:lstStyle/>
          <a:p>
            <a:pPr>
              <a:spcAft>
                <a:spcPts val="600"/>
              </a:spcAft>
            </a:pPr>
            <a:r>
              <a:rPr lang="en-US" sz="5400" dirty="0" err="1">
                <a:latin typeface="Calibri Light" panose="020F0302020204030204" pitchFamily="34" charset="0"/>
                <a:cs typeface="Calibri Light" panose="020F0302020204030204" pitchFamily="34" charset="0"/>
              </a:rPr>
              <a:t>Präsentationsplan</a:t>
            </a:r>
            <a:r>
              <a:rPr lang="en-US" sz="5400" dirty="0">
                <a:latin typeface="Calibri Light" panose="020F0302020204030204" pitchFamily="34" charset="0"/>
                <a:cs typeface="Calibri Light" panose="020F0302020204030204" pitchFamily="34" charset="0"/>
              </a:rPr>
              <a:t>:</a:t>
            </a:r>
          </a:p>
        </p:txBody>
      </p:sp>
      <p:sp>
        <p:nvSpPr>
          <p:cNvPr id="3" name="Symbol zastępczy zawartości 2"/>
          <p:cNvSpPr>
            <a:spLocks noGrp="1"/>
          </p:cNvSpPr>
          <p:nvPr>
            <p:ph idx="1"/>
          </p:nvPr>
        </p:nvSpPr>
        <p:spPr>
          <a:xfrm>
            <a:off x="800100" y="2567354"/>
            <a:ext cx="10553700" cy="3539270"/>
          </a:xfrm>
        </p:spPr>
        <p:txBody>
          <a:bodyPr/>
          <a:lstStyle/>
          <a:p>
            <a:r>
              <a:rPr lang="de-DE" dirty="0"/>
              <a:t>Was ist "Aktiengesellschaft (AG)„? </a:t>
            </a:r>
            <a:endParaRPr lang="pl-PL" dirty="0"/>
          </a:p>
          <a:p>
            <a:r>
              <a:rPr lang="pl-PL" dirty="0"/>
              <a:t>W</a:t>
            </a:r>
            <a:r>
              <a:rPr lang="de-DE" dirty="0" err="1"/>
              <a:t>as</a:t>
            </a:r>
            <a:r>
              <a:rPr lang="de-DE" dirty="0"/>
              <a:t> </a:t>
            </a:r>
            <a:r>
              <a:rPr lang="pl-PL" dirty="0" err="1"/>
              <a:t>muss</a:t>
            </a:r>
            <a:r>
              <a:rPr lang="pl-PL" dirty="0"/>
              <a:t> </a:t>
            </a:r>
            <a:r>
              <a:rPr lang="de-DE" dirty="0"/>
              <a:t>die Satzung enthalten </a:t>
            </a:r>
            <a:r>
              <a:rPr lang="pl-PL" dirty="0"/>
              <a:t>?</a:t>
            </a:r>
          </a:p>
          <a:p>
            <a:r>
              <a:rPr lang="de-DE" dirty="0"/>
              <a:t>Organe</a:t>
            </a:r>
            <a:endParaRPr lang="pl-PL" dirty="0"/>
          </a:p>
          <a:p>
            <a:r>
              <a:rPr lang="de-DE" dirty="0"/>
              <a:t>Wie </a:t>
            </a:r>
            <a:r>
              <a:rPr lang="pl-PL" dirty="0"/>
              <a:t>kann </a:t>
            </a:r>
            <a:r>
              <a:rPr lang="de-DE" dirty="0"/>
              <a:t>AG gelöst werden </a:t>
            </a:r>
            <a:r>
              <a:rPr lang="pl-PL" dirty="0"/>
              <a:t>?</a:t>
            </a:r>
          </a:p>
          <a:p>
            <a:r>
              <a:rPr lang="pl-PL" dirty="0"/>
              <a:t>D</a:t>
            </a:r>
            <a:r>
              <a:rPr lang="de-DE" dirty="0" err="1"/>
              <a:t>ie</a:t>
            </a:r>
            <a:r>
              <a:rPr lang="de-DE" dirty="0"/>
              <a:t> Besteuerung</a:t>
            </a:r>
            <a:endParaRPr lang="pl-PL" dirty="0"/>
          </a:p>
          <a:p>
            <a:r>
              <a:rPr lang="de-DE" dirty="0"/>
              <a:t>Einzelheiten bei Anteilseignern, die juristische Personen s</a:t>
            </a:r>
            <a:r>
              <a:rPr lang="pl-PL" dirty="0"/>
              <a:t>i</a:t>
            </a:r>
            <a:r>
              <a:rPr lang="de-DE" dirty="0" err="1"/>
              <a:t>nd</a:t>
            </a:r>
            <a:endParaRPr lang="pl-PL" dirty="0"/>
          </a:p>
        </p:txBody>
      </p:sp>
      <p:pic>
        <p:nvPicPr>
          <p:cNvPr id="8" name="Obraz 7"/>
          <p:cNvPicPr>
            <a:picLocks noChangeAspect="1"/>
          </p:cNvPicPr>
          <p:nvPr/>
        </p:nvPicPr>
        <p:blipFill>
          <a:blip r:embed="rId2"/>
          <a:stretch>
            <a:fillRect/>
          </a:stretch>
        </p:blipFill>
        <p:spPr>
          <a:xfrm>
            <a:off x="6374423" y="2279197"/>
            <a:ext cx="5116915" cy="2844729"/>
          </a:xfrm>
          <a:prstGeom prst="rect">
            <a:avLst/>
          </a:prstGeom>
        </p:spPr>
      </p:pic>
    </p:spTree>
    <p:extLst>
      <p:ext uri="{BB962C8B-B14F-4D97-AF65-F5344CB8AC3E}">
        <p14:creationId xmlns:p14="http://schemas.microsoft.com/office/powerpoint/2010/main" val="94482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 </a:t>
            </a:r>
            <a:br>
              <a:rPr lang="pl-PL" dirty="0"/>
            </a:br>
            <a:r>
              <a:rPr lang="de-DE" b="1" dirty="0"/>
              <a:t>Was ist "Aktiengesellschaft (AG)"?</a:t>
            </a:r>
            <a:endParaRPr lang="pl-PL" dirty="0"/>
          </a:p>
        </p:txBody>
      </p:sp>
      <p:sp>
        <p:nvSpPr>
          <p:cNvPr id="3" name="Symbol zastępczy zawartości 2"/>
          <p:cNvSpPr>
            <a:spLocks noGrp="1"/>
          </p:cNvSpPr>
          <p:nvPr>
            <p:ph idx="1"/>
          </p:nvPr>
        </p:nvSpPr>
        <p:spPr>
          <a:xfrm>
            <a:off x="779339" y="3122607"/>
            <a:ext cx="4829450" cy="1843708"/>
          </a:xfrm>
        </p:spPr>
        <p:txBody>
          <a:bodyPr/>
          <a:lstStyle/>
          <a:p>
            <a:pPr marL="0" indent="0">
              <a:buNone/>
            </a:pPr>
            <a:r>
              <a:rPr lang="de-DE" dirty="0">
                <a:solidFill>
                  <a:schemeClr val="tx1">
                    <a:lumMod val="75000"/>
                    <a:lumOff val="25000"/>
                  </a:schemeClr>
                </a:solidFill>
              </a:rPr>
              <a:t>Die Aktiengesellschaft (AG) ist eine Handelsgesellschaft mit eigener Rechtspersönlichkeit</a:t>
            </a:r>
            <a:r>
              <a:rPr lang="pl-PL" dirty="0">
                <a:solidFill>
                  <a:schemeClr val="tx1">
                    <a:lumMod val="75000"/>
                    <a:lumOff val="25000"/>
                  </a:schemeClr>
                </a:solidFill>
              </a:rPr>
              <a:t>.</a:t>
            </a:r>
          </a:p>
          <a:p>
            <a:pPr marL="0" indent="0">
              <a:buNone/>
            </a:pPr>
            <a:r>
              <a:rPr lang="de-DE" dirty="0">
                <a:solidFill>
                  <a:schemeClr val="tx1">
                    <a:lumMod val="75000"/>
                    <a:lumOff val="25000"/>
                  </a:schemeClr>
                </a:solidFill>
              </a:rPr>
              <a:t>Die AG ist eine </a:t>
            </a:r>
            <a:r>
              <a:rPr lang="pl-PL" dirty="0" err="1">
                <a:solidFill>
                  <a:schemeClr val="tx1">
                    <a:lumMod val="75000"/>
                    <a:lumOff val="25000"/>
                  </a:schemeClr>
                </a:solidFill>
              </a:rPr>
              <a:t>Kapitalgesellschaft</a:t>
            </a:r>
            <a:r>
              <a:rPr lang="pl-PL" dirty="0">
                <a:solidFill>
                  <a:schemeClr val="tx1">
                    <a:lumMod val="75000"/>
                    <a:lumOff val="25000"/>
                  </a:schemeClr>
                </a:solidFill>
              </a:rPr>
              <a:t>.</a:t>
            </a:r>
          </a:p>
          <a:p>
            <a:endParaRPr lang="pl-PL" dirty="0">
              <a:solidFill>
                <a:schemeClr val="tx1">
                  <a:lumMod val="75000"/>
                  <a:lumOff val="25000"/>
                </a:schemeClr>
              </a:solidFill>
            </a:endParaRPr>
          </a:p>
        </p:txBody>
      </p:sp>
      <p:pic>
        <p:nvPicPr>
          <p:cNvPr id="3076" name="Picture 4" descr="Gründung einer 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3120" y="2469607"/>
            <a:ext cx="5444162" cy="362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326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10054" y="1169377"/>
            <a:ext cx="9460278" cy="3334890"/>
          </a:xfrm>
        </p:spPr>
        <p:txBody>
          <a:bodyPr/>
          <a:lstStyle/>
          <a:p>
            <a:pPr marL="0" indent="0">
              <a:buNone/>
            </a:pPr>
            <a:r>
              <a:rPr lang="de-DE" dirty="0"/>
              <a:t>Gründung: Die Aktien können entweder als Nennbetragsaktien oder als Stückaktien sein. Nennbetragsaktien müssen auf mindestens einen Euro lauten. Stückaktien lauten auf keinen Nennbetrag</a:t>
            </a:r>
            <a:r>
              <a:rPr lang="de-DE" b="1" dirty="0"/>
              <a:t>.</a:t>
            </a:r>
            <a:r>
              <a:rPr lang="de-DE" dirty="0"/>
              <a:t> </a:t>
            </a:r>
            <a:endParaRPr lang="pl-PL" dirty="0"/>
          </a:p>
        </p:txBody>
      </p:sp>
      <p:sp>
        <p:nvSpPr>
          <p:cNvPr id="4" name="AutoShape 6" descr="Darum kaufen Unternehmen eigene Aktien zurü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8" descr="Darum kaufen Unternehmen eigene Aktien zurü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7" name="AutoShape 10" descr="Darum kaufen Unternehmen eigene Aktien zurüc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 name="AutoShape 12" descr="Darum kaufen Unternehmen eigene Aktien zurüc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9" name="Obraz 8"/>
          <p:cNvPicPr>
            <a:picLocks noChangeAspect="1"/>
          </p:cNvPicPr>
          <p:nvPr/>
        </p:nvPicPr>
        <p:blipFill>
          <a:blip r:embed="rId2"/>
          <a:stretch>
            <a:fillRect/>
          </a:stretch>
        </p:blipFill>
        <p:spPr>
          <a:xfrm>
            <a:off x="4161694" y="2713893"/>
            <a:ext cx="4026878" cy="2684585"/>
          </a:xfrm>
          <a:prstGeom prst="rect">
            <a:avLst/>
          </a:prstGeom>
        </p:spPr>
      </p:pic>
    </p:spTree>
    <p:extLst>
      <p:ext uri="{BB962C8B-B14F-4D97-AF65-F5344CB8AC3E}">
        <p14:creationId xmlns:p14="http://schemas.microsoft.com/office/powerpoint/2010/main" val="830164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a:t>
            </a:r>
            <a:r>
              <a:rPr lang="de-DE" dirty="0" err="1"/>
              <a:t>as</a:t>
            </a:r>
            <a:r>
              <a:rPr lang="de-DE" dirty="0"/>
              <a:t> die Satzung enthalten muss</a:t>
            </a:r>
            <a:r>
              <a:rPr lang="pl-PL" dirty="0"/>
              <a:t>?</a:t>
            </a:r>
          </a:p>
        </p:txBody>
      </p:sp>
      <p:sp>
        <p:nvSpPr>
          <p:cNvPr id="3" name="Symbol zastępczy zawartości 2"/>
          <p:cNvSpPr>
            <a:spLocks noGrp="1"/>
          </p:cNvSpPr>
          <p:nvPr>
            <p:ph idx="1"/>
          </p:nvPr>
        </p:nvSpPr>
        <p:spPr>
          <a:xfrm>
            <a:off x="720970" y="2556932"/>
            <a:ext cx="5785338" cy="3318936"/>
          </a:xfrm>
        </p:spPr>
        <p:txBody>
          <a:bodyPr/>
          <a:lstStyle/>
          <a:p>
            <a:pPr marL="0" indent="0">
              <a:buNone/>
            </a:pPr>
            <a:r>
              <a:rPr lang="de-DE" dirty="0"/>
              <a:t>Die Satzung muss enthalten: Firma, Sitz, Gegenstand des Unternehmens, Grundkapital, Nennwert der Aktien bzw. Zahl der Stückaktien, Art der Zusammensetzung des Vorstandes, Form für die Bekanntmachungen der AG.</a:t>
            </a:r>
            <a:endParaRPr lang="pl-PL" dirty="0"/>
          </a:p>
          <a:p>
            <a:pPr marL="0" indent="0">
              <a:buNone/>
            </a:pPr>
            <a:r>
              <a:rPr lang="de-DE" dirty="0"/>
              <a:t>Organe: Hauptversammlung , Aufsichtsrat </a:t>
            </a:r>
            <a:r>
              <a:rPr lang="de-DE" dirty="0" err="1"/>
              <a:t>undVorstand</a:t>
            </a:r>
            <a:r>
              <a:rPr lang="pl-PL" b="1" dirty="0"/>
              <a:t>.</a:t>
            </a:r>
          </a:p>
          <a:p>
            <a:endParaRPr lang="pl-PL" dirty="0"/>
          </a:p>
          <a:p>
            <a:endParaRPr lang="pl-PL" dirty="0"/>
          </a:p>
        </p:txBody>
      </p:sp>
      <p:sp>
        <p:nvSpPr>
          <p:cNvPr id="4"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pl-PL" sz="1800" b="0" i="0" u="none" strike="noStrike" cap="none" normalizeH="0" baseline="0" dirty="0">
              <a:ln>
                <a:noFill/>
              </a:ln>
              <a:solidFill>
                <a:schemeClr val="tx1"/>
              </a:solidFill>
              <a:effectLst/>
              <a:latin typeface="Arial" panose="020B0604020202020204" pitchFamily="34" charset="0"/>
            </a:endParaRPr>
          </a:p>
        </p:txBody>
      </p:sp>
      <p:sp>
        <p:nvSpPr>
          <p:cNvPr id="6" name="AutoShape 3" descr="Satzung Aktiengesellschaf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7" name="Obraz 6"/>
          <p:cNvPicPr>
            <a:picLocks noChangeAspect="1"/>
          </p:cNvPicPr>
          <p:nvPr/>
        </p:nvPicPr>
        <p:blipFill>
          <a:blip r:embed="rId2"/>
          <a:stretch>
            <a:fillRect/>
          </a:stretch>
        </p:blipFill>
        <p:spPr>
          <a:xfrm>
            <a:off x="6506308" y="2470637"/>
            <a:ext cx="4945673" cy="3297116"/>
          </a:xfrm>
          <a:prstGeom prst="rect">
            <a:avLst/>
          </a:prstGeom>
        </p:spPr>
      </p:pic>
    </p:spTree>
    <p:extLst>
      <p:ext uri="{BB962C8B-B14F-4D97-AF65-F5344CB8AC3E}">
        <p14:creationId xmlns:p14="http://schemas.microsoft.com/office/powerpoint/2010/main" val="279052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18846" y="2795952"/>
            <a:ext cx="10234245" cy="2373923"/>
          </a:xfrm>
        </p:spPr>
        <p:txBody>
          <a:bodyPr>
            <a:normAutofit/>
          </a:bodyPr>
          <a:lstStyle/>
          <a:p>
            <a:pPr marL="0" indent="0">
              <a:buNone/>
            </a:pPr>
            <a:r>
              <a:rPr lang="de-DE" dirty="0"/>
              <a:t>Auflösung der AG kann erfolgen:</a:t>
            </a:r>
            <a:br>
              <a:rPr lang="de-DE" dirty="0"/>
            </a:br>
            <a:r>
              <a:rPr lang="de-DE" dirty="0"/>
              <a:t>(1) durch Ablauf der in der Satzung vorgesehenen Zeit (selten),</a:t>
            </a:r>
            <a:br>
              <a:rPr lang="de-DE" dirty="0"/>
            </a:br>
            <a:r>
              <a:rPr lang="de-DE" dirty="0"/>
              <a:t>(2) durch Beschluss der HV mit Dreiviertelmehrheit des vertretenen Grundkapitals,</a:t>
            </a:r>
            <a:br>
              <a:rPr lang="de-DE" dirty="0"/>
            </a:br>
            <a:r>
              <a:rPr lang="de-DE" dirty="0"/>
              <a:t>(3) durch Eröffnung des Insolvenzverfahrens</a:t>
            </a:r>
            <a:r>
              <a:rPr lang="pl-PL" dirty="0"/>
              <a:t>.</a:t>
            </a:r>
          </a:p>
        </p:txBody>
      </p:sp>
      <p:sp>
        <p:nvSpPr>
          <p:cNvPr id="4" name="Prostokąt 3"/>
          <p:cNvSpPr/>
          <p:nvPr/>
        </p:nvSpPr>
        <p:spPr>
          <a:xfrm>
            <a:off x="2587866" y="1663121"/>
            <a:ext cx="7253654" cy="769441"/>
          </a:xfrm>
          <a:prstGeom prst="rect">
            <a:avLst/>
          </a:prstGeom>
        </p:spPr>
        <p:txBody>
          <a:bodyPr wrap="square">
            <a:spAutoFit/>
          </a:bodyPr>
          <a:lstStyle/>
          <a:p>
            <a:r>
              <a:rPr lang="de-DE" sz="4400" dirty="0"/>
              <a:t>Wie AG gelöst werden kann</a:t>
            </a:r>
            <a:r>
              <a:rPr lang="pl-PL" sz="4400" dirty="0"/>
              <a:t>?</a:t>
            </a:r>
          </a:p>
        </p:txBody>
      </p:sp>
    </p:spTree>
    <p:extLst>
      <p:ext uri="{BB962C8B-B14F-4D97-AF65-F5344CB8AC3E}">
        <p14:creationId xmlns:p14="http://schemas.microsoft.com/office/powerpoint/2010/main" val="3708703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3544298" y="2528274"/>
            <a:ext cx="5073162" cy="3382108"/>
          </a:xfrm>
          <a:prstGeom prst="rect">
            <a:avLst/>
          </a:prstGeom>
        </p:spPr>
      </p:pic>
      <p:sp>
        <p:nvSpPr>
          <p:cNvPr id="3" name="Symbol zastępczy zawartości 2"/>
          <p:cNvSpPr>
            <a:spLocks noGrp="1"/>
          </p:cNvSpPr>
          <p:nvPr>
            <p:ph idx="1"/>
          </p:nvPr>
        </p:nvSpPr>
        <p:spPr>
          <a:xfrm>
            <a:off x="1312049" y="1197034"/>
            <a:ext cx="9537660" cy="1961514"/>
          </a:xfrm>
        </p:spPr>
        <p:txBody>
          <a:bodyPr>
            <a:normAutofit/>
          </a:bodyPr>
          <a:lstStyle/>
          <a:p>
            <a:pPr marL="0" indent="0">
              <a:buNone/>
            </a:pPr>
            <a:r>
              <a:rPr lang="de-DE" dirty="0"/>
              <a:t>Bei der Besteuerung der AG ist zu unterscheiden zwischen der Besteuerung der Gewinne der AG selbst und der Besteuerung der Gewinne beim Aktionär, nachdem sie als Dividenden an diesen ausgeschüttet worden sind.</a:t>
            </a:r>
            <a:endParaRPr lang="pl-PL" dirty="0"/>
          </a:p>
        </p:txBody>
      </p:sp>
    </p:spTree>
    <p:extLst>
      <p:ext uri="{BB962C8B-B14F-4D97-AF65-F5344CB8AC3E}">
        <p14:creationId xmlns:p14="http://schemas.microsoft.com/office/powerpoint/2010/main" val="1151294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de-DE" dirty="0"/>
              <a:t>Einzelheiten bei Anteilseignern, die juristische Personen sind</a:t>
            </a:r>
            <a:endParaRPr lang="pl-PL" dirty="0"/>
          </a:p>
        </p:txBody>
      </p:sp>
      <p:sp>
        <p:nvSpPr>
          <p:cNvPr id="3" name="Symbol zastępczy zawartości 2"/>
          <p:cNvSpPr>
            <a:spLocks noGrp="1"/>
          </p:cNvSpPr>
          <p:nvPr>
            <p:ph idx="1"/>
          </p:nvPr>
        </p:nvSpPr>
        <p:spPr>
          <a:xfrm>
            <a:off x="6427177" y="2971800"/>
            <a:ext cx="5073160" cy="3217984"/>
          </a:xfrm>
        </p:spPr>
        <p:txBody>
          <a:bodyPr>
            <a:normAutofit/>
          </a:bodyPr>
          <a:lstStyle/>
          <a:p>
            <a:pPr marL="0" indent="0">
              <a:buNone/>
            </a:pPr>
            <a:r>
              <a:rPr lang="de-DE" sz="2000" dirty="0"/>
              <a:t>Einzelheiten bei Anteilseignern, die juristische Personen sind: Ist der Anteilseigner eine Kapitalgesellschaft, sind Ausschüttungen und Veräußerungsgewinne von Anteilen an Kapitalgesellschaften in vollem Umfang steuerfrei, wenn die Beteiligung zu Beginn des Kalenderjahres mindestens 10% beträgt</a:t>
            </a:r>
            <a:r>
              <a:rPr lang="pl-PL" sz="2000" dirty="0"/>
              <a:t>.</a:t>
            </a:r>
          </a:p>
        </p:txBody>
      </p:sp>
      <p:pic>
        <p:nvPicPr>
          <p:cNvPr id="4" name="Obraz 3"/>
          <p:cNvPicPr>
            <a:picLocks noChangeAspect="1"/>
          </p:cNvPicPr>
          <p:nvPr/>
        </p:nvPicPr>
        <p:blipFill>
          <a:blip r:embed="rId2"/>
          <a:stretch>
            <a:fillRect/>
          </a:stretch>
        </p:blipFill>
        <p:spPr>
          <a:xfrm>
            <a:off x="1025650" y="2604007"/>
            <a:ext cx="4927094" cy="3284729"/>
          </a:xfrm>
          <a:prstGeom prst="rect">
            <a:avLst/>
          </a:prstGeom>
        </p:spPr>
      </p:pic>
    </p:spTree>
    <p:extLst>
      <p:ext uri="{BB962C8B-B14F-4D97-AF65-F5344CB8AC3E}">
        <p14:creationId xmlns:p14="http://schemas.microsoft.com/office/powerpoint/2010/main" val="40878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1318846"/>
            <a:ext cx="9601196" cy="967153"/>
          </a:xfrm>
        </p:spPr>
        <p:txBody>
          <a:bodyPr/>
          <a:lstStyle/>
          <a:p>
            <a:r>
              <a:rPr lang="pl-PL" dirty="0" err="1"/>
              <a:t>Wörterbuch</a:t>
            </a:r>
            <a:r>
              <a:rPr lang="pl-PL" dirty="0"/>
              <a:t>:</a:t>
            </a:r>
          </a:p>
        </p:txBody>
      </p:sp>
      <p:sp>
        <p:nvSpPr>
          <p:cNvPr id="4" name="Prostokąt 3"/>
          <p:cNvSpPr/>
          <p:nvPr/>
        </p:nvSpPr>
        <p:spPr>
          <a:xfrm>
            <a:off x="5539153" y="2485770"/>
            <a:ext cx="4053254" cy="3139321"/>
          </a:xfrm>
          <a:prstGeom prst="rect">
            <a:avLst/>
          </a:prstGeom>
        </p:spPr>
        <p:txBody>
          <a:bodyPr wrap="square">
            <a:spAutoFit/>
          </a:bodyPr>
          <a:lstStyle/>
          <a:p>
            <a:r>
              <a:rPr lang="pl-PL" dirty="0"/>
              <a:t>der </a:t>
            </a:r>
            <a:r>
              <a:rPr lang="pl-PL" dirty="0" err="1"/>
              <a:t>Nennwert</a:t>
            </a:r>
            <a:r>
              <a:rPr lang="pl-PL" dirty="0"/>
              <a:t>-nominał</a:t>
            </a:r>
          </a:p>
          <a:p>
            <a:r>
              <a:rPr lang="pl-PL" dirty="0"/>
              <a:t>der </a:t>
            </a:r>
            <a:r>
              <a:rPr lang="pl-PL" dirty="0" err="1"/>
              <a:t>Vorstand</a:t>
            </a:r>
            <a:r>
              <a:rPr lang="pl-PL" dirty="0"/>
              <a:t>-zarząd</a:t>
            </a:r>
          </a:p>
          <a:p>
            <a:r>
              <a:rPr lang="pl-PL" dirty="0"/>
              <a:t>der </a:t>
            </a:r>
            <a:r>
              <a:rPr lang="pl-PL" dirty="0" err="1"/>
              <a:t>Aufsichtsrat</a:t>
            </a:r>
            <a:r>
              <a:rPr lang="pl-PL" dirty="0"/>
              <a:t>-rada nadzorcza</a:t>
            </a:r>
          </a:p>
          <a:p>
            <a:r>
              <a:rPr lang="pl-PL" dirty="0" err="1"/>
              <a:t>die</a:t>
            </a:r>
            <a:r>
              <a:rPr lang="pl-PL" dirty="0"/>
              <a:t> </a:t>
            </a:r>
            <a:r>
              <a:rPr lang="pl-PL" dirty="0" err="1"/>
              <a:t>Besteuerung</a:t>
            </a:r>
            <a:r>
              <a:rPr lang="pl-PL" dirty="0"/>
              <a:t>-opodatkowanie</a:t>
            </a:r>
          </a:p>
          <a:p>
            <a:r>
              <a:rPr lang="pl-PL" dirty="0"/>
              <a:t>der </a:t>
            </a:r>
            <a:r>
              <a:rPr lang="pl-PL" dirty="0" err="1"/>
              <a:t>Gewinn</a:t>
            </a:r>
            <a:r>
              <a:rPr lang="pl-PL" dirty="0"/>
              <a:t>-zysk</a:t>
            </a:r>
          </a:p>
          <a:p>
            <a:r>
              <a:rPr lang="pl-PL" dirty="0"/>
              <a:t>der </a:t>
            </a:r>
            <a:r>
              <a:rPr lang="pl-PL" dirty="0" err="1"/>
              <a:t>Anteilseigner</a:t>
            </a:r>
            <a:r>
              <a:rPr lang="pl-PL" dirty="0"/>
              <a:t>- akcjonariusz</a:t>
            </a:r>
          </a:p>
          <a:p>
            <a:r>
              <a:rPr lang="pl-PL" dirty="0" err="1"/>
              <a:t>die</a:t>
            </a:r>
            <a:r>
              <a:rPr lang="pl-PL" dirty="0"/>
              <a:t> </a:t>
            </a:r>
            <a:r>
              <a:rPr lang="pl-PL" dirty="0" err="1"/>
              <a:t>Beteiligung</a:t>
            </a:r>
            <a:r>
              <a:rPr lang="pl-PL" dirty="0"/>
              <a:t>-udział</a:t>
            </a:r>
          </a:p>
          <a:p>
            <a:r>
              <a:rPr lang="pl-PL" dirty="0" err="1"/>
              <a:t>beträgt</a:t>
            </a:r>
            <a:r>
              <a:rPr lang="pl-PL" dirty="0"/>
              <a:t>(</a:t>
            </a:r>
            <a:r>
              <a:rPr lang="pl-PL" dirty="0" err="1"/>
              <a:t>betragen</a:t>
            </a:r>
            <a:r>
              <a:rPr lang="pl-PL" dirty="0"/>
              <a:t>)-wynosi</a:t>
            </a:r>
          </a:p>
          <a:p>
            <a:r>
              <a:rPr lang="pl-PL" dirty="0" err="1"/>
              <a:t>zugleich</a:t>
            </a:r>
            <a:r>
              <a:rPr lang="pl-PL" dirty="0"/>
              <a:t>-jednocześnie</a:t>
            </a:r>
          </a:p>
          <a:p>
            <a:r>
              <a:rPr lang="pl-PL" dirty="0" err="1"/>
              <a:t>pauschal</a:t>
            </a:r>
            <a:r>
              <a:rPr lang="pl-PL" dirty="0"/>
              <a:t>-całkowity</a:t>
            </a:r>
          </a:p>
          <a:p>
            <a:r>
              <a:rPr lang="pl-PL" dirty="0" err="1"/>
              <a:t>die</a:t>
            </a:r>
            <a:r>
              <a:rPr lang="pl-PL" dirty="0"/>
              <a:t> </a:t>
            </a:r>
            <a:r>
              <a:rPr lang="pl-PL" dirty="0" err="1"/>
              <a:t>Anwendung</a:t>
            </a:r>
            <a:r>
              <a:rPr lang="pl-PL" dirty="0"/>
              <a:t>-zastosowanie</a:t>
            </a:r>
          </a:p>
        </p:txBody>
      </p:sp>
      <p:sp>
        <p:nvSpPr>
          <p:cNvPr id="5" name="Prostokąt 4"/>
          <p:cNvSpPr/>
          <p:nvPr/>
        </p:nvSpPr>
        <p:spPr>
          <a:xfrm>
            <a:off x="1386254" y="2485770"/>
            <a:ext cx="6096000" cy="3416320"/>
          </a:xfrm>
          <a:prstGeom prst="rect">
            <a:avLst/>
          </a:prstGeom>
        </p:spPr>
        <p:txBody>
          <a:bodyPr>
            <a:spAutoFit/>
          </a:bodyPr>
          <a:lstStyle/>
          <a:p>
            <a:r>
              <a:rPr lang="pl-PL" dirty="0" err="1"/>
              <a:t>die</a:t>
            </a:r>
            <a:r>
              <a:rPr lang="pl-PL" dirty="0"/>
              <a:t> </a:t>
            </a:r>
            <a:r>
              <a:rPr lang="pl-PL" dirty="0" err="1"/>
              <a:t>Aktiengesellschaft</a:t>
            </a:r>
            <a:r>
              <a:rPr lang="pl-PL" dirty="0"/>
              <a:t>- spółka akcyjna</a:t>
            </a:r>
          </a:p>
          <a:p>
            <a:r>
              <a:rPr lang="pl-PL" dirty="0"/>
              <a:t>der </a:t>
            </a:r>
            <a:r>
              <a:rPr lang="pl-PL" dirty="0" err="1"/>
              <a:t>Gesellschafter</a:t>
            </a:r>
            <a:r>
              <a:rPr lang="pl-PL" dirty="0"/>
              <a:t>- akcjonariusz</a:t>
            </a:r>
          </a:p>
          <a:p>
            <a:r>
              <a:rPr lang="pl-PL" dirty="0" err="1"/>
              <a:t>unpersönlich</a:t>
            </a:r>
            <a:r>
              <a:rPr lang="pl-PL" dirty="0"/>
              <a:t>-bezosobowy</a:t>
            </a:r>
          </a:p>
          <a:p>
            <a:r>
              <a:rPr lang="pl-PL" dirty="0" err="1"/>
              <a:t>die</a:t>
            </a:r>
            <a:r>
              <a:rPr lang="pl-PL" dirty="0"/>
              <a:t> </a:t>
            </a:r>
            <a:r>
              <a:rPr lang="pl-PL" dirty="0" err="1"/>
              <a:t>Rolle</a:t>
            </a:r>
            <a:r>
              <a:rPr lang="pl-PL" dirty="0"/>
              <a:t>- rola</a:t>
            </a:r>
          </a:p>
          <a:p>
            <a:r>
              <a:rPr lang="pl-PL" dirty="0" err="1"/>
              <a:t>das</a:t>
            </a:r>
            <a:r>
              <a:rPr lang="pl-PL" dirty="0"/>
              <a:t> </a:t>
            </a:r>
            <a:r>
              <a:rPr lang="pl-PL" dirty="0" err="1"/>
              <a:t>Grundkapital</a:t>
            </a:r>
            <a:r>
              <a:rPr lang="pl-PL" dirty="0"/>
              <a:t>-kapitał zakładowy</a:t>
            </a:r>
          </a:p>
          <a:p>
            <a:r>
              <a:rPr lang="pl-PL" dirty="0"/>
              <a:t>der </a:t>
            </a:r>
            <a:r>
              <a:rPr lang="pl-PL" dirty="0" err="1"/>
              <a:t>Umfang</a:t>
            </a:r>
            <a:r>
              <a:rPr lang="pl-PL" dirty="0"/>
              <a:t>-zakres</a:t>
            </a:r>
          </a:p>
          <a:p>
            <a:r>
              <a:rPr lang="pl-PL" dirty="0"/>
              <a:t>der </a:t>
            </a:r>
            <a:r>
              <a:rPr lang="pl-PL" dirty="0" err="1"/>
              <a:t>Betrag</a:t>
            </a:r>
            <a:r>
              <a:rPr lang="pl-PL" dirty="0"/>
              <a:t>-kwota</a:t>
            </a:r>
          </a:p>
          <a:p>
            <a:r>
              <a:rPr lang="pl-PL" dirty="0" err="1"/>
              <a:t>geringst</a:t>
            </a:r>
            <a:r>
              <a:rPr lang="pl-PL" dirty="0"/>
              <a:t>-najmniej</a:t>
            </a:r>
          </a:p>
          <a:p>
            <a:r>
              <a:rPr lang="pl-PL" dirty="0" err="1"/>
              <a:t>umfassen</a:t>
            </a:r>
            <a:r>
              <a:rPr lang="pl-PL" dirty="0"/>
              <a:t>-obejmować</a:t>
            </a:r>
          </a:p>
          <a:p>
            <a:r>
              <a:rPr lang="pl-PL" dirty="0" err="1"/>
              <a:t>die</a:t>
            </a:r>
            <a:r>
              <a:rPr lang="pl-PL" dirty="0"/>
              <a:t> </a:t>
            </a:r>
            <a:r>
              <a:rPr lang="pl-PL" dirty="0" err="1"/>
              <a:t>Sacheinlage</a:t>
            </a:r>
            <a:r>
              <a:rPr lang="pl-PL" dirty="0"/>
              <a:t>-aport</a:t>
            </a:r>
          </a:p>
          <a:p>
            <a:r>
              <a:rPr lang="pl-PL" dirty="0" err="1"/>
              <a:t>die</a:t>
            </a:r>
            <a:r>
              <a:rPr lang="pl-PL" dirty="0"/>
              <a:t> </a:t>
            </a:r>
            <a:r>
              <a:rPr lang="pl-PL" dirty="0" err="1"/>
              <a:t>Satzung</a:t>
            </a:r>
            <a:r>
              <a:rPr lang="pl-PL" dirty="0"/>
              <a:t>-statut</a:t>
            </a:r>
          </a:p>
          <a:p>
            <a:r>
              <a:rPr lang="pl-PL" dirty="0"/>
              <a:t> </a:t>
            </a:r>
          </a:p>
        </p:txBody>
      </p:sp>
    </p:spTree>
    <p:extLst>
      <p:ext uri="{BB962C8B-B14F-4D97-AF65-F5344CB8AC3E}">
        <p14:creationId xmlns:p14="http://schemas.microsoft.com/office/powerpoint/2010/main" val="4653021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178</TotalTime>
  <Words>427</Words>
  <Application>Microsoft Office PowerPoint</Application>
  <PresentationFormat>Panoramiczny</PresentationFormat>
  <Paragraphs>60</Paragraphs>
  <Slides>11</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11</vt:i4>
      </vt:variant>
    </vt:vector>
  </HeadingPairs>
  <TitlesOfParts>
    <vt:vector size="16" baseType="lpstr">
      <vt:lpstr>Arial</vt:lpstr>
      <vt:lpstr>Calibri Light</vt:lpstr>
      <vt:lpstr>Garamond</vt:lpstr>
      <vt:lpstr>Times New Roman</vt:lpstr>
      <vt:lpstr>Organiczny</vt:lpstr>
      <vt:lpstr>Aktiengesellschaft</vt:lpstr>
      <vt:lpstr>Präsentationsplan:</vt:lpstr>
      <vt:lpstr>  Was ist "Aktiengesellschaft (AG)"?</vt:lpstr>
      <vt:lpstr>Prezentacja programu PowerPoint</vt:lpstr>
      <vt:lpstr>Was die Satzung enthalten muss?</vt:lpstr>
      <vt:lpstr>Prezentacja programu PowerPoint</vt:lpstr>
      <vt:lpstr>Prezentacja programu PowerPoint</vt:lpstr>
      <vt:lpstr>Einzelheiten bei Anteilseignern, die juristische Personen sind</vt:lpstr>
      <vt:lpstr>Wörterbuch:</vt:lpstr>
      <vt:lpstr>Hier sind die Quellen, die ich zur Erstellung der Präsentation verwendet habe :</vt:lpstr>
      <vt:lpstr>Prezentacja programu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Aktiengesellschaft</dc:title>
  <dc:creator>48886</dc:creator>
  <cp:lastModifiedBy>Barbara Skoczyńska-Prokopowicz</cp:lastModifiedBy>
  <cp:revision>24</cp:revision>
  <dcterms:created xsi:type="dcterms:W3CDTF">2023-04-27T13:04:44Z</dcterms:created>
  <dcterms:modified xsi:type="dcterms:W3CDTF">2023-05-23T17:53:50Z</dcterms:modified>
</cp:coreProperties>
</file>