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4"/>
  </p:sldMasterIdLst>
  <p:sldIdLst>
    <p:sldId id="256" r:id="rId5"/>
    <p:sldId id="263" r:id="rId6"/>
    <p:sldId id="258" r:id="rId7"/>
    <p:sldId id="259" r:id="rId8"/>
    <p:sldId id="264" r:id="rId9"/>
    <p:sldId id="265" r:id="rId10"/>
    <p:sldId id="262" r:id="rId11"/>
    <p:sldId id="261" r:id="rId12"/>
    <p:sldId id="267" r:id="rId13"/>
    <p:sldId id="266" r:id="rId14"/>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9088459-8202-45C3-B191-6C6F067044DC}" v="988" dt="2023-06-11T21:20:27.82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53" d="100"/>
          <a:sy n="53" d="100"/>
        </p:scale>
        <p:origin x="710"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19"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CC9DA43-951F-AD2E-0852-0154E4DA67E4}"/>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0E8DE7A6-4478-A162-41A8-34A4C70E54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2F611715-5BCA-E65F-4D45-DD1503228C9E}"/>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5" name="Symbol zastępczy stopki 4">
            <a:extLst>
              <a:ext uri="{FF2B5EF4-FFF2-40B4-BE49-F238E27FC236}">
                <a16:creationId xmlns:a16="http://schemas.microsoft.com/office/drawing/2014/main" id="{DAE8E8EA-0560-01BB-0E8B-B91435F48211}"/>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id="{E76CDB2B-8C1B-4B33-49EF-AF3EAAF57D41}"/>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3514700075"/>
      </p:ext>
    </p:extLst>
  </p:cSld>
  <p:clrMapOvr>
    <a:masterClrMapping/>
  </p:clrMapOvr>
  <p:hf sldNum="0" hdr="0" ft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AE23761-8F76-4799-669C-2692F9C37750}"/>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DBE474C0-97B5-0FC0-C9C8-0BB9480A6D1B}"/>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77FAAF53-FF0D-1366-7706-BC6A65CBA2B3}"/>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5" name="Symbol zastępczy stopki 4">
            <a:extLst>
              <a:ext uri="{FF2B5EF4-FFF2-40B4-BE49-F238E27FC236}">
                <a16:creationId xmlns:a16="http://schemas.microsoft.com/office/drawing/2014/main" id="{9E38723B-728B-5128-F1C3-9EBE90208D27}"/>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id="{CC491DF9-B29B-A3A4-BF09-5816699C5631}"/>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3455244198"/>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806CBFDF-D2E3-F98B-3EE3-328B16C9D057}"/>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C606CEF3-83EE-8B70-12A0-2357D6E040A6}"/>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3902DF8-814F-DD3F-D235-7FAF61D313BD}"/>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5" name="Symbol zastępczy stopki 4">
            <a:extLst>
              <a:ext uri="{FF2B5EF4-FFF2-40B4-BE49-F238E27FC236}">
                <a16:creationId xmlns:a16="http://schemas.microsoft.com/office/drawing/2014/main" id="{427AB281-A58C-A372-6C7B-14181CBB41E2}"/>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id="{890B8B20-84D5-7EDA-7C3E-B62ACFDD5023}"/>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667127071"/>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E9F1D65-2B77-CEBC-5D75-3A7C4F90C1AF}"/>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4169034C-37A4-8FE7-41F7-D1BB0D3409C3}"/>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CC0D0136-3A8D-3CF7-8878-272B6020FED2}"/>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5" name="Symbol zastępczy stopki 4">
            <a:extLst>
              <a:ext uri="{FF2B5EF4-FFF2-40B4-BE49-F238E27FC236}">
                <a16:creationId xmlns:a16="http://schemas.microsoft.com/office/drawing/2014/main" id="{3416B6AC-8AF5-15EB-BCA3-997D9CF87114}"/>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id="{0BA68D2E-56DA-72A5-F1EA-729FA19C3660}"/>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919885984"/>
      </p:ext>
    </p:extLst>
  </p:cSld>
  <p:clrMapOvr>
    <a:masterClrMapping/>
  </p:clrMapOvr>
  <p:hf sldNum="0" hdr="0" ftr="0" dt="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32DEE10-9876-B697-32AF-35016D5E99B3}"/>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DEEBD4E-F827-567B-010E-A20BA49AF4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E19D516A-AAFF-9A7B-0738-3314F0AA0C8D}"/>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5" name="Symbol zastępczy stopki 4">
            <a:extLst>
              <a:ext uri="{FF2B5EF4-FFF2-40B4-BE49-F238E27FC236}">
                <a16:creationId xmlns:a16="http://schemas.microsoft.com/office/drawing/2014/main" id="{AA142E4C-7BC5-07DF-6197-CEEA87988BB9}"/>
              </a:ext>
            </a:extLst>
          </p:cNvPr>
          <p:cNvSpPr>
            <a:spLocks noGrp="1"/>
          </p:cNvSpPr>
          <p:nvPr>
            <p:ph type="ftr" sz="quarter" idx="11"/>
          </p:nvPr>
        </p:nvSpPr>
        <p:spPr/>
        <p:txBody>
          <a:bodyPr/>
          <a:lstStyle/>
          <a:p>
            <a:endParaRPr lang="en-US" dirty="0"/>
          </a:p>
        </p:txBody>
      </p:sp>
      <p:sp>
        <p:nvSpPr>
          <p:cNvPr id="6" name="Symbol zastępczy numeru slajdu 5">
            <a:extLst>
              <a:ext uri="{FF2B5EF4-FFF2-40B4-BE49-F238E27FC236}">
                <a16:creationId xmlns:a16="http://schemas.microsoft.com/office/drawing/2014/main" id="{1B24A293-3025-884E-9626-9BCA7669E26F}"/>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3072978971"/>
      </p:ext>
    </p:extLst>
  </p:cSld>
  <p:clrMapOvr>
    <a:masterClrMapping/>
  </p:clrMapOvr>
  <p:hf sldNum="0" hdr="0" ft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5BFA00-21A4-E1D8-B705-1B1AF697434E}"/>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B2F4B9FE-4FE5-FE33-55AF-A0530A51F190}"/>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F32604C9-2C9E-E367-02E2-DDDAC0F6A997}"/>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4CC9D17E-A098-3870-6E1E-10ABAF128357}"/>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6" name="Symbol zastępczy stopki 5">
            <a:extLst>
              <a:ext uri="{FF2B5EF4-FFF2-40B4-BE49-F238E27FC236}">
                <a16:creationId xmlns:a16="http://schemas.microsoft.com/office/drawing/2014/main" id="{90363DFE-7713-C709-C1AB-387E52636076}"/>
              </a:ext>
            </a:extLst>
          </p:cNvPr>
          <p:cNvSpPr>
            <a:spLocks noGrp="1"/>
          </p:cNvSpPr>
          <p:nvPr>
            <p:ph type="ftr" sz="quarter" idx="11"/>
          </p:nvPr>
        </p:nvSpPr>
        <p:spPr/>
        <p:txBody>
          <a:bodyPr/>
          <a:lstStyle/>
          <a:p>
            <a:endParaRPr lang="en-US" dirty="0"/>
          </a:p>
        </p:txBody>
      </p:sp>
      <p:sp>
        <p:nvSpPr>
          <p:cNvPr id="7" name="Symbol zastępczy numeru slajdu 6">
            <a:extLst>
              <a:ext uri="{FF2B5EF4-FFF2-40B4-BE49-F238E27FC236}">
                <a16:creationId xmlns:a16="http://schemas.microsoft.com/office/drawing/2014/main" id="{FB5FC627-B42E-4B00-1238-B6A6F811839F}"/>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426691835"/>
      </p:ext>
    </p:extLst>
  </p:cSld>
  <p:clrMapOvr>
    <a:masterClrMapping/>
  </p:clrMapOvr>
  <p:hf sldNum="0" hdr="0" ft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0B48E26-C82E-33EA-D90E-F633EF379CB7}"/>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A5D8DCEB-75EB-2F5E-0272-C06ABC73FA1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B56F463-2ED7-E075-EF12-4AA253B8B653}"/>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7F4257FD-EE90-B61F-F135-0355420B0BC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3BDBDA2-5019-2956-122E-30951788F07F}"/>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7661961D-96E1-B4D7-95DD-6D28151C5B0A}"/>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8" name="Symbol zastępczy stopki 7">
            <a:extLst>
              <a:ext uri="{FF2B5EF4-FFF2-40B4-BE49-F238E27FC236}">
                <a16:creationId xmlns:a16="http://schemas.microsoft.com/office/drawing/2014/main" id="{320C559B-779F-9431-FEB9-9F1F688E2D34}"/>
              </a:ext>
            </a:extLst>
          </p:cNvPr>
          <p:cNvSpPr>
            <a:spLocks noGrp="1"/>
          </p:cNvSpPr>
          <p:nvPr>
            <p:ph type="ftr" sz="quarter" idx="11"/>
          </p:nvPr>
        </p:nvSpPr>
        <p:spPr/>
        <p:txBody>
          <a:bodyPr/>
          <a:lstStyle/>
          <a:p>
            <a:endParaRPr lang="en-US" dirty="0"/>
          </a:p>
        </p:txBody>
      </p:sp>
      <p:sp>
        <p:nvSpPr>
          <p:cNvPr id="9" name="Symbol zastępczy numeru slajdu 8">
            <a:extLst>
              <a:ext uri="{FF2B5EF4-FFF2-40B4-BE49-F238E27FC236}">
                <a16:creationId xmlns:a16="http://schemas.microsoft.com/office/drawing/2014/main" id="{2E954560-7680-0D5D-973C-1BED751251A4}"/>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1284426975"/>
      </p:ext>
    </p:extLst>
  </p:cSld>
  <p:clrMapOvr>
    <a:masterClrMapping/>
  </p:clrMapOvr>
  <p:hf sldNum="0" hdr="0" ft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29EB68E-25DB-708E-6A74-7443F63EAEC2}"/>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EFF54DE-E6AD-9766-0C5D-0E263AF90155}"/>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4" name="Symbol zastępczy stopki 3">
            <a:extLst>
              <a:ext uri="{FF2B5EF4-FFF2-40B4-BE49-F238E27FC236}">
                <a16:creationId xmlns:a16="http://schemas.microsoft.com/office/drawing/2014/main" id="{94C014F7-DC4F-A38D-757E-0DECEEFCC8B6}"/>
              </a:ext>
            </a:extLst>
          </p:cNvPr>
          <p:cNvSpPr>
            <a:spLocks noGrp="1"/>
          </p:cNvSpPr>
          <p:nvPr>
            <p:ph type="ftr" sz="quarter" idx="11"/>
          </p:nvPr>
        </p:nvSpPr>
        <p:spPr/>
        <p:txBody>
          <a:bodyPr/>
          <a:lstStyle/>
          <a:p>
            <a:endParaRPr lang="en-US" dirty="0"/>
          </a:p>
        </p:txBody>
      </p:sp>
      <p:sp>
        <p:nvSpPr>
          <p:cNvPr id="5" name="Symbol zastępczy numeru slajdu 4">
            <a:extLst>
              <a:ext uri="{FF2B5EF4-FFF2-40B4-BE49-F238E27FC236}">
                <a16:creationId xmlns:a16="http://schemas.microsoft.com/office/drawing/2014/main" id="{AA5F5B26-70F8-1CB1-7005-3A4C5FE52B02}"/>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3970941559"/>
      </p:ext>
    </p:extLst>
  </p:cSld>
  <p:clrMapOvr>
    <a:masterClrMapping/>
  </p:clrMapOvr>
  <p:hf sldNum="0" hdr="0" ftr="0" dt="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D53F89BE-2C47-1150-B93A-3D7308B707E1}"/>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3" name="Symbol zastępczy stopki 2">
            <a:extLst>
              <a:ext uri="{FF2B5EF4-FFF2-40B4-BE49-F238E27FC236}">
                <a16:creationId xmlns:a16="http://schemas.microsoft.com/office/drawing/2014/main" id="{FDD9DE9F-FB36-79CD-EC53-121D28F1C1C6}"/>
              </a:ext>
            </a:extLst>
          </p:cNvPr>
          <p:cNvSpPr>
            <a:spLocks noGrp="1"/>
          </p:cNvSpPr>
          <p:nvPr>
            <p:ph type="ftr" sz="quarter" idx="11"/>
          </p:nvPr>
        </p:nvSpPr>
        <p:spPr/>
        <p:txBody>
          <a:bodyPr/>
          <a:lstStyle/>
          <a:p>
            <a:endParaRPr lang="en-US" dirty="0"/>
          </a:p>
        </p:txBody>
      </p:sp>
      <p:sp>
        <p:nvSpPr>
          <p:cNvPr id="4" name="Symbol zastępczy numeru slajdu 3">
            <a:extLst>
              <a:ext uri="{FF2B5EF4-FFF2-40B4-BE49-F238E27FC236}">
                <a16:creationId xmlns:a16="http://schemas.microsoft.com/office/drawing/2014/main" id="{92442BC5-F49C-F21F-8DF3-0783CBB4B8AE}"/>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696295940"/>
      </p:ext>
    </p:extLst>
  </p:cSld>
  <p:clrMapOvr>
    <a:masterClrMapping/>
  </p:clrMapOvr>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CEE5540-DAB0-DBEF-F5A1-C900D314710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94408C4C-1A71-8242-539C-67392ED3462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31072981-D48E-CF28-8163-7D65A87269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D029CCD-6289-30C1-A681-BB1C69C55270}"/>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6" name="Symbol zastępczy stopki 5">
            <a:extLst>
              <a:ext uri="{FF2B5EF4-FFF2-40B4-BE49-F238E27FC236}">
                <a16:creationId xmlns:a16="http://schemas.microsoft.com/office/drawing/2014/main" id="{26CEDAF8-4941-5582-9E3D-600D9C1384E3}"/>
              </a:ext>
            </a:extLst>
          </p:cNvPr>
          <p:cNvSpPr>
            <a:spLocks noGrp="1"/>
          </p:cNvSpPr>
          <p:nvPr>
            <p:ph type="ftr" sz="quarter" idx="11"/>
          </p:nvPr>
        </p:nvSpPr>
        <p:spPr/>
        <p:txBody>
          <a:bodyPr/>
          <a:lstStyle/>
          <a:p>
            <a:endParaRPr lang="en-US" dirty="0"/>
          </a:p>
        </p:txBody>
      </p:sp>
      <p:sp>
        <p:nvSpPr>
          <p:cNvPr id="7" name="Symbol zastępczy numeru slajdu 6">
            <a:extLst>
              <a:ext uri="{FF2B5EF4-FFF2-40B4-BE49-F238E27FC236}">
                <a16:creationId xmlns:a16="http://schemas.microsoft.com/office/drawing/2014/main" id="{8F6A9A2F-EDC3-7548-D7B2-43F765190BDC}"/>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3886160715"/>
      </p:ext>
    </p:extLst>
  </p:cSld>
  <p:clrMapOvr>
    <a:masterClrMapping/>
  </p:clrMapOvr>
  <p:hf sldNum="0"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4397FE96-B6D0-4909-3DD8-87FE06B5DE62}"/>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7246E3CB-477E-D3FC-DF84-46997D0B9F2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CBB18532-DEBE-24B6-32B4-64BCCE8B32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64FD2678-1163-2F19-07F2-1AA4FA803BAA}"/>
              </a:ext>
            </a:extLst>
          </p:cNvPr>
          <p:cNvSpPr>
            <a:spLocks noGrp="1"/>
          </p:cNvSpPr>
          <p:nvPr>
            <p:ph type="dt" sz="half" idx="10"/>
          </p:nvPr>
        </p:nvSpPr>
        <p:spPr/>
        <p:txBody>
          <a:bodyPr/>
          <a:lstStyle/>
          <a:p>
            <a:fld id="{F481A142-DA77-4A5F-AD1F-14E6C18F0F5F}" type="datetime1">
              <a:rPr lang="en-US" smtClean="0"/>
              <a:t>6/11/2023</a:t>
            </a:fld>
            <a:endParaRPr lang="en-US" dirty="0"/>
          </a:p>
        </p:txBody>
      </p:sp>
      <p:sp>
        <p:nvSpPr>
          <p:cNvPr id="6" name="Symbol zastępczy stopki 5">
            <a:extLst>
              <a:ext uri="{FF2B5EF4-FFF2-40B4-BE49-F238E27FC236}">
                <a16:creationId xmlns:a16="http://schemas.microsoft.com/office/drawing/2014/main" id="{26DE4E9E-FE02-A41B-35E6-F92475E727AE}"/>
              </a:ext>
            </a:extLst>
          </p:cNvPr>
          <p:cNvSpPr>
            <a:spLocks noGrp="1"/>
          </p:cNvSpPr>
          <p:nvPr>
            <p:ph type="ftr" sz="quarter" idx="11"/>
          </p:nvPr>
        </p:nvSpPr>
        <p:spPr/>
        <p:txBody>
          <a:bodyPr/>
          <a:lstStyle/>
          <a:p>
            <a:endParaRPr lang="en-US" dirty="0"/>
          </a:p>
        </p:txBody>
      </p:sp>
      <p:sp>
        <p:nvSpPr>
          <p:cNvPr id="7" name="Symbol zastępczy numeru slajdu 6">
            <a:extLst>
              <a:ext uri="{FF2B5EF4-FFF2-40B4-BE49-F238E27FC236}">
                <a16:creationId xmlns:a16="http://schemas.microsoft.com/office/drawing/2014/main" id="{81AE8091-8DD2-CC5B-5FA9-4351B2DB5B00}"/>
              </a:ext>
            </a:extLst>
          </p:cNvPr>
          <p:cNvSpPr>
            <a:spLocks noGrp="1"/>
          </p:cNvSpPr>
          <p:nvPr>
            <p:ph type="sldNum" sz="quarter" idx="12"/>
          </p:nvPr>
        </p:nvSpPr>
        <p:spPr/>
        <p:txBody>
          <a:bodyPr/>
          <a:lstStyle/>
          <a:p>
            <a:fld id="{1F646F3F-274D-499B-ABBE-824EB4ABDC3D}" type="slidenum">
              <a:rPr lang="en-US" smtClean="0"/>
              <a:pPr/>
              <a:t>‹#›</a:t>
            </a:fld>
            <a:endParaRPr lang="en-US"/>
          </a:p>
        </p:txBody>
      </p:sp>
    </p:spTree>
    <p:extLst>
      <p:ext uri="{BB962C8B-B14F-4D97-AF65-F5344CB8AC3E}">
        <p14:creationId xmlns:p14="http://schemas.microsoft.com/office/powerpoint/2010/main" val="4004175713"/>
      </p:ext>
    </p:extLst>
  </p:cSld>
  <p:clrMapOvr>
    <a:masterClrMapping/>
  </p:clrMapOvr>
  <p:hf sldNum="0" hdr="0" ft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ED766933-0A54-9B99-4C59-E34A205114F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287E4766-B22B-EA4E-F5DE-0F867EED90B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BF660F3D-D030-488F-ACA6-22E1D8B3D48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81A142-DA77-4A5F-AD1F-14E6C18F0F5F}" type="datetime1">
              <a:rPr lang="en-US" smtClean="0"/>
              <a:t>6/11/2023</a:t>
            </a:fld>
            <a:endParaRPr lang="en-US" dirty="0"/>
          </a:p>
        </p:txBody>
      </p:sp>
      <p:sp>
        <p:nvSpPr>
          <p:cNvPr id="5" name="Symbol zastępczy stopki 4">
            <a:extLst>
              <a:ext uri="{FF2B5EF4-FFF2-40B4-BE49-F238E27FC236}">
                <a16:creationId xmlns:a16="http://schemas.microsoft.com/office/drawing/2014/main" id="{ECEB7065-8CDE-8437-E541-EBE8532C5F32}"/>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ymbol zastępczy numeru slajdu 5">
            <a:extLst>
              <a:ext uri="{FF2B5EF4-FFF2-40B4-BE49-F238E27FC236}">
                <a16:creationId xmlns:a16="http://schemas.microsoft.com/office/drawing/2014/main" id="{AC5F4D90-4A67-E3A2-955D-9D2C4D315D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46F3F-274D-499B-ABBE-824EB4ABDC3D}" type="slidenum">
              <a:rPr lang="en-US" smtClean="0"/>
              <a:pPr/>
              <a:t>‹#›</a:t>
            </a:fld>
            <a:endParaRPr lang="en-US"/>
          </a:p>
        </p:txBody>
      </p:sp>
    </p:spTree>
    <p:extLst>
      <p:ext uri="{BB962C8B-B14F-4D97-AF65-F5344CB8AC3E}">
        <p14:creationId xmlns:p14="http://schemas.microsoft.com/office/powerpoint/2010/main" val="2867338797"/>
      </p:ext>
    </p:extLst>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 name="Obraz 9">
            <a:extLst>
              <a:ext uri="{FF2B5EF4-FFF2-40B4-BE49-F238E27FC236}">
                <a16:creationId xmlns:a16="http://schemas.microsoft.com/office/drawing/2014/main" id="{485833F4-929F-92AB-A78F-5DDB1DD4EFAD}"/>
              </a:ext>
            </a:extLst>
          </p:cNvPr>
          <p:cNvPicPr>
            <a:picLocks noChangeAspect="1"/>
          </p:cNvPicPr>
          <p:nvPr/>
        </p:nvPicPr>
        <p:blipFill>
          <a:blip r:embed="rId2"/>
          <a:stretch>
            <a:fillRect/>
          </a:stretch>
        </p:blipFill>
        <p:spPr>
          <a:xfrm>
            <a:off x="-1" y="0"/>
            <a:ext cx="12192001" cy="6849006"/>
          </a:xfrm>
          <a:prstGeom prst="rect">
            <a:avLst/>
          </a:prstGeom>
        </p:spPr>
      </p:pic>
      <p:sp>
        <p:nvSpPr>
          <p:cNvPr id="2" name="Tytuł 1">
            <a:extLst>
              <a:ext uri="{FF2B5EF4-FFF2-40B4-BE49-F238E27FC236}">
                <a16:creationId xmlns:a16="http://schemas.microsoft.com/office/drawing/2014/main" id="{D5D1E2FE-FE2C-0F1D-AE69-2F6705BC492F}"/>
              </a:ext>
            </a:extLst>
          </p:cNvPr>
          <p:cNvSpPr>
            <a:spLocks noGrp="1"/>
          </p:cNvSpPr>
          <p:nvPr>
            <p:ph type="ctrTitle"/>
          </p:nvPr>
        </p:nvSpPr>
        <p:spPr>
          <a:xfrm>
            <a:off x="453045" y="752705"/>
            <a:ext cx="11285908" cy="3002151"/>
          </a:xfrm>
        </p:spPr>
        <p:txBody>
          <a:bodyPr vert="horz" lIns="91440" tIns="45720" rIns="91440" bIns="45720" rtlCol="0" anchor="b">
            <a:noAutofit/>
          </a:bodyPr>
          <a:lstStyle/>
          <a:p>
            <a:pPr algn="ctr"/>
            <a:r>
              <a:rPr lang="en-US" sz="9600" kern="1200" dirty="0">
                <a:solidFill>
                  <a:schemeClr val="tx1"/>
                </a:solidFill>
                <a:latin typeface="Baguet Script" pitchFamily="2" charset="0"/>
                <a:cs typeface="Times New Roman" panose="02020603050405020304" pitchFamily="18" charset="0"/>
              </a:rPr>
              <a:t>Gesellschaft </a:t>
            </a:r>
            <a:r>
              <a:rPr lang="pl-PL" sz="9600" kern="1200" dirty="0">
                <a:solidFill>
                  <a:schemeClr val="tx1"/>
                </a:solidFill>
                <a:latin typeface="Baguet Script" pitchFamily="2" charset="0"/>
                <a:cs typeface="Times New Roman" panose="02020603050405020304" pitchFamily="18" charset="0"/>
              </a:rPr>
              <a:t>    </a:t>
            </a:r>
            <a:r>
              <a:rPr lang="pl-PL" sz="9600" dirty="0">
                <a:solidFill>
                  <a:schemeClr val="bg2"/>
                </a:solidFill>
                <a:latin typeface="Baguet Script" pitchFamily="2" charset="0"/>
                <a:cs typeface="Times New Roman" panose="02020603050405020304" pitchFamily="18" charset="0"/>
              </a:rPr>
              <a:t>            </a:t>
            </a:r>
            <a:r>
              <a:rPr lang="en-US" sz="9600" kern="1200" dirty="0" err="1">
                <a:solidFill>
                  <a:schemeClr val="tx1"/>
                </a:solidFill>
                <a:latin typeface="Baguet Script" pitchFamily="2" charset="0"/>
                <a:cs typeface="Times New Roman" panose="02020603050405020304" pitchFamily="18" charset="0"/>
              </a:rPr>
              <a:t>Bürgerlichen</a:t>
            </a:r>
            <a:r>
              <a:rPr lang="en-US" sz="9600" kern="1200" dirty="0">
                <a:solidFill>
                  <a:schemeClr val="tx1"/>
                </a:solidFill>
                <a:latin typeface="Baguet Script" pitchFamily="2" charset="0"/>
                <a:cs typeface="Times New Roman" panose="02020603050405020304" pitchFamily="18" charset="0"/>
              </a:rPr>
              <a:t> </a:t>
            </a:r>
            <a:r>
              <a:rPr lang="en-US" sz="9600" kern="1200" dirty="0" err="1">
                <a:solidFill>
                  <a:schemeClr val="tx1"/>
                </a:solidFill>
                <a:latin typeface="Baguet Script" pitchFamily="2" charset="0"/>
                <a:cs typeface="Times New Roman" panose="02020603050405020304" pitchFamily="18" charset="0"/>
              </a:rPr>
              <a:t>Rechts</a:t>
            </a:r>
            <a:endParaRPr lang="en-US" sz="9600" kern="1200" dirty="0">
              <a:solidFill>
                <a:schemeClr val="tx1"/>
              </a:solidFill>
              <a:latin typeface="Baguet Script" pitchFamily="2" charset="0"/>
              <a:cs typeface="Times New Roman" panose="02020603050405020304" pitchFamily="18" charset="0"/>
            </a:endParaRPr>
          </a:p>
        </p:txBody>
      </p:sp>
      <p:sp>
        <p:nvSpPr>
          <p:cNvPr id="3" name="Podtytuł 2">
            <a:extLst>
              <a:ext uri="{FF2B5EF4-FFF2-40B4-BE49-F238E27FC236}">
                <a16:creationId xmlns:a16="http://schemas.microsoft.com/office/drawing/2014/main" id="{4FB99E1E-6843-FD33-0B50-F3B428D04B15}"/>
              </a:ext>
            </a:extLst>
          </p:cNvPr>
          <p:cNvSpPr>
            <a:spLocks noGrp="1"/>
          </p:cNvSpPr>
          <p:nvPr>
            <p:ph type="subTitle" idx="1"/>
          </p:nvPr>
        </p:nvSpPr>
        <p:spPr>
          <a:xfrm>
            <a:off x="4397835" y="4915084"/>
            <a:ext cx="5355276" cy="1778504"/>
          </a:xfrm>
        </p:spPr>
        <p:txBody>
          <a:bodyPr vert="horz" lIns="91440" tIns="45720" rIns="91440" bIns="45720" rtlCol="0" anchor="t">
            <a:normAutofit lnSpcReduction="10000"/>
          </a:bodyPr>
          <a:lstStyle/>
          <a:p>
            <a:pPr algn="r"/>
            <a:r>
              <a:rPr lang="pl-PL" b="1" dirty="0" err="1">
                <a:latin typeface="Times New Roman" panose="02020603050405020304" pitchFamily="18" charset="0"/>
                <a:cs typeface="Times New Roman" panose="02020603050405020304" pitchFamily="18" charset="0"/>
              </a:rPr>
              <a:t>Präsentiert</a:t>
            </a:r>
            <a:r>
              <a:rPr lang="pl-PL" b="1" dirty="0">
                <a:latin typeface="Times New Roman" panose="02020603050405020304" pitchFamily="18" charset="0"/>
                <a:cs typeface="Times New Roman" panose="02020603050405020304" pitchFamily="18" charset="0"/>
              </a:rPr>
              <a:t> von:</a:t>
            </a:r>
          </a:p>
          <a:p>
            <a:pPr algn="r"/>
            <a:r>
              <a:rPr lang="en-US" dirty="0">
                <a:latin typeface="Times New Roman" panose="02020603050405020304" pitchFamily="18" charset="0"/>
                <a:cs typeface="Times New Roman" panose="02020603050405020304" pitchFamily="18" charset="0"/>
              </a:rPr>
              <a:t>Aleksandra Augustyn</a:t>
            </a:r>
          </a:p>
          <a:p>
            <a:pPr algn="r"/>
            <a:r>
              <a:rPr lang="en-US" dirty="0" err="1">
                <a:latin typeface="Times New Roman" panose="02020603050405020304" pitchFamily="18" charset="0"/>
                <a:cs typeface="Times New Roman" panose="02020603050405020304" pitchFamily="18" charset="0"/>
              </a:rPr>
              <a:t>Wirtschaftswissenschaften</a:t>
            </a:r>
            <a:r>
              <a:rPr lang="pl-PL" dirty="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II </a:t>
            </a:r>
            <a:r>
              <a:rPr lang="pl-PL" dirty="0" err="1">
                <a:latin typeface="Times New Roman" panose="02020603050405020304" pitchFamily="18" charset="0"/>
                <a:cs typeface="Times New Roman" panose="02020603050405020304" pitchFamily="18" charset="0"/>
              </a:rPr>
              <a:t>Sj</a:t>
            </a:r>
            <a:r>
              <a:rPr lang="pl-PL" dirty="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pPr algn="r"/>
            <a:r>
              <a:rPr lang="pl-PL" dirty="0" err="1">
                <a:latin typeface="Times New Roman" panose="02020603050405020304" pitchFamily="18" charset="0"/>
                <a:cs typeface="Times New Roman" panose="02020603050405020304" pitchFamily="18" charset="0"/>
              </a:rPr>
              <a:t>Universität</a:t>
            </a:r>
            <a:r>
              <a:rPr lang="pl-PL" dirty="0">
                <a:latin typeface="Times New Roman" panose="02020603050405020304" pitchFamily="18" charset="0"/>
                <a:cs typeface="Times New Roman" panose="02020603050405020304" pitchFamily="18" charset="0"/>
              </a:rPr>
              <a:t> </a:t>
            </a:r>
            <a:r>
              <a:rPr lang="pl-PL" dirty="0" err="1">
                <a:latin typeface="Times New Roman" panose="02020603050405020304" pitchFamily="18" charset="0"/>
                <a:cs typeface="Times New Roman" panose="02020603050405020304" pitchFamily="18" charset="0"/>
              </a:rPr>
              <a:t>Rzeszow</a:t>
            </a:r>
            <a:endParaRPr lang="pl-PL" dirty="0">
              <a:latin typeface="Times New Roman" panose="02020603050405020304" pitchFamily="18" charset="0"/>
              <a:cs typeface="Times New Roman" panose="02020603050405020304" pitchFamily="18" charset="0"/>
            </a:endParaRPr>
          </a:p>
        </p:txBody>
      </p:sp>
      <p:pic>
        <p:nvPicPr>
          <p:cNvPr id="5" name="Picture 2" descr="Uniwersytet Rzeszowski – Wikipedia, wolna encyklopedia">
            <a:extLst>
              <a:ext uri="{FF2B5EF4-FFF2-40B4-BE49-F238E27FC236}">
                <a16:creationId xmlns:a16="http://schemas.microsoft.com/office/drawing/2014/main" id="{9CA7E0E2-DF1C-48A6-F967-C976C881D07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843478" y="4624533"/>
            <a:ext cx="1895475" cy="189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86448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Obraz 3">
            <a:extLst>
              <a:ext uri="{FF2B5EF4-FFF2-40B4-BE49-F238E27FC236}">
                <a16:creationId xmlns:a16="http://schemas.microsoft.com/office/drawing/2014/main" id="{14E39BF1-83B1-501A-FB69-A4DCCA18FF7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0"/>
            <a:ext cx="12192001" cy="6851856"/>
          </a:xfrm>
          <a:prstGeom prst="rect">
            <a:avLst/>
          </a:prstGeom>
        </p:spPr>
      </p:pic>
      <p:sp>
        <p:nvSpPr>
          <p:cNvPr id="2" name="Tytuł 1">
            <a:extLst>
              <a:ext uri="{FF2B5EF4-FFF2-40B4-BE49-F238E27FC236}">
                <a16:creationId xmlns:a16="http://schemas.microsoft.com/office/drawing/2014/main" id="{B6BE6EE2-2A86-93BF-10A4-ADC7CA44FF36}"/>
              </a:ext>
            </a:extLst>
          </p:cNvPr>
          <p:cNvSpPr>
            <a:spLocks noGrp="1"/>
          </p:cNvSpPr>
          <p:nvPr>
            <p:ph type="title"/>
          </p:nvPr>
        </p:nvSpPr>
        <p:spPr>
          <a:xfrm>
            <a:off x="838199" y="2065440"/>
            <a:ext cx="10515600" cy="2720975"/>
          </a:xfrm>
        </p:spPr>
        <p:txBody>
          <a:bodyPr>
            <a:normAutofit/>
          </a:bodyPr>
          <a:lstStyle/>
          <a:p>
            <a:pPr algn="ctr"/>
            <a:r>
              <a:rPr lang="pl-PL" sz="8800" dirty="0">
                <a:solidFill>
                  <a:schemeClr val="accent2">
                    <a:lumMod val="50000"/>
                  </a:schemeClr>
                </a:solidFill>
                <a:latin typeface="Baguet Script" pitchFamily="2" charset="0"/>
                <a:cs typeface="Times New Roman" panose="02020603050405020304" pitchFamily="18" charset="0"/>
              </a:rPr>
              <a:t>Danke </a:t>
            </a:r>
            <a:r>
              <a:rPr lang="pl-PL" sz="8800" dirty="0" err="1">
                <a:solidFill>
                  <a:schemeClr val="accent2">
                    <a:lumMod val="50000"/>
                  </a:schemeClr>
                </a:solidFill>
                <a:latin typeface="Baguet Script" pitchFamily="2" charset="0"/>
                <a:cs typeface="Times New Roman" panose="02020603050405020304" pitchFamily="18" charset="0"/>
              </a:rPr>
              <a:t>für</a:t>
            </a:r>
            <a:r>
              <a:rPr lang="pl-PL" sz="8800" dirty="0">
                <a:solidFill>
                  <a:schemeClr val="accent2">
                    <a:lumMod val="50000"/>
                  </a:schemeClr>
                </a:solidFill>
                <a:latin typeface="Baguet Script" pitchFamily="2" charset="0"/>
                <a:cs typeface="Times New Roman" panose="02020603050405020304" pitchFamily="18" charset="0"/>
              </a:rPr>
              <a:t> </a:t>
            </a:r>
            <a:r>
              <a:rPr lang="pl-PL" sz="8800" dirty="0" err="1">
                <a:solidFill>
                  <a:schemeClr val="accent2">
                    <a:lumMod val="50000"/>
                  </a:schemeClr>
                </a:solidFill>
                <a:latin typeface="Baguet Script" pitchFamily="2" charset="0"/>
                <a:cs typeface="Times New Roman" panose="02020603050405020304" pitchFamily="18" charset="0"/>
              </a:rPr>
              <a:t>Ihre</a:t>
            </a:r>
            <a:r>
              <a:rPr lang="pl-PL" sz="8800" dirty="0">
                <a:solidFill>
                  <a:schemeClr val="accent2">
                    <a:lumMod val="50000"/>
                  </a:schemeClr>
                </a:solidFill>
                <a:latin typeface="Baguet Script" pitchFamily="2" charset="0"/>
                <a:cs typeface="Times New Roman" panose="02020603050405020304" pitchFamily="18" charset="0"/>
              </a:rPr>
              <a:t> </a:t>
            </a:r>
            <a:r>
              <a:rPr lang="pl-PL" sz="8800" dirty="0" err="1">
                <a:solidFill>
                  <a:schemeClr val="accent2">
                    <a:lumMod val="50000"/>
                  </a:schemeClr>
                </a:solidFill>
                <a:latin typeface="Baguet Script" pitchFamily="2" charset="0"/>
                <a:cs typeface="Times New Roman" panose="02020603050405020304" pitchFamily="18" charset="0"/>
              </a:rPr>
              <a:t>Aufmerksamkeit</a:t>
            </a:r>
            <a:endParaRPr lang="pl-PL" sz="8800" dirty="0">
              <a:solidFill>
                <a:schemeClr val="accent2">
                  <a:lumMod val="50000"/>
                </a:schemeClr>
              </a:solidFill>
              <a:latin typeface="Baguet Script" pitchFamily="2" charset="0"/>
              <a:cs typeface="Times New Roman" panose="02020603050405020304" pitchFamily="18" charset="0"/>
            </a:endParaRPr>
          </a:p>
        </p:txBody>
      </p:sp>
    </p:spTree>
    <p:extLst>
      <p:ext uri="{BB962C8B-B14F-4D97-AF65-F5344CB8AC3E}">
        <p14:creationId xmlns:p14="http://schemas.microsoft.com/office/powerpoint/2010/main" val="4325959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alpha val="0"/>
          </a:schemeClr>
        </a:solidFill>
        <a:effectLst/>
      </p:bgPr>
    </p:bg>
    <p:spTree>
      <p:nvGrpSpPr>
        <p:cNvPr id="1" name=""/>
        <p:cNvGrpSpPr/>
        <p:nvPr/>
      </p:nvGrpSpPr>
      <p:grpSpPr>
        <a:xfrm>
          <a:off x="0" y="0"/>
          <a:ext cx="0" cy="0"/>
          <a:chOff x="0" y="0"/>
          <a:chExt cx="0" cy="0"/>
        </a:xfrm>
      </p:grpSpPr>
      <p:pic>
        <p:nvPicPr>
          <p:cNvPr id="10" name="Obraz 9">
            <a:extLst>
              <a:ext uri="{FF2B5EF4-FFF2-40B4-BE49-F238E27FC236}">
                <a16:creationId xmlns:a16="http://schemas.microsoft.com/office/drawing/2014/main" id="{2CFFC24C-EDF5-B420-0202-47E6B7DD7D80}"/>
              </a:ext>
            </a:extLst>
          </p:cNvPr>
          <p:cNvPicPr>
            <a:picLocks noChangeAspect="1"/>
          </p:cNvPicPr>
          <p:nvPr/>
        </p:nvPicPr>
        <p:blipFill>
          <a:blip r:embed="rId2"/>
          <a:stretch>
            <a:fillRect/>
          </a:stretch>
        </p:blipFill>
        <p:spPr>
          <a:xfrm>
            <a:off x="-96660" y="0"/>
            <a:ext cx="12288660" cy="6911840"/>
          </a:xfrm>
          <a:prstGeom prst="rect">
            <a:avLst/>
          </a:prstGeom>
        </p:spPr>
      </p:pic>
      <p:sp>
        <p:nvSpPr>
          <p:cNvPr id="3" name="pole tekstowe 2">
            <a:extLst>
              <a:ext uri="{FF2B5EF4-FFF2-40B4-BE49-F238E27FC236}">
                <a16:creationId xmlns:a16="http://schemas.microsoft.com/office/drawing/2014/main" id="{90238F30-75FE-0E5B-0377-2697F0F5190E}"/>
              </a:ext>
            </a:extLst>
          </p:cNvPr>
          <p:cNvSpPr txBox="1"/>
          <p:nvPr/>
        </p:nvSpPr>
        <p:spPr>
          <a:xfrm>
            <a:off x="3225999" y="203039"/>
            <a:ext cx="6310312" cy="1015663"/>
          </a:xfrm>
          <a:prstGeom prst="rect">
            <a:avLst/>
          </a:prstGeom>
          <a:noFill/>
        </p:spPr>
        <p:txBody>
          <a:bodyPr wrap="square">
            <a:spAutoFit/>
          </a:bodyPr>
          <a:lstStyle/>
          <a:p>
            <a:pPr algn="ctr"/>
            <a:r>
              <a:rPr lang="pl-PL" sz="6000" b="1" dirty="0">
                <a:latin typeface="Bahnschrift SemiBold Condensed" panose="020B0502040204020203" pitchFamily="34" charset="0"/>
              </a:rPr>
              <a:t>AGENDA</a:t>
            </a:r>
          </a:p>
        </p:txBody>
      </p:sp>
      <p:sp>
        <p:nvSpPr>
          <p:cNvPr id="5" name="pole tekstowe 4">
            <a:extLst>
              <a:ext uri="{FF2B5EF4-FFF2-40B4-BE49-F238E27FC236}">
                <a16:creationId xmlns:a16="http://schemas.microsoft.com/office/drawing/2014/main" id="{C502CBFF-6748-13E9-F6B6-CC9FB8148ED2}"/>
              </a:ext>
            </a:extLst>
          </p:cNvPr>
          <p:cNvSpPr txBox="1"/>
          <p:nvPr/>
        </p:nvSpPr>
        <p:spPr>
          <a:xfrm>
            <a:off x="2506043" y="1329407"/>
            <a:ext cx="8936182" cy="5061642"/>
          </a:xfrm>
          <a:prstGeom prst="rect">
            <a:avLst/>
          </a:prstGeom>
          <a:noFill/>
        </p:spPr>
        <p:txBody>
          <a:bodyPr wrap="square">
            <a:spAutoFit/>
          </a:bodyPr>
          <a:lstStyle/>
          <a:p>
            <a:pPr>
              <a:lnSpc>
                <a:spcPct val="107000"/>
              </a:lnSpc>
              <a:spcAft>
                <a:spcPts val="800"/>
              </a:spcAft>
            </a:pPr>
            <a:r>
              <a:rPr lang="pl-PL" sz="2800" kern="100" dirty="0">
                <a:latin typeface="Times New Roman" panose="02020603050405020304" pitchFamily="18" charset="0"/>
                <a:ea typeface="Calibri" panose="020F0502020204030204" pitchFamily="34" charset="0"/>
                <a:cs typeface="Times New Roman" panose="02020603050405020304" pitchFamily="18" charset="0"/>
              </a:rPr>
              <a:t>1</a:t>
            </a:r>
            <a:r>
              <a:rPr lang="de-DE" sz="3600" kern="100" dirty="0">
                <a:effectLst/>
                <a:latin typeface="Times New Roman" panose="02020603050405020304" pitchFamily="18" charset="0"/>
                <a:ea typeface="Calibri" panose="020F0502020204030204" pitchFamily="34" charset="0"/>
                <a:cs typeface="Times New Roman" panose="02020603050405020304" pitchFamily="18" charset="0"/>
              </a:rPr>
              <a:t>. </a:t>
            </a:r>
            <a:r>
              <a:rPr lang="de-DE" sz="3200" kern="100" dirty="0">
                <a:effectLst/>
                <a:latin typeface="Times New Roman" panose="02020603050405020304" pitchFamily="18" charset="0"/>
                <a:ea typeface="Calibri" panose="020F0502020204030204" pitchFamily="34" charset="0"/>
                <a:cs typeface="Times New Roman" panose="02020603050405020304" pitchFamily="18" charset="0"/>
              </a:rPr>
              <a:t>Allgemeine </a:t>
            </a:r>
            <a:r>
              <a:rPr lang="pl-PL" sz="3200" kern="100" dirty="0" err="1">
                <a:latin typeface="Times New Roman" panose="02020603050405020304" pitchFamily="18" charset="0"/>
                <a:ea typeface="Calibri" panose="020F0502020204030204" pitchFamily="34" charset="0"/>
                <a:cs typeface="Times New Roman" panose="02020603050405020304" pitchFamily="18" charset="0"/>
              </a:rPr>
              <a:t>Infos</a:t>
            </a:r>
            <a:endParaRPr lang="pl-PL"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de-DE" sz="3200" kern="100" dirty="0">
                <a:effectLst/>
                <a:latin typeface="Times New Roman" panose="02020603050405020304" pitchFamily="18" charset="0"/>
                <a:ea typeface="Calibri" panose="020F0502020204030204" pitchFamily="34" charset="0"/>
                <a:cs typeface="Times New Roman" panose="02020603050405020304" pitchFamily="18" charset="0"/>
              </a:rPr>
              <a:t>2. Firmengründung – Wie sieht der Vertrag aus?</a:t>
            </a:r>
            <a:endParaRPr lang="pl-PL"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de-DE" sz="3200" kern="100" dirty="0">
                <a:effectLst/>
                <a:latin typeface="Times New Roman" panose="02020603050405020304" pitchFamily="18" charset="0"/>
                <a:ea typeface="Calibri" panose="020F0502020204030204" pitchFamily="34" charset="0"/>
                <a:cs typeface="Times New Roman" panose="02020603050405020304" pitchFamily="18" charset="0"/>
              </a:rPr>
              <a:t>3. Phasen der Eintragung einer Lebenspartnerschaft</a:t>
            </a:r>
            <a:endParaRPr lang="pl-PL"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de-DE" sz="3200" kern="100" dirty="0">
                <a:effectLst/>
                <a:latin typeface="Times New Roman" panose="02020603050405020304" pitchFamily="18" charset="0"/>
                <a:ea typeface="Calibri" panose="020F0502020204030204" pitchFamily="34" charset="0"/>
                <a:cs typeface="Times New Roman" panose="02020603050405020304" pitchFamily="18" charset="0"/>
              </a:rPr>
              <a:t>4. Beteiligung an Gewinnen und Verlusten</a:t>
            </a:r>
            <a:endParaRPr lang="pl-PL"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pl-PL" sz="3200" kern="100" dirty="0">
                <a:latin typeface="Times New Roman" panose="02020603050405020304" pitchFamily="18" charset="0"/>
                <a:ea typeface="Calibri" panose="020F0502020204030204" pitchFamily="34" charset="0"/>
                <a:cs typeface="Times New Roman" panose="02020603050405020304" pitchFamily="18" charset="0"/>
              </a:rPr>
              <a:t>5</a:t>
            </a:r>
            <a:r>
              <a:rPr lang="de-DE" sz="3200" kern="100" dirty="0">
                <a:effectLst/>
                <a:latin typeface="Times New Roman" panose="02020603050405020304" pitchFamily="18" charset="0"/>
                <a:ea typeface="Calibri" panose="020F0502020204030204" pitchFamily="34" charset="0"/>
                <a:cs typeface="Times New Roman" panose="02020603050405020304" pitchFamily="18" charset="0"/>
              </a:rPr>
              <a:t>. Vor- und Nachteile</a:t>
            </a:r>
            <a:endParaRPr lang="pl-PL"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pl-PL" sz="3200" kern="100" dirty="0">
                <a:latin typeface="Times New Roman" panose="02020603050405020304" pitchFamily="18" charset="0"/>
                <a:ea typeface="Calibri" panose="020F0502020204030204" pitchFamily="34" charset="0"/>
                <a:cs typeface="Times New Roman" panose="02020603050405020304" pitchFamily="18" charset="0"/>
              </a:rPr>
              <a:t>6</a:t>
            </a:r>
            <a:r>
              <a:rPr lang="de-DE" sz="3200" kern="100" dirty="0">
                <a:effectLst/>
                <a:latin typeface="Times New Roman" panose="02020603050405020304" pitchFamily="18" charset="0"/>
                <a:ea typeface="Calibri" panose="020F0502020204030204" pitchFamily="34" charset="0"/>
                <a:cs typeface="Times New Roman" panose="02020603050405020304" pitchFamily="18" charset="0"/>
              </a:rPr>
              <a:t>. Wörterbuch</a:t>
            </a:r>
            <a:endParaRPr lang="pl-PL"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a:lnSpc>
                <a:spcPct val="107000"/>
              </a:lnSpc>
              <a:spcAft>
                <a:spcPts val="800"/>
              </a:spcAft>
            </a:pPr>
            <a:r>
              <a:rPr lang="pl-PL" sz="3200" kern="100" dirty="0">
                <a:latin typeface="Times New Roman" panose="02020603050405020304" pitchFamily="18" charset="0"/>
                <a:ea typeface="Calibri" panose="020F0502020204030204" pitchFamily="34" charset="0"/>
                <a:cs typeface="Times New Roman" panose="02020603050405020304" pitchFamily="18" charset="0"/>
              </a:rPr>
              <a:t>7</a:t>
            </a:r>
            <a:r>
              <a:rPr lang="de-DE" sz="3200" kern="100" dirty="0">
                <a:effectLst/>
                <a:latin typeface="Times New Roman" panose="02020603050405020304" pitchFamily="18" charset="0"/>
                <a:ea typeface="Calibri" panose="020F0502020204030204" pitchFamily="34" charset="0"/>
                <a:cs typeface="Times New Roman" panose="02020603050405020304" pitchFamily="18" charset="0"/>
              </a:rPr>
              <a:t>. Quellen</a:t>
            </a:r>
            <a:endParaRPr lang="pl-PL" sz="3200" kern="100" dirty="0">
              <a:effectLst/>
              <a:latin typeface="Times New Roman" panose="02020603050405020304" pitchFamily="18" charset="0"/>
              <a:ea typeface="Calibri" panose="020F0502020204030204" pitchFamily="34" charset="0"/>
              <a:cs typeface="Times New Roman" panose="02020603050405020304" pitchFamily="18" charset="0"/>
            </a:endParaRPr>
          </a:p>
          <a:p>
            <a:pPr marL="457200" indent="-457200">
              <a:lnSpc>
                <a:spcPct val="150000"/>
              </a:lnSpc>
              <a:buAutoNum type="arabicPeriod"/>
            </a:pPr>
            <a:endParaRPr lang="pl-PL" sz="2400" dirty="0"/>
          </a:p>
        </p:txBody>
      </p:sp>
    </p:spTree>
    <p:extLst>
      <p:ext uri="{BB962C8B-B14F-4D97-AF65-F5344CB8AC3E}">
        <p14:creationId xmlns:p14="http://schemas.microsoft.com/office/powerpoint/2010/main" val="3797782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Obraz 6">
            <a:extLst>
              <a:ext uri="{FF2B5EF4-FFF2-40B4-BE49-F238E27FC236}">
                <a16:creationId xmlns:a16="http://schemas.microsoft.com/office/drawing/2014/main" id="{22299EFE-4D6F-078F-37AB-65DD709696BD}"/>
              </a:ext>
            </a:extLst>
          </p:cNvPr>
          <p:cNvPicPr>
            <a:picLocks noChangeAspect="1"/>
          </p:cNvPicPr>
          <p:nvPr/>
        </p:nvPicPr>
        <p:blipFill>
          <a:blip r:embed="rId2"/>
          <a:stretch>
            <a:fillRect/>
          </a:stretch>
        </p:blipFill>
        <p:spPr>
          <a:xfrm>
            <a:off x="-1" y="-1"/>
            <a:ext cx="12192001" cy="6867169"/>
          </a:xfrm>
          <a:prstGeom prst="rect">
            <a:avLst/>
          </a:prstGeom>
        </p:spPr>
      </p:pic>
      <p:sp>
        <p:nvSpPr>
          <p:cNvPr id="2" name="Tytuł 1">
            <a:extLst>
              <a:ext uri="{FF2B5EF4-FFF2-40B4-BE49-F238E27FC236}">
                <a16:creationId xmlns:a16="http://schemas.microsoft.com/office/drawing/2014/main" id="{8A6BB72B-28F2-1C22-5153-7FB4F349F054}"/>
              </a:ext>
            </a:extLst>
          </p:cNvPr>
          <p:cNvSpPr>
            <a:spLocks noGrp="1"/>
          </p:cNvSpPr>
          <p:nvPr>
            <p:ph type="title"/>
          </p:nvPr>
        </p:nvSpPr>
        <p:spPr>
          <a:xfrm>
            <a:off x="522514" y="617005"/>
            <a:ext cx="11059886" cy="5943452"/>
          </a:xfrm>
        </p:spPr>
        <p:txBody>
          <a:bodyPr>
            <a:normAutofit/>
          </a:bodyPr>
          <a:lstStyle/>
          <a:p>
            <a:pPr algn="ctr">
              <a:lnSpc>
                <a:spcPct val="100000"/>
              </a:lnSpc>
            </a:pPr>
            <a:r>
              <a:rPr lang="pl-PL" b="1" i="0" dirty="0">
                <a:solidFill>
                  <a:schemeClr val="accent2">
                    <a:lumMod val="75000"/>
                  </a:schemeClr>
                </a:solidFill>
                <a:effectLst/>
                <a:latin typeface="Times New Roman" panose="02020603050405020304" pitchFamily="18" charset="0"/>
                <a:cs typeface="Times New Roman" panose="02020603050405020304" pitchFamily="18" charset="0"/>
              </a:rPr>
              <a:t>ALLGEMEINE </a:t>
            </a:r>
            <a:r>
              <a:rPr lang="pl-PL" b="1" dirty="0">
                <a:solidFill>
                  <a:schemeClr val="accent2">
                    <a:lumMod val="75000"/>
                  </a:schemeClr>
                </a:solidFill>
                <a:latin typeface="Times New Roman" panose="02020603050405020304" pitchFamily="18" charset="0"/>
                <a:cs typeface="Times New Roman" panose="02020603050405020304" pitchFamily="18" charset="0"/>
              </a:rPr>
              <a:t>INFOS</a:t>
            </a:r>
            <a:br>
              <a:rPr lang="pl-PL" b="1" i="0" dirty="0">
                <a:solidFill>
                  <a:srgbClr val="444444"/>
                </a:solidFill>
                <a:effectLst/>
                <a:latin typeface="Times New Roman" panose="02020603050405020304" pitchFamily="18" charset="0"/>
                <a:cs typeface="Times New Roman" panose="02020603050405020304" pitchFamily="18" charset="0"/>
              </a:rPr>
            </a:br>
            <a:br>
              <a:rPr lang="pl-PL" sz="2000" b="0" i="0" dirty="0">
                <a:solidFill>
                  <a:srgbClr val="444444"/>
                </a:solidFill>
                <a:effectLst/>
                <a:latin typeface="Times New Roman" panose="02020603050405020304" pitchFamily="18" charset="0"/>
                <a:cs typeface="Times New Roman" panose="02020603050405020304" pitchFamily="18" charset="0"/>
              </a:rPr>
            </a:br>
            <a:r>
              <a:rPr lang="de-DE" sz="2200" b="1" i="0" dirty="0">
                <a:solidFill>
                  <a:srgbClr val="444444"/>
                </a:solidFill>
                <a:effectLst/>
                <a:latin typeface="Times New Roman" panose="02020603050405020304" pitchFamily="18" charset="0"/>
                <a:cs typeface="Times New Roman" panose="02020603050405020304" pitchFamily="18" charset="0"/>
              </a:rPr>
              <a:t>Eine Gesellschaft bürgerlichen Rechts ist ein vertragliches bürgerliches Rechtsverhältnis, bei dem sich die Partner zu einer Leistung verpflichten, die darin besteht, durch bestimmtes Handeln, insbesondere durch Leistung von Einlagen, die Erreichung eines gemeinsamen wirtschaftlichen Ziels anzustreben. Eine Gesellschaft bürgerlichen Rechts ist ein gegenseitiges Schuldverhältnis der Parteien und kein Unternehmer.</a:t>
            </a:r>
            <a:br>
              <a:rPr lang="pl-PL" sz="2200" b="1" i="0" dirty="0">
                <a:solidFill>
                  <a:srgbClr val="444444"/>
                </a:solidFill>
                <a:effectLst/>
                <a:latin typeface="Times New Roman" panose="02020603050405020304" pitchFamily="18" charset="0"/>
                <a:cs typeface="Times New Roman" panose="02020603050405020304" pitchFamily="18" charset="0"/>
              </a:rPr>
            </a:br>
            <a:br>
              <a:rPr lang="pl-PL" sz="2200" b="1" i="0" dirty="0">
                <a:solidFill>
                  <a:srgbClr val="444444"/>
                </a:solidFill>
                <a:effectLst/>
                <a:latin typeface="Times New Roman" panose="02020603050405020304" pitchFamily="18" charset="0"/>
                <a:cs typeface="Times New Roman" panose="02020603050405020304" pitchFamily="18" charset="0"/>
              </a:rPr>
            </a:br>
            <a:br>
              <a:rPr lang="pl-PL" sz="2200" b="1" i="0" dirty="0">
                <a:solidFill>
                  <a:srgbClr val="444444"/>
                </a:solidFill>
                <a:effectLst/>
                <a:latin typeface="Times New Roman" panose="02020603050405020304" pitchFamily="18" charset="0"/>
                <a:cs typeface="Times New Roman" panose="02020603050405020304" pitchFamily="18" charset="0"/>
              </a:rPr>
            </a:br>
            <a:r>
              <a:rPr lang="de-DE" sz="2200" b="1" i="0" dirty="0">
                <a:solidFill>
                  <a:srgbClr val="444444"/>
                </a:solidFill>
                <a:effectLst/>
                <a:latin typeface="Times New Roman" panose="02020603050405020304" pitchFamily="18" charset="0"/>
                <a:cs typeface="Times New Roman" panose="02020603050405020304" pitchFamily="18" charset="0"/>
              </a:rPr>
              <a:t>Alle Gesellschafter einer Gesellschaft bürgerlichen Rechts haften gesamtschuldnerisch mit ihrem gesamten Vermögen (auch Privatvermögen) für deren Verbindlichkeiten. Für die Führung einer Gesellschaft bürgerlichen Rechts ist keine vollständige Buchführung erforderlich – bis der Umsatz im jeweiligen Jahr 2 Millionen Euro übersteigt</a:t>
            </a:r>
            <a:r>
              <a:rPr lang="de-DE" sz="2200" b="1" i="0" dirty="0">
                <a:solidFill>
                  <a:srgbClr val="444444"/>
                </a:solidFill>
                <a:effectLst/>
                <a:latin typeface="Open Sans" panose="020B0606030504020204" pitchFamily="34" charset="0"/>
              </a:rPr>
              <a:t>.</a:t>
            </a:r>
            <a:endParaRPr lang="pl-PL"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307870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Obraz 4">
            <a:extLst>
              <a:ext uri="{FF2B5EF4-FFF2-40B4-BE49-F238E27FC236}">
                <a16:creationId xmlns:a16="http://schemas.microsoft.com/office/drawing/2014/main" id="{43F4EEC7-A411-B819-741C-471F577BA69E}"/>
              </a:ext>
            </a:extLst>
          </p:cNvPr>
          <p:cNvPicPr>
            <a:picLocks noChangeAspect="1"/>
          </p:cNvPicPr>
          <p:nvPr/>
        </p:nvPicPr>
        <p:blipFill>
          <a:blip r:embed="rId2"/>
          <a:stretch>
            <a:fillRect/>
          </a:stretch>
        </p:blipFill>
        <p:spPr>
          <a:xfrm>
            <a:off x="-1" y="-1"/>
            <a:ext cx="12192001" cy="6833353"/>
          </a:xfrm>
          <a:prstGeom prst="rect">
            <a:avLst/>
          </a:prstGeom>
        </p:spPr>
      </p:pic>
      <p:sp>
        <p:nvSpPr>
          <p:cNvPr id="3" name="Symbol zastępczy tekstu 2">
            <a:extLst>
              <a:ext uri="{FF2B5EF4-FFF2-40B4-BE49-F238E27FC236}">
                <a16:creationId xmlns:a16="http://schemas.microsoft.com/office/drawing/2014/main" id="{05DC640F-C2AB-B4BA-296B-BE8A26AF2F6B}"/>
              </a:ext>
            </a:extLst>
          </p:cNvPr>
          <p:cNvSpPr>
            <a:spLocks noGrp="1"/>
          </p:cNvSpPr>
          <p:nvPr>
            <p:ph type="body" idx="1"/>
          </p:nvPr>
        </p:nvSpPr>
        <p:spPr>
          <a:xfrm>
            <a:off x="688848" y="431799"/>
            <a:ext cx="10969752" cy="5994401"/>
          </a:xfrm>
        </p:spPr>
        <p:txBody>
          <a:bodyPr>
            <a:normAutofit/>
          </a:bodyPr>
          <a:lstStyle/>
          <a:p>
            <a:pPr algn="ctr"/>
            <a:r>
              <a:rPr lang="de-DE" sz="3600" b="1" dirty="0">
                <a:solidFill>
                  <a:schemeClr val="accent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rPr>
              <a:t>Firmengründung – Wie sieht der Vertrag aus?</a:t>
            </a:r>
            <a:endParaRPr lang="pl-PL" sz="3600" b="1" dirty="0">
              <a:solidFill>
                <a:schemeClr val="accent2">
                  <a:lumMod val="50000"/>
                </a:schemeClr>
              </a:solidFill>
              <a:effectLst/>
              <a:latin typeface="Times New Roman" panose="02020603050405020304" pitchFamily="18" charset="0"/>
              <a:ea typeface="Calibri" panose="020F0502020204030204" pitchFamily="34" charset="0"/>
              <a:cs typeface="Times New Roman" panose="02020603050405020304" pitchFamily="18" charset="0"/>
            </a:endParaRPr>
          </a:p>
          <a:p>
            <a:pPr algn="ctr"/>
            <a:endParaRPr lang="pl-PL" sz="3200" b="1" dirty="0">
              <a:solidFill>
                <a:srgbClr val="000000"/>
              </a:solidFill>
              <a:latin typeface="Times New Roman" panose="02020603050405020304" pitchFamily="18" charset="0"/>
              <a:cs typeface="Times New Roman" panose="02020603050405020304" pitchFamily="18" charset="0"/>
            </a:endParaRPr>
          </a:p>
          <a:p>
            <a:pPr algn="ctr"/>
            <a:r>
              <a:rPr lang="de-DE" sz="2000" b="1" i="0" dirty="0">
                <a:solidFill>
                  <a:srgbClr val="000000"/>
                </a:solidFill>
                <a:effectLst/>
                <a:latin typeface="Times New Roman" panose="02020603050405020304" pitchFamily="18" charset="0"/>
                <a:cs typeface="Times New Roman" panose="02020603050405020304" pitchFamily="18" charset="0"/>
              </a:rPr>
              <a:t>Voraussetzung für die Gründung einer Gesellschaft bürgerlichen Rechts durch eine natürliche Person ist, dass sie Unternehmer ist und ihre Geschäftstätigkeit im Zentralen Wirtschaftsregister (CEIDG) eingetragen ist.</a:t>
            </a:r>
            <a:endParaRPr lang="pl-PL" sz="2000" b="1" i="0" dirty="0">
              <a:solidFill>
                <a:srgbClr val="000000"/>
              </a:solidFill>
              <a:effectLst/>
              <a:latin typeface="Times New Roman" panose="02020603050405020304" pitchFamily="18" charset="0"/>
              <a:cs typeface="Times New Roman" panose="02020603050405020304" pitchFamily="18" charset="0"/>
            </a:endParaRPr>
          </a:p>
          <a:p>
            <a:pPr algn="ctr"/>
            <a:endParaRPr lang="pl-PL" sz="1800" b="1" i="0" dirty="0">
              <a:solidFill>
                <a:srgbClr val="000000"/>
              </a:solidFill>
              <a:effectLst/>
              <a:latin typeface="Times New Roman" panose="02020603050405020304" pitchFamily="18" charset="0"/>
              <a:cs typeface="Times New Roman" panose="02020603050405020304" pitchFamily="18" charset="0"/>
            </a:endParaRPr>
          </a:p>
          <a:p>
            <a:r>
              <a:rPr lang="de-DE" b="1" i="0" dirty="0">
                <a:solidFill>
                  <a:srgbClr val="000000"/>
                </a:solidFill>
                <a:effectLst/>
                <a:latin typeface="Times New Roman" panose="02020603050405020304" pitchFamily="18" charset="0"/>
                <a:cs typeface="Times New Roman" panose="02020603050405020304" pitchFamily="18" charset="0"/>
              </a:rPr>
              <a:t>Für den Vertrag notwendige Elemente:</a:t>
            </a:r>
          </a:p>
          <a:p>
            <a:r>
              <a:rPr lang="de-DE" sz="2000" b="1" i="0" dirty="0">
                <a:solidFill>
                  <a:srgbClr val="000000"/>
                </a:solidFill>
                <a:effectLst/>
                <a:latin typeface="Times New Roman" panose="02020603050405020304" pitchFamily="18" charset="0"/>
                <a:cs typeface="Times New Roman" panose="02020603050405020304" pitchFamily="18" charset="0"/>
              </a:rPr>
              <a:t>1. Angabe der Partner</a:t>
            </a:r>
          </a:p>
          <a:p>
            <a:r>
              <a:rPr lang="de-DE" sz="2000" b="1" i="0" dirty="0">
                <a:solidFill>
                  <a:srgbClr val="000000"/>
                </a:solidFill>
                <a:effectLst/>
                <a:latin typeface="Times New Roman" panose="02020603050405020304" pitchFamily="18" charset="0"/>
                <a:cs typeface="Times New Roman" panose="02020603050405020304" pitchFamily="18" charset="0"/>
              </a:rPr>
              <a:t>2. Angabe des wirtschaftlichen Zwecks, zu dem sie gegründet wurde</a:t>
            </a:r>
          </a:p>
          <a:p>
            <a:r>
              <a:rPr lang="de-DE" sz="2000" b="1" i="0" dirty="0">
                <a:solidFill>
                  <a:srgbClr val="000000"/>
                </a:solidFill>
                <a:effectLst/>
                <a:latin typeface="Times New Roman" panose="02020603050405020304" pitchFamily="18" charset="0"/>
                <a:cs typeface="Times New Roman" panose="02020603050405020304" pitchFamily="18" charset="0"/>
              </a:rPr>
              <a:t>3. Art der Aktivität</a:t>
            </a:r>
          </a:p>
          <a:p>
            <a:r>
              <a:rPr lang="de-DE" sz="2000" b="1" i="0" dirty="0">
                <a:solidFill>
                  <a:srgbClr val="000000"/>
                </a:solidFill>
                <a:effectLst/>
                <a:latin typeface="Times New Roman" panose="02020603050405020304" pitchFamily="18" charset="0"/>
                <a:cs typeface="Times New Roman" panose="02020603050405020304" pitchFamily="18" charset="0"/>
              </a:rPr>
              <a:t>4. Art und Wert der geleisteten Zuwendungen (Geld, Sachen, Rechte, Dienstleistungen)</a:t>
            </a:r>
          </a:p>
          <a:p>
            <a:r>
              <a:rPr lang="de-DE" sz="2000" b="1" i="0" dirty="0">
                <a:solidFill>
                  <a:srgbClr val="000000"/>
                </a:solidFill>
                <a:effectLst/>
                <a:latin typeface="Times New Roman" panose="02020603050405020304" pitchFamily="18" charset="0"/>
                <a:cs typeface="Times New Roman" panose="02020603050405020304" pitchFamily="18" charset="0"/>
              </a:rPr>
              <a:t>5. Art und Umfang der Beteiligung der Gesellschafter an Gewinn und Verlust</a:t>
            </a:r>
          </a:p>
          <a:p>
            <a:r>
              <a:rPr lang="de-DE" sz="2000" b="1" i="0" dirty="0">
                <a:solidFill>
                  <a:srgbClr val="000000"/>
                </a:solidFill>
                <a:effectLst/>
                <a:latin typeface="Times New Roman" panose="02020603050405020304" pitchFamily="18" charset="0"/>
                <a:cs typeface="Times New Roman" panose="02020603050405020304" pitchFamily="18" charset="0"/>
              </a:rPr>
              <a:t>6. Dauer des Unternehmens</a:t>
            </a:r>
            <a:endParaRPr lang="pl-PL" sz="2000" b="1" i="0" dirty="0">
              <a:solidFill>
                <a:srgbClr val="000000"/>
              </a:solidFill>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941410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Obraz 10">
            <a:extLst>
              <a:ext uri="{FF2B5EF4-FFF2-40B4-BE49-F238E27FC236}">
                <a16:creationId xmlns:a16="http://schemas.microsoft.com/office/drawing/2014/main" id="{563F88C6-5484-D755-02A9-D4D41C692653}"/>
              </a:ext>
            </a:extLst>
          </p:cNvPr>
          <p:cNvPicPr>
            <a:picLocks noChangeAspect="1"/>
          </p:cNvPicPr>
          <p:nvPr/>
        </p:nvPicPr>
        <p:blipFill>
          <a:blip r:embed="rId2"/>
          <a:stretch>
            <a:fillRect/>
          </a:stretch>
        </p:blipFill>
        <p:spPr>
          <a:xfrm rot="16200000">
            <a:off x="2639898" y="-2639898"/>
            <a:ext cx="6912204" cy="12192000"/>
          </a:xfrm>
          <a:prstGeom prst="rect">
            <a:avLst/>
          </a:prstGeom>
        </p:spPr>
      </p:pic>
      <p:sp>
        <p:nvSpPr>
          <p:cNvPr id="2" name="Tytuł 1">
            <a:extLst>
              <a:ext uri="{FF2B5EF4-FFF2-40B4-BE49-F238E27FC236}">
                <a16:creationId xmlns:a16="http://schemas.microsoft.com/office/drawing/2014/main" id="{63F07DBD-C660-6DCC-7914-A960EA459248}"/>
              </a:ext>
            </a:extLst>
          </p:cNvPr>
          <p:cNvSpPr>
            <a:spLocks noGrp="1"/>
          </p:cNvSpPr>
          <p:nvPr>
            <p:ph type="title"/>
          </p:nvPr>
        </p:nvSpPr>
        <p:spPr>
          <a:xfrm>
            <a:off x="915215" y="572011"/>
            <a:ext cx="10972800" cy="6115050"/>
          </a:xfrm>
        </p:spPr>
        <p:txBody>
          <a:bodyPr>
            <a:normAutofit/>
          </a:bodyPr>
          <a:lstStyle/>
          <a:p>
            <a:r>
              <a:rPr lang="pl-PL" sz="3600" b="1" dirty="0">
                <a:solidFill>
                  <a:schemeClr val="accent2">
                    <a:lumMod val="50000"/>
                  </a:schemeClr>
                </a:solidFill>
                <a:latin typeface="Times New Roman" panose="02020603050405020304" pitchFamily="18" charset="0"/>
                <a:cs typeface="Times New Roman" panose="02020603050405020304" pitchFamily="18" charset="0"/>
              </a:rPr>
              <a:t>Phasen der </a:t>
            </a:r>
            <a:r>
              <a:rPr lang="pl-PL" sz="3600" b="1" dirty="0" err="1">
                <a:solidFill>
                  <a:schemeClr val="accent2">
                    <a:lumMod val="50000"/>
                  </a:schemeClr>
                </a:solidFill>
                <a:latin typeface="Times New Roman" panose="02020603050405020304" pitchFamily="18" charset="0"/>
                <a:cs typeface="Times New Roman" panose="02020603050405020304" pitchFamily="18" charset="0"/>
              </a:rPr>
              <a:t>Eintragung</a:t>
            </a:r>
            <a:r>
              <a:rPr lang="pl-PL" sz="3600" b="1" dirty="0">
                <a:solidFill>
                  <a:schemeClr val="accent2">
                    <a:lumMod val="50000"/>
                  </a:schemeClr>
                </a:solidFill>
                <a:latin typeface="Times New Roman" panose="02020603050405020304" pitchFamily="18" charset="0"/>
                <a:cs typeface="Times New Roman" panose="02020603050405020304" pitchFamily="18" charset="0"/>
              </a:rPr>
              <a:t> </a:t>
            </a:r>
            <a:r>
              <a:rPr lang="pl-PL" sz="3600" b="1" dirty="0" err="1">
                <a:solidFill>
                  <a:schemeClr val="accent2">
                    <a:lumMod val="50000"/>
                  </a:schemeClr>
                </a:solidFill>
                <a:latin typeface="Times New Roman" panose="02020603050405020304" pitchFamily="18" charset="0"/>
                <a:cs typeface="Times New Roman" panose="02020603050405020304" pitchFamily="18" charset="0"/>
              </a:rPr>
              <a:t>einer</a:t>
            </a:r>
            <a:r>
              <a:rPr lang="pl-PL" sz="3600" b="1" dirty="0">
                <a:solidFill>
                  <a:schemeClr val="accent2">
                    <a:lumMod val="50000"/>
                  </a:schemeClr>
                </a:solidFill>
                <a:latin typeface="Times New Roman" panose="02020603050405020304" pitchFamily="18" charset="0"/>
                <a:cs typeface="Times New Roman" panose="02020603050405020304" pitchFamily="18" charset="0"/>
              </a:rPr>
              <a:t> </a:t>
            </a:r>
            <a:r>
              <a:rPr lang="pl-PL" sz="3600" b="1" dirty="0" err="1">
                <a:solidFill>
                  <a:schemeClr val="accent2">
                    <a:lumMod val="50000"/>
                  </a:schemeClr>
                </a:solidFill>
                <a:latin typeface="Times New Roman" panose="02020603050405020304" pitchFamily="18" charset="0"/>
                <a:cs typeface="Times New Roman" panose="02020603050405020304" pitchFamily="18" charset="0"/>
              </a:rPr>
              <a:t>Gesellschaft</a:t>
            </a:r>
            <a:r>
              <a:rPr lang="pl-PL" sz="3600" b="1" dirty="0">
                <a:solidFill>
                  <a:schemeClr val="accent2">
                    <a:lumMod val="50000"/>
                  </a:schemeClr>
                </a:solidFill>
                <a:latin typeface="Times New Roman" panose="02020603050405020304" pitchFamily="18" charset="0"/>
                <a:cs typeface="Times New Roman" panose="02020603050405020304" pitchFamily="18" charset="0"/>
              </a:rPr>
              <a:t> </a:t>
            </a:r>
            <a:r>
              <a:rPr lang="pl-PL" sz="3600" b="1" dirty="0" err="1">
                <a:solidFill>
                  <a:schemeClr val="accent2">
                    <a:lumMod val="50000"/>
                  </a:schemeClr>
                </a:solidFill>
                <a:latin typeface="Times New Roman" panose="02020603050405020304" pitchFamily="18" charset="0"/>
                <a:cs typeface="Times New Roman" panose="02020603050405020304" pitchFamily="18" charset="0"/>
              </a:rPr>
              <a:t>Bürgerlichen</a:t>
            </a:r>
            <a:r>
              <a:rPr lang="pl-PL" sz="3600" b="1" dirty="0">
                <a:solidFill>
                  <a:schemeClr val="accent2">
                    <a:lumMod val="50000"/>
                  </a:schemeClr>
                </a:solidFill>
                <a:latin typeface="Times New Roman" panose="02020603050405020304" pitchFamily="18" charset="0"/>
                <a:cs typeface="Times New Roman" panose="02020603050405020304" pitchFamily="18" charset="0"/>
              </a:rPr>
              <a:t> </a:t>
            </a:r>
            <a:r>
              <a:rPr lang="pl-PL" sz="3600" b="1" dirty="0" err="1">
                <a:solidFill>
                  <a:schemeClr val="accent2">
                    <a:lumMod val="50000"/>
                  </a:schemeClr>
                </a:solidFill>
                <a:latin typeface="Times New Roman" panose="02020603050405020304" pitchFamily="18" charset="0"/>
                <a:cs typeface="Times New Roman" panose="02020603050405020304" pitchFamily="18" charset="0"/>
              </a:rPr>
              <a:t>Rechts</a:t>
            </a:r>
            <a:r>
              <a:rPr lang="pl-PL" sz="3600" b="1" dirty="0">
                <a:solidFill>
                  <a:schemeClr val="accent2">
                    <a:lumMod val="50000"/>
                  </a:schemeClr>
                </a:solidFill>
                <a:latin typeface="Times New Roman" panose="02020603050405020304" pitchFamily="18" charset="0"/>
                <a:cs typeface="Times New Roman" panose="02020603050405020304" pitchFamily="18" charset="0"/>
              </a:rPr>
              <a:t>:</a:t>
            </a:r>
            <a:br>
              <a:rPr lang="pl-PL" sz="2700" b="1" dirty="0"/>
            </a:br>
            <a:br>
              <a:rPr lang="pl-PL" sz="2200" b="1" dirty="0"/>
            </a:br>
            <a:r>
              <a:rPr lang="pl-PL" sz="2200" b="1" dirty="0"/>
              <a:t>1) </a:t>
            </a:r>
            <a:r>
              <a:rPr lang="pl-PL" sz="2200" b="1" dirty="0" err="1"/>
              <a:t>Eintragung</a:t>
            </a:r>
            <a:r>
              <a:rPr lang="pl-PL" sz="2200" b="1" dirty="0"/>
              <a:t> in </a:t>
            </a:r>
            <a:r>
              <a:rPr lang="pl-PL" sz="2200" b="1" dirty="0" err="1"/>
              <a:t>das</a:t>
            </a:r>
            <a:r>
              <a:rPr lang="pl-PL" sz="2200" b="1" dirty="0"/>
              <a:t> Gewerberegister = </a:t>
            </a:r>
            <a:r>
              <a:rPr lang="pl-PL" sz="2200" b="1" dirty="0" err="1"/>
              <a:t>Jeder</a:t>
            </a:r>
            <a:r>
              <a:rPr lang="pl-PL" sz="2200" b="1" dirty="0"/>
              <a:t> der </a:t>
            </a:r>
            <a:r>
              <a:rPr lang="pl-PL" sz="2200" b="1" dirty="0" err="1"/>
              <a:t>Gesellschafter</a:t>
            </a:r>
            <a:r>
              <a:rPr lang="pl-PL" sz="2200" b="1" dirty="0"/>
              <a:t> </a:t>
            </a:r>
            <a:r>
              <a:rPr lang="pl-PL" sz="2200" b="1" dirty="0" err="1"/>
              <a:t>meldet</a:t>
            </a:r>
            <a:r>
              <a:rPr lang="pl-PL" sz="2200" b="1" dirty="0"/>
              <a:t> im </a:t>
            </a:r>
            <a:r>
              <a:rPr lang="pl-PL" sz="2200" b="1" dirty="0" err="1"/>
              <a:t>Rathaus</a:t>
            </a:r>
            <a:r>
              <a:rPr lang="pl-PL" sz="2200" b="1" dirty="0"/>
              <a:t> </a:t>
            </a:r>
            <a:r>
              <a:rPr lang="pl-PL" sz="2200" b="1" dirty="0" err="1"/>
              <a:t>getrennt</a:t>
            </a:r>
            <a:r>
              <a:rPr lang="pl-PL" sz="2200" b="1" dirty="0"/>
              <a:t> </a:t>
            </a:r>
            <a:r>
              <a:rPr lang="pl-PL" sz="2200" b="1" dirty="0" err="1"/>
              <a:t>nach</a:t>
            </a:r>
            <a:r>
              <a:rPr lang="pl-PL" sz="2200" b="1" dirty="0"/>
              <a:t> </a:t>
            </a:r>
            <a:r>
              <a:rPr lang="pl-PL" sz="2200" b="1" dirty="0" err="1"/>
              <a:t>dem</a:t>
            </a:r>
            <a:r>
              <a:rPr lang="pl-PL" sz="2200" b="1" dirty="0"/>
              <a:t> </a:t>
            </a:r>
            <a:r>
              <a:rPr lang="pl-PL" sz="2200" b="1" dirty="0" err="1"/>
              <a:t>Wohnort</a:t>
            </a:r>
            <a:r>
              <a:rPr lang="pl-PL" sz="2200" b="1" dirty="0"/>
              <a:t> </a:t>
            </a:r>
            <a:r>
              <a:rPr lang="pl-PL" sz="2200" b="1" dirty="0" err="1"/>
              <a:t>die</a:t>
            </a:r>
            <a:r>
              <a:rPr lang="pl-PL" sz="2200" b="1" dirty="0"/>
              <a:t> </a:t>
            </a:r>
            <a:r>
              <a:rPr lang="pl-PL" sz="2200" b="1" dirty="0" err="1"/>
              <a:t>Tätigkeit</a:t>
            </a:r>
            <a:r>
              <a:rPr lang="pl-PL" sz="2200" b="1" dirty="0"/>
              <a:t> </a:t>
            </a:r>
            <a:r>
              <a:rPr lang="pl-PL" sz="2200" b="1" dirty="0" err="1"/>
              <a:t>an</a:t>
            </a:r>
            <a:r>
              <a:rPr lang="pl-PL" sz="2200" b="1" dirty="0"/>
              <a:t>, </a:t>
            </a:r>
            <a:r>
              <a:rPr lang="pl-PL" sz="2200" b="1" dirty="0" err="1"/>
              <a:t>das</a:t>
            </a:r>
            <a:r>
              <a:rPr lang="pl-PL" sz="2200" b="1" dirty="0"/>
              <a:t> sogenannte  One-Stop-Shop-</a:t>
            </a:r>
            <a:r>
              <a:rPr lang="pl-PL" sz="2200" b="1" dirty="0" err="1"/>
              <a:t>Prinzip</a:t>
            </a:r>
            <a:br>
              <a:rPr lang="pl-PL" sz="2200" b="1" dirty="0"/>
            </a:br>
            <a:br>
              <a:rPr lang="pl-PL" sz="2200" b="1" dirty="0"/>
            </a:br>
            <a:r>
              <a:rPr lang="pl-PL" sz="2200" b="1" dirty="0"/>
              <a:t>2) Einrichtung </a:t>
            </a:r>
            <a:r>
              <a:rPr lang="pl-PL" sz="2200" b="1" dirty="0" err="1"/>
              <a:t>eines</a:t>
            </a:r>
            <a:r>
              <a:rPr lang="pl-PL" sz="2200" b="1" dirty="0"/>
              <a:t> </a:t>
            </a:r>
            <a:r>
              <a:rPr lang="pl-PL" sz="2200" b="1" dirty="0" err="1"/>
              <a:t>Firmen</a:t>
            </a:r>
            <a:r>
              <a:rPr lang="pl-PL" sz="2200" b="1" dirty="0"/>
              <a:t> </a:t>
            </a:r>
            <a:r>
              <a:rPr lang="pl-PL" sz="2200" b="1" dirty="0" err="1"/>
              <a:t>bankkontos</a:t>
            </a:r>
            <a:r>
              <a:rPr lang="pl-PL" sz="2200" b="1" dirty="0"/>
              <a:t> </a:t>
            </a:r>
            <a:br>
              <a:rPr lang="pl-PL" sz="2200" b="1" dirty="0"/>
            </a:br>
            <a:br>
              <a:rPr lang="pl-PL" sz="2200" b="1" dirty="0"/>
            </a:br>
            <a:r>
              <a:rPr lang="pl-PL" sz="2200" b="1" dirty="0"/>
              <a:t>3) </a:t>
            </a:r>
            <a:r>
              <a:rPr lang="pl-PL" sz="2200" b="1" dirty="0" err="1"/>
              <a:t>Unterzeichnung</a:t>
            </a:r>
            <a:r>
              <a:rPr lang="pl-PL" sz="2200" b="1" dirty="0"/>
              <a:t> </a:t>
            </a:r>
            <a:r>
              <a:rPr lang="pl-PL" sz="2200" b="1" dirty="0" err="1"/>
              <a:t>eines</a:t>
            </a:r>
            <a:r>
              <a:rPr lang="pl-PL" sz="2200" b="1" dirty="0"/>
              <a:t> </a:t>
            </a:r>
            <a:r>
              <a:rPr lang="pl-PL" sz="2200" b="1" dirty="0" err="1"/>
              <a:t>Vertrags</a:t>
            </a:r>
            <a:r>
              <a:rPr lang="pl-PL" sz="2200" b="1" dirty="0"/>
              <a:t> mit </a:t>
            </a:r>
            <a:r>
              <a:rPr lang="pl-PL" sz="2200" b="1" dirty="0" err="1"/>
              <a:t>einem</a:t>
            </a:r>
            <a:r>
              <a:rPr lang="pl-PL" sz="2200" b="1" dirty="0"/>
              <a:t> </a:t>
            </a:r>
            <a:r>
              <a:rPr lang="pl-PL" sz="2200" b="1" dirty="0" err="1"/>
              <a:t>Buchhaltungsbüro</a:t>
            </a:r>
            <a:br>
              <a:rPr lang="pl-PL" sz="2200" b="1" dirty="0"/>
            </a:br>
            <a:br>
              <a:rPr lang="pl-PL" sz="2200" b="1" dirty="0"/>
            </a:br>
            <a:r>
              <a:rPr lang="pl-PL" sz="2200" b="1" dirty="0"/>
              <a:t>4) (</a:t>
            </a:r>
            <a:r>
              <a:rPr lang="pl-PL" sz="2200" b="1" dirty="0" err="1"/>
              <a:t>An</a:t>
            </a:r>
            <a:r>
              <a:rPr lang="pl-PL" sz="2200" b="1" dirty="0"/>
              <a:t>)</a:t>
            </a:r>
            <a:r>
              <a:rPr lang="pl-PL" sz="2200" b="1" dirty="0" err="1"/>
              <a:t>Meldung</a:t>
            </a:r>
            <a:r>
              <a:rPr lang="pl-PL" sz="2200" b="1" dirty="0"/>
              <a:t> </a:t>
            </a:r>
            <a:r>
              <a:rPr lang="pl-PL" sz="2200" b="1" dirty="0" err="1"/>
              <a:t>an</a:t>
            </a:r>
            <a:r>
              <a:rPr lang="pl-PL" sz="2200" b="1" dirty="0"/>
              <a:t> </a:t>
            </a:r>
            <a:r>
              <a:rPr lang="pl-PL" sz="2200" b="1" dirty="0" err="1"/>
              <a:t>das</a:t>
            </a:r>
            <a:r>
              <a:rPr lang="pl-PL" sz="2200" b="1" dirty="0"/>
              <a:t> </a:t>
            </a:r>
            <a:r>
              <a:rPr lang="pl-PL" sz="2200" b="1" dirty="0" err="1"/>
              <a:t>Finanzamt</a:t>
            </a:r>
            <a:br>
              <a:rPr lang="pl-PL" sz="2200" b="1" dirty="0"/>
            </a:br>
            <a:br>
              <a:rPr lang="pl-PL" sz="2200" b="1" dirty="0"/>
            </a:br>
            <a:r>
              <a:rPr lang="pl-PL" sz="2200" b="1" dirty="0"/>
              <a:t>5) </a:t>
            </a:r>
            <a:r>
              <a:rPr lang="pl-PL" sz="2200" b="1" dirty="0" err="1"/>
              <a:t>Anmeldung</a:t>
            </a:r>
            <a:r>
              <a:rPr lang="pl-PL" sz="2200" b="1" dirty="0"/>
              <a:t> </a:t>
            </a:r>
            <a:r>
              <a:rPr lang="pl-PL" sz="2200" b="1" dirty="0" err="1"/>
              <a:t>bei</a:t>
            </a:r>
            <a:r>
              <a:rPr lang="pl-PL" sz="2200" b="1" dirty="0"/>
              <a:t> der Sozialversicherungsanstalt </a:t>
            </a:r>
            <a:br>
              <a:rPr lang="pl-PL" sz="2200" b="1" dirty="0"/>
            </a:br>
            <a:br>
              <a:rPr lang="pl-PL" sz="2200" b="1" dirty="0"/>
            </a:br>
            <a:r>
              <a:rPr lang="pl-PL" sz="2200" b="1" dirty="0"/>
              <a:t>6) (</a:t>
            </a:r>
            <a:r>
              <a:rPr lang="pl-PL" sz="2200" b="1" dirty="0" err="1"/>
              <a:t>An</a:t>
            </a:r>
            <a:r>
              <a:rPr lang="pl-PL" sz="2200" b="1" dirty="0"/>
              <a:t>)</a:t>
            </a:r>
            <a:r>
              <a:rPr lang="pl-PL" sz="2200" b="1" dirty="0" err="1"/>
              <a:t>Meldung</a:t>
            </a:r>
            <a:r>
              <a:rPr lang="pl-PL" sz="2200" b="1" dirty="0"/>
              <a:t> </a:t>
            </a:r>
            <a:r>
              <a:rPr lang="pl-PL" sz="2200" b="1" dirty="0" err="1"/>
              <a:t>an</a:t>
            </a:r>
            <a:r>
              <a:rPr lang="pl-PL" sz="2200" b="1" dirty="0"/>
              <a:t> </a:t>
            </a:r>
            <a:r>
              <a:rPr lang="pl-PL" sz="2200" b="1" dirty="0" err="1"/>
              <a:t>die</a:t>
            </a:r>
            <a:r>
              <a:rPr lang="pl-PL" sz="2200" b="1" dirty="0"/>
              <a:t> </a:t>
            </a:r>
            <a:r>
              <a:rPr lang="pl-PL" sz="2200" b="1" dirty="0" err="1"/>
              <a:t>Arbeits</a:t>
            </a:r>
            <a:r>
              <a:rPr lang="pl-PL" sz="2200" b="1" dirty="0"/>
              <a:t>- </a:t>
            </a:r>
            <a:r>
              <a:rPr lang="pl-PL" sz="2200" b="1" dirty="0" err="1"/>
              <a:t>und</a:t>
            </a:r>
            <a:r>
              <a:rPr lang="pl-PL" sz="2200" b="1" dirty="0"/>
              <a:t> Gesundheitsaufsicht</a:t>
            </a:r>
            <a:br>
              <a:rPr lang="pl-PL" sz="2200" b="1" dirty="0"/>
            </a:br>
            <a:br>
              <a:rPr lang="pl-PL" sz="2200" b="1" dirty="0"/>
            </a:br>
            <a:r>
              <a:rPr lang="pl-PL" sz="2200" b="1" dirty="0"/>
              <a:t>7) </a:t>
            </a:r>
            <a:r>
              <a:rPr lang="pl-PL" sz="2200" b="1" dirty="0" err="1"/>
              <a:t>Arbeitsschutz</a:t>
            </a:r>
            <a:r>
              <a:rPr lang="pl-PL" sz="2200" b="1" dirty="0"/>
              <a:t> </a:t>
            </a:r>
            <a:r>
              <a:rPr lang="pl-PL" sz="2200" b="1" dirty="0" err="1"/>
              <a:t>Ausbildung</a:t>
            </a:r>
            <a:r>
              <a:rPr lang="pl-PL" sz="2200" b="1" dirty="0"/>
              <a:t>/</a:t>
            </a:r>
            <a:r>
              <a:rPr lang="pl-PL" sz="2200" b="1" dirty="0" err="1"/>
              <a:t>Schulung</a:t>
            </a:r>
            <a:endParaRPr lang="pl-PL" sz="2200" b="1" dirty="0"/>
          </a:p>
        </p:txBody>
      </p:sp>
    </p:spTree>
    <p:extLst>
      <p:ext uri="{BB962C8B-B14F-4D97-AF65-F5344CB8AC3E}">
        <p14:creationId xmlns:p14="http://schemas.microsoft.com/office/powerpoint/2010/main" val="2189601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a:extLst>
              <a:ext uri="{FF2B5EF4-FFF2-40B4-BE49-F238E27FC236}">
                <a16:creationId xmlns:a16="http://schemas.microsoft.com/office/drawing/2014/main" id="{467660FA-E115-6B82-6120-8A61084B16FE}"/>
              </a:ext>
            </a:extLst>
          </p:cNvPr>
          <p:cNvPicPr>
            <a:picLocks noChangeAspect="1"/>
          </p:cNvPicPr>
          <p:nvPr/>
        </p:nvPicPr>
        <p:blipFill>
          <a:blip r:embed="rId2"/>
          <a:stretch>
            <a:fillRect/>
          </a:stretch>
        </p:blipFill>
        <p:spPr>
          <a:xfrm rot="5400000">
            <a:off x="2672423" y="-2672424"/>
            <a:ext cx="6858000" cy="12202847"/>
          </a:xfrm>
          <a:prstGeom prst="rect">
            <a:avLst/>
          </a:prstGeom>
        </p:spPr>
      </p:pic>
      <p:sp>
        <p:nvSpPr>
          <p:cNvPr id="2" name="Tytuł 1">
            <a:extLst>
              <a:ext uri="{FF2B5EF4-FFF2-40B4-BE49-F238E27FC236}">
                <a16:creationId xmlns:a16="http://schemas.microsoft.com/office/drawing/2014/main" id="{8D7E503D-87D1-BFD3-4F5C-9E80E75F9534}"/>
              </a:ext>
            </a:extLst>
          </p:cNvPr>
          <p:cNvSpPr>
            <a:spLocks noGrp="1"/>
          </p:cNvSpPr>
          <p:nvPr>
            <p:ph type="title"/>
          </p:nvPr>
        </p:nvSpPr>
        <p:spPr>
          <a:xfrm>
            <a:off x="1230047" y="1028183"/>
            <a:ext cx="10972800" cy="4557141"/>
          </a:xfrm>
        </p:spPr>
        <p:txBody>
          <a:bodyPr>
            <a:noAutofit/>
          </a:bodyPr>
          <a:lstStyle/>
          <a:p>
            <a:br>
              <a:rPr lang="pl-PL" sz="2400" b="1" i="0" dirty="0">
                <a:solidFill>
                  <a:srgbClr val="444444"/>
                </a:solidFill>
                <a:effectLst/>
                <a:latin typeface="Times New Roman" panose="02020603050405020304" pitchFamily="18" charset="0"/>
                <a:cs typeface="Times New Roman" panose="02020603050405020304" pitchFamily="18" charset="0"/>
              </a:rPr>
            </a:br>
            <a:r>
              <a:rPr lang="de-DE" sz="3600" b="1" i="0" dirty="0">
                <a:solidFill>
                  <a:schemeClr val="accent2">
                    <a:lumMod val="50000"/>
                  </a:schemeClr>
                </a:solidFill>
                <a:effectLst/>
                <a:latin typeface="Times New Roman" panose="02020603050405020304" pitchFamily="18" charset="0"/>
                <a:cs typeface="Times New Roman" panose="02020603050405020304" pitchFamily="18" charset="0"/>
              </a:rPr>
              <a:t>Beteiligung an Gewinnen und Verlusten</a:t>
            </a:r>
            <a:br>
              <a:rPr lang="pl-PL" sz="2400" b="1" i="0" dirty="0">
                <a:solidFill>
                  <a:srgbClr val="444444"/>
                </a:solidFill>
                <a:effectLst/>
                <a:latin typeface="Times New Roman" panose="02020603050405020304" pitchFamily="18" charset="0"/>
                <a:cs typeface="Times New Roman" panose="02020603050405020304" pitchFamily="18" charset="0"/>
              </a:rPr>
            </a:br>
            <a:br>
              <a:rPr lang="pl-PL" sz="2400" b="1" i="0" dirty="0">
                <a:solidFill>
                  <a:srgbClr val="444444"/>
                </a:solidFill>
                <a:effectLst/>
                <a:latin typeface="Times New Roman" panose="02020603050405020304" pitchFamily="18" charset="0"/>
                <a:cs typeface="Times New Roman" panose="02020603050405020304" pitchFamily="18" charset="0"/>
              </a:rPr>
            </a:br>
            <a:r>
              <a:rPr lang="de-DE" sz="2400" b="1" i="0" dirty="0">
                <a:solidFill>
                  <a:srgbClr val="444444"/>
                </a:solidFill>
                <a:effectLst/>
                <a:latin typeface="Times New Roman" panose="02020603050405020304" pitchFamily="18" charset="0"/>
                <a:cs typeface="Times New Roman" panose="02020603050405020304" pitchFamily="18" charset="0"/>
              </a:rPr>
              <a:t>1</a:t>
            </a:r>
            <a:r>
              <a:rPr lang="de-DE" sz="2000" b="1" i="0" dirty="0">
                <a:solidFill>
                  <a:srgbClr val="444444"/>
                </a:solidFill>
                <a:effectLst/>
                <a:latin typeface="Times New Roman" panose="02020603050405020304" pitchFamily="18" charset="0"/>
                <a:cs typeface="Times New Roman" panose="02020603050405020304" pitchFamily="18" charset="0"/>
              </a:rPr>
              <a:t>. Jeder Gesellschafter hat Anspruch auf eine gleiche Gewinn- und Verlustbeteiligung im gleichen Verhältnis, unabhängig von der Art und Höhe der Einlage.</a:t>
            </a:r>
            <a:br>
              <a:rPr lang="pl-PL" sz="2000" b="1" i="0" dirty="0">
                <a:solidFill>
                  <a:srgbClr val="444444"/>
                </a:solidFill>
                <a:effectLst/>
                <a:latin typeface="Times New Roman" panose="02020603050405020304" pitchFamily="18" charset="0"/>
                <a:cs typeface="Times New Roman" panose="02020603050405020304" pitchFamily="18" charset="0"/>
              </a:rPr>
            </a:br>
            <a:br>
              <a:rPr lang="de-DE" sz="2000" b="1" i="0" dirty="0">
                <a:solidFill>
                  <a:srgbClr val="444444"/>
                </a:solidFill>
                <a:effectLst/>
                <a:latin typeface="Times New Roman" panose="02020603050405020304" pitchFamily="18" charset="0"/>
                <a:cs typeface="Times New Roman" panose="02020603050405020304" pitchFamily="18" charset="0"/>
              </a:rPr>
            </a:br>
            <a:r>
              <a:rPr lang="de-DE" sz="2000" b="1" i="0" dirty="0">
                <a:solidFill>
                  <a:srgbClr val="444444"/>
                </a:solidFill>
                <a:effectLst/>
                <a:latin typeface="Times New Roman" panose="02020603050405020304" pitchFamily="18" charset="0"/>
                <a:cs typeface="Times New Roman" panose="02020603050405020304" pitchFamily="18" charset="0"/>
              </a:rPr>
              <a:t>2. Die Gesellschafter können in der Satzung das Verhältnis der Gewinn- und Verlustanteile im Übrigen bestimmen. Einige Partner können Sie sogar von der Verlustbeteiligung befreien. Allerdings kann ein Gesellschafter nicht von der Gewinnbeteiligung ausgeschlossen werden.</a:t>
            </a:r>
            <a:br>
              <a:rPr lang="pl-PL" sz="2000" b="1" i="0" dirty="0">
                <a:solidFill>
                  <a:srgbClr val="444444"/>
                </a:solidFill>
                <a:effectLst/>
                <a:latin typeface="Times New Roman" panose="02020603050405020304" pitchFamily="18" charset="0"/>
                <a:cs typeface="Times New Roman" panose="02020603050405020304" pitchFamily="18" charset="0"/>
              </a:rPr>
            </a:br>
            <a:br>
              <a:rPr lang="de-DE" sz="2000" b="1" i="0" dirty="0">
                <a:solidFill>
                  <a:srgbClr val="444444"/>
                </a:solidFill>
                <a:effectLst/>
                <a:latin typeface="Times New Roman" panose="02020603050405020304" pitchFamily="18" charset="0"/>
                <a:cs typeface="Times New Roman" panose="02020603050405020304" pitchFamily="18" charset="0"/>
              </a:rPr>
            </a:br>
            <a:r>
              <a:rPr lang="de-DE" sz="2000" b="1" i="0" dirty="0">
                <a:solidFill>
                  <a:srgbClr val="444444"/>
                </a:solidFill>
                <a:effectLst/>
                <a:latin typeface="Times New Roman" panose="02020603050405020304" pitchFamily="18" charset="0"/>
                <a:cs typeface="Times New Roman" panose="02020603050405020304" pitchFamily="18" charset="0"/>
              </a:rPr>
              <a:t>3. Ein Gesellschafter kann die Teilung und Ausschüttung des Gewinns erst nach Auflösung der Personengesellschaft verlangen.</a:t>
            </a:r>
            <a:br>
              <a:rPr lang="pl-PL" sz="2000" b="1" i="0" dirty="0">
                <a:solidFill>
                  <a:srgbClr val="444444"/>
                </a:solidFill>
                <a:effectLst/>
                <a:latin typeface="Times New Roman" panose="02020603050405020304" pitchFamily="18" charset="0"/>
                <a:cs typeface="Times New Roman" panose="02020603050405020304" pitchFamily="18" charset="0"/>
              </a:rPr>
            </a:br>
            <a:br>
              <a:rPr lang="de-DE" sz="2000" b="1" i="0" dirty="0">
                <a:solidFill>
                  <a:srgbClr val="444444"/>
                </a:solidFill>
                <a:effectLst/>
                <a:latin typeface="Times New Roman" panose="02020603050405020304" pitchFamily="18" charset="0"/>
                <a:cs typeface="Times New Roman" panose="02020603050405020304" pitchFamily="18" charset="0"/>
              </a:rPr>
            </a:br>
            <a:r>
              <a:rPr lang="de-DE" sz="2000" b="1" i="0" dirty="0">
                <a:solidFill>
                  <a:srgbClr val="444444"/>
                </a:solidFill>
                <a:effectLst/>
                <a:latin typeface="Times New Roman" panose="02020603050405020304" pitchFamily="18" charset="0"/>
                <a:cs typeface="Times New Roman" panose="02020603050405020304" pitchFamily="18" charset="0"/>
              </a:rPr>
              <a:t>4. Ist die Partnerschaft auf längere Zeit geschlossen, können die Gesellschafter nach Ablauf eines jeden Rechnungsjahres die Ausschüttung und Auszahlung des Gewinns verlangen.</a:t>
            </a:r>
            <a:endParaRPr lang="pl-PL"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82194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a:extLst>
              <a:ext uri="{FF2B5EF4-FFF2-40B4-BE49-F238E27FC236}">
                <a16:creationId xmlns:a16="http://schemas.microsoft.com/office/drawing/2014/main" id="{9852EFD8-75EF-05E7-2953-0B92CEF191D9}"/>
              </a:ext>
            </a:extLst>
          </p:cNvPr>
          <p:cNvPicPr>
            <a:picLocks noChangeAspect="1"/>
          </p:cNvPicPr>
          <p:nvPr/>
        </p:nvPicPr>
        <p:blipFill>
          <a:blip r:embed="rId2"/>
          <a:stretch>
            <a:fillRect/>
          </a:stretch>
        </p:blipFill>
        <p:spPr>
          <a:xfrm rot="5400000">
            <a:off x="2673111" y="-2673114"/>
            <a:ext cx="6845775" cy="12192001"/>
          </a:xfrm>
          <a:prstGeom prst="rect">
            <a:avLst/>
          </a:prstGeom>
        </p:spPr>
      </p:pic>
      <p:sp>
        <p:nvSpPr>
          <p:cNvPr id="2" name="Tytuł 1">
            <a:extLst>
              <a:ext uri="{FF2B5EF4-FFF2-40B4-BE49-F238E27FC236}">
                <a16:creationId xmlns:a16="http://schemas.microsoft.com/office/drawing/2014/main" id="{4FE12863-BB44-5F34-70FC-C92BCFAC266E}"/>
              </a:ext>
            </a:extLst>
          </p:cNvPr>
          <p:cNvSpPr>
            <a:spLocks noGrp="1"/>
          </p:cNvSpPr>
          <p:nvPr>
            <p:ph type="title"/>
          </p:nvPr>
        </p:nvSpPr>
        <p:spPr>
          <a:xfrm>
            <a:off x="1320801" y="1044208"/>
            <a:ext cx="9487780" cy="5327563"/>
          </a:xfrm>
        </p:spPr>
        <p:txBody>
          <a:bodyPr>
            <a:normAutofit/>
          </a:bodyPr>
          <a:lstStyle/>
          <a:p>
            <a:r>
              <a:rPr lang="pl-PL" sz="1200" dirty="0"/>
              <a:t>
</a:t>
            </a:r>
            <a:r>
              <a:rPr lang="pl-PL" sz="2000" dirty="0">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 </a:t>
            </a:r>
            <a:r>
              <a:rPr lang="de-DE" sz="2200" b="1" dirty="0">
                <a:latin typeface="Times New Roman" panose="02020603050405020304" pitchFamily="18" charset="0"/>
                <a:cs typeface="Times New Roman" panose="02020603050405020304" pitchFamily="18" charset="0"/>
              </a:rPr>
              <a:t>Hauptnachteile:</a:t>
            </a:r>
            <a:br>
              <a:rPr lang="pl-PL" sz="2200" b="1" dirty="0">
                <a:latin typeface="Times New Roman" panose="02020603050405020304" pitchFamily="18" charset="0"/>
                <a:cs typeface="Times New Roman" panose="02020603050405020304" pitchFamily="18" charset="0"/>
              </a:rPr>
            </a:br>
            <a:br>
              <a:rPr lang="de-DE" sz="2200" b="1" dirty="0">
                <a:latin typeface="Times New Roman" panose="02020603050405020304" pitchFamily="18" charset="0"/>
                <a:cs typeface="Times New Roman" panose="02020603050405020304" pitchFamily="18" charset="0"/>
              </a:rPr>
            </a:br>
            <a:r>
              <a:rPr lang="de-DE" sz="2200" b="1" dirty="0">
                <a:latin typeface="Times New Roman" panose="02020603050405020304" pitchFamily="18" charset="0"/>
                <a:cs typeface="Times New Roman" panose="02020603050405020304" pitchFamily="18" charset="0"/>
              </a:rPr>
              <a:t>- keine Rechtspersönlichkeit einer Gesellschaft bürgerlichen Rechts;</a:t>
            </a:r>
            <a:br>
              <a:rPr lang="de-DE" sz="2200" b="1" dirty="0">
                <a:latin typeface="Times New Roman" panose="02020603050405020304" pitchFamily="18" charset="0"/>
                <a:cs typeface="Times New Roman" panose="02020603050405020304" pitchFamily="18" charset="0"/>
              </a:rPr>
            </a:br>
            <a:r>
              <a:rPr lang="de-DE" sz="2200" b="1" dirty="0">
                <a:latin typeface="Times New Roman" panose="02020603050405020304" pitchFamily="18" charset="0"/>
                <a:cs typeface="Times New Roman" panose="02020603050405020304" pitchFamily="18" charset="0"/>
              </a:rPr>
              <a:t>- die Notwendigkeit, jede Vereinbarung mit allen Partnern einer Gesellschaft bürgerlichen Rechts abzuschließen;</a:t>
            </a:r>
            <a:br>
              <a:rPr lang="de-DE" sz="2200" b="1" dirty="0">
                <a:latin typeface="Times New Roman" panose="02020603050405020304" pitchFamily="18" charset="0"/>
                <a:cs typeface="Times New Roman" panose="02020603050405020304" pitchFamily="18" charset="0"/>
              </a:rPr>
            </a:br>
            <a:r>
              <a:rPr lang="de-DE" sz="2200" b="1" dirty="0">
                <a:latin typeface="Times New Roman" panose="02020603050405020304" pitchFamily="18" charset="0"/>
                <a:cs typeface="Times New Roman" panose="02020603050405020304" pitchFamily="18" charset="0"/>
              </a:rPr>
              <a:t>- umfassende Haftung der Gesellschafter der Gesellschaft für Schulden;</a:t>
            </a:r>
            <a:br>
              <a:rPr lang="de-DE" sz="2200" b="1" dirty="0">
                <a:latin typeface="Times New Roman" panose="02020603050405020304" pitchFamily="18" charset="0"/>
                <a:cs typeface="Times New Roman" panose="02020603050405020304" pitchFamily="18" charset="0"/>
              </a:rPr>
            </a:br>
            <a:r>
              <a:rPr lang="de-DE" sz="2200" b="1" dirty="0">
                <a:latin typeface="Times New Roman" panose="02020603050405020304" pitchFamily="18" charset="0"/>
                <a:cs typeface="Times New Roman" panose="02020603050405020304" pitchFamily="18" charset="0"/>
              </a:rPr>
              <a:t>- hohes finanzielles Risiko bei Geschäften in großem Umfang.</a:t>
            </a:r>
            <a:br>
              <a:rPr lang="de-DE" sz="2200" b="1" dirty="0">
                <a:latin typeface="Times New Roman" panose="02020603050405020304" pitchFamily="18" charset="0"/>
                <a:cs typeface="Times New Roman" panose="02020603050405020304" pitchFamily="18" charset="0"/>
              </a:rPr>
            </a:br>
            <a:br>
              <a:rPr lang="de-DE" sz="2200" b="1" dirty="0">
                <a:latin typeface="Times New Roman" panose="02020603050405020304" pitchFamily="18" charset="0"/>
                <a:cs typeface="Times New Roman" panose="02020603050405020304" pitchFamily="18" charset="0"/>
              </a:rPr>
            </a:br>
            <a:r>
              <a:rPr lang="de-DE" sz="2200" b="1" dirty="0">
                <a:latin typeface="Times New Roman" panose="02020603050405020304" pitchFamily="18" charset="0"/>
                <a:cs typeface="Times New Roman" panose="02020603050405020304" pitchFamily="18" charset="0"/>
              </a:rPr>
              <a:t>Hauptvorteile:</a:t>
            </a:r>
            <a:br>
              <a:rPr lang="pl-PL" sz="2200" b="1" dirty="0">
                <a:latin typeface="Times New Roman" panose="02020603050405020304" pitchFamily="18" charset="0"/>
                <a:cs typeface="Times New Roman" panose="02020603050405020304" pitchFamily="18" charset="0"/>
              </a:rPr>
            </a:br>
            <a:br>
              <a:rPr lang="de-DE" sz="2200" b="1" dirty="0">
                <a:latin typeface="Times New Roman" panose="02020603050405020304" pitchFamily="18" charset="0"/>
                <a:cs typeface="Times New Roman" panose="02020603050405020304" pitchFamily="18" charset="0"/>
              </a:rPr>
            </a:br>
            <a:r>
              <a:rPr lang="de-DE" sz="2200" b="1" dirty="0">
                <a:latin typeface="Times New Roman" panose="02020603050405020304" pitchFamily="18" charset="0"/>
                <a:cs typeface="Times New Roman" panose="02020603050405020304" pitchFamily="18" charset="0"/>
              </a:rPr>
              <a:t>- einfach anzuziehen;</a:t>
            </a:r>
            <a:br>
              <a:rPr lang="de-DE" sz="2200" b="1" dirty="0">
                <a:latin typeface="Times New Roman" panose="02020603050405020304" pitchFamily="18" charset="0"/>
                <a:cs typeface="Times New Roman" panose="02020603050405020304" pitchFamily="18" charset="0"/>
              </a:rPr>
            </a:br>
            <a:r>
              <a:rPr lang="de-DE" sz="2200" b="1" dirty="0">
                <a:latin typeface="Times New Roman" panose="02020603050405020304" pitchFamily="18" charset="0"/>
                <a:cs typeface="Times New Roman" panose="02020603050405020304" pitchFamily="18" charset="0"/>
              </a:rPr>
              <a:t>- eine Lebenspartnerschaftsvereinbarung einfach kündigen;</a:t>
            </a:r>
            <a:br>
              <a:rPr lang="de-DE" sz="2200" b="1" dirty="0">
                <a:latin typeface="Times New Roman" panose="02020603050405020304" pitchFamily="18" charset="0"/>
                <a:cs typeface="Times New Roman" panose="02020603050405020304" pitchFamily="18" charset="0"/>
              </a:rPr>
            </a:br>
            <a:r>
              <a:rPr lang="de-DE" sz="2200" b="1" dirty="0">
                <a:latin typeface="Times New Roman" panose="02020603050405020304" pitchFamily="18" charset="0"/>
                <a:cs typeface="Times New Roman" panose="02020603050405020304" pitchFamily="18" charset="0"/>
              </a:rPr>
              <a:t>- geeignet für kleinere Aktivitäten; - Kein Mindestbeitragswert</a:t>
            </a:r>
            <a:br>
              <a:rPr lang="de-DE" sz="2200" b="1" dirty="0">
                <a:latin typeface="Times New Roman" panose="02020603050405020304" pitchFamily="18" charset="0"/>
                <a:cs typeface="Times New Roman" panose="02020603050405020304" pitchFamily="18" charset="0"/>
              </a:rPr>
            </a:br>
            <a:r>
              <a:rPr lang="de-DE" sz="2200" b="1" dirty="0">
                <a:latin typeface="Times New Roman" panose="02020603050405020304" pitchFamily="18" charset="0"/>
                <a:cs typeface="Times New Roman" panose="02020603050405020304" pitchFamily="18" charset="0"/>
              </a:rPr>
              <a:t>- Wenn sich das Geschäft entwickelt, kann eine Lebenspartnerschaft in eine Gesellschaft mit beschränkter Haftung umgewandelt werden.</a:t>
            </a:r>
            <a:endParaRPr lang="pl-PL" sz="2200" b="1" dirty="0">
              <a:latin typeface="Times New Roman" panose="02020603050405020304" pitchFamily="18" charset="0"/>
              <a:cs typeface="Times New Roman" panose="02020603050405020304" pitchFamily="18" charset="0"/>
            </a:endParaRPr>
          </a:p>
        </p:txBody>
      </p:sp>
      <p:sp>
        <p:nvSpPr>
          <p:cNvPr id="3" name="pole tekstowe 2">
            <a:extLst>
              <a:ext uri="{FF2B5EF4-FFF2-40B4-BE49-F238E27FC236}">
                <a16:creationId xmlns:a16="http://schemas.microsoft.com/office/drawing/2014/main" id="{68022DD4-97A7-B811-D1D2-0452277D613F}"/>
              </a:ext>
            </a:extLst>
          </p:cNvPr>
          <p:cNvSpPr txBox="1"/>
          <p:nvPr/>
        </p:nvSpPr>
        <p:spPr>
          <a:xfrm>
            <a:off x="3150414" y="764049"/>
            <a:ext cx="5891165" cy="584775"/>
          </a:xfrm>
          <a:prstGeom prst="rect">
            <a:avLst/>
          </a:prstGeom>
          <a:noFill/>
        </p:spPr>
        <p:txBody>
          <a:bodyPr wrap="none" rtlCol="0">
            <a:spAutoFit/>
          </a:bodyPr>
          <a:lstStyle/>
          <a:p>
            <a:pPr algn="ctr"/>
            <a:r>
              <a:rPr lang="pl-PL" sz="3200" b="1" dirty="0">
                <a:latin typeface="Times New Roman" panose="02020603050405020304" pitchFamily="18" charset="0"/>
                <a:cs typeface="Times New Roman" panose="02020603050405020304" pitchFamily="18" charset="0"/>
              </a:rPr>
              <a:t>VORTEILE UND NACHTEILE</a:t>
            </a:r>
          </a:p>
        </p:txBody>
      </p:sp>
    </p:spTree>
    <p:extLst>
      <p:ext uri="{BB962C8B-B14F-4D97-AF65-F5344CB8AC3E}">
        <p14:creationId xmlns:p14="http://schemas.microsoft.com/office/powerpoint/2010/main" val="638620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Obraz 7">
            <a:extLst>
              <a:ext uri="{FF2B5EF4-FFF2-40B4-BE49-F238E27FC236}">
                <a16:creationId xmlns:a16="http://schemas.microsoft.com/office/drawing/2014/main" id="{552B2282-464F-6C10-7698-862E17EB77EF}"/>
              </a:ext>
            </a:extLst>
          </p:cNvPr>
          <p:cNvPicPr>
            <a:picLocks noChangeAspect="1"/>
          </p:cNvPicPr>
          <p:nvPr/>
        </p:nvPicPr>
        <p:blipFill>
          <a:blip r:embed="rId2"/>
          <a:stretch>
            <a:fillRect/>
          </a:stretch>
        </p:blipFill>
        <p:spPr>
          <a:xfrm rot="5400000">
            <a:off x="2669038" y="-2669038"/>
            <a:ext cx="6853925" cy="12192002"/>
          </a:xfrm>
          <a:prstGeom prst="rect">
            <a:avLst/>
          </a:prstGeom>
        </p:spPr>
      </p:pic>
      <p:sp>
        <p:nvSpPr>
          <p:cNvPr id="2" name="Tytuł 1">
            <a:extLst>
              <a:ext uri="{FF2B5EF4-FFF2-40B4-BE49-F238E27FC236}">
                <a16:creationId xmlns:a16="http://schemas.microsoft.com/office/drawing/2014/main" id="{AB6C568F-12A9-1CDF-A35F-6E344AFEA51F}"/>
              </a:ext>
            </a:extLst>
          </p:cNvPr>
          <p:cNvSpPr>
            <a:spLocks noGrp="1"/>
          </p:cNvSpPr>
          <p:nvPr>
            <p:ph type="title"/>
          </p:nvPr>
        </p:nvSpPr>
        <p:spPr/>
        <p:txBody>
          <a:bodyPr>
            <a:normAutofit/>
          </a:bodyPr>
          <a:lstStyle/>
          <a:p>
            <a:pPr algn="ctr"/>
            <a:r>
              <a:rPr lang="de-DE" sz="4400" b="1" kern="100" dirty="0">
                <a:effectLst/>
                <a:latin typeface="Times New Roman" panose="02020603050405020304" pitchFamily="18" charset="0"/>
                <a:ea typeface="Calibri" panose="020F0502020204030204" pitchFamily="34" charset="0"/>
                <a:cs typeface="Times New Roman" panose="02020603050405020304" pitchFamily="18" charset="0"/>
              </a:rPr>
              <a:t>Wörterbuch</a:t>
            </a:r>
            <a:br>
              <a:rPr lang="pl-PL" sz="4400" b="1"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pl-PL" dirty="0"/>
          </a:p>
        </p:txBody>
      </p:sp>
      <p:sp>
        <p:nvSpPr>
          <p:cNvPr id="4" name="pole tekstowe 3">
            <a:extLst>
              <a:ext uri="{FF2B5EF4-FFF2-40B4-BE49-F238E27FC236}">
                <a16:creationId xmlns:a16="http://schemas.microsoft.com/office/drawing/2014/main" id="{14AF99ED-F73D-E07A-C144-D28610C996F5}"/>
              </a:ext>
            </a:extLst>
          </p:cNvPr>
          <p:cNvSpPr txBox="1"/>
          <p:nvPr/>
        </p:nvSpPr>
        <p:spPr>
          <a:xfrm>
            <a:off x="276225" y="1236662"/>
            <a:ext cx="11620500" cy="8402300"/>
          </a:xfrm>
          <a:prstGeom prst="rect">
            <a:avLst/>
          </a:prstGeom>
          <a:noFill/>
        </p:spPr>
        <p:txBody>
          <a:bodyPr wrap="square" numCol="2" rtlCol="0">
            <a:spAutoFit/>
          </a:bodyPr>
          <a:lstStyle/>
          <a:p>
            <a:pPr marL="285750" indent="-285750">
              <a:buFont typeface="Arial" panose="020B0604020202020204" pitchFamily="34" charset="0"/>
              <a:buChar char="•"/>
            </a:pPr>
            <a:r>
              <a:rPr lang="pl-PL" sz="2000" dirty="0">
                <a:latin typeface="Times New Roman" panose="02020603050405020304" pitchFamily="18" charset="0"/>
                <a:cs typeface="Times New Roman" panose="02020603050405020304" pitchFamily="18" charset="0"/>
              </a:rPr>
              <a:t>i</a:t>
            </a:r>
            <a:r>
              <a:rPr lang="de-DE" sz="2000" b="0" i="0" dirty="0" err="1">
                <a:effectLst/>
                <a:latin typeface="Times New Roman" panose="02020603050405020304" pitchFamily="18" charset="0"/>
                <a:cs typeface="Times New Roman" panose="02020603050405020304" pitchFamily="18" charset="0"/>
              </a:rPr>
              <a:t>nsbesondere</a:t>
            </a:r>
            <a:r>
              <a:rPr lang="pl-PL" sz="2000" b="0" i="0" dirty="0">
                <a:effectLst/>
                <a:latin typeface="Times New Roman" panose="02020603050405020304" pitchFamily="18" charset="0"/>
                <a:cs typeface="Times New Roman" panose="02020603050405020304" pitchFamily="18" charset="0"/>
              </a:rPr>
              <a:t> -  w szczególności, zwłaszcza</a:t>
            </a: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die</a:t>
            </a:r>
            <a:r>
              <a:rPr lang="pl-PL" sz="2000" dirty="0">
                <a:latin typeface="Times New Roman" panose="02020603050405020304" pitchFamily="18" charset="0"/>
                <a:cs typeface="Times New Roman" panose="02020603050405020304" pitchFamily="18" charset="0"/>
              </a:rPr>
              <a:t> </a:t>
            </a:r>
            <a:r>
              <a:rPr lang="de-DE" sz="2000" b="0" i="0" dirty="0">
                <a:effectLst/>
                <a:latin typeface="Times New Roman" panose="02020603050405020304" pitchFamily="18" charset="0"/>
                <a:cs typeface="Times New Roman" panose="02020603050405020304" pitchFamily="18" charset="0"/>
              </a:rPr>
              <a:t>Erreichung</a:t>
            </a:r>
            <a:r>
              <a:rPr lang="pl-PL" sz="2000" b="0" i="0" dirty="0">
                <a:effectLst/>
                <a:latin typeface="Times New Roman" panose="02020603050405020304" pitchFamily="18" charset="0"/>
                <a:cs typeface="Times New Roman" panose="02020603050405020304" pitchFamily="18" charset="0"/>
              </a:rPr>
              <a:t> – osiągnięcie</a:t>
            </a:r>
          </a:p>
          <a:p>
            <a:pPr marL="285750" indent="-285750">
              <a:buFont typeface="Arial" panose="020B0604020202020204" pitchFamily="34" charset="0"/>
              <a:buChar char="•"/>
            </a:pPr>
            <a:r>
              <a:rPr lang="pl-PL" sz="2000" b="0" i="0" dirty="0" err="1">
                <a:effectLst/>
                <a:latin typeface="Times New Roman" panose="02020603050405020304" pitchFamily="18" charset="0"/>
                <a:cs typeface="Times New Roman" panose="02020603050405020304" pitchFamily="18" charset="0"/>
              </a:rPr>
              <a:t>die</a:t>
            </a:r>
            <a:r>
              <a:rPr lang="pl-PL" sz="2000" b="0" i="0" dirty="0">
                <a:effectLst/>
                <a:latin typeface="Times New Roman" panose="02020603050405020304" pitchFamily="18" charset="0"/>
                <a:cs typeface="Times New Roman" panose="02020603050405020304" pitchFamily="18" charset="0"/>
              </a:rPr>
              <a:t> </a:t>
            </a:r>
            <a:r>
              <a:rPr lang="pl-PL" sz="2000" b="0" i="0" dirty="0" err="1">
                <a:effectLst/>
                <a:latin typeface="Times New Roman" panose="02020603050405020304" pitchFamily="18" charset="0"/>
                <a:cs typeface="Times New Roman" panose="02020603050405020304" pitchFamily="18" charset="0"/>
              </a:rPr>
              <a:t>Gegenseite</a:t>
            </a:r>
            <a:r>
              <a:rPr lang="pl-PL" sz="2000" b="0" i="0" dirty="0">
                <a:effectLst/>
                <a:latin typeface="Times New Roman" panose="02020603050405020304" pitchFamily="18" charset="0"/>
                <a:cs typeface="Times New Roman" panose="02020603050405020304" pitchFamily="18" charset="0"/>
              </a:rPr>
              <a:t> – strona przeciwna, konkurent, przeciwnik</a:t>
            </a: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das</a:t>
            </a:r>
            <a:r>
              <a:rPr lang="pl-PL" sz="2000" dirty="0">
                <a:latin typeface="Times New Roman" panose="02020603050405020304" pitchFamily="18" charset="0"/>
                <a:cs typeface="Times New Roman" panose="02020603050405020304" pitchFamily="18" charset="0"/>
              </a:rPr>
              <a:t> </a:t>
            </a:r>
            <a:r>
              <a:rPr lang="de-DE" sz="2000" b="0" i="0" dirty="0" err="1">
                <a:effectLst/>
                <a:latin typeface="Times New Roman" panose="02020603050405020304" pitchFamily="18" charset="0"/>
                <a:cs typeface="Times New Roman" panose="02020603050405020304" pitchFamily="18" charset="0"/>
              </a:rPr>
              <a:t>Schuldverhältni</a:t>
            </a:r>
            <a:r>
              <a:rPr lang="pl-PL" sz="2000" b="0" i="0" dirty="0">
                <a:effectLst/>
                <a:latin typeface="Times New Roman" panose="02020603050405020304" pitchFamily="18" charset="0"/>
                <a:cs typeface="Times New Roman" panose="02020603050405020304" pitchFamily="18" charset="0"/>
              </a:rPr>
              <a:t>s – zobowiązanie (wspólne), obowiązek</a:t>
            </a: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v</a:t>
            </a:r>
            <a:r>
              <a:rPr lang="pl-PL" sz="2000" b="0" i="0" dirty="0" err="1">
                <a:effectLst/>
                <a:latin typeface="Times New Roman" panose="02020603050405020304" pitchFamily="18" charset="0"/>
                <a:cs typeface="Times New Roman" panose="02020603050405020304" pitchFamily="18" charset="0"/>
              </a:rPr>
              <a:t>ollständig</a:t>
            </a:r>
            <a:r>
              <a:rPr lang="pl-PL" sz="2000" b="0" i="0" dirty="0">
                <a:effectLst/>
                <a:latin typeface="Times New Roman" panose="02020603050405020304" pitchFamily="18" charset="0"/>
                <a:cs typeface="Times New Roman" panose="02020603050405020304" pitchFamily="18" charset="0"/>
              </a:rPr>
              <a:t> – kompletne, pełne</a:t>
            </a:r>
          </a:p>
          <a:p>
            <a:pPr marL="285750" indent="-285750">
              <a:buFont typeface="Arial" panose="020B0604020202020204" pitchFamily="34" charset="0"/>
              <a:buChar char="•"/>
            </a:pPr>
            <a:r>
              <a:rPr lang="pl-PL" sz="2000" b="0" i="0" dirty="0" err="1">
                <a:effectLst/>
                <a:latin typeface="Times New Roman" panose="02020603050405020304" pitchFamily="18" charset="0"/>
                <a:cs typeface="Times New Roman" panose="02020603050405020304" pitchFamily="18" charset="0"/>
              </a:rPr>
              <a:t>die</a:t>
            </a:r>
            <a:r>
              <a:rPr lang="pl-PL" sz="2000" b="0" i="0" dirty="0">
                <a:effectLst/>
                <a:latin typeface="Times New Roman" panose="02020603050405020304" pitchFamily="18" charset="0"/>
                <a:cs typeface="Times New Roman" panose="02020603050405020304" pitchFamily="18" charset="0"/>
              </a:rPr>
              <a:t> </a:t>
            </a:r>
            <a:r>
              <a:rPr lang="de-DE" sz="2000" i="0" dirty="0">
                <a:effectLst/>
                <a:latin typeface="Times New Roman" panose="02020603050405020304" pitchFamily="18" charset="0"/>
                <a:cs typeface="Times New Roman" panose="02020603050405020304" pitchFamily="18" charset="0"/>
              </a:rPr>
              <a:t>Voraussetzung</a:t>
            </a:r>
            <a:r>
              <a:rPr lang="pl-PL" sz="2000" i="0" dirty="0">
                <a:effectLst/>
                <a:latin typeface="Times New Roman" panose="02020603050405020304" pitchFamily="18" charset="0"/>
                <a:cs typeface="Times New Roman" panose="02020603050405020304" pitchFamily="18" charset="0"/>
              </a:rPr>
              <a:t> – założenie, warunek wstępny</a:t>
            </a: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die</a:t>
            </a:r>
            <a:r>
              <a:rPr lang="pl-PL" sz="2000" dirty="0">
                <a:latin typeface="Times New Roman" panose="02020603050405020304" pitchFamily="18" charset="0"/>
                <a:cs typeface="Times New Roman" panose="02020603050405020304" pitchFamily="18" charset="0"/>
              </a:rPr>
              <a:t> </a:t>
            </a:r>
            <a:r>
              <a:rPr lang="de-DE" sz="2000" dirty="0">
                <a:effectLst/>
                <a:latin typeface="Times New Roman" panose="02020603050405020304" pitchFamily="18" charset="0"/>
                <a:ea typeface="Calibri" panose="020F0502020204030204" pitchFamily="34" charset="0"/>
                <a:cs typeface="Times New Roman" panose="02020603050405020304" pitchFamily="18" charset="0"/>
              </a:rPr>
              <a:t>Firmengründung</a:t>
            </a:r>
            <a:r>
              <a:rPr lang="pl-PL" sz="2000" dirty="0">
                <a:effectLst/>
                <a:latin typeface="Times New Roman" panose="02020603050405020304" pitchFamily="18" charset="0"/>
                <a:ea typeface="Calibri" panose="020F0502020204030204" pitchFamily="34" charset="0"/>
                <a:cs typeface="Times New Roman" panose="02020603050405020304" pitchFamily="18" charset="0"/>
              </a:rPr>
              <a:t> – założenie firmy</a:t>
            </a: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die</a:t>
            </a:r>
            <a:r>
              <a:rPr lang="pl-PL" sz="2000" dirty="0">
                <a:latin typeface="Times New Roman" panose="02020603050405020304" pitchFamily="18" charset="0"/>
                <a:cs typeface="Times New Roman" panose="02020603050405020304" pitchFamily="18" charset="0"/>
              </a:rPr>
              <a:t> </a:t>
            </a:r>
            <a:r>
              <a:rPr lang="de-DE" sz="2000" i="0" dirty="0">
                <a:effectLst/>
                <a:latin typeface="Times New Roman" panose="02020603050405020304" pitchFamily="18" charset="0"/>
                <a:cs typeface="Times New Roman" panose="02020603050405020304" pitchFamily="18" charset="0"/>
              </a:rPr>
              <a:t>Geschäftstätigkeit</a:t>
            </a:r>
            <a:r>
              <a:rPr lang="pl-PL" sz="2000" i="0" dirty="0">
                <a:effectLst/>
                <a:latin typeface="Times New Roman" panose="02020603050405020304" pitchFamily="18" charset="0"/>
                <a:cs typeface="Times New Roman" panose="02020603050405020304" pitchFamily="18" charset="0"/>
              </a:rPr>
              <a:t> – działalność gospodarcza</a:t>
            </a:r>
          </a:p>
          <a:p>
            <a:pPr marL="285750" indent="-285750">
              <a:buFont typeface="Arial" panose="020B0604020202020204" pitchFamily="34" charset="0"/>
              <a:buChar char="•"/>
            </a:pPr>
            <a:r>
              <a:rPr lang="pl-PL" sz="2000" i="0" dirty="0" err="1">
                <a:effectLst/>
                <a:latin typeface="Times New Roman" panose="02020603050405020304" pitchFamily="18" charset="0"/>
                <a:cs typeface="Times New Roman" panose="02020603050405020304" pitchFamily="18" charset="0"/>
              </a:rPr>
              <a:t>die</a:t>
            </a:r>
            <a:r>
              <a:rPr lang="pl-PL" sz="2000" i="0" dirty="0">
                <a:effectLst/>
                <a:latin typeface="Times New Roman" panose="02020603050405020304" pitchFamily="18" charset="0"/>
                <a:cs typeface="Times New Roman" panose="02020603050405020304" pitchFamily="18" charset="0"/>
              </a:rPr>
              <a:t> </a:t>
            </a:r>
            <a:r>
              <a:rPr lang="de-DE" sz="2000" i="0" dirty="0">
                <a:effectLst/>
                <a:latin typeface="Times New Roman" panose="02020603050405020304" pitchFamily="18" charset="0"/>
                <a:cs typeface="Times New Roman" panose="02020603050405020304" pitchFamily="18" charset="0"/>
              </a:rPr>
              <a:t>Zuwendung</a:t>
            </a:r>
            <a:r>
              <a:rPr lang="pl-PL" sz="2000" i="0" dirty="0">
                <a:effectLst/>
                <a:latin typeface="Times New Roman" panose="02020603050405020304" pitchFamily="18" charset="0"/>
                <a:cs typeface="Times New Roman" panose="02020603050405020304" pitchFamily="18" charset="0"/>
              </a:rPr>
              <a:t> – datek, dotacje, wsparcie</a:t>
            </a:r>
          </a:p>
          <a:p>
            <a:pPr marL="285750" indent="-285750">
              <a:buFont typeface="Arial" panose="020B0604020202020204" pitchFamily="34" charset="0"/>
              <a:buChar char="•"/>
            </a:pPr>
            <a:r>
              <a:rPr lang="pl-PL" sz="2000" i="0" dirty="0" err="1">
                <a:effectLst/>
                <a:latin typeface="Times New Roman" panose="02020603050405020304" pitchFamily="18" charset="0"/>
                <a:cs typeface="Times New Roman" panose="02020603050405020304" pitchFamily="18" charset="0"/>
              </a:rPr>
              <a:t>die</a:t>
            </a:r>
            <a:r>
              <a:rPr lang="pl-PL" sz="2000" i="0" dirty="0">
                <a:effectLst/>
                <a:latin typeface="Times New Roman" panose="02020603050405020304" pitchFamily="18" charset="0"/>
                <a:cs typeface="Times New Roman" panose="02020603050405020304" pitchFamily="18" charset="0"/>
              </a:rPr>
              <a:t> </a:t>
            </a:r>
            <a:r>
              <a:rPr lang="pl-PL" sz="2000" dirty="0" err="1">
                <a:latin typeface="Times New Roman" panose="02020603050405020304" pitchFamily="18" charset="0"/>
                <a:cs typeface="Times New Roman" panose="02020603050405020304" pitchFamily="18" charset="0"/>
              </a:rPr>
              <a:t>Phase</a:t>
            </a:r>
            <a:r>
              <a:rPr lang="pl-PL" sz="2000" dirty="0">
                <a:latin typeface="Times New Roman" panose="02020603050405020304" pitchFamily="18" charset="0"/>
                <a:cs typeface="Times New Roman" panose="02020603050405020304" pitchFamily="18" charset="0"/>
              </a:rPr>
              <a:t>  - faza, etapy</a:t>
            </a:r>
            <a:endParaRPr lang="pl-PL" sz="2000" i="0" dirty="0">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d</a:t>
            </a:r>
            <a:r>
              <a:rPr lang="pl-PL" sz="2000" i="0" dirty="0" err="1">
                <a:effectLst/>
                <a:latin typeface="Times New Roman" panose="02020603050405020304" pitchFamily="18" charset="0"/>
                <a:cs typeface="Times New Roman" panose="02020603050405020304" pitchFamily="18" charset="0"/>
              </a:rPr>
              <a:t>ie</a:t>
            </a:r>
            <a:r>
              <a:rPr lang="pl-PL" sz="2000" i="0" dirty="0">
                <a:effectLst/>
                <a:latin typeface="Times New Roman" panose="02020603050405020304" pitchFamily="18" charset="0"/>
                <a:cs typeface="Times New Roman" panose="02020603050405020304" pitchFamily="18" charset="0"/>
              </a:rPr>
              <a:t> Einrichtung – założenie, urządzenie</a:t>
            </a: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die</a:t>
            </a:r>
            <a:r>
              <a:rPr lang="pl-PL" sz="2000" dirty="0">
                <a:latin typeface="Times New Roman" panose="02020603050405020304" pitchFamily="18" charset="0"/>
                <a:cs typeface="Times New Roman" panose="02020603050405020304" pitchFamily="18" charset="0"/>
              </a:rPr>
              <a:t> </a:t>
            </a:r>
            <a:r>
              <a:rPr lang="pl-PL" sz="2000" b="0" i="0" dirty="0" err="1">
                <a:effectLst/>
                <a:latin typeface="Times New Roman" panose="02020603050405020304" pitchFamily="18" charset="0"/>
                <a:cs typeface="Times New Roman" panose="02020603050405020304" pitchFamily="18" charset="0"/>
              </a:rPr>
              <a:t>Sozialversicherung</a:t>
            </a:r>
            <a:r>
              <a:rPr lang="pl-PL" sz="2000" b="0" dirty="0">
                <a:latin typeface="Times New Roman" panose="02020603050405020304" pitchFamily="18" charset="0"/>
                <a:cs typeface="Times New Roman" panose="02020603050405020304" pitchFamily="18" charset="0"/>
              </a:rPr>
              <a:t> – ubezpieczenie społeczne</a:t>
            </a:r>
          </a:p>
          <a:p>
            <a:pPr marL="285750" indent="-285750">
              <a:buFont typeface="Arial" panose="020B0604020202020204" pitchFamily="34" charset="0"/>
              <a:buChar char="•"/>
            </a:pPr>
            <a:endParaRPr lang="pl-PL"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b="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b="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b="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b="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b="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b="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2000" b="0" dirty="0">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r>
              <a:rPr lang="pl-PL" sz="2000" dirty="0">
                <a:latin typeface="Times New Roman" panose="02020603050405020304" pitchFamily="18" charset="0"/>
                <a:cs typeface="Times New Roman" panose="02020603050405020304" pitchFamily="18" charset="0"/>
              </a:rPr>
              <a:t>der Gesundheitsaufsicht – nadzór zdrowotny</a:t>
            </a:r>
          </a:p>
          <a:p>
            <a:pPr marL="285750" indent="-285750">
              <a:buFont typeface="Arial" panose="020B0604020202020204" pitchFamily="34" charset="0"/>
              <a:buChar char="•"/>
            </a:pPr>
            <a:r>
              <a:rPr lang="pl-PL" sz="2000" dirty="0">
                <a:latin typeface="Times New Roman" panose="02020603050405020304" pitchFamily="18" charset="0"/>
                <a:cs typeface="Times New Roman" panose="02020603050405020304" pitchFamily="18" charset="0"/>
              </a:rPr>
              <a:t>der </a:t>
            </a:r>
            <a:r>
              <a:rPr lang="de-DE" sz="2000" i="0" dirty="0">
                <a:effectLst/>
                <a:latin typeface="Times New Roman" panose="02020603050405020304" pitchFamily="18" charset="0"/>
                <a:cs typeface="Times New Roman" panose="02020603050405020304" pitchFamily="18" charset="0"/>
              </a:rPr>
              <a:t>Anspruch</a:t>
            </a:r>
            <a:r>
              <a:rPr lang="pl-PL" sz="2000" i="0" dirty="0">
                <a:effectLst/>
                <a:latin typeface="Times New Roman" panose="02020603050405020304" pitchFamily="18" charset="0"/>
                <a:cs typeface="Times New Roman" panose="02020603050405020304" pitchFamily="18" charset="0"/>
              </a:rPr>
              <a:t> – roszczenie, prawo</a:t>
            </a: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das</a:t>
            </a:r>
            <a:r>
              <a:rPr lang="pl-PL" sz="2000" dirty="0">
                <a:latin typeface="Times New Roman" panose="02020603050405020304" pitchFamily="18" charset="0"/>
                <a:cs typeface="Times New Roman" panose="02020603050405020304" pitchFamily="18" charset="0"/>
              </a:rPr>
              <a:t> </a:t>
            </a:r>
            <a:r>
              <a:rPr lang="de-DE" sz="2000" i="0" dirty="0">
                <a:effectLst/>
                <a:latin typeface="Times New Roman" panose="02020603050405020304" pitchFamily="18" charset="0"/>
                <a:cs typeface="Times New Roman" panose="02020603050405020304" pitchFamily="18" charset="0"/>
              </a:rPr>
              <a:t>Verhältnis</a:t>
            </a:r>
            <a:r>
              <a:rPr lang="pl-PL" sz="2000" dirty="0">
                <a:latin typeface="Times New Roman" panose="02020603050405020304" pitchFamily="18" charset="0"/>
                <a:cs typeface="Times New Roman" panose="02020603050405020304" pitchFamily="18" charset="0"/>
              </a:rPr>
              <a:t> – stosunek, porównanie</a:t>
            </a: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Übrig</a:t>
            </a:r>
            <a:r>
              <a:rPr lang="pl-PL" sz="2000" dirty="0">
                <a:latin typeface="Times New Roman" panose="02020603050405020304" pitchFamily="18" charset="0"/>
                <a:cs typeface="Times New Roman" panose="02020603050405020304" pitchFamily="18" charset="0"/>
              </a:rPr>
              <a:t> – pozostały, zbywający</a:t>
            </a:r>
          </a:p>
          <a:p>
            <a:pPr marL="285750" indent="-285750">
              <a:buFont typeface="Arial" panose="020B0604020202020204" pitchFamily="34" charset="0"/>
              <a:buChar char="•"/>
            </a:pPr>
            <a:r>
              <a:rPr lang="pl-PL" sz="2000" dirty="0">
                <a:latin typeface="Times New Roman" panose="02020603050405020304" pitchFamily="18" charset="0"/>
                <a:cs typeface="Times New Roman" panose="02020603050405020304" pitchFamily="18" charset="0"/>
              </a:rPr>
              <a:t>a</a:t>
            </a:r>
            <a:r>
              <a:rPr lang="de-DE" sz="2000" i="0" dirty="0" err="1">
                <a:effectLst/>
                <a:latin typeface="Times New Roman" panose="02020603050405020304" pitchFamily="18" charset="0"/>
                <a:cs typeface="Times New Roman" panose="02020603050405020304" pitchFamily="18" charset="0"/>
              </a:rPr>
              <a:t>llerdings</a:t>
            </a:r>
            <a:r>
              <a:rPr lang="pl-PL" sz="2000" i="0" dirty="0">
                <a:effectLst/>
                <a:latin typeface="Times New Roman" panose="02020603050405020304" pitchFamily="18" charset="0"/>
                <a:cs typeface="Times New Roman" panose="02020603050405020304" pitchFamily="18" charset="0"/>
              </a:rPr>
              <a:t> – wprawdzie, jednak</a:t>
            </a:r>
          </a:p>
          <a:p>
            <a:pPr marL="285750" indent="-285750">
              <a:buFont typeface="Arial" panose="020B0604020202020204" pitchFamily="34" charset="0"/>
              <a:buChar char="•"/>
            </a:pPr>
            <a:r>
              <a:rPr lang="pl-PL" sz="2000" dirty="0" err="1">
                <a:latin typeface="Times New Roman" panose="02020603050405020304" pitchFamily="18" charset="0"/>
                <a:cs typeface="Times New Roman" panose="02020603050405020304" pitchFamily="18" charset="0"/>
              </a:rPr>
              <a:t>die</a:t>
            </a:r>
            <a:r>
              <a:rPr lang="pl-PL" sz="2000" dirty="0">
                <a:latin typeface="Times New Roman" panose="02020603050405020304" pitchFamily="18" charset="0"/>
                <a:cs typeface="Times New Roman" panose="02020603050405020304" pitchFamily="18" charset="0"/>
              </a:rPr>
              <a:t> </a:t>
            </a:r>
            <a:r>
              <a:rPr lang="de-DE" sz="2000" i="0" dirty="0">
                <a:effectLst/>
                <a:latin typeface="Times New Roman" panose="02020603050405020304" pitchFamily="18" charset="0"/>
                <a:cs typeface="Times New Roman" panose="02020603050405020304" pitchFamily="18" charset="0"/>
              </a:rPr>
              <a:t>Ausschüttung</a:t>
            </a:r>
            <a:r>
              <a:rPr lang="pl-PL" sz="2000" dirty="0">
                <a:latin typeface="Times New Roman" panose="02020603050405020304" pitchFamily="18" charset="0"/>
                <a:cs typeface="Times New Roman" panose="02020603050405020304" pitchFamily="18" charset="0"/>
              </a:rPr>
              <a:t> – wypłata, dystrybucja</a:t>
            </a:r>
          </a:p>
          <a:p>
            <a:pPr marL="285750" indent="-285750">
              <a:buFont typeface="Arial" panose="020B0604020202020204" pitchFamily="34" charset="0"/>
              <a:buChar char="•"/>
            </a:pPr>
            <a:r>
              <a:rPr lang="pl-PL" sz="2000" dirty="0">
                <a:latin typeface="Times New Roman" panose="02020603050405020304" pitchFamily="18" charset="0"/>
                <a:cs typeface="Times New Roman" panose="02020603050405020304" pitchFamily="18" charset="0"/>
              </a:rPr>
              <a:t>der </a:t>
            </a:r>
            <a:r>
              <a:rPr lang="de-DE" sz="2000" i="0" dirty="0">
                <a:effectLst/>
                <a:latin typeface="Times New Roman" panose="02020603050405020304" pitchFamily="18" charset="0"/>
                <a:cs typeface="Times New Roman" panose="02020603050405020304" pitchFamily="18" charset="0"/>
              </a:rPr>
              <a:t>Ablauf</a:t>
            </a:r>
            <a:r>
              <a:rPr lang="pl-PL" sz="2000" i="0" dirty="0">
                <a:effectLst/>
                <a:latin typeface="Times New Roman" panose="02020603050405020304" pitchFamily="18" charset="0"/>
                <a:cs typeface="Times New Roman" panose="02020603050405020304" pitchFamily="18" charset="0"/>
              </a:rPr>
              <a:t> – odpływ, upływ, przebieg</a:t>
            </a:r>
          </a:p>
          <a:p>
            <a:pPr marL="285750" indent="-285750">
              <a:buFont typeface="Arial" panose="020B0604020202020204" pitchFamily="34" charset="0"/>
              <a:buChar char="•"/>
            </a:pPr>
            <a:r>
              <a:rPr lang="pl-PL" sz="2000" dirty="0" err="1">
                <a:solidFill>
                  <a:srgbClr val="000000"/>
                </a:solidFill>
                <a:latin typeface="Times New Roman" panose="02020603050405020304" pitchFamily="18" charset="0"/>
                <a:cs typeface="Times New Roman" panose="02020603050405020304" pitchFamily="18" charset="0"/>
              </a:rPr>
              <a:t>das</a:t>
            </a:r>
            <a:r>
              <a:rPr lang="pl-PL" sz="2000" dirty="0">
                <a:solidFill>
                  <a:srgbClr val="000000"/>
                </a:solidFill>
                <a:latin typeface="Times New Roman" panose="02020603050405020304" pitchFamily="18" charset="0"/>
                <a:cs typeface="Times New Roman" panose="02020603050405020304" pitchFamily="18" charset="0"/>
              </a:rPr>
              <a:t> </a:t>
            </a:r>
            <a:r>
              <a:rPr lang="de-DE" sz="2000" i="0" dirty="0">
                <a:solidFill>
                  <a:srgbClr val="444444"/>
                </a:solidFill>
                <a:effectLst/>
                <a:latin typeface="Times New Roman" panose="02020603050405020304" pitchFamily="18" charset="0"/>
                <a:cs typeface="Times New Roman" panose="02020603050405020304" pitchFamily="18" charset="0"/>
              </a:rPr>
              <a:t>Rechnungsjahr</a:t>
            </a:r>
            <a:r>
              <a:rPr lang="pl-PL" sz="2000" i="0" dirty="0">
                <a:solidFill>
                  <a:srgbClr val="444444"/>
                </a:solidFill>
                <a:effectLst/>
                <a:latin typeface="Times New Roman" panose="02020603050405020304" pitchFamily="18" charset="0"/>
                <a:cs typeface="Times New Roman" panose="02020603050405020304" pitchFamily="18" charset="0"/>
              </a:rPr>
              <a:t> – rok budżetowy, obrachunkowy</a:t>
            </a:r>
          </a:p>
          <a:p>
            <a:pPr marL="285750" indent="-285750">
              <a:buFont typeface="Arial" panose="020B0604020202020204" pitchFamily="34" charset="0"/>
              <a:buChar char="•"/>
            </a:pPr>
            <a:r>
              <a:rPr lang="pl-PL" sz="2000" dirty="0" err="1">
                <a:solidFill>
                  <a:srgbClr val="000000"/>
                </a:solidFill>
                <a:latin typeface="Times New Roman" panose="02020603050405020304" pitchFamily="18" charset="0"/>
                <a:cs typeface="Times New Roman" panose="02020603050405020304" pitchFamily="18" charset="0"/>
              </a:rPr>
              <a:t>die</a:t>
            </a:r>
            <a:r>
              <a:rPr lang="pl-PL" sz="2000" dirty="0">
                <a:solidFill>
                  <a:srgbClr val="000000"/>
                </a:solidFill>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Rechtspersönlichkeit</a:t>
            </a:r>
            <a:r>
              <a:rPr lang="pl-PL" sz="2000" dirty="0">
                <a:latin typeface="Times New Roman" panose="02020603050405020304" pitchFamily="18" charset="0"/>
                <a:cs typeface="Times New Roman" panose="02020603050405020304" pitchFamily="18" charset="0"/>
              </a:rPr>
              <a:t> – osobowość prawna</a:t>
            </a:r>
          </a:p>
          <a:p>
            <a:pPr marL="285750" indent="-285750">
              <a:buFont typeface="Arial" panose="020B0604020202020204" pitchFamily="34" charset="0"/>
              <a:buChar char="•"/>
            </a:pPr>
            <a:r>
              <a:rPr lang="pl-PL" sz="2000" dirty="0" err="1">
                <a:solidFill>
                  <a:srgbClr val="000000"/>
                </a:solidFill>
                <a:latin typeface="Times New Roman" panose="02020603050405020304" pitchFamily="18" charset="0"/>
                <a:cs typeface="Times New Roman" panose="02020603050405020304" pitchFamily="18" charset="0"/>
              </a:rPr>
              <a:t>die</a:t>
            </a:r>
            <a:r>
              <a:rPr lang="pl-PL" sz="2000" dirty="0">
                <a:solidFill>
                  <a:srgbClr val="000000"/>
                </a:solidFill>
                <a:latin typeface="Times New Roman" panose="02020603050405020304" pitchFamily="18" charset="0"/>
                <a:cs typeface="Times New Roman" panose="02020603050405020304" pitchFamily="18" charset="0"/>
              </a:rPr>
              <a:t> </a:t>
            </a:r>
            <a:r>
              <a:rPr lang="de-DE" sz="2000" dirty="0">
                <a:latin typeface="Times New Roman" panose="02020603050405020304" pitchFamily="18" charset="0"/>
                <a:cs typeface="Times New Roman" panose="02020603050405020304" pitchFamily="18" charset="0"/>
              </a:rPr>
              <a:t>Notwendigkeit</a:t>
            </a:r>
            <a:r>
              <a:rPr lang="pl-PL" sz="2000" dirty="0">
                <a:latin typeface="Times New Roman" panose="02020603050405020304" pitchFamily="18" charset="0"/>
                <a:cs typeface="Times New Roman" panose="02020603050405020304" pitchFamily="18" charset="0"/>
              </a:rPr>
              <a:t> – konieczność</a:t>
            </a:r>
          </a:p>
          <a:p>
            <a:pPr marL="285750" indent="-285750">
              <a:buFont typeface="Arial" panose="020B0604020202020204" pitchFamily="34" charset="0"/>
              <a:buChar char="•"/>
            </a:pPr>
            <a:r>
              <a:rPr lang="pl-PL" sz="2000" dirty="0">
                <a:solidFill>
                  <a:srgbClr val="000000"/>
                </a:solidFill>
                <a:latin typeface="Times New Roman" panose="02020603050405020304" pitchFamily="18" charset="0"/>
                <a:cs typeface="Times New Roman" panose="02020603050405020304" pitchFamily="18" charset="0"/>
              </a:rPr>
              <a:t>der </a:t>
            </a:r>
            <a:r>
              <a:rPr lang="de-DE" sz="2000" dirty="0">
                <a:latin typeface="Times New Roman" panose="02020603050405020304" pitchFamily="18" charset="0"/>
                <a:cs typeface="Times New Roman" panose="02020603050405020304" pitchFamily="18" charset="0"/>
              </a:rPr>
              <a:t>Umfang</a:t>
            </a:r>
            <a:r>
              <a:rPr lang="pl-PL" sz="2000" dirty="0">
                <a:latin typeface="Times New Roman" panose="02020603050405020304" pitchFamily="18" charset="0"/>
                <a:cs typeface="Times New Roman" panose="02020603050405020304" pitchFamily="18" charset="0"/>
              </a:rPr>
              <a:t> – rozmiar, zakres</a:t>
            </a:r>
          </a:p>
          <a:p>
            <a:pPr marL="285750" indent="-285750">
              <a:buFont typeface="Arial" panose="020B0604020202020204" pitchFamily="34" charset="0"/>
              <a:buChar char="•"/>
            </a:pPr>
            <a:r>
              <a:rPr lang="de-DE" sz="2000" dirty="0">
                <a:latin typeface="Times New Roman" panose="02020603050405020304" pitchFamily="18" charset="0"/>
                <a:cs typeface="Times New Roman" panose="02020603050405020304" pitchFamily="18" charset="0"/>
              </a:rPr>
              <a:t>geeignet</a:t>
            </a:r>
            <a:r>
              <a:rPr lang="pl-PL" sz="2000" dirty="0">
                <a:latin typeface="Times New Roman" panose="02020603050405020304" pitchFamily="18" charset="0"/>
                <a:cs typeface="Times New Roman" panose="02020603050405020304" pitchFamily="18" charset="0"/>
              </a:rPr>
              <a:t> – właściwy, odpowiedni</a:t>
            </a:r>
            <a:endParaRPr lang="pl-PL" sz="2000" dirty="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i="0" dirty="0">
              <a:solidFill>
                <a:srgbClr val="000000"/>
              </a:solidFill>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1800" dirty="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b="0" dirty="0">
              <a:solidFill>
                <a:srgbClr val="000000"/>
              </a:solidFill>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1800" i="0" dirty="0">
              <a:solidFill>
                <a:srgbClr val="000000"/>
              </a:solidFill>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sz="1800" i="0" dirty="0">
              <a:solidFill>
                <a:srgbClr val="000000"/>
              </a:solidFill>
              <a:effectLst/>
              <a:latin typeface="Times New Roman" panose="02020603050405020304" pitchFamily="18" charset="0"/>
              <a:cs typeface="Times New Roman" panose="02020603050405020304" pitchFamily="18" charset="0"/>
            </a:endParaRPr>
          </a:p>
          <a:p>
            <a:pPr marL="285750" indent="-285750">
              <a:buFont typeface="Arial" panose="020B0604020202020204" pitchFamily="34" charset="0"/>
              <a:buChar char="•"/>
            </a:pPr>
            <a:endParaRPr lang="pl-PL"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8682042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Obraz 5">
            <a:extLst>
              <a:ext uri="{FF2B5EF4-FFF2-40B4-BE49-F238E27FC236}">
                <a16:creationId xmlns:a16="http://schemas.microsoft.com/office/drawing/2014/main" id="{F246C48A-CDE0-9103-ACE9-94769091C78A}"/>
              </a:ext>
            </a:extLst>
          </p:cNvPr>
          <p:cNvPicPr>
            <a:picLocks noChangeAspect="1"/>
          </p:cNvPicPr>
          <p:nvPr/>
        </p:nvPicPr>
        <p:blipFill>
          <a:blip r:embed="rId2"/>
          <a:stretch>
            <a:fillRect/>
          </a:stretch>
        </p:blipFill>
        <p:spPr>
          <a:xfrm>
            <a:off x="-1" y="0"/>
            <a:ext cx="12192001" cy="6849006"/>
          </a:xfrm>
          <a:prstGeom prst="rect">
            <a:avLst/>
          </a:prstGeom>
        </p:spPr>
      </p:pic>
      <p:sp>
        <p:nvSpPr>
          <p:cNvPr id="2" name="Tytuł 1">
            <a:extLst>
              <a:ext uri="{FF2B5EF4-FFF2-40B4-BE49-F238E27FC236}">
                <a16:creationId xmlns:a16="http://schemas.microsoft.com/office/drawing/2014/main" id="{4AA7C5AF-2558-9978-EEA1-4EEB5F2C2BC9}"/>
              </a:ext>
            </a:extLst>
          </p:cNvPr>
          <p:cNvSpPr>
            <a:spLocks noGrp="1"/>
          </p:cNvSpPr>
          <p:nvPr>
            <p:ph type="title"/>
          </p:nvPr>
        </p:nvSpPr>
        <p:spPr>
          <a:xfrm>
            <a:off x="1613646" y="3255819"/>
            <a:ext cx="10684300" cy="3270847"/>
          </a:xfrm>
        </p:spPr>
        <p:txBody>
          <a:bodyPr>
            <a:normAutofit fontScale="90000"/>
          </a:bodyPr>
          <a:lstStyle/>
          <a:p>
            <a:pPr>
              <a:lnSpc>
                <a:spcPct val="200000"/>
              </a:lnSpc>
            </a:pPr>
            <a:r>
              <a:rPr lang="de-DE" sz="4000" b="1" kern="100" dirty="0">
                <a:effectLst/>
                <a:latin typeface="Times New Roman" panose="02020603050405020304" pitchFamily="18" charset="0"/>
                <a:ea typeface="Calibri" panose="020F0502020204030204" pitchFamily="34" charset="0"/>
                <a:cs typeface="Times New Roman" panose="02020603050405020304" pitchFamily="18" charset="0"/>
              </a:rPr>
              <a:t>Quellen</a:t>
            </a:r>
            <a:b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1. https://www.biznes.gov.pl/pl/portal/0212</a:t>
            </a:r>
            <a:b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2. https://kpr-restrukturyzacja.pl/majatek-spolki-cywilnej/</a:t>
            </a:r>
            <a:b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3. https://www.chwp.pl/nasze-publikacje/majatek-spolki-cywilnej/</a:t>
            </a:r>
            <a:b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4. https://efl.pl/pl/biznes-i-ty/artykuly/rodzaje-spolek-w-polsce</a:t>
            </a:r>
            <a:b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5. http://www.zakladanie-spolki.com.pl/spolki/spolka_cywilna/cechy_spolki_cywilnej</a:t>
            </a:r>
            <a:b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6. https://docplayer.pl/8542980-Spolka-cywilna-i-spolka-jawna-wykonanie-wilkosz-justyna-i-msu-gi.html</a:t>
            </a:r>
            <a:b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7. https://ekonomik.org.pl/pub/publikacje2020/RODZAJE%20SP%C3%93%C5%81EK%20Natalia%20Dziedzic.pdf</a:t>
            </a:r>
            <a:b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br>
            <a: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t>8. https://pl.wikipedia.org/wiki/Sp%C3%B3%C5%82ka_cywilna</a:t>
            </a:r>
            <a:br>
              <a:rPr lang="pl-PL" sz="1800" kern="100" dirty="0">
                <a:effectLst/>
                <a:latin typeface="Times New Roman" panose="02020603050405020304" pitchFamily="18" charset="0"/>
                <a:ea typeface="Calibri" panose="020F0502020204030204" pitchFamily="34" charset="0"/>
                <a:cs typeface="Times New Roman" panose="02020603050405020304" pitchFamily="18" charset="0"/>
              </a:rPr>
            </a:br>
            <a:br>
              <a:rPr lang="pl-PL" kern="100" dirty="0">
                <a:effectLst/>
                <a:latin typeface="Times New Roman" panose="02020603050405020304" pitchFamily="18" charset="0"/>
                <a:ea typeface="Calibri" panose="020F0502020204030204" pitchFamily="34" charset="0"/>
                <a:cs typeface="Times New Roman" panose="02020603050405020304" pitchFamily="18" charset="0"/>
              </a:rPr>
            </a:br>
            <a:br>
              <a:rPr lang="pl-PL" sz="4400" kern="100" dirty="0">
                <a:effectLst/>
                <a:latin typeface="Times New Roman" panose="02020603050405020304" pitchFamily="18" charset="0"/>
                <a:ea typeface="Calibri" panose="020F0502020204030204" pitchFamily="34" charset="0"/>
                <a:cs typeface="Times New Roman" panose="02020603050405020304" pitchFamily="18" charset="0"/>
              </a:rPr>
            </a:br>
            <a:endParaRPr lang="pl-PL" dirty="0"/>
          </a:p>
        </p:txBody>
      </p:sp>
    </p:spTree>
    <p:extLst>
      <p:ext uri="{BB962C8B-B14F-4D97-AF65-F5344CB8AC3E}">
        <p14:creationId xmlns:p14="http://schemas.microsoft.com/office/powerpoint/2010/main" val="1099346573"/>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c22beabb-4e44-4402-8fca-16af0b9adc1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6E386C140C5E2A4FA40E562118AF8D34" ma:contentTypeVersion="8" ma:contentTypeDescription="Create a new document." ma:contentTypeScope="" ma:versionID="9246a0f60fbf93fe6d0b2e9692c27ec5">
  <xsd:schema xmlns:xsd="http://www.w3.org/2001/XMLSchema" xmlns:xs="http://www.w3.org/2001/XMLSchema" xmlns:p="http://schemas.microsoft.com/office/2006/metadata/properties" xmlns:ns3="c22beabb-4e44-4402-8fca-16af0b9adc16" xmlns:ns4="2a4bd25b-fca6-485b-b226-9bafa1462736" targetNamespace="http://schemas.microsoft.com/office/2006/metadata/properties" ma:root="true" ma:fieldsID="2629a3860d91ae790ffd6ef47454f25f" ns3:_="" ns4:_="">
    <xsd:import namespace="c22beabb-4e44-4402-8fca-16af0b9adc16"/>
    <xsd:import namespace="2a4bd25b-fca6-485b-b226-9bafa146273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_activity"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22beabb-4e44-4402-8fca-16af0b9adc1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_activity" ma:index="15" nillable="true" ma:displayName="_activity" ma:hidden="true" ma:internalName="_activity">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a4bd25b-fca6-485b-b226-9bafa1462736"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A8105B8-182F-47D3-8778-C18301E5EB51}">
  <ds:schemaRefs>
    <ds:schemaRef ds:uri="http://purl.org/dc/terms/"/>
    <ds:schemaRef ds:uri="http://schemas.microsoft.com/office/2006/metadata/properties"/>
    <ds:schemaRef ds:uri="http://purl.org/dc/elements/1.1/"/>
    <ds:schemaRef ds:uri="2a4bd25b-fca6-485b-b226-9bafa1462736"/>
    <ds:schemaRef ds:uri="http://schemas.openxmlformats.org/package/2006/metadata/core-properties"/>
    <ds:schemaRef ds:uri="http://schemas.microsoft.com/office/2006/documentManagement/types"/>
    <ds:schemaRef ds:uri="http://schemas.microsoft.com/office/infopath/2007/PartnerControls"/>
    <ds:schemaRef ds:uri="c22beabb-4e44-4402-8fca-16af0b9adc16"/>
    <ds:schemaRef ds:uri="http://www.w3.org/XML/1998/namespace"/>
    <ds:schemaRef ds:uri="http://purl.org/dc/dcmitype/"/>
  </ds:schemaRefs>
</ds:datastoreItem>
</file>

<file path=customXml/itemProps2.xml><?xml version="1.0" encoding="utf-8"?>
<ds:datastoreItem xmlns:ds="http://schemas.openxmlformats.org/officeDocument/2006/customXml" ds:itemID="{FAA0E438-9C48-46C8-8D96-41FA727FD015}">
  <ds:schemaRefs>
    <ds:schemaRef ds:uri="http://schemas.microsoft.com/office/2006/metadata/contentType"/>
    <ds:schemaRef ds:uri="http://schemas.microsoft.com/office/2006/metadata/properties/metaAttributes"/>
    <ds:schemaRef ds:uri="http://www.w3.org/2000/xmlns/"/>
    <ds:schemaRef ds:uri="http://www.w3.org/2001/XMLSchema"/>
    <ds:schemaRef ds:uri="c22beabb-4e44-4402-8fca-16af0b9adc16"/>
    <ds:schemaRef ds:uri="2a4bd25b-fca6-485b-b226-9bafa1462736"/>
    <ds:schemaRef ds:uri="http://schemas.microsoft.com/office/2006/metadata/propertie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4F2BA56-CE6F-4530-98FF-2B148B4718D8}">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TotalTime>
  <Words>882</Words>
  <Application>Microsoft Office PowerPoint</Application>
  <PresentationFormat>Panoramiczny</PresentationFormat>
  <Paragraphs>73</Paragraphs>
  <Slides>10</Slides>
  <Notes>0</Notes>
  <HiddenSlides>0</HiddenSlides>
  <MMClips>0</MMClips>
  <ScaleCrop>false</ScaleCrop>
  <HeadingPairs>
    <vt:vector size="6" baseType="variant">
      <vt:variant>
        <vt:lpstr>Używane czcionki</vt:lpstr>
      </vt:variant>
      <vt:variant>
        <vt:i4>7</vt:i4>
      </vt:variant>
      <vt:variant>
        <vt:lpstr>Motyw</vt:lpstr>
      </vt:variant>
      <vt:variant>
        <vt:i4>1</vt:i4>
      </vt:variant>
      <vt:variant>
        <vt:lpstr>Tytuły slajdów</vt:lpstr>
      </vt:variant>
      <vt:variant>
        <vt:i4>10</vt:i4>
      </vt:variant>
    </vt:vector>
  </HeadingPairs>
  <TitlesOfParts>
    <vt:vector size="18" baseType="lpstr">
      <vt:lpstr>Arial</vt:lpstr>
      <vt:lpstr>Baguet Script</vt:lpstr>
      <vt:lpstr>Bahnschrift SemiBold Condensed</vt:lpstr>
      <vt:lpstr>Calibri</vt:lpstr>
      <vt:lpstr>Calibri Light</vt:lpstr>
      <vt:lpstr>Open Sans</vt:lpstr>
      <vt:lpstr>Times New Roman</vt:lpstr>
      <vt:lpstr>Motyw pakietu Office</vt:lpstr>
      <vt:lpstr>Gesellschaft                 Bürgerlichen Rechts</vt:lpstr>
      <vt:lpstr>Prezentacja programu PowerPoint</vt:lpstr>
      <vt:lpstr>ALLGEMEINE INFOS  Eine Gesellschaft bürgerlichen Rechts ist ein vertragliches bürgerliches Rechtsverhältnis, bei dem sich die Partner zu einer Leistung verpflichten, die darin besteht, durch bestimmtes Handeln, insbesondere durch Leistung von Einlagen, die Erreichung eines gemeinsamen wirtschaftlichen Ziels anzustreben. Eine Gesellschaft bürgerlichen Rechts ist ein gegenseitiges Schuldverhältnis der Parteien und kein Unternehmer.   Alle Gesellschafter einer Gesellschaft bürgerlichen Rechts haften gesamtschuldnerisch mit ihrem gesamten Vermögen (auch Privatvermögen) für deren Verbindlichkeiten. Für die Führung einer Gesellschaft bürgerlichen Rechts ist keine vollständige Buchführung erforderlich – bis der Umsatz im jeweiligen Jahr 2 Millionen Euro übersteigt.</vt:lpstr>
      <vt:lpstr>Prezentacja programu PowerPoint</vt:lpstr>
      <vt:lpstr>Phasen der Eintragung einer Gesellschaft Bürgerlichen Rechts:  1) Eintragung in das Gewerberegister = Jeder der Gesellschafter meldet im Rathaus getrennt nach dem Wohnort die Tätigkeit an, das sogenannte  One-Stop-Shop-Prinzip  2) Einrichtung eines Firmen bankkontos   3) Unterzeichnung eines Vertrags mit einem Buchhaltungsbüro  4) (An)Meldung an das Finanzamt  5) Anmeldung bei der Sozialversicherungsanstalt   6) (An)Meldung an die Arbeits- und Gesundheitsaufsicht  7) Arbeitsschutz Ausbildung/Schulung</vt:lpstr>
      <vt:lpstr> Beteiligung an Gewinnen und Verlusten  1. Jeder Gesellschafter hat Anspruch auf eine gleiche Gewinn- und Verlustbeteiligung im gleichen Verhältnis, unabhängig von der Art und Höhe der Einlage.  2. Die Gesellschafter können in der Satzung das Verhältnis der Gewinn- und Verlustanteile im Übrigen bestimmen. Einige Partner können Sie sogar von der Verlustbeteiligung befreien. Allerdings kann ein Gesellschafter nicht von der Gewinnbeteiligung ausgeschlossen werden.  3. Ein Gesellschafter kann die Teilung und Ausschüttung des Gewinns erst nach Auflösung der Personengesellschaft verlangen.  4. Ist die Partnerschaft auf längere Zeit geschlossen, können die Gesellschafter nach Ablauf eines jeden Rechnungsjahres die Ausschüttung und Auszahlung des Gewinns verlangen.</vt:lpstr>
      <vt:lpstr>
 Hauptnachteile:  - keine Rechtspersönlichkeit einer Gesellschaft bürgerlichen Rechts; - die Notwendigkeit, jede Vereinbarung mit allen Partnern einer Gesellschaft bürgerlichen Rechts abzuschließen; - umfassende Haftung der Gesellschafter der Gesellschaft für Schulden; - hohes finanzielles Risiko bei Geschäften in großem Umfang.  Hauptvorteile:  - einfach anzuziehen; - eine Lebenspartnerschaftsvereinbarung einfach kündigen; - geeignet für kleinere Aktivitäten; - Kein Mindestbeitragswert - Wenn sich das Geschäft entwickelt, kann eine Lebenspartnerschaft in eine Gesellschaft mit beschränkter Haftung umgewandelt werden.</vt:lpstr>
      <vt:lpstr>Wörterbuch </vt:lpstr>
      <vt:lpstr>Quellen 1. https://www.biznes.gov.pl/pl/portal/0212 2. https://kpr-restrukturyzacja.pl/majatek-spolki-cywilnej/ 3. https://www.chwp.pl/nasze-publikacje/majatek-spolki-cywilnej/ 4. https://efl.pl/pl/biznes-i-ty/artykuly/rodzaje-spolek-w-polsce 5. http://www.zakladanie-spolki.com.pl/spolki/spolka_cywilna/cechy_spolki_cywilnej 6. https://docplayer.pl/8542980-Spolka-cywilna-i-spolka-jawna-wykonanie-wilkosz-justyna-i-msu-gi.html 7. https://ekonomik.org.pl/pub/publikacje2020/RODZAJE%20SP%C3%93%C5%81EK%20Natalia%20Dziedzic.pdf 8. https://pl.wikipedia.org/wiki/Sp%C3%B3%C5%82ka_cywilna   </vt:lpstr>
      <vt:lpstr>Danke für Ihre Aufmerksamkeit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SPÓŁKA             CYWILNA</dc:title>
  <dc:creator>Aleksandra Augustyn</dc:creator>
  <cp:lastModifiedBy>Barbara Skoczyńska-Prokopowicz</cp:lastModifiedBy>
  <cp:revision>9</cp:revision>
  <dcterms:created xsi:type="dcterms:W3CDTF">2023-06-05T20:30:32Z</dcterms:created>
  <dcterms:modified xsi:type="dcterms:W3CDTF">2023-06-11T21:55:16Z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0x0101006E386C140C5E2A4FA40E562118AF8D34</vt:lpwstr>
  </property>
</Properties>
</file>