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2C7B3-E62F-4C22-8E33-E8817FCB1A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D5F0BD-9766-4D9A-A57C-080B3BF34A7F}">
      <dgm:prSet phldrT="[Tekst]"/>
      <dgm:spPr>
        <a:solidFill>
          <a:srgbClr val="002060"/>
        </a:solidFill>
      </dgm:spPr>
      <dgm:t>
        <a:bodyPr/>
        <a:lstStyle/>
        <a:p>
          <a:r>
            <a:rPr lang="de-DE" noProof="0" dirty="0">
              <a:solidFill>
                <a:schemeClr val="bg1"/>
              </a:solidFill>
            </a:rPr>
            <a:t>Finanzielle Ressourcen</a:t>
          </a:r>
        </a:p>
      </dgm:t>
    </dgm:pt>
    <dgm:pt modelId="{CC154D2D-9E34-4595-BC39-38AAD4A8C194}" type="parTrans" cxnId="{68F021DD-7276-44FA-BEB2-0A1BBEC95E70}">
      <dgm:prSet/>
      <dgm:spPr/>
      <dgm:t>
        <a:bodyPr/>
        <a:lstStyle/>
        <a:p>
          <a:endParaRPr lang="pl-PL"/>
        </a:p>
      </dgm:t>
    </dgm:pt>
    <dgm:pt modelId="{7E339275-C40E-428F-B364-CA355FAE7370}" type="sibTrans" cxnId="{68F021DD-7276-44FA-BEB2-0A1BBEC95E70}">
      <dgm:prSet/>
      <dgm:spPr/>
      <dgm:t>
        <a:bodyPr/>
        <a:lstStyle/>
        <a:p>
          <a:endParaRPr lang="pl-PL"/>
        </a:p>
      </dgm:t>
    </dgm:pt>
    <dgm:pt modelId="{FA64D16B-DB94-41CE-9563-6C1889C1DF35}">
      <dgm:prSet phldrT="[Tekst]"/>
      <dgm:spPr/>
      <dgm:t>
        <a:bodyPr/>
        <a:lstStyle/>
        <a:p>
          <a:r>
            <a:rPr lang="de-DE" noProof="0" dirty="0"/>
            <a:t>Geld</a:t>
          </a:r>
        </a:p>
      </dgm:t>
    </dgm:pt>
    <dgm:pt modelId="{E7334887-813E-4AF7-9677-4669061EC4C3}" type="parTrans" cxnId="{7AA7546A-9B92-4995-BAC2-D4373F131050}">
      <dgm:prSet/>
      <dgm:spPr/>
      <dgm:t>
        <a:bodyPr/>
        <a:lstStyle/>
        <a:p>
          <a:endParaRPr lang="pl-PL"/>
        </a:p>
      </dgm:t>
    </dgm:pt>
    <dgm:pt modelId="{A6DFADBE-F4A5-4D2A-9D52-204636C7E26D}" type="sibTrans" cxnId="{7AA7546A-9B92-4995-BAC2-D4373F131050}">
      <dgm:prSet/>
      <dgm:spPr/>
      <dgm:t>
        <a:bodyPr/>
        <a:lstStyle/>
        <a:p>
          <a:endParaRPr lang="pl-PL"/>
        </a:p>
      </dgm:t>
    </dgm:pt>
    <dgm:pt modelId="{FA1C6FD3-EE19-4B63-99D7-E49F4BCD85BD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noProof="0" dirty="0"/>
            <a:t>immaterielle und rechtliche Vermögenswerte </a:t>
          </a:r>
        </a:p>
      </dgm:t>
    </dgm:pt>
    <dgm:pt modelId="{AE70F093-DD36-4139-8933-E948A53E1A2A}" type="parTrans" cxnId="{EE0EC423-EBB6-4D54-B3CE-5FB4FA777BFA}">
      <dgm:prSet/>
      <dgm:spPr/>
      <dgm:t>
        <a:bodyPr/>
        <a:lstStyle/>
        <a:p>
          <a:endParaRPr lang="pl-PL"/>
        </a:p>
      </dgm:t>
    </dgm:pt>
    <dgm:pt modelId="{6F4D279E-8A6D-4571-801E-C3FAF6E1BE80}" type="sibTrans" cxnId="{EE0EC423-EBB6-4D54-B3CE-5FB4FA777BFA}">
      <dgm:prSet/>
      <dgm:spPr/>
      <dgm:t>
        <a:bodyPr/>
        <a:lstStyle/>
        <a:p>
          <a:endParaRPr lang="pl-PL"/>
        </a:p>
      </dgm:t>
    </dgm:pt>
    <dgm:pt modelId="{9B10C54A-BD7F-43BB-AFFC-01A8162D121B}">
      <dgm:prSet phldrT="[Tekst]"/>
      <dgm:spPr/>
      <dgm:t>
        <a:bodyPr/>
        <a:lstStyle/>
        <a:p>
          <a:r>
            <a:rPr lang="de-DE" noProof="0" dirty="0"/>
            <a:t>Computerprogramme, Patente, Urheberrechte</a:t>
          </a:r>
        </a:p>
      </dgm:t>
    </dgm:pt>
    <dgm:pt modelId="{CD131E91-D375-4C19-848A-98A591B26E48}" type="parTrans" cxnId="{2177A269-9B57-49B0-BBED-3BF6FEACC342}">
      <dgm:prSet/>
      <dgm:spPr/>
      <dgm:t>
        <a:bodyPr/>
        <a:lstStyle/>
        <a:p>
          <a:endParaRPr lang="pl-PL"/>
        </a:p>
      </dgm:t>
    </dgm:pt>
    <dgm:pt modelId="{46D71A31-6F94-4434-AE33-08AD4D99CCC5}" type="sibTrans" cxnId="{2177A269-9B57-49B0-BBED-3BF6FEACC342}">
      <dgm:prSet/>
      <dgm:spPr/>
      <dgm:t>
        <a:bodyPr/>
        <a:lstStyle/>
        <a:p>
          <a:endParaRPr lang="pl-PL"/>
        </a:p>
      </dgm:t>
    </dgm:pt>
    <dgm:pt modelId="{57C3EDCF-579B-44C2-85EF-5A24048C0EB7}">
      <dgm:prSet phldrT="[Teks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de-DE" noProof="0" dirty="0"/>
            <a:t>Humankapital</a:t>
          </a:r>
        </a:p>
      </dgm:t>
    </dgm:pt>
    <dgm:pt modelId="{24A8D3F2-CB9A-4C2A-ACC5-6C3BC7A6301D}" type="parTrans" cxnId="{383B9DBC-E5B0-4F60-BADE-83DBE0E6A1B2}">
      <dgm:prSet/>
      <dgm:spPr/>
      <dgm:t>
        <a:bodyPr/>
        <a:lstStyle/>
        <a:p>
          <a:endParaRPr lang="pl-PL"/>
        </a:p>
      </dgm:t>
    </dgm:pt>
    <dgm:pt modelId="{F6587F6B-1AF4-4082-A5FD-806A862CF495}" type="sibTrans" cxnId="{383B9DBC-E5B0-4F60-BADE-83DBE0E6A1B2}">
      <dgm:prSet/>
      <dgm:spPr/>
      <dgm:t>
        <a:bodyPr/>
        <a:lstStyle/>
        <a:p>
          <a:endParaRPr lang="pl-PL"/>
        </a:p>
      </dgm:t>
    </dgm:pt>
    <dgm:pt modelId="{B71B36C3-77F2-40CF-B767-7958DC3C448B}">
      <dgm:prSet phldrT="[Tekst]"/>
      <dgm:spPr/>
      <dgm:t>
        <a:bodyPr/>
        <a:lstStyle/>
        <a:p>
          <a:r>
            <a:rPr lang="de-DE" noProof="0" dirty="0"/>
            <a:t>Mitarbeiter, ihre Fähigkeiten und Kenntnisse</a:t>
          </a:r>
        </a:p>
      </dgm:t>
    </dgm:pt>
    <dgm:pt modelId="{92AF2A64-0E45-4709-BA45-C9C2653FA279}" type="parTrans" cxnId="{BFA283FF-0E37-4FE9-8E62-537E9196FE88}">
      <dgm:prSet/>
      <dgm:spPr/>
      <dgm:t>
        <a:bodyPr/>
        <a:lstStyle/>
        <a:p>
          <a:endParaRPr lang="pl-PL"/>
        </a:p>
      </dgm:t>
    </dgm:pt>
    <dgm:pt modelId="{BA3DB60D-1141-49D2-9C51-9810860F2FFE}" type="sibTrans" cxnId="{BFA283FF-0E37-4FE9-8E62-537E9196FE88}">
      <dgm:prSet/>
      <dgm:spPr/>
      <dgm:t>
        <a:bodyPr/>
        <a:lstStyle/>
        <a:p>
          <a:endParaRPr lang="pl-PL"/>
        </a:p>
      </dgm:t>
    </dgm:pt>
    <dgm:pt modelId="{A839B04B-26B2-48E8-A353-9D010BC31C85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noProof="0" dirty="0"/>
            <a:t>Materielle Ressourcen </a:t>
          </a:r>
        </a:p>
      </dgm:t>
    </dgm:pt>
    <dgm:pt modelId="{F027D67C-CB4F-4FBC-A204-48AF37C29CB3}" type="parTrans" cxnId="{9A3A78BF-5BA3-4367-99BC-10179B04F847}">
      <dgm:prSet/>
      <dgm:spPr/>
      <dgm:t>
        <a:bodyPr/>
        <a:lstStyle/>
        <a:p>
          <a:endParaRPr lang="pl-PL"/>
        </a:p>
      </dgm:t>
    </dgm:pt>
    <dgm:pt modelId="{225E9461-6C40-4F0B-8361-B6FF2F7C0DE0}" type="sibTrans" cxnId="{9A3A78BF-5BA3-4367-99BC-10179B04F847}">
      <dgm:prSet/>
      <dgm:spPr/>
      <dgm:t>
        <a:bodyPr/>
        <a:lstStyle/>
        <a:p>
          <a:endParaRPr lang="pl-PL"/>
        </a:p>
      </dgm:t>
    </dgm:pt>
    <dgm:pt modelId="{6F9D828F-0360-4BF1-931A-3129010974B3}">
      <dgm:prSet/>
      <dgm:spPr/>
      <dgm:t>
        <a:bodyPr/>
        <a:lstStyle/>
        <a:p>
          <a:r>
            <a:rPr lang="de-DE" noProof="0" dirty="0"/>
            <a:t>Maschinen, Geräte, Gebäude</a:t>
          </a:r>
        </a:p>
      </dgm:t>
    </dgm:pt>
    <dgm:pt modelId="{638DC502-863D-4204-ADF9-E640C61F74D7}" type="parTrans" cxnId="{61FA272A-C345-4A47-A5B6-819EB38BD454}">
      <dgm:prSet/>
      <dgm:spPr/>
      <dgm:t>
        <a:bodyPr/>
        <a:lstStyle/>
        <a:p>
          <a:endParaRPr lang="pl-PL"/>
        </a:p>
      </dgm:t>
    </dgm:pt>
    <dgm:pt modelId="{58F4A559-A1B9-4FFD-BE04-40C7AEB8CCD8}" type="sibTrans" cxnId="{61FA272A-C345-4A47-A5B6-819EB38BD454}">
      <dgm:prSet/>
      <dgm:spPr/>
      <dgm:t>
        <a:bodyPr/>
        <a:lstStyle/>
        <a:p>
          <a:endParaRPr lang="pl-PL"/>
        </a:p>
      </dgm:t>
    </dgm:pt>
    <dgm:pt modelId="{C4254150-F59F-4CBE-9055-769DC21ECAD5}" type="pres">
      <dgm:prSet presAssocID="{0252C7B3-E62F-4C22-8E33-E8817FCB1ADE}" presName="Name0" presStyleCnt="0">
        <dgm:presLayoutVars>
          <dgm:dir/>
          <dgm:animLvl val="lvl"/>
          <dgm:resizeHandles val="exact"/>
        </dgm:presLayoutVars>
      </dgm:prSet>
      <dgm:spPr/>
    </dgm:pt>
    <dgm:pt modelId="{0F2442D1-88B8-407E-9AE1-849DAD3E0BA2}" type="pres">
      <dgm:prSet presAssocID="{1FD5F0BD-9766-4D9A-A57C-080B3BF34A7F}" presName="linNode" presStyleCnt="0"/>
      <dgm:spPr/>
    </dgm:pt>
    <dgm:pt modelId="{A4B7CDCD-2746-421A-A05C-B529F181E11A}" type="pres">
      <dgm:prSet presAssocID="{1FD5F0BD-9766-4D9A-A57C-080B3BF34A7F}" presName="parentText" presStyleLbl="node1" presStyleIdx="0" presStyleCnt="4" custLinFactNeighborY="-5635">
        <dgm:presLayoutVars>
          <dgm:chMax val="1"/>
          <dgm:bulletEnabled val="1"/>
        </dgm:presLayoutVars>
      </dgm:prSet>
      <dgm:spPr/>
    </dgm:pt>
    <dgm:pt modelId="{65071DCB-2997-41E3-BCE1-97221FEF3FDE}" type="pres">
      <dgm:prSet presAssocID="{1FD5F0BD-9766-4D9A-A57C-080B3BF34A7F}" presName="descendantText" presStyleLbl="alignAccFollowNode1" presStyleIdx="0" presStyleCnt="4">
        <dgm:presLayoutVars>
          <dgm:bulletEnabled val="1"/>
        </dgm:presLayoutVars>
      </dgm:prSet>
      <dgm:spPr/>
    </dgm:pt>
    <dgm:pt modelId="{6528381D-954E-4635-8DB4-9F36D0A389AE}" type="pres">
      <dgm:prSet presAssocID="{7E339275-C40E-428F-B364-CA355FAE7370}" presName="sp" presStyleCnt="0"/>
      <dgm:spPr/>
    </dgm:pt>
    <dgm:pt modelId="{3DAC0CEB-0D96-466A-92BC-0E6F52979715}" type="pres">
      <dgm:prSet presAssocID="{A839B04B-26B2-48E8-A353-9D010BC31C85}" presName="linNode" presStyleCnt="0"/>
      <dgm:spPr/>
    </dgm:pt>
    <dgm:pt modelId="{792D4095-1F4B-4A73-A3B0-EF2BB11A9AAC}" type="pres">
      <dgm:prSet presAssocID="{A839B04B-26B2-48E8-A353-9D010BC31C8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50CD4FB-2DFE-4363-99DE-9C3E2FB58975}" type="pres">
      <dgm:prSet presAssocID="{A839B04B-26B2-48E8-A353-9D010BC31C85}" presName="descendantText" presStyleLbl="alignAccFollowNode1" presStyleIdx="1" presStyleCnt="4">
        <dgm:presLayoutVars>
          <dgm:bulletEnabled val="1"/>
        </dgm:presLayoutVars>
      </dgm:prSet>
      <dgm:spPr/>
    </dgm:pt>
    <dgm:pt modelId="{E1F7B098-1391-4E5C-8608-5988F301DBAB}" type="pres">
      <dgm:prSet presAssocID="{225E9461-6C40-4F0B-8361-B6FF2F7C0DE0}" presName="sp" presStyleCnt="0"/>
      <dgm:spPr/>
    </dgm:pt>
    <dgm:pt modelId="{CDDBDC76-F5C2-4FB0-841C-01BE09D40837}" type="pres">
      <dgm:prSet presAssocID="{FA1C6FD3-EE19-4B63-99D7-E49F4BCD85BD}" presName="linNode" presStyleCnt="0"/>
      <dgm:spPr/>
    </dgm:pt>
    <dgm:pt modelId="{608FF294-7713-45BF-BCBA-EF42EE730699}" type="pres">
      <dgm:prSet presAssocID="{FA1C6FD3-EE19-4B63-99D7-E49F4BCD85B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A1AF8FF-917B-444D-849A-01BD1FF1C1AD}" type="pres">
      <dgm:prSet presAssocID="{FA1C6FD3-EE19-4B63-99D7-E49F4BCD85BD}" presName="descendantText" presStyleLbl="alignAccFollowNode1" presStyleIdx="2" presStyleCnt="4">
        <dgm:presLayoutVars>
          <dgm:bulletEnabled val="1"/>
        </dgm:presLayoutVars>
      </dgm:prSet>
      <dgm:spPr/>
    </dgm:pt>
    <dgm:pt modelId="{68CBB410-2AE9-4463-AA10-79D110E5E23C}" type="pres">
      <dgm:prSet presAssocID="{6F4D279E-8A6D-4571-801E-C3FAF6E1BE80}" presName="sp" presStyleCnt="0"/>
      <dgm:spPr/>
    </dgm:pt>
    <dgm:pt modelId="{81FDA5AB-A34F-4FF8-BCC8-49198280DD89}" type="pres">
      <dgm:prSet presAssocID="{57C3EDCF-579B-44C2-85EF-5A24048C0EB7}" presName="linNode" presStyleCnt="0"/>
      <dgm:spPr/>
    </dgm:pt>
    <dgm:pt modelId="{A303F3AF-9A0D-4704-9542-82F70424B314}" type="pres">
      <dgm:prSet presAssocID="{57C3EDCF-579B-44C2-85EF-5A24048C0EB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8043C9A-D9B4-4D3C-803C-B9E5182937F9}" type="pres">
      <dgm:prSet presAssocID="{57C3EDCF-579B-44C2-85EF-5A24048C0EB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E0EC423-EBB6-4D54-B3CE-5FB4FA777BFA}" srcId="{0252C7B3-E62F-4C22-8E33-E8817FCB1ADE}" destId="{FA1C6FD3-EE19-4B63-99D7-E49F4BCD85BD}" srcOrd="2" destOrd="0" parTransId="{AE70F093-DD36-4139-8933-E948A53E1A2A}" sibTransId="{6F4D279E-8A6D-4571-801E-C3FAF6E1BE80}"/>
    <dgm:cxn modelId="{61FA272A-C345-4A47-A5B6-819EB38BD454}" srcId="{A839B04B-26B2-48E8-A353-9D010BC31C85}" destId="{6F9D828F-0360-4BF1-931A-3129010974B3}" srcOrd="0" destOrd="0" parTransId="{638DC502-863D-4204-ADF9-E640C61F74D7}" sibTransId="{58F4A559-A1B9-4FFD-BE04-40C7AEB8CCD8}"/>
    <dgm:cxn modelId="{F1EE0538-D75B-4B6C-A260-77D86D2B4C9A}" type="presOf" srcId="{B71B36C3-77F2-40CF-B767-7958DC3C448B}" destId="{B8043C9A-D9B4-4D3C-803C-B9E5182937F9}" srcOrd="0" destOrd="0" presId="urn:microsoft.com/office/officeart/2005/8/layout/vList5"/>
    <dgm:cxn modelId="{52A8425E-2BAF-4004-861A-D5EFB7402A9E}" type="presOf" srcId="{9B10C54A-BD7F-43BB-AFFC-01A8162D121B}" destId="{9A1AF8FF-917B-444D-849A-01BD1FF1C1AD}" srcOrd="0" destOrd="0" presId="urn:microsoft.com/office/officeart/2005/8/layout/vList5"/>
    <dgm:cxn modelId="{C3EEA065-D1AC-4A5D-A143-5CFB7AA963D1}" type="presOf" srcId="{FA1C6FD3-EE19-4B63-99D7-E49F4BCD85BD}" destId="{608FF294-7713-45BF-BCBA-EF42EE730699}" srcOrd="0" destOrd="0" presId="urn:microsoft.com/office/officeart/2005/8/layout/vList5"/>
    <dgm:cxn modelId="{2177A269-9B57-49B0-BBED-3BF6FEACC342}" srcId="{FA1C6FD3-EE19-4B63-99D7-E49F4BCD85BD}" destId="{9B10C54A-BD7F-43BB-AFFC-01A8162D121B}" srcOrd="0" destOrd="0" parTransId="{CD131E91-D375-4C19-848A-98A591B26E48}" sibTransId="{46D71A31-6F94-4434-AE33-08AD4D99CCC5}"/>
    <dgm:cxn modelId="{7AA7546A-9B92-4995-BAC2-D4373F131050}" srcId="{1FD5F0BD-9766-4D9A-A57C-080B3BF34A7F}" destId="{FA64D16B-DB94-41CE-9563-6C1889C1DF35}" srcOrd="0" destOrd="0" parTransId="{E7334887-813E-4AF7-9677-4669061EC4C3}" sibTransId="{A6DFADBE-F4A5-4D2A-9D52-204636C7E26D}"/>
    <dgm:cxn modelId="{758781A0-7C56-44C7-B36E-77692E8BBB40}" type="presOf" srcId="{57C3EDCF-579B-44C2-85EF-5A24048C0EB7}" destId="{A303F3AF-9A0D-4704-9542-82F70424B314}" srcOrd="0" destOrd="0" presId="urn:microsoft.com/office/officeart/2005/8/layout/vList5"/>
    <dgm:cxn modelId="{6E75EDB4-0853-4CB5-9F43-89CAD6D6B2B2}" type="presOf" srcId="{6F9D828F-0360-4BF1-931A-3129010974B3}" destId="{C50CD4FB-2DFE-4363-99DE-9C3E2FB58975}" srcOrd="0" destOrd="0" presId="urn:microsoft.com/office/officeart/2005/8/layout/vList5"/>
    <dgm:cxn modelId="{383B9DBC-E5B0-4F60-BADE-83DBE0E6A1B2}" srcId="{0252C7B3-E62F-4C22-8E33-E8817FCB1ADE}" destId="{57C3EDCF-579B-44C2-85EF-5A24048C0EB7}" srcOrd="3" destOrd="0" parTransId="{24A8D3F2-CB9A-4C2A-ACC5-6C3BC7A6301D}" sibTransId="{F6587F6B-1AF4-4082-A5FD-806A862CF495}"/>
    <dgm:cxn modelId="{9A3A78BF-5BA3-4367-99BC-10179B04F847}" srcId="{0252C7B3-E62F-4C22-8E33-E8817FCB1ADE}" destId="{A839B04B-26B2-48E8-A353-9D010BC31C85}" srcOrd="1" destOrd="0" parTransId="{F027D67C-CB4F-4FBC-A204-48AF37C29CB3}" sibTransId="{225E9461-6C40-4F0B-8361-B6FF2F7C0DE0}"/>
    <dgm:cxn modelId="{2C68D9C3-4544-4F10-8500-DAFB1AA11419}" type="presOf" srcId="{0252C7B3-E62F-4C22-8E33-E8817FCB1ADE}" destId="{C4254150-F59F-4CBE-9055-769DC21ECAD5}" srcOrd="0" destOrd="0" presId="urn:microsoft.com/office/officeart/2005/8/layout/vList5"/>
    <dgm:cxn modelId="{27B76EC4-3697-4E36-85FC-B10C49BFA0E5}" type="presOf" srcId="{1FD5F0BD-9766-4D9A-A57C-080B3BF34A7F}" destId="{A4B7CDCD-2746-421A-A05C-B529F181E11A}" srcOrd="0" destOrd="0" presId="urn:microsoft.com/office/officeart/2005/8/layout/vList5"/>
    <dgm:cxn modelId="{68F021DD-7276-44FA-BEB2-0A1BBEC95E70}" srcId="{0252C7B3-E62F-4C22-8E33-E8817FCB1ADE}" destId="{1FD5F0BD-9766-4D9A-A57C-080B3BF34A7F}" srcOrd="0" destOrd="0" parTransId="{CC154D2D-9E34-4595-BC39-38AAD4A8C194}" sibTransId="{7E339275-C40E-428F-B364-CA355FAE7370}"/>
    <dgm:cxn modelId="{EA2805DE-AF3D-432A-ABFF-D46D98039591}" type="presOf" srcId="{A839B04B-26B2-48E8-A353-9D010BC31C85}" destId="{792D4095-1F4B-4A73-A3B0-EF2BB11A9AAC}" srcOrd="0" destOrd="0" presId="urn:microsoft.com/office/officeart/2005/8/layout/vList5"/>
    <dgm:cxn modelId="{E93B68FB-FACB-4D41-9521-8E3546DE3031}" type="presOf" srcId="{FA64D16B-DB94-41CE-9563-6C1889C1DF35}" destId="{65071DCB-2997-41E3-BCE1-97221FEF3FDE}" srcOrd="0" destOrd="0" presId="urn:microsoft.com/office/officeart/2005/8/layout/vList5"/>
    <dgm:cxn modelId="{BFA283FF-0E37-4FE9-8E62-537E9196FE88}" srcId="{57C3EDCF-579B-44C2-85EF-5A24048C0EB7}" destId="{B71B36C3-77F2-40CF-B767-7958DC3C448B}" srcOrd="0" destOrd="0" parTransId="{92AF2A64-0E45-4709-BA45-C9C2653FA279}" sibTransId="{BA3DB60D-1141-49D2-9C51-9810860F2FFE}"/>
    <dgm:cxn modelId="{269A20F7-E67A-460D-9B14-9936A857191C}" type="presParOf" srcId="{C4254150-F59F-4CBE-9055-769DC21ECAD5}" destId="{0F2442D1-88B8-407E-9AE1-849DAD3E0BA2}" srcOrd="0" destOrd="0" presId="urn:microsoft.com/office/officeart/2005/8/layout/vList5"/>
    <dgm:cxn modelId="{DF531591-68FE-41E5-8ECC-C39AA6CEBCE8}" type="presParOf" srcId="{0F2442D1-88B8-407E-9AE1-849DAD3E0BA2}" destId="{A4B7CDCD-2746-421A-A05C-B529F181E11A}" srcOrd="0" destOrd="0" presId="urn:microsoft.com/office/officeart/2005/8/layout/vList5"/>
    <dgm:cxn modelId="{9870EC0E-2351-4DB1-880E-7D565E4292E2}" type="presParOf" srcId="{0F2442D1-88B8-407E-9AE1-849DAD3E0BA2}" destId="{65071DCB-2997-41E3-BCE1-97221FEF3FDE}" srcOrd="1" destOrd="0" presId="urn:microsoft.com/office/officeart/2005/8/layout/vList5"/>
    <dgm:cxn modelId="{75D351A1-37AC-42BD-B565-B11FA8A187E8}" type="presParOf" srcId="{C4254150-F59F-4CBE-9055-769DC21ECAD5}" destId="{6528381D-954E-4635-8DB4-9F36D0A389AE}" srcOrd="1" destOrd="0" presId="urn:microsoft.com/office/officeart/2005/8/layout/vList5"/>
    <dgm:cxn modelId="{97FD8EE5-6835-4DCD-AE23-7AF9F7FB9CAE}" type="presParOf" srcId="{C4254150-F59F-4CBE-9055-769DC21ECAD5}" destId="{3DAC0CEB-0D96-466A-92BC-0E6F52979715}" srcOrd="2" destOrd="0" presId="urn:microsoft.com/office/officeart/2005/8/layout/vList5"/>
    <dgm:cxn modelId="{2274BE37-F530-41C4-A25F-A8B10F43F7F3}" type="presParOf" srcId="{3DAC0CEB-0D96-466A-92BC-0E6F52979715}" destId="{792D4095-1F4B-4A73-A3B0-EF2BB11A9AAC}" srcOrd="0" destOrd="0" presId="urn:microsoft.com/office/officeart/2005/8/layout/vList5"/>
    <dgm:cxn modelId="{C8FB19A3-2DBC-4801-8CD3-8C49B938A2B8}" type="presParOf" srcId="{3DAC0CEB-0D96-466A-92BC-0E6F52979715}" destId="{C50CD4FB-2DFE-4363-99DE-9C3E2FB58975}" srcOrd="1" destOrd="0" presId="urn:microsoft.com/office/officeart/2005/8/layout/vList5"/>
    <dgm:cxn modelId="{7C1F0077-7083-488B-8769-0ED848CE46F1}" type="presParOf" srcId="{C4254150-F59F-4CBE-9055-769DC21ECAD5}" destId="{E1F7B098-1391-4E5C-8608-5988F301DBAB}" srcOrd="3" destOrd="0" presId="urn:microsoft.com/office/officeart/2005/8/layout/vList5"/>
    <dgm:cxn modelId="{F8491C1D-E2D6-4236-8D25-028E8E214295}" type="presParOf" srcId="{C4254150-F59F-4CBE-9055-769DC21ECAD5}" destId="{CDDBDC76-F5C2-4FB0-841C-01BE09D40837}" srcOrd="4" destOrd="0" presId="urn:microsoft.com/office/officeart/2005/8/layout/vList5"/>
    <dgm:cxn modelId="{35DCBB77-3707-49E3-B729-154037C42652}" type="presParOf" srcId="{CDDBDC76-F5C2-4FB0-841C-01BE09D40837}" destId="{608FF294-7713-45BF-BCBA-EF42EE730699}" srcOrd="0" destOrd="0" presId="urn:microsoft.com/office/officeart/2005/8/layout/vList5"/>
    <dgm:cxn modelId="{7D174A2A-AA5C-47AB-9FA6-4FFE9D035D91}" type="presParOf" srcId="{CDDBDC76-F5C2-4FB0-841C-01BE09D40837}" destId="{9A1AF8FF-917B-444D-849A-01BD1FF1C1AD}" srcOrd="1" destOrd="0" presId="urn:microsoft.com/office/officeart/2005/8/layout/vList5"/>
    <dgm:cxn modelId="{FE327E63-1BC8-462A-AE8A-7055114C1445}" type="presParOf" srcId="{C4254150-F59F-4CBE-9055-769DC21ECAD5}" destId="{68CBB410-2AE9-4463-AA10-79D110E5E23C}" srcOrd="5" destOrd="0" presId="urn:microsoft.com/office/officeart/2005/8/layout/vList5"/>
    <dgm:cxn modelId="{DA68FD50-63CD-407F-AA6C-0D6164C7F9E7}" type="presParOf" srcId="{C4254150-F59F-4CBE-9055-769DC21ECAD5}" destId="{81FDA5AB-A34F-4FF8-BCC8-49198280DD89}" srcOrd="6" destOrd="0" presId="urn:microsoft.com/office/officeart/2005/8/layout/vList5"/>
    <dgm:cxn modelId="{12D9C69A-C6D6-4D90-80D7-AC0CD99BDBCF}" type="presParOf" srcId="{81FDA5AB-A34F-4FF8-BCC8-49198280DD89}" destId="{A303F3AF-9A0D-4704-9542-82F70424B314}" srcOrd="0" destOrd="0" presId="urn:microsoft.com/office/officeart/2005/8/layout/vList5"/>
    <dgm:cxn modelId="{ED1560BD-011D-468A-9EE5-A0E02106E410}" type="presParOf" srcId="{81FDA5AB-A34F-4FF8-BCC8-49198280DD89}" destId="{B8043C9A-D9B4-4D3C-803C-B9E5182937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3853E-3E9F-4E2F-9F40-9879F4C2C45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DE8BAC-31A0-4059-9D86-3D762A517821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noProof="0" dirty="0"/>
            <a:t>unzureichenden inländischen Kapitalressourcen in der Wirtschaft </a:t>
          </a:r>
        </a:p>
      </dgm:t>
    </dgm:pt>
    <dgm:pt modelId="{53547988-F04A-4AB7-B3E4-9A790F66F559}" type="parTrans" cxnId="{00513E32-3AE9-4C5B-8E21-04999E3DE846}">
      <dgm:prSet/>
      <dgm:spPr/>
      <dgm:t>
        <a:bodyPr/>
        <a:lstStyle/>
        <a:p>
          <a:endParaRPr lang="pl-PL"/>
        </a:p>
      </dgm:t>
    </dgm:pt>
    <dgm:pt modelId="{EE92131E-FB69-4312-94A0-18FBE49D28C7}" type="sibTrans" cxnId="{00513E32-3AE9-4C5B-8E21-04999E3DE846}">
      <dgm:prSet/>
      <dgm:spPr/>
      <dgm:t>
        <a:bodyPr/>
        <a:lstStyle/>
        <a:p>
          <a:endParaRPr lang="pl-PL"/>
        </a:p>
      </dgm:t>
    </dgm:pt>
    <dgm:pt modelId="{7E4A8B40-6AD9-40EC-AD8B-7CF2D603FF7C}">
      <dgm:prSet phldrT="[Tekst]"/>
      <dgm:spPr>
        <a:solidFill>
          <a:srgbClr val="002060"/>
        </a:solidFill>
      </dgm:spPr>
      <dgm:t>
        <a:bodyPr/>
        <a:lstStyle/>
        <a:p>
          <a:r>
            <a:rPr lang="de-DE" noProof="0" dirty="0"/>
            <a:t>der Zufluss von internationalem Kapital in Form von ausländischen Direktinvestitionen (FDI)</a:t>
          </a:r>
        </a:p>
      </dgm:t>
    </dgm:pt>
    <dgm:pt modelId="{3C84FA37-A637-4FAD-A69A-BB72D56D5652}" type="parTrans" cxnId="{CE196444-DEFE-4ABF-A97F-192B3C6E33A8}">
      <dgm:prSet/>
      <dgm:spPr/>
      <dgm:t>
        <a:bodyPr/>
        <a:lstStyle/>
        <a:p>
          <a:endParaRPr lang="pl-PL"/>
        </a:p>
      </dgm:t>
    </dgm:pt>
    <dgm:pt modelId="{0FE513DE-65D5-4EAA-A566-0045085328E9}" type="sibTrans" cxnId="{CE196444-DEFE-4ABF-A97F-192B3C6E33A8}">
      <dgm:prSet/>
      <dgm:spPr/>
      <dgm:t>
        <a:bodyPr/>
        <a:lstStyle/>
        <a:p>
          <a:endParaRPr lang="pl-PL"/>
        </a:p>
      </dgm:t>
    </dgm:pt>
    <dgm:pt modelId="{F547B722-E638-4EF1-8B92-77BEB697684B}">
      <dgm:prSet phldrT="[Tekst]"/>
      <dgm:spPr>
        <a:solidFill>
          <a:schemeClr val="accent4"/>
        </a:solidFill>
      </dgm:spPr>
      <dgm:t>
        <a:bodyPr/>
        <a:lstStyle/>
        <a:p>
          <a:r>
            <a:rPr lang="de-DE" noProof="0" dirty="0"/>
            <a:t>Wachstum und wirtschaftliche Entwicklung </a:t>
          </a:r>
        </a:p>
      </dgm:t>
    </dgm:pt>
    <dgm:pt modelId="{B83F913B-E6FB-466C-B7CA-09D022EA8DA2}" type="parTrans" cxnId="{86CF2D4C-099C-4B07-A517-5EF2DAFEBA92}">
      <dgm:prSet/>
      <dgm:spPr/>
      <dgm:t>
        <a:bodyPr/>
        <a:lstStyle/>
        <a:p>
          <a:endParaRPr lang="pl-PL"/>
        </a:p>
      </dgm:t>
    </dgm:pt>
    <dgm:pt modelId="{BE3648A6-9928-49DC-B0DF-61B95E914590}" type="sibTrans" cxnId="{86CF2D4C-099C-4B07-A517-5EF2DAFEBA92}">
      <dgm:prSet/>
      <dgm:spPr/>
      <dgm:t>
        <a:bodyPr/>
        <a:lstStyle/>
        <a:p>
          <a:endParaRPr lang="pl-PL"/>
        </a:p>
      </dgm:t>
    </dgm:pt>
    <dgm:pt modelId="{3B8E74B0-169B-497B-9080-627E99871871}" type="pres">
      <dgm:prSet presAssocID="{F603853E-3E9F-4E2F-9F40-9879F4C2C455}" presName="CompostProcess" presStyleCnt="0">
        <dgm:presLayoutVars>
          <dgm:dir/>
          <dgm:resizeHandles val="exact"/>
        </dgm:presLayoutVars>
      </dgm:prSet>
      <dgm:spPr/>
    </dgm:pt>
    <dgm:pt modelId="{64F59D7F-AD44-46F9-9A70-79C2516ABE6D}" type="pres">
      <dgm:prSet presAssocID="{F603853E-3E9F-4E2F-9F40-9879F4C2C455}" presName="arrow" presStyleLbl="bgShp" presStyleIdx="0" presStyleCnt="1"/>
      <dgm:spPr/>
    </dgm:pt>
    <dgm:pt modelId="{855FADF9-571E-4179-A300-FCA39CD6E0B9}" type="pres">
      <dgm:prSet presAssocID="{F603853E-3E9F-4E2F-9F40-9879F4C2C455}" presName="linearProcess" presStyleCnt="0"/>
      <dgm:spPr/>
    </dgm:pt>
    <dgm:pt modelId="{F6FAAF4F-469E-4EB8-BFFF-202D6401EAFF}" type="pres">
      <dgm:prSet presAssocID="{8FDE8BAC-31A0-4059-9D86-3D762A517821}" presName="textNode" presStyleLbl="node1" presStyleIdx="0" presStyleCnt="3">
        <dgm:presLayoutVars>
          <dgm:bulletEnabled val="1"/>
        </dgm:presLayoutVars>
      </dgm:prSet>
      <dgm:spPr/>
    </dgm:pt>
    <dgm:pt modelId="{18A1B630-89C9-4C55-BF1C-ED5A2B5A2AFF}" type="pres">
      <dgm:prSet presAssocID="{EE92131E-FB69-4312-94A0-18FBE49D28C7}" presName="sibTrans" presStyleCnt="0"/>
      <dgm:spPr/>
    </dgm:pt>
    <dgm:pt modelId="{7863317D-D02E-4763-9773-0D6D5ED87DA8}" type="pres">
      <dgm:prSet presAssocID="{7E4A8B40-6AD9-40EC-AD8B-7CF2D603FF7C}" presName="textNode" presStyleLbl="node1" presStyleIdx="1" presStyleCnt="3">
        <dgm:presLayoutVars>
          <dgm:bulletEnabled val="1"/>
        </dgm:presLayoutVars>
      </dgm:prSet>
      <dgm:spPr/>
    </dgm:pt>
    <dgm:pt modelId="{92A7EE62-7AFD-4FC0-9D0F-A557E6038008}" type="pres">
      <dgm:prSet presAssocID="{0FE513DE-65D5-4EAA-A566-0045085328E9}" presName="sibTrans" presStyleCnt="0"/>
      <dgm:spPr/>
    </dgm:pt>
    <dgm:pt modelId="{40EB098B-914E-4877-8E50-B6147CD177A3}" type="pres">
      <dgm:prSet presAssocID="{F547B722-E638-4EF1-8B92-77BEB697684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0513E32-3AE9-4C5B-8E21-04999E3DE846}" srcId="{F603853E-3E9F-4E2F-9F40-9879F4C2C455}" destId="{8FDE8BAC-31A0-4059-9D86-3D762A517821}" srcOrd="0" destOrd="0" parTransId="{53547988-F04A-4AB7-B3E4-9A790F66F559}" sibTransId="{EE92131E-FB69-4312-94A0-18FBE49D28C7}"/>
    <dgm:cxn modelId="{CE196444-DEFE-4ABF-A97F-192B3C6E33A8}" srcId="{F603853E-3E9F-4E2F-9F40-9879F4C2C455}" destId="{7E4A8B40-6AD9-40EC-AD8B-7CF2D603FF7C}" srcOrd="1" destOrd="0" parTransId="{3C84FA37-A637-4FAD-A69A-BB72D56D5652}" sibTransId="{0FE513DE-65D5-4EAA-A566-0045085328E9}"/>
    <dgm:cxn modelId="{86CF2D4C-099C-4B07-A517-5EF2DAFEBA92}" srcId="{F603853E-3E9F-4E2F-9F40-9879F4C2C455}" destId="{F547B722-E638-4EF1-8B92-77BEB697684B}" srcOrd="2" destOrd="0" parTransId="{B83F913B-E6FB-466C-B7CA-09D022EA8DA2}" sibTransId="{BE3648A6-9928-49DC-B0DF-61B95E914590}"/>
    <dgm:cxn modelId="{B8AEC3B2-29E2-48B9-90B1-E57D6BE8520B}" type="presOf" srcId="{F547B722-E638-4EF1-8B92-77BEB697684B}" destId="{40EB098B-914E-4877-8E50-B6147CD177A3}" srcOrd="0" destOrd="0" presId="urn:microsoft.com/office/officeart/2005/8/layout/hProcess9"/>
    <dgm:cxn modelId="{7EB300B5-CB87-478B-BFBA-B61DB1A7E170}" type="presOf" srcId="{7E4A8B40-6AD9-40EC-AD8B-7CF2D603FF7C}" destId="{7863317D-D02E-4763-9773-0D6D5ED87DA8}" srcOrd="0" destOrd="0" presId="urn:microsoft.com/office/officeart/2005/8/layout/hProcess9"/>
    <dgm:cxn modelId="{382C23D0-4E04-4C81-9478-A11CFE527067}" type="presOf" srcId="{F603853E-3E9F-4E2F-9F40-9879F4C2C455}" destId="{3B8E74B0-169B-497B-9080-627E99871871}" srcOrd="0" destOrd="0" presId="urn:microsoft.com/office/officeart/2005/8/layout/hProcess9"/>
    <dgm:cxn modelId="{AF2728E3-91FA-4013-BC66-FC80555E7F0F}" type="presOf" srcId="{8FDE8BAC-31A0-4059-9D86-3D762A517821}" destId="{F6FAAF4F-469E-4EB8-BFFF-202D6401EAFF}" srcOrd="0" destOrd="0" presId="urn:microsoft.com/office/officeart/2005/8/layout/hProcess9"/>
    <dgm:cxn modelId="{95ADB586-4E58-40A1-95A5-5B5AE2F673DA}" type="presParOf" srcId="{3B8E74B0-169B-497B-9080-627E99871871}" destId="{64F59D7F-AD44-46F9-9A70-79C2516ABE6D}" srcOrd="0" destOrd="0" presId="urn:microsoft.com/office/officeart/2005/8/layout/hProcess9"/>
    <dgm:cxn modelId="{D5D162F2-CEE9-46E4-96CB-54F57C2CFE42}" type="presParOf" srcId="{3B8E74B0-169B-497B-9080-627E99871871}" destId="{855FADF9-571E-4179-A300-FCA39CD6E0B9}" srcOrd="1" destOrd="0" presId="urn:microsoft.com/office/officeart/2005/8/layout/hProcess9"/>
    <dgm:cxn modelId="{C518F430-92F2-4B79-9F45-173FC7E6F1B4}" type="presParOf" srcId="{855FADF9-571E-4179-A300-FCA39CD6E0B9}" destId="{F6FAAF4F-469E-4EB8-BFFF-202D6401EAFF}" srcOrd="0" destOrd="0" presId="urn:microsoft.com/office/officeart/2005/8/layout/hProcess9"/>
    <dgm:cxn modelId="{BBEDFA98-6963-49B0-AE73-0E0664C4AC3C}" type="presParOf" srcId="{855FADF9-571E-4179-A300-FCA39CD6E0B9}" destId="{18A1B630-89C9-4C55-BF1C-ED5A2B5A2AFF}" srcOrd="1" destOrd="0" presId="urn:microsoft.com/office/officeart/2005/8/layout/hProcess9"/>
    <dgm:cxn modelId="{978829B3-7BFB-4BFF-B29B-244B82D65FB5}" type="presParOf" srcId="{855FADF9-571E-4179-A300-FCA39CD6E0B9}" destId="{7863317D-D02E-4763-9773-0D6D5ED87DA8}" srcOrd="2" destOrd="0" presId="urn:microsoft.com/office/officeart/2005/8/layout/hProcess9"/>
    <dgm:cxn modelId="{6F24CF45-5C05-46E2-B606-27AC29C596DB}" type="presParOf" srcId="{855FADF9-571E-4179-A300-FCA39CD6E0B9}" destId="{92A7EE62-7AFD-4FC0-9D0F-A557E6038008}" srcOrd="3" destOrd="0" presId="urn:microsoft.com/office/officeart/2005/8/layout/hProcess9"/>
    <dgm:cxn modelId="{9661CD54-9BCF-4047-8272-23D437C6B1D6}" type="presParOf" srcId="{855FADF9-571E-4179-A300-FCA39CD6E0B9}" destId="{40EB098B-914E-4877-8E50-B6147CD177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98E88-5E0C-4DC2-A622-2E66DED8E40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2D1788-CE5B-490C-9EBE-F362BB2F318C}">
      <dgm:prSet phldrT="[Tekst]"/>
      <dgm:spPr>
        <a:solidFill>
          <a:srgbClr val="002060"/>
        </a:solidFill>
      </dgm:spPr>
      <dgm:t>
        <a:bodyPr/>
        <a:lstStyle/>
        <a:p>
          <a:r>
            <a:rPr lang="de-DE" noProof="0" dirty="0"/>
            <a:t>Das Investitionsklima</a:t>
          </a:r>
        </a:p>
      </dgm:t>
    </dgm:pt>
    <dgm:pt modelId="{E886FB07-318A-43CF-AF4A-11F3013972E0}" type="parTrans" cxnId="{7C65060F-FADC-4DED-8E74-EAB2894BF048}">
      <dgm:prSet/>
      <dgm:spPr/>
      <dgm:t>
        <a:bodyPr/>
        <a:lstStyle/>
        <a:p>
          <a:endParaRPr lang="de-DE" noProof="0" dirty="0"/>
        </a:p>
      </dgm:t>
    </dgm:pt>
    <dgm:pt modelId="{8AD610B8-2B2F-48D8-9957-54943720718D}" type="sibTrans" cxnId="{7C65060F-FADC-4DED-8E74-EAB2894BF048}">
      <dgm:prSet/>
      <dgm:spPr/>
      <dgm:t>
        <a:bodyPr/>
        <a:lstStyle/>
        <a:p>
          <a:endParaRPr lang="de-DE" noProof="0" dirty="0"/>
        </a:p>
      </dgm:t>
    </dgm:pt>
    <dgm:pt modelId="{1190FF44-5710-45AB-87BD-DFE5539F0D15}">
      <dgm:prSet phldrT="[Tekst]"/>
      <dgm:spPr/>
      <dgm:t>
        <a:bodyPr/>
        <a:lstStyle/>
        <a:p>
          <a:r>
            <a:rPr lang="de-DE" noProof="0" dirty="0"/>
            <a:t>wirtschaftliche Faktoren</a:t>
          </a:r>
        </a:p>
      </dgm:t>
    </dgm:pt>
    <dgm:pt modelId="{717418FF-1224-4BD4-B551-5E14AF8927FF}" type="parTrans" cxnId="{C42BE434-6D76-4587-AF9C-5C4B088A1756}">
      <dgm:prSet/>
      <dgm:spPr/>
      <dgm:t>
        <a:bodyPr/>
        <a:lstStyle/>
        <a:p>
          <a:endParaRPr lang="de-DE" noProof="0" dirty="0"/>
        </a:p>
      </dgm:t>
    </dgm:pt>
    <dgm:pt modelId="{9AD9E047-E462-46DE-A5DA-7B407FDF8F21}" type="sibTrans" cxnId="{C42BE434-6D76-4587-AF9C-5C4B088A1756}">
      <dgm:prSet/>
      <dgm:spPr/>
      <dgm:t>
        <a:bodyPr/>
        <a:lstStyle/>
        <a:p>
          <a:endParaRPr lang="de-DE" noProof="0" dirty="0"/>
        </a:p>
      </dgm:t>
    </dgm:pt>
    <dgm:pt modelId="{9F512C65-D11E-46D0-A006-AC24C0CA274F}">
      <dgm:prSet phldrT="[Tekst]"/>
      <dgm:spPr/>
      <dgm:t>
        <a:bodyPr/>
        <a:lstStyle/>
        <a:p>
          <a:r>
            <a:rPr lang="de-DE" noProof="0" dirty="0"/>
            <a:t>politische Faktoren</a:t>
          </a:r>
        </a:p>
      </dgm:t>
    </dgm:pt>
    <dgm:pt modelId="{874E9441-4056-4D67-8983-AEDC5A3D1704}" type="parTrans" cxnId="{868C5643-74FA-48D8-BB6C-EA2E494F5E01}">
      <dgm:prSet/>
      <dgm:spPr/>
      <dgm:t>
        <a:bodyPr/>
        <a:lstStyle/>
        <a:p>
          <a:endParaRPr lang="de-DE" noProof="0" dirty="0"/>
        </a:p>
      </dgm:t>
    </dgm:pt>
    <dgm:pt modelId="{888A3A43-4AF9-4743-9852-C7D93BF405B5}" type="sibTrans" cxnId="{868C5643-74FA-48D8-BB6C-EA2E494F5E01}">
      <dgm:prSet/>
      <dgm:spPr/>
      <dgm:t>
        <a:bodyPr/>
        <a:lstStyle/>
        <a:p>
          <a:endParaRPr lang="de-DE" noProof="0" dirty="0"/>
        </a:p>
      </dgm:t>
    </dgm:pt>
    <dgm:pt modelId="{0BEC4E1F-6399-4DD8-8CF5-D5329E4A5A77}">
      <dgm:prSet/>
      <dgm:spPr/>
      <dgm:t>
        <a:bodyPr/>
        <a:lstStyle/>
        <a:p>
          <a:r>
            <a:rPr lang="de-DE" noProof="0" dirty="0"/>
            <a:t>soziale Faktoren</a:t>
          </a:r>
        </a:p>
      </dgm:t>
    </dgm:pt>
    <dgm:pt modelId="{353BD5D6-A2AF-4BBA-840C-AB8FACA3C98F}" type="parTrans" cxnId="{389009D4-9538-47B4-9984-2024721C2E72}">
      <dgm:prSet/>
      <dgm:spPr/>
      <dgm:t>
        <a:bodyPr/>
        <a:lstStyle/>
        <a:p>
          <a:endParaRPr lang="de-DE" noProof="0" dirty="0"/>
        </a:p>
      </dgm:t>
    </dgm:pt>
    <dgm:pt modelId="{4BEE8616-FACC-41BD-8AD6-A224E36A6EF4}" type="sibTrans" cxnId="{389009D4-9538-47B4-9984-2024721C2E72}">
      <dgm:prSet/>
      <dgm:spPr/>
      <dgm:t>
        <a:bodyPr/>
        <a:lstStyle/>
        <a:p>
          <a:endParaRPr lang="de-DE" noProof="0" dirty="0"/>
        </a:p>
      </dgm:t>
    </dgm:pt>
    <dgm:pt modelId="{E397A211-0113-46B2-9D53-5F84BE56541E}">
      <dgm:prSet/>
      <dgm:spPr/>
      <dgm:t>
        <a:bodyPr/>
        <a:lstStyle/>
        <a:p>
          <a:r>
            <a:rPr lang="de-DE" noProof="0" dirty="0"/>
            <a:t>rechtliche Lösungen</a:t>
          </a:r>
        </a:p>
      </dgm:t>
    </dgm:pt>
    <dgm:pt modelId="{82F403C4-5AF9-4274-9A8E-08971EB8FCFF}" type="parTrans" cxnId="{DACB8D91-D5BA-4105-AE5C-58C77DF9D12F}">
      <dgm:prSet/>
      <dgm:spPr/>
      <dgm:t>
        <a:bodyPr/>
        <a:lstStyle/>
        <a:p>
          <a:endParaRPr lang="de-DE" noProof="0" dirty="0"/>
        </a:p>
      </dgm:t>
    </dgm:pt>
    <dgm:pt modelId="{9C159785-BFA7-43A1-BBCD-78D738183F67}" type="sibTrans" cxnId="{DACB8D91-D5BA-4105-AE5C-58C77DF9D12F}">
      <dgm:prSet/>
      <dgm:spPr/>
      <dgm:t>
        <a:bodyPr/>
        <a:lstStyle/>
        <a:p>
          <a:endParaRPr lang="de-DE" noProof="0" dirty="0"/>
        </a:p>
      </dgm:t>
    </dgm:pt>
    <dgm:pt modelId="{E98A14EA-B26C-40F9-8F1B-F701DD268C2C}" type="pres">
      <dgm:prSet presAssocID="{7C298E88-5E0C-4DC2-A622-2E66DED8E4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145B75-AFEF-4568-98D3-EED9441DC736}" type="pres">
      <dgm:prSet presAssocID="{042D1788-CE5B-490C-9EBE-F362BB2F318C}" presName="vertOne" presStyleCnt="0"/>
      <dgm:spPr/>
    </dgm:pt>
    <dgm:pt modelId="{F76EE55C-718A-4638-899E-DD87EAB11250}" type="pres">
      <dgm:prSet presAssocID="{042D1788-CE5B-490C-9EBE-F362BB2F318C}" presName="txOne" presStyleLbl="node0" presStyleIdx="0" presStyleCnt="1">
        <dgm:presLayoutVars>
          <dgm:chPref val="3"/>
        </dgm:presLayoutVars>
      </dgm:prSet>
      <dgm:spPr/>
    </dgm:pt>
    <dgm:pt modelId="{22F15038-C784-4176-A0BF-C740140410D6}" type="pres">
      <dgm:prSet presAssocID="{042D1788-CE5B-490C-9EBE-F362BB2F318C}" presName="parTransOne" presStyleCnt="0"/>
      <dgm:spPr/>
    </dgm:pt>
    <dgm:pt modelId="{2BF7DE5E-7FB0-497E-963E-B38DD78C2F1C}" type="pres">
      <dgm:prSet presAssocID="{042D1788-CE5B-490C-9EBE-F362BB2F318C}" presName="horzOne" presStyleCnt="0"/>
      <dgm:spPr/>
    </dgm:pt>
    <dgm:pt modelId="{58260867-692D-4E32-8448-52D0CCB2E6FF}" type="pres">
      <dgm:prSet presAssocID="{1190FF44-5710-45AB-87BD-DFE5539F0D15}" presName="vertTwo" presStyleCnt="0"/>
      <dgm:spPr/>
    </dgm:pt>
    <dgm:pt modelId="{C03DF141-224F-4D7B-8614-EFA93D74BB78}" type="pres">
      <dgm:prSet presAssocID="{1190FF44-5710-45AB-87BD-DFE5539F0D15}" presName="txTwo" presStyleLbl="node2" presStyleIdx="0" presStyleCnt="4">
        <dgm:presLayoutVars>
          <dgm:chPref val="3"/>
        </dgm:presLayoutVars>
      </dgm:prSet>
      <dgm:spPr/>
    </dgm:pt>
    <dgm:pt modelId="{81404572-5EAE-4F0F-8692-FB34EACCB792}" type="pres">
      <dgm:prSet presAssocID="{1190FF44-5710-45AB-87BD-DFE5539F0D15}" presName="horzTwo" presStyleCnt="0"/>
      <dgm:spPr/>
    </dgm:pt>
    <dgm:pt modelId="{DB39E09D-2C9F-4BC5-B3A1-73D5ADD2C10E}" type="pres">
      <dgm:prSet presAssocID="{9AD9E047-E462-46DE-A5DA-7B407FDF8F21}" presName="sibSpaceTwo" presStyleCnt="0"/>
      <dgm:spPr/>
    </dgm:pt>
    <dgm:pt modelId="{875D73BF-1CE5-42F7-AE88-AF1A49FCE454}" type="pres">
      <dgm:prSet presAssocID="{0BEC4E1F-6399-4DD8-8CF5-D5329E4A5A77}" presName="vertTwo" presStyleCnt="0"/>
      <dgm:spPr/>
    </dgm:pt>
    <dgm:pt modelId="{E100FE1D-9F80-4166-BDAE-1AC0B726F9FA}" type="pres">
      <dgm:prSet presAssocID="{0BEC4E1F-6399-4DD8-8CF5-D5329E4A5A77}" presName="txTwo" presStyleLbl="node2" presStyleIdx="1" presStyleCnt="4">
        <dgm:presLayoutVars>
          <dgm:chPref val="3"/>
        </dgm:presLayoutVars>
      </dgm:prSet>
      <dgm:spPr/>
    </dgm:pt>
    <dgm:pt modelId="{BADB95B0-618F-478F-BA19-C630E63AB093}" type="pres">
      <dgm:prSet presAssocID="{0BEC4E1F-6399-4DD8-8CF5-D5329E4A5A77}" presName="horzTwo" presStyleCnt="0"/>
      <dgm:spPr/>
    </dgm:pt>
    <dgm:pt modelId="{A72EF4FE-4787-49E3-9533-4E3DCA12D393}" type="pres">
      <dgm:prSet presAssocID="{4BEE8616-FACC-41BD-8AD6-A224E36A6EF4}" presName="sibSpaceTwo" presStyleCnt="0"/>
      <dgm:spPr/>
    </dgm:pt>
    <dgm:pt modelId="{BB105F8B-4C8E-4401-A860-A9BE6C6176D2}" type="pres">
      <dgm:prSet presAssocID="{9F512C65-D11E-46D0-A006-AC24C0CA274F}" presName="vertTwo" presStyleCnt="0"/>
      <dgm:spPr/>
    </dgm:pt>
    <dgm:pt modelId="{0FD75550-564C-4752-A758-205C91309772}" type="pres">
      <dgm:prSet presAssocID="{9F512C65-D11E-46D0-A006-AC24C0CA274F}" presName="txTwo" presStyleLbl="node2" presStyleIdx="2" presStyleCnt="4">
        <dgm:presLayoutVars>
          <dgm:chPref val="3"/>
        </dgm:presLayoutVars>
      </dgm:prSet>
      <dgm:spPr/>
    </dgm:pt>
    <dgm:pt modelId="{EA69B95B-36A4-41BD-9B73-E814D4FAB625}" type="pres">
      <dgm:prSet presAssocID="{9F512C65-D11E-46D0-A006-AC24C0CA274F}" presName="horzTwo" presStyleCnt="0"/>
      <dgm:spPr/>
    </dgm:pt>
    <dgm:pt modelId="{9EF1E698-3177-4E51-BEA1-D87B97E69D83}" type="pres">
      <dgm:prSet presAssocID="{888A3A43-4AF9-4743-9852-C7D93BF405B5}" presName="sibSpaceTwo" presStyleCnt="0"/>
      <dgm:spPr/>
    </dgm:pt>
    <dgm:pt modelId="{568E6660-BDEE-4C91-9534-2803B8E9B2B5}" type="pres">
      <dgm:prSet presAssocID="{E397A211-0113-46B2-9D53-5F84BE56541E}" presName="vertTwo" presStyleCnt="0"/>
      <dgm:spPr/>
    </dgm:pt>
    <dgm:pt modelId="{FA34340D-78B7-45CE-B9E2-F5CF2B567CBD}" type="pres">
      <dgm:prSet presAssocID="{E397A211-0113-46B2-9D53-5F84BE56541E}" presName="txTwo" presStyleLbl="node2" presStyleIdx="3" presStyleCnt="4">
        <dgm:presLayoutVars>
          <dgm:chPref val="3"/>
        </dgm:presLayoutVars>
      </dgm:prSet>
      <dgm:spPr/>
    </dgm:pt>
    <dgm:pt modelId="{9521E813-1387-43CC-B937-214530C21528}" type="pres">
      <dgm:prSet presAssocID="{E397A211-0113-46B2-9D53-5F84BE56541E}" presName="horzTwo" presStyleCnt="0"/>
      <dgm:spPr/>
    </dgm:pt>
  </dgm:ptLst>
  <dgm:cxnLst>
    <dgm:cxn modelId="{D8CA1D00-B9C1-4660-BDA8-9DF2EE396114}" type="presOf" srcId="{042D1788-CE5B-490C-9EBE-F362BB2F318C}" destId="{F76EE55C-718A-4638-899E-DD87EAB11250}" srcOrd="0" destOrd="0" presId="urn:microsoft.com/office/officeart/2005/8/layout/hierarchy4"/>
    <dgm:cxn modelId="{7E0DF801-8C31-4AD9-85CB-68F28A5CA44E}" type="presOf" srcId="{E397A211-0113-46B2-9D53-5F84BE56541E}" destId="{FA34340D-78B7-45CE-B9E2-F5CF2B567CBD}" srcOrd="0" destOrd="0" presId="urn:microsoft.com/office/officeart/2005/8/layout/hierarchy4"/>
    <dgm:cxn modelId="{7C65060F-FADC-4DED-8E74-EAB2894BF048}" srcId="{7C298E88-5E0C-4DC2-A622-2E66DED8E40F}" destId="{042D1788-CE5B-490C-9EBE-F362BB2F318C}" srcOrd="0" destOrd="0" parTransId="{E886FB07-318A-43CF-AF4A-11F3013972E0}" sibTransId="{8AD610B8-2B2F-48D8-9957-54943720718D}"/>
    <dgm:cxn modelId="{CDC6AD0F-E3D1-4E32-9D3B-53DBDFB37DE5}" type="presOf" srcId="{0BEC4E1F-6399-4DD8-8CF5-D5329E4A5A77}" destId="{E100FE1D-9F80-4166-BDAE-1AC0B726F9FA}" srcOrd="0" destOrd="0" presId="urn:microsoft.com/office/officeart/2005/8/layout/hierarchy4"/>
    <dgm:cxn modelId="{B760D22C-2C0B-41FB-B3A1-586C5688457B}" type="presOf" srcId="{9F512C65-D11E-46D0-A006-AC24C0CA274F}" destId="{0FD75550-564C-4752-A758-205C91309772}" srcOrd="0" destOrd="0" presId="urn:microsoft.com/office/officeart/2005/8/layout/hierarchy4"/>
    <dgm:cxn modelId="{C42BE434-6D76-4587-AF9C-5C4B088A1756}" srcId="{042D1788-CE5B-490C-9EBE-F362BB2F318C}" destId="{1190FF44-5710-45AB-87BD-DFE5539F0D15}" srcOrd="0" destOrd="0" parTransId="{717418FF-1224-4BD4-B551-5E14AF8927FF}" sibTransId="{9AD9E047-E462-46DE-A5DA-7B407FDF8F21}"/>
    <dgm:cxn modelId="{10B20A39-2405-419D-BDFF-F354247AD1D1}" type="presOf" srcId="{1190FF44-5710-45AB-87BD-DFE5539F0D15}" destId="{C03DF141-224F-4D7B-8614-EFA93D74BB78}" srcOrd="0" destOrd="0" presId="urn:microsoft.com/office/officeart/2005/8/layout/hierarchy4"/>
    <dgm:cxn modelId="{868C5643-74FA-48D8-BB6C-EA2E494F5E01}" srcId="{042D1788-CE5B-490C-9EBE-F362BB2F318C}" destId="{9F512C65-D11E-46D0-A006-AC24C0CA274F}" srcOrd="2" destOrd="0" parTransId="{874E9441-4056-4D67-8983-AEDC5A3D1704}" sibTransId="{888A3A43-4AF9-4743-9852-C7D93BF405B5}"/>
    <dgm:cxn modelId="{DACB8D91-D5BA-4105-AE5C-58C77DF9D12F}" srcId="{042D1788-CE5B-490C-9EBE-F362BB2F318C}" destId="{E397A211-0113-46B2-9D53-5F84BE56541E}" srcOrd="3" destOrd="0" parTransId="{82F403C4-5AF9-4274-9A8E-08971EB8FCFF}" sibTransId="{9C159785-BFA7-43A1-BBCD-78D738183F67}"/>
    <dgm:cxn modelId="{389009D4-9538-47B4-9984-2024721C2E72}" srcId="{042D1788-CE5B-490C-9EBE-F362BB2F318C}" destId="{0BEC4E1F-6399-4DD8-8CF5-D5329E4A5A77}" srcOrd="1" destOrd="0" parTransId="{353BD5D6-A2AF-4BBA-840C-AB8FACA3C98F}" sibTransId="{4BEE8616-FACC-41BD-8AD6-A224E36A6EF4}"/>
    <dgm:cxn modelId="{A28168F2-D8D0-4A3A-ACAD-78654488346E}" type="presOf" srcId="{7C298E88-5E0C-4DC2-A622-2E66DED8E40F}" destId="{E98A14EA-B26C-40F9-8F1B-F701DD268C2C}" srcOrd="0" destOrd="0" presId="urn:microsoft.com/office/officeart/2005/8/layout/hierarchy4"/>
    <dgm:cxn modelId="{5CA145A2-14FF-4C07-97EC-4EE7941E4C0C}" type="presParOf" srcId="{E98A14EA-B26C-40F9-8F1B-F701DD268C2C}" destId="{B8145B75-AFEF-4568-98D3-EED9441DC736}" srcOrd="0" destOrd="0" presId="urn:microsoft.com/office/officeart/2005/8/layout/hierarchy4"/>
    <dgm:cxn modelId="{31D4C54E-243B-4928-AA90-0F4C352F7329}" type="presParOf" srcId="{B8145B75-AFEF-4568-98D3-EED9441DC736}" destId="{F76EE55C-718A-4638-899E-DD87EAB11250}" srcOrd="0" destOrd="0" presId="urn:microsoft.com/office/officeart/2005/8/layout/hierarchy4"/>
    <dgm:cxn modelId="{C68EA247-E3D0-4BD6-8DBA-B92C5BE6D58A}" type="presParOf" srcId="{B8145B75-AFEF-4568-98D3-EED9441DC736}" destId="{22F15038-C784-4176-A0BF-C740140410D6}" srcOrd="1" destOrd="0" presId="urn:microsoft.com/office/officeart/2005/8/layout/hierarchy4"/>
    <dgm:cxn modelId="{618F4FB5-8F37-4A20-9EDE-B94C9C964589}" type="presParOf" srcId="{B8145B75-AFEF-4568-98D3-EED9441DC736}" destId="{2BF7DE5E-7FB0-497E-963E-B38DD78C2F1C}" srcOrd="2" destOrd="0" presId="urn:microsoft.com/office/officeart/2005/8/layout/hierarchy4"/>
    <dgm:cxn modelId="{469CCD9D-6A6D-420B-90D1-EA47221845F4}" type="presParOf" srcId="{2BF7DE5E-7FB0-497E-963E-B38DD78C2F1C}" destId="{58260867-692D-4E32-8448-52D0CCB2E6FF}" srcOrd="0" destOrd="0" presId="urn:microsoft.com/office/officeart/2005/8/layout/hierarchy4"/>
    <dgm:cxn modelId="{492B5897-2906-47AA-B588-8C7B2C91C574}" type="presParOf" srcId="{58260867-692D-4E32-8448-52D0CCB2E6FF}" destId="{C03DF141-224F-4D7B-8614-EFA93D74BB78}" srcOrd="0" destOrd="0" presId="urn:microsoft.com/office/officeart/2005/8/layout/hierarchy4"/>
    <dgm:cxn modelId="{0221A702-35E2-485B-ADD3-3210DEC49C4C}" type="presParOf" srcId="{58260867-692D-4E32-8448-52D0CCB2E6FF}" destId="{81404572-5EAE-4F0F-8692-FB34EACCB792}" srcOrd="1" destOrd="0" presId="urn:microsoft.com/office/officeart/2005/8/layout/hierarchy4"/>
    <dgm:cxn modelId="{45B1F552-E90D-4DE3-9F75-6D382A64354B}" type="presParOf" srcId="{2BF7DE5E-7FB0-497E-963E-B38DD78C2F1C}" destId="{DB39E09D-2C9F-4BC5-B3A1-73D5ADD2C10E}" srcOrd="1" destOrd="0" presId="urn:microsoft.com/office/officeart/2005/8/layout/hierarchy4"/>
    <dgm:cxn modelId="{C5FBD790-FC78-4DC6-A388-C59994A4DC52}" type="presParOf" srcId="{2BF7DE5E-7FB0-497E-963E-B38DD78C2F1C}" destId="{875D73BF-1CE5-42F7-AE88-AF1A49FCE454}" srcOrd="2" destOrd="0" presId="urn:microsoft.com/office/officeart/2005/8/layout/hierarchy4"/>
    <dgm:cxn modelId="{85F6B757-D66D-47B6-9455-D5F6740D79BC}" type="presParOf" srcId="{875D73BF-1CE5-42F7-AE88-AF1A49FCE454}" destId="{E100FE1D-9F80-4166-BDAE-1AC0B726F9FA}" srcOrd="0" destOrd="0" presId="urn:microsoft.com/office/officeart/2005/8/layout/hierarchy4"/>
    <dgm:cxn modelId="{D2A2C1DC-916F-4240-9A39-8FCB63F29764}" type="presParOf" srcId="{875D73BF-1CE5-42F7-AE88-AF1A49FCE454}" destId="{BADB95B0-618F-478F-BA19-C630E63AB093}" srcOrd="1" destOrd="0" presId="urn:microsoft.com/office/officeart/2005/8/layout/hierarchy4"/>
    <dgm:cxn modelId="{97ABAE66-3267-4A6F-85A1-DAF367D22DFD}" type="presParOf" srcId="{2BF7DE5E-7FB0-497E-963E-B38DD78C2F1C}" destId="{A72EF4FE-4787-49E3-9533-4E3DCA12D393}" srcOrd="3" destOrd="0" presId="urn:microsoft.com/office/officeart/2005/8/layout/hierarchy4"/>
    <dgm:cxn modelId="{33F64D6E-3952-433F-A7B6-7EF9891298BD}" type="presParOf" srcId="{2BF7DE5E-7FB0-497E-963E-B38DD78C2F1C}" destId="{BB105F8B-4C8E-4401-A860-A9BE6C6176D2}" srcOrd="4" destOrd="0" presId="urn:microsoft.com/office/officeart/2005/8/layout/hierarchy4"/>
    <dgm:cxn modelId="{7D22822C-A0BA-4D92-B9D5-2E475F94C3B8}" type="presParOf" srcId="{BB105F8B-4C8E-4401-A860-A9BE6C6176D2}" destId="{0FD75550-564C-4752-A758-205C91309772}" srcOrd="0" destOrd="0" presId="urn:microsoft.com/office/officeart/2005/8/layout/hierarchy4"/>
    <dgm:cxn modelId="{1323FA68-1F56-4761-AF20-5E724FEE9ED0}" type="presParOf" srcId="{BB105F8B-4C8E-4401-A860-A9BE6C6176D2}" destId="{EA69B95B-36A4-41BD-9B73-E814D4FAB625}" srcOrd="1" destOrd="0" presId="urn:microsoft.com/office/officeart/2005/8/layout/hierarchy4"/>
    <dgm:cxn modelId="{D86EBEB9-A861-41D7-B626-69B8F3C50764}" type="presParOf" srcId="{2BF7DE5E-7FB0-497E-963E-B38DD78C2F1C}" destId="{9EF1E698-3177-4E51-BEA1-D87B97E69D83}" srcOrd="5" destOrd="0" presId="urn:microsoft.com/office/officeart/2005/8/layout/hierarchy4"/>
    <dgm:cxn modelId="{5B3142E5-0B4B-4380-B1D0-F3DCED3CD975}" type="presParOf" srcId="{2BF7DE5E-7FB0-497E-963E-B38DD78C2F1C}" destId="{568E6660-BDEE-4C91-9534-2803B8E9B2B5}" srcOrd="6" destOrd="0" presId="urn:microsoft.com/office/officeart/2005/8/layout/hierarchy4"/>
    <dgm:cxn modelId="{67A5A638-087C-4E44-A872-CF46B61D7101}" type="presParOf" srcId="{568E6660-BDEE-4C91-9534-2803B8E9B2B5}" destId="{FA34340D-78B7-45CE-B9E2-F5CF2B567CBD}" srcOrd="0" destOrd="0" presId="urn:microsoft.com/office/officeart/2005/8/layout/hierarchy4"/>
    <dgm:cxn modelId="{85E5D7D6-E8D0-4D4A-9CA8-FA1B858679F9}" type="presParOf" srcId="{568E6660-BDEE-4C91-9534-2803B8E9B2B5}" destId="{9521E813-1387-43CC-B937-214530C215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740477-FA85-476F-A2F5-3E744CE9EED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44EDC09-46B2-4374-9AC4-01D97703714E}">
      <dgm:prSet phldrT="[Tekst]"/>
      <dgm:spPr>
        <a:solidFill>
          <a:srgbClr val="002060"/>
        </a:solidFill>
      </dgm:spPr>
      <dgm:t>
        <a:bodyPr/>
        <a:lstStyle/>
        <a:p>
          <a:r>
            <a:rPr lang="pl-PL" noProof="0" dirty="0"/>
            <a:t>D</a:t>
          </a:r>
          <a:r>
            <a:rPr lang="de-DE" noProof="0" dirty="0"/>
            <a:t>er Menge an ausländischem Kapital, die in einem bestimmten Jahr im Gastland investiert wurde</a:t>
          </a:r>
        </a:p>
      </dgm:t>
    </dgm:pt>
    <dgm:pt modelId="{FC65E865-B138-4F63-9605-834F4F453B41}" type="parTrans" cxnId="{C1CA0BAD-BD1C-4CCE-8DA3-3FAC376A1EE0}">
      <dgm:prSet/>
      <dgm:spPr/>
      <dgm:t>
        <a:bodyPr/>
        <a:lstStyle/>
        <a:p>
          <a:endParaRPr lang="de-DE" noProof="0" dirty="0"/>
        </a:p>
      </dgm:t>
    </dgm:pt>
    <dgm:pt modelId="{981B8F8D-24FB-4664-8D17-F7E471C890DB}" type="sibTrans" cxnId="{C1CA0BAD-BD1C-4CCE-8DA3-3FAC376A1EE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de-DE" noProof="0" dirty="0"/>
        </a:p>
      </dgm:t>
    </dgm:pt>
    <dgm:pt modelId="{AC8C2A2D-9CAD-4C63-8F08-6B571C8A5455}">
      <dgm:prSet phldrT="[Teks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noProof="0" dirty="0"/>
            <a:t>D</a:t>
          </a:r>
          <a:r>
            <a:rPr lang="de-DE" noProof="0" dirty="0"/>
            <a:t>er Menge an Kapital, die von ausländischen Investoren aus der jeweiligen Wirtschaft abgezogen wurde</a:t>
          </a:r>
        </a:p>
      </dgm:t>
    </dgm:pt>
    <dgm:pt modelId="{74EF2B1C-796D-461B-9BA2-591A244EB2C3}" type="parTrans" cxnId="{C9432E85-0112-4B76-9E87-0D583EADE53D}">
      <dgm:prSet/>
      <dgm:spPr/>
      <dgm:t>
        <a:bodyPr/>
        <a:lstStyle/>
        <a:p>
          <a:endParaRPr lang="de-DE" noProof="0" dirty="0"/>
        </a:p>
      </dgm:t>
    </dgm:pt>
    <dgm:pt modelId="{5C14AC56-DF8E-4852-A063-431882BCDA8D}" type="sibTrans" cxnId="{C9432E85-0112-4B76-9E87-0D583EADE53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de-DE" noProof="0" dirty="0"/>
        </a:p>
      </dgm:t>
    </dgm:pt>
    <dgm:pt modelId="{FC761B9C-E658-46B9-8E50-19C16F777F32}">
      <dgm:prSet phldrT="[Tekst]"/>
      <dgm:spPr/>
      <dgm:t>
        <a:bodyPr/>
        <a:lstStyle/>
        <a:p>
          <a:r>
            <a:rPr lang="de-DE" noProof="0" dirty="0"/>
            <a:t>Der Nettowert des ausländischen Kapitals</a:t>
          </a:r>
        </a:p>
      </dgm:t>
    </dgm:pt>
    <dgm:pt modelId="{5EDC82CE-1F5B-406A-8B4C-A7DBCC06A325}" type="parTrans" cxnId="{9C5199AA-6D2B-46A8-BA48-A4631CD76D27}">
      <dgm:prSet/>
      <dgm:spPr/>
      <dgm:t>
        <a:bodyPr/>
        <a:lstStyle/>
        <a:p>
          <a:endParaRPr lang="de-DE" noProof="0" dirty="0"/>
        </a:p>
      </dgm:t>
    </dgm:pt>
    <dgm:pt modelId="{4C2C0FD0-5BA1-4BBC-978C-D4C141624E1B}" type="sibTrans" cxnId="{9C5199AA-6D2B-46A8-BA48-A4631CD76D27}">
      <dgm:prSet/>
      <dgm:spPr/>
      <dgm:t>
        <a:bodyPr/>
        <a:lstStyle/>
        <a:p>
          <a:endParaRPr lang="de-DE" noProof="0" dirty="0"/>
        </a:p>
      </dgm:t>
    </dgm:pt>
    <dgm:pt modelId="{90A59D56-8990-4CEA-9064-3236376715FE}" type="pres">
      <dgm:prSet presAssocID="{03740477-FA85-476F-A2F5-3E744CE9EED5}" presName="linearFlow" presStyleCnt="0">
        <dgm:presLayoutVars>
          <dgm:dir/>
          <dgm:resizeHandles val="exact"/>
        </dgm:presLayoutVars>
      </dgm:prSet>
      <dgm:spPr/>
    </dgm:pt>
    <dgm:pt modelId="{5828ABCC-1C6A-4AE8-AD23-8389850B9155}" type="pres">
      <dgm:prSet presAssocID="{B44EDC09-46B2-4374-9AC4-01D97703714E}" presName="node" presStyleLbl="node1" presStyleIdx="0" presStyleCnt="3" custScaleX="194872" custScaleY="194872">
        <dgm:presLayoutVars>
          <dgm:bulletEnabled val="1"/>
        </dgm:presLayoutVars>
      </dgm:prSet>
      <dgm:spPr>
        <a:prstGeom prst="rect">
          <a:avLst/>
        </a:prstGeom>
      </dgm:spPr>
    </dgm:pt>
    <dgm:pt modelId="{5B6A8D52-42F7-4F3B-8CE9-4528E4C9E7BA}" type="pres">
      <dgm:prSet presAssocID="{981B8F8D-24FB-4664-8D17-F7E471C890DB}" presName="spacerL" presStyleCnt="0"/>
      <dgm:spPr/>
    </dgm:pt>
    <dgm:pt modelId="{1B3F3962-0327-4495-9E39-F180B86CB940}" type="pres">
      <dgm:prSet presAssocID="{981B8F8D-24FB-4664-8D17-F7E471C890DB}" presName="sibTrans" presStyleLbl="sibTrans2D1" presStyleIdx="0" presStyleCnt="2"/>
      <dgm:spPr>
        <a:prstGeom prst="mathMinus">
          <a:avLst/>
        </a:prstGeom>
      </dgm:spPr>
    </dgm:pt>
    <dgm:pt modelId="{693B988D-593D-428D-8CBE-34690B4787C6}" type="pres">
      <dgm:prSet presAssocID="{981B8F8D-24FB-4664-8D17-F7E471C890DB}" presName="spacerR" presStyleCnt="0"/>
      <dgm:spPr/>
    </dgm:pt>
    <dgm:pt modelId="{819E3275-B9C2-4B68-AAEF-9BD874B3FEE1}" type="pres">
      <dgm:prSet presAssocID="{AC8C2A2D-9CAD-4C63-8F08-6B571C8A5455}" presName="node" presStyleLbl="node1" presStyleIdx="1" presStyleCnt="3" custScaleX="194872" custScaleY="194872">
        <dgm:presLayoutVars>
          <dgm:bulletEnabled val="1"/>
        </dgm:presLayoutVars>
      </dgm:prSet>
      <dgm:spPr>
        <a:prstGeom prst="rect">
          <a:avLst/>
        </a:prstGeom>
      </dgm:spPr>
    </dgm:pt>
    <dgm:pt modelId="{7E177378-97FA-49F4-AF7D-C101D69582E7}" type="pres">
      <dgm:prSet presAssocID="{5C14AC56-DF8E-4852-A063-431882BCDA8D}" presName="spacerL" presStyleCnt="0"/>
      <dgm:spPr/>
    </dgm:pt>
    <dgm:pt modelId="{BB15BD23-B2EB-46D6-A6FE-521AA1AD7C35}" type="pres">
      <dgm:prSet presAssocID="{5C14AC56-DF8E-4852-A063-431882BCDA8D}" presName="sibTrans" presStyleLbl="sibTrans2D1" presStyleIdx="1" presStyleCnt="2"/>
      <dgm:spPr/>
    </dgm:pt>
    <dgm:pt modelId="{7C9A74C6-57B9-4488-9F6E-E52702F11D89}" type="pres">
      <dgm:prSet presAssocID="{5C14AC56-DF8E-4852-A063-431882BCDA8D}" presName="spacerR" presStyleCnt="0"/>
      <dgm:spPr/>
    </dgm:pt>
    <dgm:pt modelId="{D5EAA59E-FD3D-4FD7-BED4-013714422855}" type="pres">
      <dgm:prSet presAssocID="{FC761B9C-E658-46B9-8E50-19C16F777F32}" presName="node" presStyleLbl="node1" presStyleIdx="2" presStyleCnt="3" custScaleX="194872" custScaleY="194872">
        <dgm:presLayoutVars>
          <dgm:bulletEnabled val="1"/>
        </dgm:presLayoutVars>
      </dgm:prSet>
      <dgm:spPr/>
    </dgm:pt>
  </dgm:ptLst>
  <dgm:cxnLst>
    <dgm:cxn modelId="{D0245615-D50E-4340-A153-525056E35CCB}" type="presOf" srcId="{AC8C2A2D-9CAD-4C63-8F08-6B571C8A5455}" destId="{819E3275-B9C2-4B68-AAEF-9BD874B3FEE1}" srcOrd="0" destOrd="0" presId="urn:microsoft.com/office/officeart/2005/8/layout/equation1"/>
    <dgm:cxn modelId="{75C4E028-C46D-40EE-8D21-D1E62538D341}" type="presOf" srcId="{981B8F8D-24FB-4664-8D17-F7E471C890DB}" destId="{1B3F3962-0327-4495-9E39-F180B86CB940}" srcOrd="0" destOrd="0" presId="urn:microsoft.com/office/officeart/2005/8/layout/equation1"/>
    <dgm:cxn modelId="{D62C8E74-573B-4908-894D-4905F0C07642}" type="presOf" srcId="{FC761B9C-E658-46B9-8E50-19C16F777F32}" destId="{D5EAA59E-FD3D-4FD7-BED4-013714422855}" srcOrd="0" destOrd="0" presId="urn:microsoft.com/office/officeart/2005/8/layout/equation1"/>
    <dgm:cxn modelId="{C9432E85-0112-4B76-9E87-0D583EADE53D}" srcId="{03740477-FA85-476F-A2F5-3E744CE9EED5}" destId="{AC8C2A2D-9CAD-4C63-8F08-6B571C8A5455}" srcOrd="1" destOrd="0" parTransId="{74EF2B1C-796D-461B-9BA2-591A244EB2C3}" sibTransId="{5C14AC56-DF8E-4852-A063-431882BCDA8D}"/>
    <dgm:cxn modelId="{698F289B-4561-483F-B459-582F205952CF}" type="presOf" srcId="{5C14AC56-DF8E-4852-A063-431882BCDA8D}" destId="{BB15BD23-B2EB-46D6-A6FE-521AA1AD7C35}" srcOrd="0" destOrd="0" presId="urn:microsoft.com/office/officeart/2005/8/layout/equation1"/>
    <dgm:cxn modelId="{9C5199AA-6D2B-46A8-BA48-A4631CD76D27}" srcId="{03740477-FA85-476F-A2F5-3E744CE9EED5}" destId="{FC761B9C-E658-46B9-8E50-19C16F777F32}" srcOrd="2" destOrd="0" parTransId="{5EDC82CE-1F5B-406A-8B4C-A7DBCC06A325}" sibTransId="{4C2C0FD0-5BA1-4BBC-978C-D4C141624E1B}"/>
    <dgm:cxn modelId="{C1CA0BAD-BD1C-4CCE-8DA3-3FAC376A1EE0}" srcId="{03740477-FA85-476F-A2F5-3E744CE9EED5}" destId="{B44EDC09-46B2-4374-9AC4-01D97703714E}" srcOrd="0" destOrd="0" parTransId="{FC65E865-B138-4F63-9605-834F4F453B41}" sibTransId="{981B8F8D-24FB-4664-8D17-F7E471C890DB}"/>
    <dgm:cxn modelId="{42201CC0-9408-4953-9DCA-15B180274462}" type="presOf" srcId="{B44EDC09-46B2-4374-9AC4-01D97703714E}" destId="{5828ABCC-1C6A-4AE8-AD23-8389850B9155}" srcOrd="0" destOrd="0" presId="urn:microsoft.com/office/officeart/2005/8/layout/equation1"/>
    <dgm:cxn modelId="{423061C9-CE51-47E3-A806-EC9EC293A49C}" type="presOf" srcId="{03740477-FA85-476F-A2F5-3E744CE9EED5}" destId="{90A59D56-8990-4CEA-9064-3236376715FE}" srcOrd="0" destOrd="0" presId="urn:microsoft.com/office/officeart/2005/8/layout/equation1"/>
    <dgm:cxn modelId="{453D74EC-B3DE-4356-911E-F0155A36DA91}" type="presParOf" srcId="{90A59D56-8990-4CEA-9064-3236376715FE}" destId="{5828ABCC-1C6A-4AE8-AD23-8389850B9155}" srcOrd="0" destOrd="0" presId="urn:microsoft.com/office/officeart/2005/8/layout/equation1"/>
    <dgm:cxn modelId="{49B590FA-3CD0-4A91-82A8-FBB547976A5C}" type="presParOf" srcId="{90A59D56-8990-4CEA-9064-3236376715FE}" destId="{5B6A8D52-42F7-4F3B-8CE9-4528E4C9E7BA}" srcOrd="1" destOrd="0" presId="urn:microsoft.com/office/officeart/2005/8/layout/equation1"/>
    <dgm:cxn modelId="{D775BCE8-6412-4011-B949-934E7D79036E}" type="presParOf" srcId="{90A59D56-8990-4CEA-9064-3236376715FE}" destId="{1B3F3962-0327-4495-9E39-F180B86CB940}" srcOrd="2" destOrd="0" presId="urn:microsoft.com/office/officeart/2005/8/layout/equation1"/>
    <dgm:cxn modelId="{89DF547B-2B5D-4E26-B5D3-F7F12CF3F2BD}" type="presParOf" srcId="{90A59D56-8990-4CEA-9064-3236376715FE}" destId="{693B988D-593D-428D-8CBE-34690B4787C6}" srcOrd="3" destOrd="0" presId="urn:microsoft.com/office/officeart/2005/8/layout/equation1"/>
    <dgm:cxn modelId="{19048CE4-DFD0-4474-B92F-B30B83D2B9B3}" type="presParOf" srcId="{90A59D56-8990-4CEA-9064-3236376715FE}" destId="{819E3275-B9C2-4B68-AAEF-9BD874B3FEE1}" srcOrd="4" destOrd="0" presId="urn:microsoft.com/office/officeart/2005/8/layout/equation1"/>
    <dgm:cxn modelId="{187D7C18-40E9-4221-8096-C4E812D23C88}" type="presParOf" srcId="{90A59D56-8990-4CEA-9064-3236376715FE}" destId="{7E177378-97FA-49F4-AF7D-C101D69582E7}" srcOrd="5" destOrd="0" presId="urn:microsoft.com/office/officeart/2005/8/layout/equation1"/>
    <dgm:cxn modelId="{CAA31435-0F5B-4648-9E4F-9FC934B9A5AE}" type="presParOf" srcId="{90A59D56-8990-4CEA-9064-3236376715FE}" destId="{BB15BD23-B2EB-46D6-A6FE-521AA1AD7C35}" srcOrd="6" destOrd="0" presId="urn:microsoft.com/office/officeart/2005/8/layout/equation1"/>
    <dgm:cxn modelId="{DAFB7A0A-D871-4656-90F9-E795774229F7}" type="presParOf" srcId="{90A59D56-8990-4CEA-9064-3236376715FE}" destId="{7C9A74C6-57B9-4488-9F6E-E52702F11D89}" srcOrd="7" destOrd="0" presId="urn:microsoft.com/office/officeart/2005/8/layout/equation1"/>
    <dgm:cxn modelId="{1404B450-8251-4FE7-BB39-53624CB64950}" type="presParOf" srcId="{90A59D56-8990-4CEA-9064-3236376715FE}" destId="{D5EAA59E-FD3D-4FD7-BED4-01371442285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71DCB-2997-41E3-BCE1-97221FEF3FDE}">
      <dsp:nvSpPr>
        <dsp:cNvPr id="0" name=""/>
        <dsp:cNvSpPr/>
      </dsp:nvSpPr>
      <dsp:spPr>
        <a:xfrm rot="5400000">
          <a:off x="6330379" y="-2676947"/>
          <a:ext cx="769948" cy="6320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noProof="0" dirty="0"/>
            <a:t>Geld</a:t>
          </a:r>
        </a:p>
      </dsp:txBody>
      <dsp:txXfrm rot="-5400000">
        <a:off x="3555187" y="135831"/>
        <a:ext cx="6282746" cy="694776"/>
      </dsp:txXfrm>
    </dsp:sp>
    <dsp:sp modelId="{A4B7CDCD-2746-421A-A05C-B529F181E11A}">
      <dsp:nvSpPr>
        <dsp:cNvPr id="0" name=""/>
        <dsp:cNvSpPr/>
      </dsp:nvSpPr>
      <dsp:spPr>
        <a:xfrm>
          <a:off x="0" y="0"/>
          <a:ext cx="3555187" cy="962436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>
              <a:solidFill>
                <a:schemeClr val="bg1"/>
              </a:solidFill>
            </a:rPr>
            <a:t>Finanzielle Ressourcen</a:t>
          </a:r>
        </a:p>
      </dsp:txBody>
      <dsp:txXfrm>
        <a:off x="46982" y="46982"/>
        <a:ext cx="3461223" cy="868472"/>
      </dsp:txXfrm>
    </dsp:sp>
    <dsp:sp modelId="{C50CD4FB-2DFE-4363-99DE-9C3E2FB58975}">
      <dsp:nvSpPr>
        <dsp:cNvPr id="0" name=""/>
        <dsp:cNvSpPr/>
      </dsp:nvSpPr>
      <dsp:spPr>
        <a:xfrm rot="5400000">
          <a:off x="6330379" y="-1666389"/>
          <a:ext cx="769948" cy="6320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noProof="0" dirty="0"/>
            <a:t>Maschinen, Geräte, Gebäude</a:t>
          </a:r>
        </a:p>
      </dsp:txBody>
      <dsp:txXfrm rot="-5400000">
        <a:off x="3555187" y="1146389"/>
        <a:ext cx="6282746" cy="694776"/>
      </dsp:txXfrm>
    </dsp:sp>
    <dsp:sp modelId="{792D4095-1F4B-4A73-A3B0-EF2BB11A9AAC}">
      <dsp:nvSpPr>
        <dsp:cNvPr id="0" name=""/>
        <dsp:cNvSpPr/>
      </dsp:nvSpPr>
      <dsp:spPr>
        <a:xfrm>
          <a:off x="0" y="1012558"/>
          <a:ext cx="3555187" cy="962436"/>
        </a:xfrm>
        <a:prstGeom prst="roundRect">
          <a:avLst/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Materielle Ressourcen </a:t>
          </a:r>
        </a:p>
      </dsp:txBody>
      <dsp:txXfrm>
        <a:off x="46982" y="1059540"/>
        <a:ext cx="3461223" cy="868472"/>
      </dsp:txXfrm>
    </dsp:sp>
    <dsp:sp modelId="{9A1AF8FF-917B-444D-849A-01BD1FF1C1AD}">
      <dsp:nvSpPr>
        <dsp:cNvPr id="0" name=""/>
        <dsp:cNvSpPr/>
      </dsp:nvSpPr>
      <dsp:spPr>
        <a:xfrm rot="5400000">
          <a:off x="6330379" y="-655831"/>
          <a:ext cx="769948" cy="6320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noProof="0" dirty="0"/>
            <a:t>Computerprogramme, Patente, Urheberrechte</a:t>
          </a:r>
        </a:p>
      </dsp:txBody>
      <dsp:txXfrm rot="-5400000">
        <a:off x="3555187" y="2156947"/>
        <a:ext cx="6282746" cy="694776"/>
      </dsp:txXfrm>
    </dsp:sp>
    <dsp:sp modelId="{608FF294-7713-45BF-BCBA-EF42EE730699}">
      <dsp:nvSpPr>
        <dsp:cNvPr id="0" name=""/>
        <dsp:cNvSpPr/>
      </dsp:nvSpPr>
      <dsp:spPr>
        <a:xfrm>
          <a:off x="0" y="2023116"/>
          <a:ext cx="3555187" cy="962436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immaterielle und rechtliche Vermögenswerte </a:t>
          </a:r>
        </a:p>
      </dsp:txBody>
      <dsp:txXfrm>
        <a:off x="46982" y="2070098"/>
        <a:ext cx="3461223" cy="868472"/>
      </dsp:txXfrm>
    </dsp:sp>
    <dsp:sp modelId="{B8043C9A-D9B4-4D3C-803C-B9E5182937F9}">
      <dsp:nvSpPr>
        <dsp:cNvPr id="0" name=""/>
        <dsp:cNvSpPr/>
      </dsp:nvSpPr>
      <dsp:spPr>
        <a:xfrm rot="5400000">
          <a:off x="6330379" y="354726"/>
          <a:ext cx="769948" cy="6320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noProof="0" dirty="0"/>
            <a:t>Mitarbeiter, ihre Fähigkeiten und Kenntnisse</a:t>
          </a:r>
        </a:p>
      </dsp:txBody>
      <dsp:txXfrm rot="-5400000">
        <a:off x="3555187" y="3167504"/>
        <a:ext cx="6282746" cy="694776"/>
      </dsp:txXfrm>
    </dsp:sp>
    <dsp:sp modelId="{A303F3AF-9A0D-4704-9542-82F70424B314}">
      <dsp:nvSpPr>
        <dsp:cNvPr id="0" name=""/>
        <dsp:cNvSpPr/>
      </dsp:nvSpPr>
      <dsp:spPr>
        <a:xfrm>
          <a:off x="0" y="3033674"/>
          <a:ext cx="3555187" cy="96243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Humankapital</a:t>
          </a:r>
        </a:p>
      </dsp:txBody>
      <dsp:txXfrm>
        <a:off x="46982" y="3080656"/>
        <a:ext cx="3461223" cy="868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59D7F-AD44-46F9-9A70-79C2516ABE6D}">
      <dsp:nvSpPr>
        <dsp:cNvPr id="0" name=""/>
        <dsp:cNvSpPr/>
      </dsp:nvSpPr>
      <dsp:spPr>
        <a:xfrm>
          <a:off x="825120" y="0"/>
          <a:ext cx="9351371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AAF4F-469E-4EB8-BFFF-202D6401EAFF}">
      <dsp:nvSpPr>
        <dsp:cNvPr id="0" name=""/>
        <dsp:cNvSpPr/>
      </dsp:nvSpPr>
      <dsp:spPr>
        <a:xfrm>
          <a:off x="11818" y="1625600"/>
          <a:ext cx="3541144" cy="2167466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unzureichenden inländischen Kapitalressourcen in der Wirtschaft </a:t>
          </a:r>
        </a:p>
      </dsp:txBody>
      <dsp:txXfrm>
        <a:off x="117625" y="1731407"/>
        <a:ext cx="3329530" cy="1955852"/>
      </dsp:txXfrm>
    </dsp:sp>
    <dsp:sp modelId="{7863317D-D02E-4763-9773-0D6D5ED87DA8}">
      <dsp:nvSpPr>
        <dsp:cNvPr id="0" name=""/>
        <dsp:cNvSpPr/>
      </dsp:nvSpPr>
      <dsp:spPr>
        <a:xfrm>
          <a:off x="3730234" y="1625600"/>
          <a:ext cx="3541144" cy="2167466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der Zufluss von internationalem Kapital in Form von ausländischen Direktinvestitionen (FDI)</a:t>
          </a:r>
        </a:p>
      </dsp:txBody>
      <dsp:txXfrm>
        <a:off x="3836041" y="1731407"/>
        <a:ext cx="3329530" cy="1955852"/>
      </dsp:txXfrm>
    </dsp:sp>
    <dsp:sp modelId="{40EB098B-914E-4877-8E50-B6147CD177A3}">
      <dsp:nvSpPr>
        <dsp:cNvPr id="0" name=""/>
        <dsp:cNvSpPr/>
      </dsp:nvSpPr>
      <dsp:spPr>
        <a:xfrm>
          <a:off x="7448650" y="1625600"/>
          <a:ext cx="3541144" cy="2167466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Wachstum und wirtschaftliche Entwicklung </a:t>
          </a:r>
        </a:p>
      </dsp:txBody>
      <dsp:txXfrm>
        <a:off x="7554457" y="1731407"/>
        <a:ext cx="3329530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EE55C-718A-4638-899E-DD87EAB11250}">
      <dsp:nvSpPr>
        <dsp:cNvPr id="0" name=""/>
        <dsp:cNvSpPr/>
      </dsp:nvSpPr>
      <dsp:spPr>
        <a:xfrm>
          <a:off x="1595" y="841"/>
          <a:ext cx="9869471" cy="1889149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noProof="0" dirty="0"/>
            <a:t>Das Investitionsklima</a:t>
          </a:r>
        </a:p>
      </dsp:txBody>
      <dsp:txXfrm>
        <a:off x="56926" y="56172"/>
        <a:ext cx="9758809" cy="1778487"/>
      </dsp:txXfrm>
    </dsp:sp>
    <dsp:sp modelId="{C03DF141-224F-4D7B-8614-EFA93D74BB78}">
      <dsp:nvSpPr>
        <dsp:cNvPr id="0" name=""/>
        <dsp:cNvSpPr/>
      </dsp:nvSpPr>
      <dsp:spPr>
        <a:xfrm>
          <a:off x="1595" y="2148608"/>
          <a:ext cx="2321136" cy="188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noProof="0" dirty="0"/>
            <a:t>wirtschaftliche Faktoren</a:t>
          </a:r>
        </a:p>
      </dsp:txBody>
      <dsp:txXfrm>
        <a:off x="56926" y="2203939"/>
        <a:ext cx="2210474" cy="1778487"/>
      </dsp:txXfrm>
    </dsp:sp>
    <dsp:sp modelId="{E100FE1D-9F80-4166-BDAE-1AC0B726F9FA}">
      <dsp:nvSpPr>
        <dsp:cNvPr id="0" name=""/>
        <dsp:cNvSpPr/>
      </dsp:nvSpPr>
      <dsp:spPr>
        <a:xfrm>
          <a:off x="2517707" y="2148608"/>
          <a:ext cx="2321136" cy="188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noProof="0" dirty="0"/>
            <a:t>soziale Faktoren</a:t>
          </a:r>
        </a:p>
      </dsp:txBody>
      <dsp:txXfrm>
        <a:off x="2573038" y="2203939"/>
        <a:ext cx="2210474" cy="1778487"/>
      </dsp:txXfrm>
    </dsp:sp>
    <dsp:sp modelId="{0FD75550-564C-4752-A758-205C91309772}">
      <dsp:nvSpPr>
        <dsp:cNvPr id="0" name=""/>
        <dsp:cNvSpPr/>
      </dsp:nvSpPr>
      <dsp:spPr>
        <a:xfrm>
          <a:off x="5033819" y="2148608"/>
          <a:ext cx="2321136" cy="188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noProof="0" dirty="0"/>
            <a:t>politische Faktoren</a:t>
          </a:r>
        </a:p>
      </dsp:txBody>
      <dsp:txXfrm>
        <a:off x="5089150" y="2203939"/>
        <a:ext cx="2210474" cy="1778487"/>
      </dsp:txXfrm>
    </dsp:sp>
    <dsp:sp modelId="{FA34340D-78B7-45CE-B9E2-F5CF2B567CBD}">
      <dsp:nvSpPr>
        <dsp:cNvPr id="0" name=""/>
        <dsp:cNvSpPr/>
      </dsp:nvSpPr>
      <dsp:spPr>
        <a:xfrm>
          <a:off x="7549931" y="2148608"/>
          <a:ext cx="2321136" cy="188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noProof="0" dirty="0"/>
            <a:t>rechtliche Lösungen</a:t>
          </a:r>
        </a:p>
      </dsp:txBody>
      <dsp:txXfrm>
        <a:off x="7605262" y="2203939"/>
        <a:ext cx="2210474" cy="1778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8ABCC-1C6A-4AE8-AD23-8389850B9155}">
      <dsp:nvSpPr>
        <dsp:cNvPr id="0" name=""/>
        <dsp:cNvSpPr/>
      </dsp:nvSpPr>
      <dsp:spPr>
        <a:xfrm>
          <a:off x="6635" y="1354077"/>
          <a:ext cx="2710511" cy="2710511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noProof="0" dirty="0"/>
            <a:t>D</a:t>
          </a:r>
          <a:r>
            <a:rPr lang="de-DE" sz="2500" kern="1200" noProof="0" dirty="0"/>
            <a:t>er Menge an ausländischem Kapital, die in einem bestimmten Jahr im Gastland investiert wurde</a:t>
          </a:r>
        </a:p>
      </dsp:txBody>
      <dsp:txXfrm>
        <a:off x="6635" y="1354077"/>
        <a:ext cx="2710511" cy="2710511"/>
      </dsp:txXfrm>
    </dsp:sp>
    <dsp:sp modelId="{1B3F3962-0327-4495-9E39-F180B86CB940}">
      <dsp:nvSpPr>
        <dsp:cNvPr id="0" name=""/>
        <dsp:cNvSpPr/>
      </dsp:nvSpPr>
      <dsp:spPr>
        <a:xfrm>
          <a:off x="2830089" y="2305967"/>
          <a:ext cx="806732" cy="806732"/>
        </a:xfrm>
        <a:prstGeom prst="mathMin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noProof="0" dirty="0"/>
        </a:p>
      </dsp:txBody>
      <dsp:txXfrm>
        <a:off x="2937021" y="2614461"/>
        <a:ext cx="592868" cy="189744"/>
      </dsp:txXfrm>
    </dsp:sp>
    <dsp:sp modelId="{819E3275-B9C2-4B68-AAEF-9BD874B3FEE1}">
      <dsp:nvSpPr>
        <dsp:cNvPr id="0" name=""/>
        <dsp:cNvSpPr/>
      </dsp:nvSpPr>
      <dsp:spPr>
        <a:xfrm>
          <a:off x="3749765" y="1354077"/>
          <a:ext cx="2710511" cy="271051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noProof="0" dirty="0"/>
            <a:t>D</a:t>
          </a:r>
          <a:r>
            <a:rPr lang="de-DE" sz="2500" kern="1200" noProof="0" dirty="0"/>
            <a:t>er Menge an Kapital, die von ausländischen Investoren aus der jeweiligen Wirtschaft abgezogen wurde</a:t>
          </a:r>
        </a:p>
      </dsp:txBody>
      <dsp:txXfrm>
        <a:off x="3749765" y="1354077"/>
        <a:ext cx="2710511" cy="2710511"/>
      </dsp:txXfrm>
    </dsp:sp>
    <dsp:sp modelId="{BB15BD23-B2EB-46D6-A6FE-521AA1AD7C35}">
      <dsp:nvSpPr>
        <dsp:cNvPr id="0" name=""/>
        <dsp:cNvSpPr/>
      </dsp:nvSpPr>
      <dsp:spPr>
        <a:xfrm>
          <a:off x="6573219" y="2305967"/>
          <a:ext cx="806732" cy="806732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noProof="0" dirty="0"/>
        </a:p>
      </dsp:txBody>
      <dsp:txXfrm>
        <a:off x="6680151" y="2472154"/>
        <a:ext cx="592868" cy="474358"/>
      </dsp:txXfrm>
    </dsp:sp>
    <dsp:sp modelId="{D5EAA59E-FD3D-4FD7-BED4-013714422855}">
      <dsp:nvSpPr>
        <dsp:cNvPr id="0" name=""/>
        <dsp:cNvSpPr/>
      </dsp:nvSpPr>
      <dsp:spPr>
        <a:xfrm>
          <a:off x="7492894" y="1354077"/>
          <a:ext cx="2710511" cy="2710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noProof="0" dirty="0"/>
            <a:t>Der Nettowert des ausländischen Kapitals</a:t>
          </a:r>
        </a:p>
      </dsp:txBody>
      <dsp:txXfrm>
        <a:off x="7889839" y="1751022"/>
        <a:ext cx="1916621" cy="1916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31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43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15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5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32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1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74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29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27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44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6E35A71-D98E-4ADB-AD13-6DCDBF242FA8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266159A-1685-424C-9B82-B9C3E294A2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6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Kapital#Kapitalbegriff_in_der_Volkswirtschaftslehre" TargetMode="External"/><Relationship Id="rId2" Type="http://schemas.openxmlformats.org/officeDocument/2006/relationships/hyperlink" Target="http://www.stat.gov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FEA17E-7332-DC73-0849-2CC85F859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0727"/>
            <a:ext cx="9144000" cy="2387600"/>
          </a:xfrm>
        </p:spPr>
        <p:txBody>
          <a:bodyPr>
            <a:normAutofit/>
          </a:bodyPr>
          <a:lstStyle/>
          <a:p>
            <a:r>
              <a:rPr lang="de-DE" sz="4400" dirty="0">
                <a:solidFill>
                  <a:srgbClr val="002060"/>
                </a:solidFill>
              </a:rPr>
              <a:t>Ausländisches Kapital und Bedingungen seines Zuflusses nach Polen</a:t>
            </a:r>
            <a:endParaRPr lang="pl-PL" sz="4400" dirty="0">
              <a:solidFill>
                <a:srgbClr val="00206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B83A5-AC1B-642D-A7F6-6C9467AB3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0085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de-DE" dirty="0"/>
              <a:t>Bearbeitet von:</a:t>
            </a:r>
            <a:br>
              <a:rPr lang="de-DE" dirty="0"/>
            </a:br>
            <a:r>
              <a:rPr lang="de-DE" dirty="0"/>
              <a:t>Kamil Bartkowski</a:t>
            </a:r>
            <a:br>
              <a:rPr lang="de-DE" dirty="0"/>
            </a:br>
            <a:r>
              <a:rPr lang="de-DE" dirty="0"/>
              <a:t>Institut für Ökonomie und Finanzen </a:t>
            </a:r>
            <a:br>
              <a:rPr lang="de-DE" dirty="0"/>
            </a:br>
            <a:r>
              <a:rPr lang="pl-PL" dirty="0"/>
              <a:t>1</a:t>
            </a:r>
            <a:r>
              <a:rPr lang="de-DE" dirty="0"/>
              <a:t>. </a:t>
            </a:r>
            <a:r>
              <a:rPr lang="de-DE" dirty="0" err="1"/>
              <a:t>Stj</a:t>
            </a:r>
            <a:r>
              <a:rPr lang="de-DE" dirty="0"/>
              <a:t>. Finanz- und Rechnungswesen </a:t>
            </a:r>
          </a:p>
          <a:p>
            <a:pPr algn="r"/>
            <a:r>
              <a:rPr lang="de-DE" dirty="0"/>
              <a:t>202</a:t>
            </a:r>
            <a:r>
              <a:rPr lang="pl-PL" dirty="0"/>
              <a:t>2</a:t>
            </a:r>
            <a:r>
              <a:rPr lang="de-DE" dirty="0"/>
              <a:t>/202</a:t>
            </a:r>
            <a:r>
              <a:rPr lang="pl-PL" dirty="0"/>
              <a:t>3</a:t>
            </a:r>
            <a:endParaRPr lang="de-DE" dirty="0"/>
          </a:p>
          <a:p>
            <a:pPr algn="just"/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B9EA09-079B-56CE-3B51-A8A52FBA1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049120" cy="20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5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4B5E04-7C3F-48EE-9E3D-4696E00B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ie politische Stabilität 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az 3" descr="Obraz zawierający tort urodzinowy, design&#10;&#10;Opis wygenerowany automatycznie">
            <a:extLst>
              <a:ext uri="{FF2B5EF4-FFF2-40B4-BE49-F238E27FC236}">
                <a16:creationId xmlns:a16="http://schemas.microsoft.com/office/drawing/2014/main" id="{0CA16394-5B1C-301A-F01B-D1ED6DF20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8" r="60262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D4934B-8F46-0E0E-870D-90584092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politische Stabilität,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nationale Interessen,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Strategie für den Zufluss von ausländischem Kapital nach Polen,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Vereinbarungen zur Vermeidung der Doppelbesteuerung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im Bereich ausländischer Investitionen,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Vereinbarungen zur Förderung und zum gegenseitigen Schutz ausländischer Investitionen,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Transparenz des polnischen Investitionsklimas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17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71244-0039-23F3-31AE-8E14938C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Die rechtliche Stabilität 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az 3" descr="Obraz zawierający tekst, Publikacja, książka, regał na książki&#10;&#10;Opis wygenerowany automatycznie">
            <a:extLst>
              <a:ext uri="{FF2B5EF4-FFF2-40B4-BE49-F238E27FC236}">
                <a16:creationId xmlns:a16="http://schemas.microsoft.com/office/drawing/2014/main" id="{B950C7A0-46CE-EC35-428C-D234EB90F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5" r="35470" b="-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B01DA-89F8-9035-F134-DE951794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Wirtschaftsrecht,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Lizenzaktivitäten mit ausländischer Beteiligung,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Erwerb von Immobilien durch Ausländer,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Steuerrecht,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Liberalisierung der Kapitalströme.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0AE860-5F0D-6E27-A364-8C0FC05E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Der Zufluss ausländischer Direktinvestitionen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9018FB-1D28-CC6F-1293-672E37DAF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266842"/>
              </p:ext>
            </p:extLst>
          </p:nvPr>
        </p:nvGraphicFramePr>
        <p:xfrm>
          <a:off x="990979" y="1287780"/>
          <a:ext cx="102100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1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79BEE56-1B99-B06D-FD26-FCF1F453B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338" y="392870"/>
            <a:ext cx="5644167" cy="390276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806B03-D266-D9A1-35BB-BB0B29ACA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220" y="4636827"/>
            <a:ext cx="4900405" cy="4038600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Polen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ist </a:t>
            </a:r>
            <a:r>
              <a:rPr lang="de-DE" dirty="0">
                <a:solidFill>
                  <a:srgbClr val="002060"/>
                </a:solidFill>
              </a:rPr>
              <a:t>seit vielen Jahren ein attraktiver Standort für Kapitalinvestitionen in Form von ausländischen Direktinvestitionen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1CE91B-7267-199B-EBC3-E3E80F35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35" y="1368437"/>
            <a:ext cx="5488891" cy="3902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204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230257-E7F4-628A-4A95-8D121256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814835-F180-F6E5-A1D7-B8D2BB25B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1D6853-D005-0A7E-8C6C-B67C13EF3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9" y="465611"/>
            <a:ext cx="11683621" cy="57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8FD626E-E100-5811-C097-DC32B07A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4" y="389304"/>
            <a:ext cx="10907417" cy="6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E145FB1-30F8-B08F-EC0B-76B10B2B5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3" y="1039603"/>
            <a:ext cx="11102023" cy="47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8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D9D502-EDAB-AFB2-9CCD-40E629C3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Wortschatz zum Thema: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F98A24-E751-8C32-AB56-B0332FD5E6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die Auslandsinvestition </a:t>
            </a:r>
            <a:r>
              <a:rPr lang="pl-PL" dirty="0">
                <a:solidFill>
                  <a:srgbClr val="002060"/>
                </a:solidFill>
              </a:rPr>
              <a:t>– inwestycja zagraniczna</a:t>
            </a:r>
          </a:p>
          <a:p>
            <a:r>
              <a:rPr lang="de-DE" b="1" dirty="0">
                <a:solidFill>
                  <a:srgbClr val="002060"/>
                </a:solidFill>
              </a:rPr>
              <a:t>das Investitionsklima </a:t>
            </a:r>
            <a:r>
              <a:rPr lang="pl-PL" dirty="0">
                <a:solidFill>
                  <a:srgbClr val="002060"/>
                </a:solidFill>
              </a:rPr>
              <a:t>– klimat inwestycyjny</a:t>
            </a:r>
          </a:p>
          <a:p>
            <a:r>
              <a:rPr lang="de-DE" b="1" dirty="0">
                <a:solidFill>
                  <a:srgbClr val="002060"/>
                </a:solidFill>
              </a:rPr>
              <a:t>das Gastland </a:t>
            </a:r>
            <a:r>
              <a:rPr lang="pl-PL" dirty="0">
                <a:solidFill>
                  <a:srgbClr val="002060"/>
                </a:solidFill>
              </a:rPr>
              <a:t>– kraj goszczący</a:t>
            </a:r>
          </a:p>
          <a:p>
            <a:r>
              <a:rPr lang="de-DE" b="1" dirty="0">
                <a:solidFill>
                  <a:srgbClr val="002060"/>
                </a:solidFill>
              </a:rPr>
              <a:t>das Sachvermögen </a:t>
            </a:r>
            <a:r>
              <a:rPr lang="pl-PL" dirty="0">
                <a:solidFill>
                  <a:srgbClr val="002060"/>
                </a:solidFill>
              </a:rPr>
              <a:t>– majątek rzeczowy</a:t>
            </a:r>
          </a:p>
          <a:p>
            <a:r>
              <a:rPr lang="de-DE" b="1" dirty="0">
                <a:solidFill>
                  <a:srgbClr val="002060"/>
                </a:solidFill>
              </a:rPr>
              <a:t>der Güterumlauf </a:t>
            </a:r>
            <a:r>
              <a:rPr lang="pl-PL" dirty="0">
                <a:solidFill>
                  <a:srgbClr val="002060"/>
                </a:solidFill>
              </a:rPr>
              <a:t>– obieg towarowy</a:t>
            </a:r>
          </a:p>
          <a:p>
            <a:r>
              <a:rPr lang="de-DE" b="1" dirty="0">
                <a:solidFill>
                  <a:srgbClr val="002060"/>
                </a:solidFill>
              </a:rPr>
              <a:t>die Produktionsausrüstung </a:t>
            </a:r>
            <a:r>
              <a:rPr lang="pl-PL" dirty="0">
                <a:solidFill>
                  <a:srgbClr val="002060"/>
                </a:solidFill>
              </a:rPr>
              <a:t>– sprzęt produkcyjny</a:t>
            </a:r>
          </a:p>
          <a:p>
            <a:r>
              <a:rPr lang="de-DE" b="1" dirty="0">
                <a:solidFill>
                  <a:srgbClr val="002060"/>
                </a:solidFill>
              </a:rPr>
              <a:t>der Anlagewerte </a:t>
            </a:r>
            <a:r>
              <a:rPr lang="pl-PL" dirty="0">
                <a:solidFill>
                  <a:srgbClr val="002060"/>
                </a:solidFill>
              </a:rPr>
              <a:t>– środek trwały</a:t>
            </a:r>
          </a:p>
          <a:p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B9CB5F-7CBE-0215-44E6-299CF44583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die Staatsbürgerschaft </a:t>
            </a:r>
            <a:r>
              <a:rPr lang="pl-PL" dirty="0">
                <a:solidFill>
                  <a:srgbClr val="002060"/>
                </a:solidFill>
              </a:rPr>
              <a:t>- obywatelstwo</a:t>
            </a:r>
          </a:p>
          <a:p>
            <a:r>
              <a:rPr lang="de-DE" b="1" dirty="0">
                <a:solidFill>
                  <a:srgbClr val="002060"/>
                </a:solidFill>
              </a:rPr>
              <a:t>unzureichend</a:t>
            </a:r>
            <a:r>
              <a:rPr lang="pl-PL" dirty="0">
                <a:solidFill>
                  <a:srgbClr val="002060"/>
                </a:solidFill>
              </a:rPr>
              <a:t> – niewystarczający</a:t>
            </a:r>
          </a:p>
          <a:p>
            <a:r>
              <a:rPr lang="de-DE" b="1" dirty="0">
                <a:solidFill>
                  <a:srgbClr val="002060"/>
                </a:solidFill>
              </a:rPr>
              <a:t>die Direktinvestition </a:t>
            </a:r>
            <a:r>
              <a:rPr lang="pl-PL" b="1" dirty="0">
                <a:solidFill>
                  <a:srgbClr val="002060"/>
                </a:solidFill>
              </a:rPr>
              <a:t>(FDI) </a:t>
            </a:r>
            <a:r>
              <a:rPr lang="pl-PL" dirty="0">
                <a:solidFill>
                  <a:srgbClr val="002060"/>
                </a:solidFill>
              </a:rPr>
              <a:t>– inwestycja bezpośrednia</a:t>
            </a:r>
          </a:p>
          <a:p>
            <a:r>
              <a:rPr lang="de-DE" b="1" dirty="0">
                <a:solidFill>
                  <a:srgbClr val="002060"/>
                </a:solidFill>
              </a:rPr>
              <a:t>langfristig</a:t>
            </a:r>
            <a:r>
              <a:rPr lang="pl-PL" dirty="0">
                <a:solidFill>
                  <a:srgbClr val="002060"/>
                </a:solidFill>
              </a:rPr>
              <a:t> - długoterminowy</a:t>
            </a:r>
          </a:p>
          <a:p>
            <a:r>
              <a:rPr lang="de-DE" b="1" dirty="0">
                <a:solidFill>
                  <a:srgbClr val="002060"/>
                </a:solidFill>
              </a:rPr>
              <a:t>gewährleisten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– zagwarantować; zapewnić</a:t>
            </a:r>
          </a:p>
          <a:p>
            <a:r>
              <a:rPr lang="de-DE" b="1" dirty="0">
                <a:solidFill>
                  <a:srgbClr val="002060"/>
                </a:solidFill>
              </a:rPr>
              <a:t>gemeinhin</a:t>
            </a:r>
            <a:r>
              <a:rPr lang="pl-PL" dirty="0">
                <a:solidFill>
                  <a:srgbClr val="002060"/>
                </a:solidFill>
              </a:rPr>
              <a:t> - powszechnie</a:t>
            </a:r>
          </a:p>
          <a:p>
            <a:r>
              <a:rPr lang="de-DE" b="1" dirty="0">
                <a:solidFill>
                  <a:srgbClr val="002060"/>
                </a:solidFill>
              </a:rPr>
              <a:t>der Leistungsbilanzsaldo </a:t>
            </a:r>
            <a:r>
              <a:rPr lang="pl-PL" dirty="0">
                <a:solidFill>
                  <a:srgbClr val="002060"/>
                </a:solidFill>
              </a:rPr>
              <a:t>– bieżące saldo bilansu</a:t>
            </a:r>
          </a:p>
          <a:p>
            <a:r>
              <a:rPr lang="de-DE" b="1" dirty="0">
                <a:solidFill>
                  <a:srgbClr val="002060"/>
                </a:solidFill>
              </a:rPr>
              <a:t>das Haushaltsdefizit </a:t>
            </a:r>
            <a:r>
              <a:rPr lang="pl-PL" dirty="0">
                <a:solidFill>
                  <a:srgbClr val="002060"/>
                </a:solidFill>
              </a:rPr>
              <a:t>– deficyt budżetowy</a:t>
            </a:r>
          </a:p>
        </p:txBody>
      </p:sp>
    </p:spTree>
    <p:extLst>
      <p:ext uri="{BB962C8B-B14F-4D97-AF65-F5344CB8AC3E}">
        <p14:creationId xmlns:p14="http://schemas.microsoft.com/office/powerpoint/2010/main" val="71926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6F983B-5A1C-81C0-64DC-64F3255A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Wortschatz zum Thema: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F2084A-E14A-BB9F-D003-2447F9A86F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die Rahmenbedingung </a:t>
            </a:r>
            <a:r>
              <a:rPr lang="pl-PL" dirty="0">
                <a:solidFill>
                  <a:srgbClr val="002060"/>
                </a:solidFill>
              </a:rPr>
              <a:t>– ramowe uwarunkowanie</a:t>
            </a:r>
          </a:p>
          <a:p>
            <a:r>
              <a:rPr lang="de-DE" b="1" dirty="0">
                <a:solidFill>
                  <a:srgbClr val="002060"/>
                </a:solidFill>
              </a:rPr>
              <a:t>die Gewerkschaft </a:t>
            </a:r>
            <a:r>
              <a:rPr lang="pl-PL" dirty="0">
                <a:solidFill>
                  <a:srgbClr val="002060"/>
                </a:solidFill>
              </a:rPr>
              <a:t>– związek zawodowy</a:t>
            </a:r>
          </a:p>
          <a:p>
            <a:r>
              <a:rPr lang="de-DE" b="1" dirty="0">
                <a:solidFill>
                  <a:srgbClr val="002060"/>
                </a:solidFill>
              </a:rPr>
              <a:t>der Bürger</a:t>
            </a:r>
            <a:r>
              <a:rPr lang="pl-PL" dirty="0">
                <a:solidFill>
                  <a:srgbClr val="002060"/>
                </a:solidFill>
              </a:rPr>
              <a:t> – obywatel </a:t>
            </a:r>
          </a:p>
          <a:p>
            <a:r>
              <a:rPr lang="de-DE" b="1" dirty="0">
                <a:solidFill>
                  <a:srgbClr val="002060"/>
                </a:solidFill>
              </a:rPr>
              <a:t>die Veränderung </a:t>
            </a:r>
            <a:r>
              <a:rPr lang="pl-PL" dirty="0">
                <a:solidFill>
                  <a:srgbClr val="002060"/>
                </a:solidFill>
              </a:rPr>
              <a:t>– zmiana </a:t>
            </a:r>
          </a:p>
          <a:p>
            <a:r>
              <a:rPr lang="de-DE" b="1" dirty="0">
                <a:solidFill>
                  <a:srgbClr val="002060"/>
                </a:solidFill>
              </a:rPr>
              <a:t>der Verhaltensmuster </a:t>
            </a:r>
            <a:r>
              <a:rPr lang="pl-PL" dirty="0">
                <a:solidFill>
                  <a:srgbClr val="002060"/>
                </a:solidFill>
              </a:rPr>
              <a:t>– wzorzec zachowania</a:t>
            </a:r>
          </a:p>
          <a:p>
            <a:r>
              <a:rPr lang="de-DE" b="1" dirty="0">
                <a:solidFill>
                  <a:srgbClr val="002060"/>
                </a:solidFill>
              </a:rPr>
              <a:t>das Vorkommen </a:t>
            </a:r>
            <a:r>
              <a:rPr lang="pl-PL" dirty="0">
                <a:solidFill>
                  <a:srgbClr val="002060"/>
                </a:solidFill>
              </a:rPr>
              <a:t>– występowanie </a:t>
            </a:r>
          </a:p>
          <a:p>
            <a:r>
              <a:rPr lang="de-DE" b="1" dirty="0">
                <a:solidFill>
                  <a:srgbClr val="002060"/>
                </a:solidFill>
              </a:rPr>
              <a:t>die Achtung </a:t>
            </a:r>
            <a:r>
              <a:rPr lang="pl-PL" dirty="0">
                <a:solidFill>
                  <a:srgbClr val="002060"/>
                </a:solidFill>
              </a:rPr>
              <a:t>– szacunek </a:t>
            </a:r>
          </a:p>
          <a:p>
            <a:r>
              <a:rPr lang="de-DE" b="1" dirty="0">
                <a:solidFill>
                  <a:srgbClr val="002060"/>
                </a:solidFill>
              </a:rPr>
              <a:t>die Machtstabilität </a:t>
            </a:r>
            <a:r>
              <a:rPr lang="pl-PL" dirty="0">
                <a:solidFill>
                  <a:srgbClr val="002060"/>
                </a:solidFill>
              </a:rPr>
              <a:t>– stabilność władzy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CAD8530-AEDD-5696-946D-6B7F70B232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die Maßnahme </a:t>
            </a:r>
            <a:r>
              <a:rPr lang="pl-PL" dirty="0">
                <a:solidFill>
                  <a:srgbClr val="002060"/>
                </a:solidFill>
              </a:rPr>
              <a:t>– środek zaradczy</a:t>
            </a:r>
          </a:p>
          <a:p>
            <a:r>
              <a:rPr lang="de-DE" b="1" dirty="0">
                <a:solidFill>
                  <a:srgbClr val="002060"/>
                </a:solidFill>
              </a:rPr>
              <a:t>die Gesetzgebung </a:t>
            </a:r>
            <a:r>
              <a:rPr lang="pl-PL" dirty="0">
                <a:solidFill>
                  <a:srgbClr val="002060"/>
                </a:solidFill>
              </a:rPr>
              <a:t>– ustawodawstwo</a:t>
            </a:r>
          </a:p>
          <a:p>
            <a:r>
              <a:rPr lang="de-DE" b="1" dirty="0">
                <a:solidFill>
                  <a:srgbClr val="002060"/>
                </a:solidFill>
              </a:rPr>
              <a:t>ansässig</a:t>
            </a:r>
            <a:r>
              <a:rPr lang="pl-PL" dirty="0">
                <a:solidFill>
                  <a:srgbClr val="002060"/>
                </a:solidFill>
              </a:rPr>
              <a:t> – będący rezydentem</a:t>
            </a:r>
          </a:p>
          <a:p>
            <a:r>
              <a:rPr lang="de-DE" b="1" dirty="0">
                <a:solidFill>
                  <a:srgbClr val="002060"/>
                </a:solidFill>
              </a:rPr>
              <a:t>abziehen</a:t>
            </a:r>
            <a:r>
              <a:rPr lang="pl-PL" dirty="0">
                <a:solidFill>
                  <a:srgbClr val="002060"/>
                </a:solidFill>
              </a:rPr>
              <a:t> – pomniejszyć; odciągnąć</a:t>
            </a:r>
          </a:p>
          <a:p>
            <a:r>
              <a:rPr lang="de-DE" b="1" dirty="0">
                <a:solidFill>
                  <a:srgbClr val="002060"/>
                </a:solidFill>
              </a:rPr>
              <a:t>die Netto-FDI-Zuflussrate </a:t>
            </a:r>
            <a:r>
              <a:rPr lang="pl-PL" dirty="0">
                <a:solidFill>
                  <a:srgbClr val="002060"/>
                </a:solidFill>
              </a:rPr>
              <a:t>– wskaźnik napływu BIZ netto</a:t>
            </a:r>
          </a:p>
          <a:p>
            <a:r>
              <a:rPr lang="de-DE" b="1" dirty="0">
                <a:solidFill>
                  <a:srgbClr val="002060"/>
                </a:solidFill>
              </a:rPr>
              <a:t>die Verarbeitung </a:t>
            </a:r>
            <a:r>
              <a:rPr lang="pl-PL" dirty="0">
                <a:solidFill>
                  <a:srgbClr val="002060"/>
                </a:solidFill>
              </a:rPr>
              <a:t>– przetwórstwo </a:t>
            </a:r>
          </a:p>
          <a:p>
            <a:r>
              <a:rPr lang="de-DE" b="1" dirty="0">
                <a:solidFill>
                  <a:srgbClr val="002060"/>
                </a:solidFill>
              </a:rPr>
              <a:t>der Anteilseigner </a:t>
            </a:r>
            <a:r>
              <a:rPr lang="pl-PL" dirty="0">
                <a:solidFill>
                  <a:srgbClr val="002060"/>
                </a:solidFill>
              </a:rPr>
              <a:t>– udziałowiec  </a:t>
            </a:r>
          </a:p>
        </p:txBody>
      </p:sp>
    </p:spTree>
    <p:extLst>
      <p:ext uri="{BB962C8B-B14F-4D97-AF65-F5344CB8AC3E}">
        <p14:creationId xmlns:p14="http://schemas.microsoft.com/office/powerpoint/2010/main" val="153912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AF0B5E-B4BB-634C-0DE9-2BD7E515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chemeClr val="accent6">
                    <a:lumMod val="75000"/>
                  </a:schemeClr>
                </a:solidFill>
              </a:rPr>
              <a:t>Quellen: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1C9A7-3796-60BA-54BE-BD16C7BD9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Działalność gospodarcza przedsiębiorstw z kapitałem zagranicznym w 2021 roku –</a:t>
            </a:r>
            <a:r>
              <a:rPr lang="pl-PL" dirty="0"/>
              <a:t> </a:t>
            </a:r>
            <a:r>
              <a:rPr lang="pl-PL" dirty="0">
                <a:hlinkClick r:id="rId2"/>
              </a:rPr>
              <a:t>www.stat.gov.pl</a:t>
            </a:r>
            <a:r>
              <a:rPr lang="pl-PL" dirty="0"/>
              <a:t> </a:t>
            </a:r>
            <a:r>
              <a:rPr lang="pl-PL" dirty="0">
                <a:solidFill>
                  <a:srgbClr val="002060"/>
                </a:solidFill>
              </a:rPr>
              <a:t>[Stand: 04. Juni 2023]</a:t>
            </a:r>
            <a:endParaRPr lang="pl-PL" dirty="0"/>
          </a:p>
          <a:p>
            <a:r>
              <a:rPr lang="pl-PL" dirty="0">
                <a:solidFill>
                  <a:srgbClr val="002060"/>
                </a:solidFill>
              </a:rPr>
              <a:t>A. Szymaniak, </a:t>
            </a:r>
            <a:r>
              <a:rPr lang="pl-PL" i="1" dirty="0">
                <a:solidFill>
                  <a:srgbClr val="002060"/>
                </a:solidFill>
              </a:rPr>
              <a:t>Kapitał zagraniczny w Polsce. Uwarunkowania i napływu </a:t>
            </a:r>
            <a:br>
              <a:rPr lang="pl-PL" i="1" dirty="0">
                <a:solidFill>
                  <a:srgbClr val="002060"/>
                </a:solidFill>
              </a:rPr>
            </a:br>
            <a:r>
              <a:rPr lang="pl-PL" i="1" dirty="0">
                <a:solidFill>
                  <a:srgbClr val="002060"/>
                </a:solidFill>
              </a:rPr>
              <a:t>i działalności</a:t>
            </a:r>
            <a:r>
              <a:rPr lang="pl-PL" dirty="0">
                <a:solidFill>
                  <a:srgbClr val="002060"/>
                </a:solidFill>
              </a:rPr>
              <a:t>, Wydawnictwo Naukowe Instytutu Nauk Politycznych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 Dziennikarstwa UAM, Poznań 2001</a:t>
            </a:r>
          </a:p>
          <a:p>
            <a:r>
              <a:rPr lang="pl-PL" dirty="0">
                <a:solidFill>
                  <a:srgbClr val="002060"/>
                </a:solidFill>
              </a:rPr>
              <a:t>M. Owczarczuk, </a:t>
            </a:r>
            <a:r>
              <a:rPr lang="pl-PL" i="1" dirty="0">
                <a:solidFill>
                  <a:srgbClr val="002060"/>
                </a:solidFill>
              </a:rPr>
              <a:t>Instytucja a napływ bezpośrednich inwestycji zagranicznych do Polski</a:t>
            </a:r>
            <a:r>
              <a:rPr lang="pl-PL" dirty="0">
                <a:solidFill>
                  <a:srgbClr val="002060"/>
                </a:solidFill>
              </a:rPr>
              <a:t>, Wydawnictwo Uniwersytetu w Białymstoku, Białystok 2020</a:t>
            </a:r>
          </a:p>
          <a:p>
            <a:r>
              <a:rPr lang="pl-PL" dirty="0">
                <a:hlinkClick r:id="rId3"/>
              </a:rPr>
              <a:t>https://de.wikipedia.org/wiki/Kapital#Kapitalbegriff_in_der_Volkswirtschaftslehre</a:t>
            </a:r>
            <a:r>
              <a:rPr lang="pl-PL" dirty="0">
                <a:solidFill>
                  <a:srgbClr val="002060"/>
                </a:solidFill>
              </a:rPr>
              <a:t>[Stand: 04. Juni 2023]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15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4DE47-0881-C91A-F7E6-214496D7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Agenda: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558AAA-E843-C129-293F-442713D4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466230" cy="4038600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002060"/>
                </a:solidFill>
              </a:rPr>
              <a:t>Der Begriff </a:t>
            </a:r>
            <a:r>
              <a:rPr lang="de-DE" b="1" dirty="0">
                <a:solidFill>
                  <a:srgbClr val="002060"/>
                </a:solidFill>
              </a:rPr>
              <a:t>Kapital</a:t>
            </a:r>
            <a:r>
              <a:rPr lang="de-DE" dirty="0">
                <a:solidFill>
                  <a:srgbClr val="002060"/>
                </a:solidFill>
              </a:rPr>
              <a:t> und </a:t>
            </a:r>
            <a:r>
              <a:rPr lang="de-DE" b="1" dirty="0">
                <a:solidFill>
                  <a:srgbClr val="002060"/>
                </a:solidFill>
              </a:rPr>
              <a:t>ausländisches Kapital</a:t>
            </a:r>
          </a:p>
          <a:p>
            <a:r>
              <a:rPr lang="de-DE" dirty="0">
                <a:solidFill>
                  <a:srgbClr val="002060"/>
                </a:solidFill>
              </a:rPr>
              <a:t>Das Konzept der </a:t>
            </a:r>
            <a:r>
              <a:rPr lang="de-DE" b="1" dirty="0">
                <a:solidFill>
                  <a:srgbClr val="002060"/>
                </a:solidFill>
              </a:rPr>
              <a:t>Auslandsinvestitionen</a:t>
            </a:r>
            <a:r>
              <a:rPr lang="de-DE" dirty="0">
                <a:solidFill>
                  <a:srgbClr val="002060"/>
                </a:solidFill>
              </a:rPr>
              <a:t> und des </a:t>
            </a:r>
            <a:r>
              <a:rPr lang="de-DE" b="1" dirty="0">
                <a:solidFill>
                  <a:srgbClr val="002060"/>
                </a:solidFill>
              </a:rPr>
              <a:t>Investitionsklimas</a:t>
            </a:r>
          </a:p>
          <a:p>
            <a:r>
              <a:rPr lang="de-DE" b="1" dirty="0">
                <a:solidFill>
                  <a:srgbClr val="002060"/>
                </a:solidFill>
              </a:rPr>
              <a:t>Bedingungen für den Zufluss </a:t>
            </a:r>
            <a:r>
              <a:rPr lang="de-DE" dirty="0">
                <a:solidFill>
                  <a:srgbClr val="002060"/>
                </a:solidFill>
              </a:rPr>
              <a:t>von ausländischem Kapital</a:t>
            </a:r>
          </a:p>
          <a:p>
            <a:r>
              <a:rPr lang="de-DE" b="1" dirty="0">
                <a:solidFill>
                  <a:srgbClr val="002060"/>
                </a:solidFill>
              </a:rPr>
              <a:t>FDI-Zufluss in das Gastland </a:t>
            </a:r>
            <a:r>
              <a:rPr lang="de-DE" dirty="0">
                <a:solidFill>
                  <a:srgbClr val="002060"/>
                </a:solidFill>
              </a:rPr>
              <a:t>in den Ländern Mittel- und Osteuropas</a:t>
            </a:r>
          </a:p>
          <a:p>
            <a:r>
              <a:rPr lang="de-DE" b="1" dirty="0">
                <a:solidFill>
                  <a:srgbClr val="002060"/>
                </a:solidFill>
              </a:rPr>
              <a:t>Unternehmen mit ausländischem Kapital in Polen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E8349F-84E9-200E-B084-6CB43899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321" y="245660"/>
            <a:ext cx="5691118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4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4B3358-B541-8792-42EF-4FCFD0744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Vielen Dank für Ihre Aufmerksamkeit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1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6E40C1-A356-8D30-3F13-2D711E99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Was bedeutet der Begriff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Kapital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”?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15114-5DAE-CF9E-5FB3-0C988975E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781019"/>
              </p:ext>
            </p:extLst>
          </p:nvPr>
        </p:nvGraphicFramePr>
        <p:xfrm>
          <a:off x="1143000" y="1965960"/>
          <a:ext cx="9875520" cy="399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28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D434E-129C-7E2C-95A2-4614B140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Ausländisches</a:t>
            </a:r>
            <a:r>
              <a:rPr lang="de-DE" b="1" dirty="0"/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Kapital</a:t>
            </a:r>
          </a:p>
        </p:txBody>
      </p:sp>
      <p:pic>
        <p:nvPicPr>
          <p:cNvPr id="4" name="Obraz 3" descr="Obraz zawierający osoba, paznokieć, palec, dłoń&#10;&#10;Opis wygenerowany automatycznie">
            <a:extLst>
              <a:ext uri="{FF2B5EF4-FFF2-40B4-BE49-F238E27FC236}">
                <a16:creationId xmlns:a16="http://schemas.microsoft.com/office/drawing/2014/main" id="{A9860215-8D54-713B-EA85-D72763C4A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9" r="3983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421015-4455-75A0-BEFB-F86B1794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b="1" dirty="0">
                <a:solidFill>
                  <a:srgbClr val="002060"/>
                </a:solidFill>
              </a:rPr>
              <a:t>Ein ausländisches Unternehmen </a:t>
            </a:r>
            <a:r>
              <a:rPr lang="de-DE" dirty="0">
                <a:solidFill>
                  <a:srgbClr val="002060"/>
                </a:solidFill>
              </a:rPr>
              <a:t>kann sein: 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eine natürliche Person ohne polnische Staatsbürgerschaft; 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eine juristische Person mit Sitz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de-DE" dirty="0">
                <a:solidFill>
                  <a:srgbClr val="002060"/>
                </a:solidFill>
              </a:rPr>
              <a:t>im Ausland; 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eine Organisationseinheit, die keine juristische Person mit Sitz im Ausland ist.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1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9843BA-244A-99A1-3CCF-EA99417B9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918079"/>
              </p:ext>
            </p:extLst>
          </p:nvPr>
        </p:nvGraphicFramePr>
        <p:xfrm>
          <a:off x="626279" y="847298"/>
          <a:ext cx="110016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id="{BD56A7B9-7EB2-3915-9951-B0C00DF1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Die Rolle von ausländischem Kapital</a:t>
            </a:r>
          </a:p>
        </p:txBody>
      </p:sp>
    </p:spTree>
    <p:extLst>
      <p:ext uri="{BB962C8B-B14F-4D97-AF65-F5344CB8AC3E}">
        <p14:creationId xmlns:p14="http://schemas.microsoft.com/office/powerpoint/2010/main" val="146952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8BA9E-287D-70CF-6A91-5D55C0C5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Investitionsklima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 – was ist das?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A4409A-212E-6102-8D3A-6F9DCF824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b="1" dirty="0">
                <a:solidFill>
                  <a:srgbClr val="002060"/>
                </a:solidFill>
              </a:rPr>
              <a:t>D</a:t>
            </a:r>
            <a:r>
              <a:rPr lang="de-DE" b="1" dirty="0">
                <a:solidFill>
                  <a:srgbClr val="002060"/>
                </a:solidFill>
              </a:rPr>
              <a:t>ie Möglichkeiten und Anreize für ausländische Unternehmen</a:t>
            </a:r>
            <a:r>
              <a:rPr lang="pl-PL" b="1" dirty="0">
                <a:solidFill>
                  <a:srgbClr val="002060"/>
                </a:solidFill>
              </a:rPr>
              <a:t>:</a:t>
            </a:r>
          </a:p>
          <a:p>
            <a:r>
              <a:rPr lang="de-DE" dirty="0">
                <a:solidFill>
                  <a:srgbClr val="002060"/>
                </a:solidFill>
              </a:rPr>
              <a:t>effektiv investieren, 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Arbeitsplätze schaffen 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sich entwickeln</a:t>
            </a:r>
            <a:r>
              <a:rPr lang="pl-PL" dirty="0">
                <a:solidFill>
                  <a:srgbClr val="002060"/>
                </a:solidFill>
              </a:rPr>
              <a:t>.</a:t>
            </a:r>
            <a:r>
              <a:rPr lang="de-DE" dirty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78DC59-0A60-751C-D4F5-BA080757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540" y="2719249"/>
            <a:ext cx="6477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0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6F9EAB-30A6-8EAB-A27B-3711065B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Die Elemente des Investitionsklimas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461D5A5-16FF-F84F-2878-BA7A308B5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824864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0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2CC4750-139D-69BD-92BB-2F17A3EB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764" y="272956"/>
            <a:ext cx="6208593" cy="625167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A6C198-BAE9-8F4F-CF00-C8E2C2364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BIP-Größe und -Dynamik,</a:t>
            </a:r>
          </a:p>
          <a:p>
            <a:r>
              <a:rPr lang="de-DE" dirty="0">
                <a:solidFill>
                  <a:srgbClr val="002060"/>
                </a:solidFill>
              </a:rPr>
              <a:t>aktuelles Kontodefizit,</a:t>
            </a:r>
          </a:p>
          <a:p>
            <a:r>
              <a:rPr lang="de-DE" dirty="0">
                <a:solidFill>
                  <a:srgbClr val="002060"/>
                </a:solidFill>
              </a:rPr>
              <a:t>Geldpolitik und Inflationsniveau,</a:t>
            </a:r>
          </a:p>
          <a:p>
            <a:r>
              <a:rPr lang="de-DE" dirty="0">
                <a:solidFill>
                  <a:srgbClr val="002060"/>
                </a:solidFill>
              </a:rPr>
              <a:t>Prognosen zur wirtschaftlichen Entwicklung,</a:t>
            </a:r>
          </a:p>
          <a:p>
            <a:r>
              <a:rPr lang="de-DE" dirty="0">
                <a:solidFill>
                  <a:srgbClr val="002060"/>
                </a:solidFill>
              </a:rPr>
              <a:t>langfristige Wirtschaftsstrategie des Landes,</a:t>
            </a:r>
          </a:p>
          <a:p>
            <a:r>
              <a:rPr lang="de-DE" dirty="0">
                <a:solidFill>
                  <a:srgbClr val="002060"/>
                </a:solidFill>
              </a:rPr>
              <a:t>technische Infrastruktur</a:t>
            </a:r>
            <a:r>
              <a:rPr lang="pl-PL" dirty="0">
                <a:solidFill>
                  <a:srgbClr val="002060"/>
                </a:solidFill>
              </a:rPr>
              <a:t>.</a:t>
            </a:r>
            <a:endParaRPr lang="de-DE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1F4035-626F-0021-C379-C2D0A73C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Die wirtschaftlichen Bedingungen</a:t>
            </a:r>
          </a:p>
        </p:txBody>
      </p:sp>
    </p:spTree>
    <p:extLst>
      <p:ext uri="{BB962C8B-B14F-4D97-AF65-F5344CB8AC3E}">
        <p14:creationId xmlns:p14="http://schemas.microsoft.com/office/powerpoint/2010/main" val="35542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932F7-DD7B-0152-58C2-299C2DE7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de-DE" b="1" dirty="0"/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sozialen</a:t>
            </a:r>
            <a:r>
              <a:rPr lang="de-DE" b="1" dirty="0"/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Bedingungen</a:t>
            </a:r>
            <a:r>
              <a:rPr lang="de-DE" b="1" dirty="0"/>
              <a:t> </a:t>
            </a:r>
          </a:p>
        </p:txBody>
      </p:sp>
      <p:pic>
        <p:nvPicPr>
          <p:cNvPr id="4" name="Obraz 3" descr="Obraz zawierający ilustracja, obraz, ubrania, Kreskówka&#10;&#10;Opis wygenerowany automatycznie">
            <a:extLst>
              <a:ext uri="{FF2B5EF4-FFF2-40B4-BE49-F238E27FC236}">
                <a16:creationId xmlns:a16="http://schemas.microsoft.com/office/drawing/2014/main" id="{2699F218-D7CE-44BD-6FD3-FC1F8D50A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5" r="35211" b="-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DFCB4E-EC6B-1CEE-8FD4-F9B68C90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de-DE" sz="1900" dirty="0">
                <a:solidFill>
                  <a:srgbClr val="002060"/>
                </a:solidFill>
              </a:rPr>
              <a:t>Bildungssystem und Hochschulbildung, </a:t>
            </a:r>
            <a:endParaRPr lang="pl-PL" sz="1900" dirty="0">
              <a:solidFill>
                <a:srgbClr val="002060"/>
              </a:solidFill>
            </a:endParaRPr>
          </a:p>
          <a:p>
            <a:r>
              <a:rPr lang="de-DE" sz="1900" dirty="0">
                <a:solidFill>
                  <a:srgbClr val="002060"/>
                </a:solidFill>
              </a:rPr>
              <a:t>Ausgaben für F&amp;E-Aktivitäten,</a:t>
            </a:r>
            <a:endParaRPr lang="pl-PL" sz="1900" dirty="0">
              <a:solidFill>
                <a:srgbClr val="002060"/>
              </a:solidFill>
            </a:endParaRPr>
          </a:p>
          <a:p>
            <a:r>
              <a:rPr lang="de-DE" sz="1900" dirty="0">
                <a:solidFill>
                  <a:srgbClr val="002060"/>
                </a:solidFill>
              </a:rPr>
              <a:t>Patentaktivität,</a:t>
            </a:r>
            <a:endParaRPr lang="pl-PL" sz="1900" dirty="0">
              <a:solidFill>
                <a:srgbClr val="002060"/>
              </a:solidFill>
            </a:endParaRPr>
          </a:p>
          <a:p>
            <a:r>
              <a:rPr lang="de-DE" sz="1900" dirty="0">
                <a:solidFill>
                  <a:srgbClr val="002060"/>
                </a:solidFill>
              </a:rPr>
              <a:t>Bedingungen des Arbeitsmarktes,</a:t>
            </a:r>
            <a:endParaRPr lang="pl-PL" sz="1900" dirty="0">
              <a:solidFill>
                <a:srgbClr val="002060"/>
              </a:solidFill>
            </a:endParaRPr>
          </a:p>
          <a:p>
            <a:r>
              <a:rPr lang="de-DE" sz="1900" dirty="0">
                <a:solidFill>
                  <a:srgbClr val="002060"/>
                </a:solidFill>
              </a:rPr>
              <a:t>demografisches Potenzial,</a:t>
            </a:r>
            <a:endParaRPr lang="pl-PL" sz="1900" dirty="0">
              <a:solidFill>
                <a:srgbClr val="002060"/>
              </a:solidFill>
            </a:endParaRPr>
          </a:p>
          <a:p>
            <a:r>
              <a:rPr lang="de-DE" sz="1900" dirty="0">
                <a:solidFill>
                  <a:srgbClr val="002060"/>
                </a:solidFill>
              </a:rPr>
              <a:t>Kaufkraft der Bevölkerung und Veränderungen in der Konsumstruktur,</a:t>
            </a:r>
            <a:endParaRPr lang="pl-PL" sz="1900" dirty="0">
              <a:solidFill>
                <a:srgbClr val="002060"/>
              </a:solidFill>
            </a:endParaRPr>
          </a:p>
          <a:p>
            <a:r>
              <a:rPr lang="de-DE" sz="1900" dirty="0">
                <a:solidFill>
                  <a:srgbClr val="002060"/>
                </a:solidFill>
              </a:rPr>
              <a:t>die Rolle der Gewerkschaften,</a:t>
            </a:r>
            <a:endParaRPr lang="pl-PL" sz="1900" dirty="0">
              <a:solidFill>
                <a:srgbClr val="002060"/>
              </a:solidFill>
            </a:endParaRPr>
          </a:p>
          <a:p>
            <a:r>
              <a:rPr lang="de-DE" sz="1900" dirty="0">
                <a:solidFill>
                  <a:srgbClr val="002060"/>
                </a:solidFill>
              </a:rPr>
              <a:t>Wahrnehmung von ausländischem Kapital durch die polnische Gesellschaft</a:t>
            </a:r>
            <a:r>
              <a:rPr lang="pl-PL" sz="19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212132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364</TotalTime>
  <Words>658</Words>
  <Application>Microsoft Office PowerPoint</Application>
  <PresentationFormat>Panoramiczny</PresentationFormat>
  <Paragraphs>111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Corbel</vt:lpstr>
      <vt:lpstr>Podstawa</vt:lpstr>
      <vt:lpstr>Ausländisches Kapital und Bedingungen seines Zuflusses nach Polen</vt:lpstr>
      <vt:lpstr>Agenda:</vt:lpstr>
      <vt:lpstr>Was bedeutet der Begriff „Kapital”?</vt:lpstr>
      <vt:lpstr>Ausländisches Kapital</vt:lpstr>
      <vt:lpstr>Die Rolle von ausländischem Kapital</vt:lpstr>
      <vt:lpstr>Investitionsklima – was ist das?</vt:lpstr>
      <vt:lpstr>Die Elemente des Investitionsklimas</vt:lpstr>
      <vt:lpstr>Die wirtschaftlichen Bedingungen</vt:lpstr>
      <vt:lpstr>Die sozialen Bedingungen </vt:lpstr>
      <vt:lpstr>Die politische Stabilität </vt:lpstr>
      <vt:lpstr>Die rechtliche Stabilität </vt:lpstr>
      <vt:lpstr>Der Zufluss ausländischer Direktinvestitionen </vt:lpstr>
      <vt:lpstr>Prezentacja programu PowerPoint</vt:lpstr>
      <vt:lpstr>Prezentacja programu PowerPoint</vt:lpstr>
      <vt:lpstr>Prezentacja programu PowerPoint</vt:lpstr>
      <vt:lpstr>Prezentacja programu PowerPoint</vt:lpstr>
      <vt:lpstr>Wortschatz zum Thema:</vt:lpstr>
      <vt:lpstr>Wortschatz zum Thema:</vt:lpstr>
      <vt:lpstr>Quellen: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Ausländisches Kapital und Bedingungen seines Zuflusses nach Polen</dc:title>
  <dc:creator>Kamil Bartkowski</dc:creator>
  <cp:lastModifiedBy>Kamil Bartkowski</cp:lastModifiedBy>
  <cp:revision>7</cp:revision>
  <dcterms:created xsi:type="dcterms:W3CDTF">2023-05-23T19:06:47Z</dcterms:created>
  <dcterms:modified xsi:type="dcterms:W3CDTF">2023-06-04T20:07:38Z</dcterms:modified>
</cp:coreProperties>
</file>