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Alice" panose="020B0604020202020204" charset="0"/>
      <p:regular r:id="rId20"/>
    </p:embeddedFont>
    <p:embeddedFont>
      <p:font typeface="Alice Italics" panose="020B0604020202020204" charset="0"/>
      <p:regular r:id="rId21"/>
    </p:embeddedFont>
    <p:embeddedFont>
      <p:font typeface="Arimo" panose="020B0604020202020204" charset="0"/>
      <p:regular r:id="rId22"/>
    </p:embeddedFont>
    <p:embeddedFont>
      <p:font typeface="Arimo Bold" panose="020B0604020202020204" charset="0"/>
      <p:regular r:id="rId23"/>
    </p:embeddedFont>
    <p:embeddedFont>
      <p:font typeface="Bodoni FLF Italics" panose="020B0604020202020204"/>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3" d="100"/>
          <a:sy n="33" d="100"/>
        </p:scale>
        <p:origin x="83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yna Białek" userId="93d807db734bc2e5" providerId="LiveId" clId="{A0AAA446-D2DF-4DCC-9D35-69B2EFDB3EBC}"/>
    <pc:docChg chg="modSld">
      <pc:chgData name="Martyna Białek" userId="93d807db734bc2e5" providerId="LiveId" clId="{A0AAA446-D2DF-4DCC-9D35-69B2EFDB3EBC}" dt="2023-06-10T12:40:13.745" v="3" actId="14100"/>
      <pc:docMkLst>
        <pc:docMk/>
      </pc:docMkLst>
      <pc:sldChg chg="modSp mod">
        <pc:chgData name="Martyna Białek" userId="93d807db734bc2e5" providerId="LiveId" clId="{A0AAA446-D2DF-4DCC-9D35-69B2EFDB3EBC}" dt="2023-06-10T12:39:35.594" v="0" actId="14100"/>
        <pc:sldMkLst>
          <pc:docMk/>
          <pc:sldMk cId="0" sldId="256"/>
        </pc:sldMkLst>
        <pc:spChg chg="mod">
          <ac:chgData name="Martyna Białek" userId="93d807db734bc2e5" providerId="LiveId" clId="{A0AAA446-D2DF-4DCC-9D35-69B2EFDB3EBC}" dt="2023-06-10T12:39:35.594" v="0" actId="14100"/>
          <ac:spMkLst>
            <pc:docMk/>
            <pc:sldMk cId="0" sldId="256"/>
            <ac:spMk id="11" creationId="{00000000-0000-0000-0000-000000000000}"/>
          </ac:spMkLst>
        </pc:spChg>
      </pc:sldChg>
      <pc:sldChg chg="modSp mod">
        <pc:chgData name="Martyna Białek" userId="93d807db734bc2e5" providerId="LiveId" clId="{A0AAA446-D2DF-4DCC-9D35-69B2EFDB3EBC}" dt="2023-06-10T12:39:55.988" v="1" actId="14100"/>
        <pc:sldMkLst>
          <pc:docMk/>
          <pc:sldMk cId="0" sldId="260"/>
        </pc:sldMkLst>
        <pc:spChg chg="mod">
          <ac:chgData name="Martyna Białek" userId="93d807db734bc2e5" providerId="LiveId" clId="{A0AAA446-D2DF-4DCC-9D35-69B2EFDB3EBC}" dt="2023-06-10T12:39:55.988" v="1" actId="14100"/>
          <ac:spMkLst>
            <pc:docMk/>
            <pc:sldMk cId="0" sldId="260"/>
            <ac:spMk id="33" creationId="{00000000-0000-0000-0000-000000000000}"/>
          </ac:spMkLst>
        </pc:spChg>
      </pc:sldChg>
      <pc:sldChg chg="modSp mod">
        <pc:chgData name="Martyna Białek" userId="93d807db734bc2e5" providerId="LiveId" clId="{A0AAA446-D2DF-4DCC-9D35-69B2EFDB3EBC}" dt="2023-06-10T12:40:09.774" v="2" actId="14100"/>
        <pc:sldMkLst>
          <pc:docMk/>
          <pc:sldMk cId="0" sldId="269"/>
        </pc:sldMkLst>
        <pc:spChg chg="mod">
          <ac:chgData name="Martyna Białek" userId="93d807db734bc2e5" providerId="LiveId" clId="{A0AAA446-D2DF-4DCC-9D35-69B2EFDB3EBC}" dt="2023-06-10T12:40:09.774" v="2" actId="14100"/>
          <ac:spMkLst>
            <pc:docMk/>
            <pc:sldMk cId="0" sldId="269"/>
            <ac:spMk id="17" creationId="{00000000-0000-0000-0000-000000000000}"/>
          </ac:spMkLst>
        </pc:spChg>
      </pc:sldChg>
      <pc:sldChg chg="modSp mod">
        <pc:chgData name="Martyna Białek" userId="93d807db734bc2e5" providerId="LiveId" clId="{A0AAA446-D2DF-4DCC-9D35-69B2EFDB3EBC}" dt="2023-06-10T12:40:13.745" v="3" actId="14100"/>
        <pc:sldMkLst>
          <pc:docMk/>
          <pc:sldMk cId="0" sldId="270"/>
        </pc:sldMkLst>
        <pc:spChg chg="mod">
          <ac:chgData name="Martyna Białek" userId="93d807db734bc2e5" providerId="LiveId" clId="{A0AAA446-D2DF-4DCC-9D35-69B2EFDB3EBC}" dt="2023-06-10T12:40:13.745" v="3" actId="14100"/>
          <ac:spMkLst>
            <pc:docMk/>
            <pc:sldMk cId="0" sldId="270"/>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TextBox 2"/>
          <p:cNvSpPr txBox="1"/>
          <p:nvPr/>
        </p:nvSpPr>
        <p:spPr>
          <a:xfrm>
            <a:off x="3747083" y="2965872"/>
            <a:ext cx="10960832" cy="1606114"/>
          </a:xfrm>
          <a:prstGeom prst="rect">
            <a:avLst/>
          </a:prstGeom>
        </p:spPr>
        <p:txBody>
          <a:bodyPr lIns="0" tIns="0" rIns="0" bIns="0" rtlCol="0" anchor="t">
            <a:spAutoFit/>
          </a:bodyPr>
          <a:lstStyle/>
          <a:p>
            <a:pPr algn="ctr">
              <a:lnSpc>
                <a:spcPts val="12696"/>
              </a:lnSpc>
            </a:pPr>
            <a:r>
              <a:rPr lang="en-US" sz="10580">
                <a:solidFill>
                  <a:srgbClr val="271905"/>
                </a:solidFill>
                <a:latin typeface="Alice"/>
              </a:rPr>
              <a:t>DER MARKT</a:t>
            </a:r>
          </a:p>
        </p:txBody>
      </p:sp>
      <p:grpSp>
        <p:nvGrpSpPr>
          <p:cNvPr id="3" name="Group 3"/>
          <p:cNvGrpSpPr/>
          <p:nvPr/>
        </p:nvGrpSpPr>
        <p:grpSpPr>
          <a:xfrm>
            <a:off x="14875708" y="-2383592"/>
            <a:ext cx="4767184" cy="4767184"/>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8806687" y="7045256"/>
            <a:ext cx="10068013" cy="3449315"/>
          </a:xfrm>
          <a:prstGeom prst="rect">
            <a:avLst/>
          </a:prstGeom>
        </p:spPr>
        <p:txBody>
          <a:bodyPr lIns="0" tIns="0" rIns="0" bIns="0" rtlCol="0" anchor="t">
            <a:spAutoFit/>
          </a:bodyPr>
          <a:lstStyle/>
          <a:p>
            <a:pPr algn="ctr">
              <a:lnSpc>
                <a:spcPts val="3357"/>
              </a:lnSpc>
            </a:pPr>
            <a:r>
              <a:rPr lang="en-US" sz="3357">
                <a:solidFill>
                  <a:srgbClr val="271905"/>
                </a:solidFill>
                <a:latin typeface="Alice"/>
              </a:rPr>
              <a:t>Bearbeitet von Martyna Białek</a:t>
            </a:r>
          </a:p>
          <a:p>
            <a:pPr algn="ctr">
              <a:lnSpc>
                <a:spcPts val="3357"/>
              </a:lnSpc>
            </a:pPr>
            <a:r>
              <a:rPr lang="en-US" sz="3357">
                <a:solidFill>
                  <a:srgbClr val="271905"/>
                </a:solidFill>
                <a:latin typeface="Alice"/>
              </a:rPr>
              <a:t>Studentin des 2. Studienjahres</a:t>
            </a:r>
          </a:p>
          <a:p>
            <a:pPr algn="ctr">
              <a:lnSpc>
                <a:spcPts val="3357"/>
              </a:lnSpc>
            </a:pPr>
            <a:r>
              <a:rPr lang="en-US" sz="3357">
                <a:solidFill>
                  <a:srgbClr val="271905"/>
                </a:solidFill>
                <a:latin typeface="Alice"/>
              </a:rPr>
              <a:t>Rzeszower Universität</a:t>
            </a:r>
          </a:p>
          <a:p>
            <a:pPr algn="ctr">
              <a:lnSpc>
                <a:spcPts val="3357"/>
              </a:lnSpc>
            </a:pPr>
            <a:r>
              <a:rPr lang="en-US" sz="3357">
                <a:solidFill>
                  <a:srgbClr val="271905"/>
                </a:solidFill>
                <a:latin typeface="Alice"/>
              </a:rPr>
              <a:t>Institut für Wirtschaftswissenschaften und Finanzwesen</a:t>
            </a:r>
          </a:p>
          <a:p>
            <a:pPr algn="ctr">
              <a:lnSpc>
                <a:spcPts val="3357"/>
              </a:lnSpc>
            </a:pPr>
            <a:endParaRPr lang="en-US" sz="3357">
              <a:solidFill>
                <a:srgbClr val="271905"/>
              </a:solidFill>
              <a:latin typeface="Alice"/>
            </a:endParaRPr>
          </a:p>
          <a:p>
            <a:pPr algn="ctr">
              <a:lnSpc>
                <a:spcPts val="3357"/>
              </a:lnSpc>
            </a:pPr>
            <a:endParaRPr lang="en-US" sz="3357">
              <a:solidFill>
                <a:srgbClr val="271905"/>
              </a:solidFill>
              <a:latin typeface="Alice"/>
            </a:endParaRPr>
          </a:p>
          <a:p>
            <a:pPr algn="ctr">
              <a:lnSpc>
                <a:spcPts val="3357"/>
              </a:lnSpc>
            </a:pPr>
            <a:endParaRPr lang="en-US" sz="3357">
              <a:solidFill>
                <a:srgbClr val="271905"/>
              </a:solidFill>
              <a:latin typeface="Alice"/>
            </a:endParaRPr>
          </a:p>
        </p:txBody>
      </p:sp>
      <p:grpSp>
        <p:nvGrpSpPr>
          <p:cNvPr id="7" name="Group 7"/>
          <p:cNvGrpSpPr/>
          <p:nvPr/>
        </p:nvGrpSpPr>
        <p:grpSpPr>
          <a:xfrm>
            <a:off x="1363492" y="8746101"/>
            <a:ext cx="3521040" cy="3521040"/>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0" name="AutoShape 10"/>
          <p:cNvSpPr/>
          <p:nvPr/>
        </p:nvSpPr>
        <p:spPr>
          <a:xfrm>
            <a:off x="10986615" y="9258300"/>
            <a:ext cx="7301385" cy="0"/>
          </a:xfrm>
          <a:prstGeom prst="line">
            <a:avLst/>
          </a:prstGeom>
          <a:ln w="38100" cap="flat">
            <a:solidFill>
              <a:srgbClr val="967D55"/>
            </a:solidFill>
            <a:prstDash val="solid"/>
            <a:headEnd type="none" w="sm" len="sm"/>
            <a:tailEnd type="none" w="sm" len="sm"/>
          </a:ln>
        </p:spPr>
      </p:sp>
      <p:sp>
        <p:nvSpPr>
          <p:cNvPr id="11" name="TextBox 11"/>
          <p:cNvSpPr txBox="1"/>
          <p:nvPr/>
        </p:nvSpPr>
        <p:spPr>
          <a:xfrm>
            <a:off x="8806688" y="8979535"/>
            <a:ext cx="517454" cy="463268"/>
          </a:xfrm>
          <a:prstGeom prst="rect">
            <a:avLst/>
          </a:prstGeom>
        </p:spPr>
        <p:txBody>
          <a:bodyPr wrap="square" lIns="0" tIns="0" rIns="0" bIns="0" rtlCol="0" anchor="t">
            <a:spAutoFit/>
          </a:bodyPr>
          <a:lstStyle/>
          <a:p>
            <a:pPr algn="ctr">
              <a:lnSpc>
                <a:spcPts val="3919"/>
              </a:lnSpc>
              <a:spcBef>
                <a:spcPct val="0"/>
              </a:spcBef>
            </a:pPr>
            <a:r>
              <a:rPr lang="en-US" sz="2799">
                <a:solidFill>
                  <a:srgbClr val="967D55"/>
                </a:solidFill>
                <a:latin typeface="Alice"/>
              </a:rPr>
              <a:t>01</a:t>
            </a:r>
          </a:p>
        </p:txBody>
      </p:sp>
      <p:pic>
        <p:nvPicPr>
          <p:cNvPr id="12" name="Obraz 11" descr="Obraz zawierający symbol, Jaskrawoniebieski, logo, Grafika&#10;&#10;Opis wygenerowany automatycznie">
            <a:extLst>
              <a:ext uri="{FF2B5EF4-FFF2-40B4-BE49-F238E27FC236}">
                <a16:creationId xmlns:a16="http://schemas.microsoft.com/office/drawing/2014/main" id="{D31CA367-09B9-5E04-A81E-52BB14720201}"/>
              </a:ext>
            </a:extLst>
          </p:cNvPr>
          <p:cNvPicPr>
            <a:picLocks noChangeAspect="1"/>
          </p:cNvPicPr>
          <p:nvPr/>
        </p:nvPicPr>
        <p:blipFill>
          <a:blip r:embed="rId2"/>
          <a:stretch>
            <a:fillRect/>
          </a:stretch>
        </p:blipFill>
        <p:spPr>
          <a:xfrm>
            <a:off x="1371346" y="495300"/>
            <a:ext cx="2223920" cy="2127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grpSp>
        <p:nvGrpSpPr>
          <p:cNvPr id="2" name="Group 2"/>
          <p:cNvGrpSpPr/>
          <p:nvPr/>
        </p:nvGrpSpPr>
        <p:grpSpPr>
          <a:xfrm>
            <a:off x="14875708" y="-2383592"/>
            <a:ext cx="4767184" cy="476718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78679" y="336764"/>
            <a:ext cx="7385786" cy="3200400"/>
          </a:xfrm>
          <a:prstGeom prst="rect">
            <a:avLst/>
          </a:prstGeom>
        </p:spPr>
        <p:txBody>
          <a:bodyPr lIns="0" tIns="0" rIns="0" bIns="0" rtlCol="0" anchor="t">
            <a:spAutoFit/>
          </a:bodyPr>
          <a:lstStyle/>
          <a:p>
            <a:pPr algn="ctr">
              <a:lnSpc>
                <a:spcPts val="12239"/>
              </a:lnSpc>
            </a:pPr>
            <a:r>
              <a:rPr lang="en-US" sz="10199">
                <a:solidFill>
                  <a:srgbClr val="271905"/>
                </a:solidFill>
                <a:latin typeface="Bodoni FLF Italics"/>
              </a:rPr>
              <a:t>Oligopol</a:t>
            </a:r>
          </a:p>
          <a:p>
            <a:pPr algn="ctr">
              <a:lnSpc>
                <a:spcPts val="12239"/>
              </a:lnSpc>
            </a:pPr>
            <a:endParaRPr lang="en-US" sz="10199">
              <a:solidFill>
                <a:srgbClr val="271905"/>
              </a:solidFill>
              <a:latin typeface="Bodoni FLF Italics"/>
            </a:endParaRPr>
          </a:p>
        </p:txBody>
      </p:sp>
      <p:grpSp>
        <p:nvGrpSpPr>
          <p:cNvPr id="6" name="Group 6"/>
          <p:cNvGrpSpPr/>
          <p:nvPr/>
        </p:nvGrpSpPr>
        <p:grpSpPr>
          <a:xfrm>
            <a:off x="1363492" y="8746101"/>
            <a:ext cx="3521040" cy="3521040"/>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10986615" y="9258300"/>
            <a:ext cx="7301385" cy="0"/>
          </a:xfrm>
          <a:prstGeom prst="line">
            <a:avLst/>
          </a:prstGeom>
          <a:ln w="38100" cap="flat">
            <a:solidFill>
              <a:srgbClr val="967D55"/>
            </a:solidFill>
            <a:prstDash val="solid"/>
            <a:headEnd type="none" w="sm" len="sm"/>
            <a:tailEnd type="none" w="sm" len="sm"/>
          </a:ln>
        </p:spPr>
      </p:sp>
      <p:sp>
        <p:nvSpPr>
          <p:cNvPr id="10" name="TextBox 10"/>
          <p:cNvSpPr txBox="1"/>
          <p:nvPr/>
        </p:nvSpPr>
        <p:spPr>
          <a:xfrm>
            <a:off x="5835216" y="9094153"/>
            <a:ext cx="6617568" cy="728345"/>
          </a:xfrm>
          <a:prstGeom prst="rect">
            <a:avLst/>
          </a:prstGeom>
        </p:spPr>
        <p:txBody>
          <a:bodyPr lIns="0" tIns="0" rIns="0" bIns="0" rtlCol="0" anchor="t">
            <a:spAutoFit/>
          </a:bodyPr>
          <a:lstStyle/>
          <a:p>
            <a:pPr algn="ctr">
              <a:lnSpc>
                <a:spcPts val="2799"/>
              </a:lnSpc>
            </a:pPr>
            <a:r>
              <a:rPr lang="en-US" sz="2799">
                <a:solidFill>
                  <a:srgbClr val="967D55"/>
                </a:solidFill>
                <a:latin typeface="Alice"/>
              </a:rPr>
              <a:t>10</a:t>
            </a:r>
          </a:p>
          <a:p>
            <a:pPr algn="ctr">
              <a:lnSpc>
                <a:spcPts val="2799"/>
              </a:lnSpc>
            </a:pPr>
            <a:endParaRPr lang="en-US" sz="2799">
              <a:solidFill>
                <a:srgbClr val="967D55"/>
              </a:solidFill>
              <a:latin typeface="Alice"/>
            </a:endParaRPr>
          </a:p>
        </p:txBody>
      </p:sp>
      <p:sp>
        <p:nvSpPr>
          <p:cNvPr id="11" name="TextBox 11"/>
          <p:cNvSpPr txBox="1"/>
          <p:nvPr/>
        </p:nvSpPr>
        <p:spPr>
          <a:xfrm>
            <a:off x="745753" y="3670010"/>
            <a:ext cx="16513547" cy="2842206"/>
          </a:xfrm>
          <a:prstGeom prst="rect">
            <a:avLst/>
          </a:prstGeom>
        </p:spPr>
        <p:txBody>
          <a:bodyPr lIns="0" tIns="0" rIns="0" bIns="0" rtlCol="0" anchor="t">
            <a:spAutoFit/>
          </a:bodyPr>
          <a:lstStyle/>
          <a:p>
            <a:pPr algn="ctr">
              <a:lnSpc>
                <a:spcPts val="6235"/>
              </a:lnSpc>
            </a:pPr>
            <a:r>
              <a:rPr lang="en-US" sz="4454">
                <a:solidFill>
                  <a:srgbClr val="000000"/>
                </a:solidFill>
                <a:latin typeface="Arimo"/>
              </a:rPr>
              <a:t>sie wird von einigen wenigen Herstellern gebildet oder beherrscht, die ein homogenes oder differenziertes Produkt herstellen</a:t>
            </a:r>
          </a:p>
          <a:p>
            <a:pPr algn="ctr">
              <a:lnSpc>
                <a:spcPts val="3758"/>
              </a:lnSpc>
              <a:spcBef>
                <a:spcPct val="0"/>
              </a:spcBef>
            </a:pPr>
            <a:r>
              <a:rPr lang="en-US" sz="2684">
                <a:solidFill>
                  <a:srgbClr val="000000"/>
                </a:solidFill>
                <a:latin typeface="Arimo"/>
              </a:rPr>
              <a:t> </a:t>
            </a:r>
          </a:p>
        </p:txBody>
      </p:sp>
      <p:sp>
        <p:nvSpPr>
          <p:cNvPr id="12" name="Freeform 12"/>
          <p:cNvSpPr/>
          <p:nvPr/>
        </p:nvSpPr>
        <p:spPr>
          <a:xfrm>
            <a:off x="12452784" y="5798417"/>
            <a:ext cx="3773262" cy="2730469"/>
          </a:xfrm>
          <a:custGeom>
            <a:avLst/>
            <a:gdLst/>
            <a:ahLst/>
            <a:cxnLst/>
            <a:rect l="l" t="t" r="r" b="b"/>
            <a:pathLst>
              <a:path w="3773262" h="2730469">
                <a:moveTo>
                  <a:pt x="0" y="0"/>
                </a:moveTo>
                <a:lnTo>
                  <a:pt x="3773262" y="0"/>
                </a:lnTo>
                <a:lnTo>
                  <a:pt x="3773262" y="2730470"/>
                </a:lnTo>
                <a:lnTo>
                  <a:pt x="0" y="27304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grpSp>
        <p:nvGrpSpPr>
          <p:cNvPr id="2" name="Group 2"/>
          <p:cNvGrpSpPr/>
          <p:nvPr/>
        </p:nvGrpSpPr>
        <p:grpSpPr>
          <a:xfrm>
            <a:off x="14875708" y="-2383592"/>
            <a:ext cx="4767184" cy="476718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502685"/>
            <a:ext cx="13027085" cy="3200400"/>
          </a:xfrm>
          <a:prstGeom prst="rect">
            <a:avLst/>
          </a:prstGeom>
        </p:spPr>
        <p:txBody>
          <a:bodyPr lIns="0" tIns="0" rIns="0" bIns="0" rtlCol="0" anchor="t">
            <a:spAutoFit/>
          </a:bodyPr>
          <a:lstStyle/>
          <a:p>
            <a:pPr algn="ctr">
              <a:lnSpc>
                <a:spcPts val="12239"/>
              </a:lnSpc>
            </a:pPr>
            <a:r>
              <a:rPr lang="en-US" sz="10199">
                <a:solidFill>
                  <a:srgbClr val="271905"/>
                </a:solidFill>
                <a:latin typeface="Bodoni FLF Italics"/>
              </a:rPr>
              <a:t>Perfekter Wettbewerb</a:t>
            </a:r>
          </a:p>
          <a:p>
            <a:pPr algn="ctr">
              <a:lnSpc>
                <a:spcPts val="12239"/>
              </a:lnSpc>
            </a:pPr>
            <a:endParaRPr lang="en-US" sz="10199">
              <a:solidFill>
                <a:srgbClr val="271905"/>
              </a:solidFill>
              <a:latin typeface="Bodoni FLF Italics"/>
            </a:endParaRPr>
          </a:p>
        </p:txBody>
      </p:sp>
      <p:grpSp>
        <p:nvGrpSpPr>
          <p:cNvPr id="6" name="Group 6"/>
          <p:cNvGrpSpPr/>
          <p:nvPr/>
        </p:nvGrpSpPr>
        <p:grpSpPr>
          <a:xfrm>
            <a:off x="1363492" y="8746101"/>
            <a:ext cx="3521040" cy="3521040"/>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10986615" y="9258300"/>
            <a:ext cx="7301385" cy="0"/>
          </a:xfrm>
          <a:prstGeom prst="line">
            <a:avLst/>
          </a:prstGeom>
          <a:ln w="38100" cap="flat">
            <a:solidFill>
              <a:srgbClr val="967D55"/>
            </a:solidFill>
            <a:prstDash val="solid"/>
            <a:headEnd type="none" w="sm" len="sm"/>
            <a:tailEnd type="none" w="sm" len="sm"/>
          </a:ln>
        </p:spPr>
      </p:sp>
      <p:sp>
        <p:nvSpPr>
          <p:cNvPr id="10" name="TextBox 10"/>
          <p:cNvSpPr txBox="1"/>
          <p:nvPr/>
        </p:nvSpPr>
        <p:spPr>
          <a:xfrm>
            <a:off x="5835216" y="9094153"/>
            <a:ext cx="6617568" cy="728345"/>
          </a:xfrm>
          <a:prstGeom prst="rect">
            <a:avLst/>
          </a:prstGeom>
        </p:spPr>
        <p:txBody>
          <a:bodyPr lIns="0" tIns="0" rIns="0" bIns="0" rtlCol="0" anchor="t">
            <a:spAutoFit/>
          </a:bodyPr>
          <a:lstStyle/>
          <a:p>
            <a:pPr algn="ctr">
              <a:lnSpc>
                <a:spcPts val="2799"/>
              </a:lnSpc>
            </a:pPr>
            <a:r>
              <a:rPr lang="en-US" sz="2799">
                <a:solidFill>
                  <a:srgbClr val="967D55"/>
                </a:solidFill>
                <a:latin typeface="Alice"/>
              </a:rPr>
              <a:t>11</a:t>
            </a:r>
          </a:p>
          <a:p>
            <a:pPr algn="ctr">
              <a:lnSpc>
                <a:spcPts val="2799"/>
              </a:lnSpc>
            </a:pPr>
            <a:endParaRPr lang="en-US" sz="2799">
              <a:solidFill>
                <a:srgbClr val="967D55"/>
              </a:solidFill>
              <a:latin typeface="Alice"/>
            </a:endParaRPr>
          </a:p>
        </p:txBody>
      </p:sp>
      <p:sp>
        <p:nvSpPr>
          <p:cNvPr id="11" name="TextBox 11"/>
          <p:cNvSpPr txBox="1"/>
          <p:nvPr/>
        </p:nvSpPr>
        <p:spPr>
          <a:xfrm>
            <a:off x="1363492" y="3579260"/>
            <a:ext cx="15895808" cy="3598009"/>
          </a:xfrm>
          <a:prstGeom prst="rect">
            <a:avLst/>
          </a:prstGeom>
        </p:spPr>
        <p:txBody>
          <a:bodyPr lIns="0" tIns="0" rIns="0" bIns="0" rtlCol="0" anchor="t">
            <a:spAutoFit/>
          </a:bodyPr>
          <a:lstStyle/>
          <a:p>
            <a:pPr algn="ctr">
              <a:lnSpc>
                <a:spcPts val="7190"/>
              </a:lnSpc>
            </a:pPr>
            <a:r>
              <a:rPr lang="en-US" sz="5135">
                <a:solidFill>
                  <a:srgbClr val="000000"/>
                </a:solidFill>
                <a:latin typeface="Arimo"/>
              </a:rPr>
              <a:t>es gibt eine unbegrenzte Anzahl von Wettbewerbern auf dem Markt und das angebotene Produkt ist homogen.</a:t>
            </a:r>
          </a:p>
          <a:p>
            <a:pPr algn="ctr">
              <a:lnSpc>
                <a:spcPts val="7190"/>
              </a:lnSpc>
              <a:spcBef>
                <a:spcPct val="0"/>
              </a:spcBef>
            </a:pPr>
            <a:endParaRPr lang="en-US" sz="5135">
              <a:solidFill>
                <a:srgbClr val="000000"/>
              </a:solidFill>
              <a:latin typeface="Arim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grpSp>
        <p:nvGrpSpPr>
          <p:cNvPr id="2" name="Group 2"/>
          <p:cNvGrpSpPr/>
          <p:nvPr/>
        </p:nvGrpSpPr>
        <p:grpSpPr>
          <a:xfrm>
            <a:off x="14875708" y="-2383592"/>
            <a:ext cx="4767184" cy="476718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55544" y="826254"/>
            <a:ext cx="15686021" cy="3038475"/>
          </a:xfrm>
          <a:prstGeom prst="rect">
            <a:avLst/>
          </a:prstGeom>
        </p:spPr>
        <p:txBody>
          <a:bodyPr lIns="0" tIns="0" rIns="0" bIns="0" rtlCol="0" anchor="t">
            <a:spAutoFit/>
          </a:bodyPr>
          <a:lstStyle/>
          <a:p>
            <a:pPr algn="ctr">
              <a:lnSpc>
                <a:spcPts val="11160"/>
              </a:lnSpc>
            </a:pPr>
            <a:r>
              <a:rPr lang="en-US" sz="9300">
                <a:solidFill>
                  <a:srgbClr val="271905"/>
                </a:solidFill>
                <a:latin typeface="Bodoni FLF Italics"/>
              </a:rPr>
              <a:t>Monopolistischer Wettbewerb</a:t>
            </a:r>
          </a:p>
          <a:p>
            <a:pPr algn="ctr">
              <a:lnSpc>
                <a:spcPts val="12239"/>
              </a:lnSpc>
            </a:pPr>
            <a:endParaRPr lang="en-US" sz="9300">
              <a:solidFill>
                <a:srgbClr val="271905"/>
              </a:solidFill>
              <a:latin typeface="Bodoni FLF Italics"/>
            </a:endParaRPr>
          </a:p>
        </p:txBody>
      </p:sp>
      <p:grpSp>
        <p:nvGrpSpPr>
          <p:cNvPr id="6" name="Group 6"/>
          <p:cNvGrpSpPr/>
          <p:nvPr/>
        </p:nvGrpSpPr>
        <p:grpSpPr>
          <a:xfrm>
            <a:off x="1363492" y="8746101"/>
            <a:ext cx="3521040" cy="3521040"/>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10986615" y="9258300"/>
            <a:ext cx="7301385" cy="0"/>
          </a:xfrm>
          <a:prstGeom prst="line">
            <a:avLst/>
          </a:prstGeom>
          <a:ln w="38100" cap="flat">
            <a:solidFill>
              <a:srgbClr val="967D55"/>
            </a:solidFill>
            <a:prstDash val="solid"/>
            <a:headEnd type="none" w="sm" len="sm"/>
            <a:tailEnd type="none" w="sm" len="sm"/>
          </a:ln>
        </p:spPr>
      </p:sp>
      <p:sp>
        <p:nvSpPr>
          <p:cNvPr id="10" name="TextBox 10"/>
          <p:cNvSpPr txBox="1"/>
          <p:nvPr/>
        </p:nvSpPr>
        <p:spPr>
          <a:xfrm>
            <a:off x="5835216" y="9094153"/>
            <a:ext cx="6617568" cy="728345"/>
          </a:xfrm>
          <a:prstGeom prst="rect">
            <a:avLst/>
          </a:prstGeom>
        </p:spPr>
        <p:txBody>
          <a:bodyPr lIns="0" tIns="0" rIns="0" bIns="0" rtlCol="0" anchor="t">
            <a:spAutoFit/>
          </a:bodyPr>
          <a:lstStyle/>
          <a:p>
            <a:pPr algn="ctr">
              <a:lnSpc>
                <a:spcPts val="2799"/>
              </a:lnSpc>
            </a:pPr>
            <a:r>
              <a:rPr lang="en-US" sz="2799">
                <a:solidFill>
                  <a:srgbClr val="967D55"/>
                </a:solidFill>
                <a:latin typeface="Alice"/>
              </a:rPr>
              <a:t>12</a:t>
            </a:r>
          </a:p>
          <a:p>
            <a:pPr algn="ctr">
              <a:lnSpc>
                <a:spcPts val="2799"/>
              </a:lnSpc>
            </a:pPr>
            <a:endParaRPr lang="en-US" sz="2799">
              <a:solidFill>
                <a:srgbClr val="967D55"/>
              </a:solidFill>
              <a:latin typeface="Alice"/>
            </a:endParaRPr>
          </a:p>
        </p:txBody>
      </p:sp>
      <p:sp>
        <p:nvSpPr>
          <p:cNvPr id="11" name="TextBox 11"/>
          <p:cNvSpPr txBox="1"/>
          <p:nvPr/>
        </p:nvSpPr>
        <p:spPr>
          <a:xfrm>
            <a:off x="617778" y="3261991"/>
            <a:ext cx="16499304" cy="3658243"/>
          </a:xfrm>
          <a:prstGeom prst="rect">
            <a:avLst/>
          </a:prstGeom>
        </p:spPr>
        <p:txBody>
          <a:bodyPr lIns="0" tIns="0" rIns="0" bIns="0" rtlCol="0" anchor="t">
            <a:spAutoFit/>
          </a:bodyPr>
          <a:lstStyle/>
          <a:p>
            <a:pPr algn="ctr">
              <a:lnSpc>
                <a:spcPts val="5810"/>
              </a:lnSpc>
              <a:spcBef>
                <a:spcPct val="0"/>
              </a:spcBef>
            </a:pPr>
            <a:r>
              <a:rPr lang="en-US" sz="4150">
                <a:solidFill>
                  <a:srgbClr val="000000"/>
                </a:solidFill>
                <a:latin typeface="Arimo"/>
              </a:rPr>
              <a:t>Monopolistischer Wettbewerb ist dadurch gekennzeichnet, dass es auf einem bestimmten Markt mehrere Akteure gibt, die miteinander konkurrieren, um auf diesem Markt ein Monopol zu erlangen. Die von ihnen angebotenen Dienstleistungen oder Waren sind zwar unterschiedlich, gehören aber zur selben Kategorie.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TextBox 2"/>
          <p:cNvSpPr txBox="1"/>
          <p:nvPr/>
        </p:nvSpPr>
        <p:spPr>
          <a:xfrm>
            <a:off x="5835216" y="9094153"/>
            <a:ext cx="6617568" cy="728345"/>
          </a:xfrm>
          <a:prstGeom prst="rect">
            <a:avLst/>
          </a:prstGeom>
        </p:spPr>
        <p:txBody>
          <a:bodyPr lIns="0" tIns="0" rIns="0" bIns="0" rtlCol="0" anchor="t">
            <a:spAutoFit/>
          </a:bodyPr>
          <a:lstStyle/>
          <a:p>
            <a:pPr algn="ctr">
              <a:lnSpc>
                <a:spcPts val="2799"/>
              </a:lnSpc>
            </a:pPr>
            <a:r>
              <a:rPr lang="en-US" sz="2799">
                <a:solidFill>
                  <a:srgbClr val="967D55"/>
                </a:solidFill>
                <a:latin typeface="Alice"/>
              </a:rPr>
              <a:t>13</a:t>
            </a:r>
          </a:p>
          <a:p>
            <a:pPr algn="ctr">
              <a:lnSpc>
                <a:spcPts val="2799"/>
              </a:lnSpc>
            </a:pPr>
            <a:endParaRPr lang="en-US" sz="2799">
              <a:solidFill>
                <a:srgbClr val="967D55"/>
              </a:solidFill>
              <a:latin typeface="Alice"/>
            </a:endParaRPr>
          </a:p>
        </p:txBody>
      </p:sp>
      <p:grpSp>
        <p:nvGrpSpPr>
          <p:cNvPr id="3" name="Group 3"/>
          <p:cNvGrpSpPr/>
          <p:nvPr/>
        </p:nvGrpSpPr>
        <p:grpSpPr>
          <a:xfrm>
            <a:off x="15443308" y="-969726"/>
            <a:ext cx="3631984" cy="3631984"/>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363492" y="9296400"/>
            <a:ext cx="2516197" cy="2516197"/>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7677015" y="5200238"/>
            <a:ext cx="2933969" cy="468141"/>
          </a:xfrm>
          <a:prstGeom prst="rect">
            <a:avLst/>
          </a:prstGeom>
        </p:spPr>
        <p:txBody>
          <a:bodyPr wrap="square" lIns="0" tIns="0" rIns="0" bIns="0" rtlCol="0" anchor="t">
            <a:spAutoFit/>
          </a:bodyPr>
          <a:lstStyle/>
          <a:p>
            <a:pPr algn="ctr">
              <a:lnSpc>
                <a:spcPts val="3600"/>
              </a:lnSpc>
            </a:pPr>
            <a:r>
              <a:rPr lang="en-US" sz="3600" dirty="0">
                <a:solidFill>
                  <a:srgbClr val="271905"/>
                </a:solidFill>
              </a:rPr>
              <a:t>DAS ANGEBOT</a:t>
            </a:r>
          </a:p>
        </p:txBody>
      </p:sp>
      <p:grpSp>
        <p:nvGrpSpPr>
          <p:cNvPr id="10" name="Group 10"/>
          <p:cNvGrpSpPr/>
          <p:nvPr/>
        </p:nvGrpSpPr>
        <p:grpSpPr>
          <a:xfrm>
            <a:off x="1253717" y="4289587"/>
            <a:ext cx="5054977" cy="2804103"/>
            <a:chOff x="0" y="0"/>
            <a:chExt cx="1081852" cy="599099"/>
          </a:xfrm>
        </p:grpSpPr>
        <p:sp>
          <p:nvSpPr>
            <p:cNvPr id="11" name="Freeform 11"/>
            <p:cNvSpPr/>
            <p:nvPr/>
          </p:nvSpPr>
          <p:spPr>
            <a:xfrm>
              <a:off x="0" y="0"/>
              <a:ext cx="1081852" cy="599099"/>
            </a:xfrm>
            <a:custGeom>
              <a:avLst/>
              <a:gdLst/>
              <a:ahLst/>
              <a:cxnLst/>
              <a:rect l="l" t="t" r="r" b="b"/>
              <a:pathLst>
                <a:path w="1081852" h="599099">
                  <a:moveTo>
                    <a:pt x="0" y="0"/>
                  </a:moveTo>
                  <a:lnTo>
                    <a:pt x="1081852" y="0"/>
                  </a:lnTo>
                  <a:lnTo>
                    <a:pt x="1081852" y="599099"/>
                  </a:lnTo>
                  <a:lnTo>
                    <a:pt x="0" y="599099"/>
                  </a:lnTo>
                  <a:close/>
                </a:path>
              </a:pathLst>
            </a:custGeom>
            <a:solidFill>
              <a:srgbClr val="000000">
                <a:alpha val="0"/>
              </a:srgbClr>
            </a:solidFill>
            <a:ln w="38100">
              <a:solidFill>
                <a:srgbClr val="967D55"/>
              </a:solidFill>
            </a:ln>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861720" y="5113548"/>
            <a:ext cx="2933168" cy="1025922"/>
          </a:xfrm>
          <a:prstGeom prst="rect">
            <a:avLst/>
          </a:prstGeom>
        </p:spPr>
        <p:txBody>
          <a:bodyPr wrap="square" lIns="0" tIns="0" rIns="0" bIns="0" rtlCol="0" anchor="t">
            <a:spAutoFit/>
          </a:bodyPr>
          <a:lstStyle/>
          <a:p>
            <a:pPr algn="ctr">
              <a:lnSpc>
                <a:spcPts val="3979"/>
              </a:lnSpc>
            </a:pPr>
            <a:r>
              <a:rPr lang="en-US" sz="3600" dirty="0">
                <a:solidFill>
                  <a:srgbClr val="271905"/>
                </a:solidFill>
              </a:rPr>
              <a:t>DER PR</a:t>
            </a:r>
            <a:r>
              <a:rPr lang="pl-PL" sz="3600" dirty="0">
                <a:solidFill>
                  <a:srgbClr val="271905"/>
                </a:solidFill>
              </a:rPr>
              <a:t>E</a:t>
            </a:r>
            <a:r>
              <a:rPr lang="en-US" sz="3600" dirty="0">
                <a:solidFill>
                  <a:srgbClr val="271905"/>
                </a:solidFill>
              </a:rPr>
              <a:t>IS</a:t>
            </a:r>
          </a:p>
          <a:p>
            <a:pPr algn="ctr">
              <a:lnSpc>
                <a:spcPts val="3979"/>
              </a:lnSpc>
            </a:pPr>
            <a:endParaRPr lang="en-US" sz="3979" dirty="0">
              <a:solidFill>
                <a:srgbClr val="271905"/>
              </a:solidFill>
              <a:latin typeface="Alice"/>
            </a:endParaRPr>
          </a:p>
        </p:txBody>
      </p:sp>
      <p:sp>
        <p:nvSpPr>
          <p:cNvPr id="14" name="TextBox 14"/>
          <p:cNvSpPr txBox="1"/>
          <p:nvPr/>
        </p:nvSpPr>
        <p:spPr>
          <a:xfrm>
            <a:off x="12952605" y="5113547"/>
            <a:ext cx="3473675" cy="519438"/>
          </a:xfrm>
          <a:prstGeom prst="rect">
            <a:avLst/>
          </a:prstGeom>
        </p:spPr>
        <p:txBody>
          <a:bodyPr wrap="square" lIns="0" tIns="0" rIns="0" bIns="0" rtlCol="0" anchor="t">
            <a:spAutoFit/>
          </a:bodyPr>
          <a:lstStyle/>
          <a:p>
            <a:pPr algn="ctr">
              <a:lnSpc>
                <a:spcPts val="3979"/>
              </a:lnSpc>
            </a:pPr>
            <a:r>
              <a:rPr lang="en-US" sz="3600" dirty="0">
                <a:solidFill>
                  <a:srgbClr val="271905"/>
                </a:solidFill>
              </a:rPr>
              <a:t>DIE NACHFRAGE</a:t>
            </a:r>
          </a:p>
        </p:txBody>
      </p:sp>
      <p:sp>
        <p:nvSpPr>
          <p:cNvPr id="15" name="TextBox 15"/>
          <p:cNvSpPr txBox="1"/>
          <p:nvPr/>
        </p:nvSpPr>
        <p:spPr>
          <a:xfrm>
            <a:off x="4539238" y="163804"/>
            <a:ext cx="9209524" cy="1870202"/>
          </a:xfrm>
          <a:prstGeom prst="rect">
            <a:avLst/>
          </a:prstGeom>
        </p:spPr>
        <p:txBody>
          <a:bodyPr lIns="0" tIns="0" rIns="0" bIns="0" rtlCol="0" anchor="t">
            <a:spAutoFit/>
          </a:bodyPr>
          <a:lstStyle/>
          <a:p>
            <a:pPr algn="ctr">
              <a:lnSpc>
                <a:spcPts val="14537"/>
              </a:lnSpc>
              <a:spcBef>
                <a:spcPct val="0"/>
              </a:spcBef>
            </a:pPr>
            <a:r>
              <a:rPr lang="en-US" sz="10384" u="sng">
                <a:solidFill>
                  <a:srgbClr val="000000"/>
                </a:solidFill>
                <a:latin typeface="Bodoni FLF Italics"/>
              </a:rPr>
              <a:t>Marktelemente</a:t>
            </a:r>
          </a:p>
        </p:txBody>
      </p:sp>
      <p:grpSp>
        <p:nvGrpSpPr>
          <p:cNvPr id="16" name="Group 16"/>
          <p:cNvGrpSpPr/>
          <p:nvPr/>
        </p:nvGrpSpPr>
        <p:grpSpPr>
          <a:xfrm>
            <a:off x="6562072" y="4103626"/>
            <a:ext cx="5163854" cy="3915057"/>
            <a:chOff x="0" y="-47625"/>
            <a:chExt cx="1143813" cy="860425"/>
          </a:xfrm>
        </p:grpSpPr>
        <p:sp>
          <p:nvSpPr>
            <p:cNvPr id="17" name="Freeform 17"/>
            <p:cNvSpPr/>
            <p:nvPr/>
          </p:nvSpPr>
          <p:spPr>
            <a:xfrm>
              <a:off x="87618" y="-17168"/>
              <a:ext cx="1056195" cy="646724"/>
            </a:xfrm>
            <a:custGeom>
              <a:avLst/>
              <a:gdLst/>
              <a:ahLst/>
              <a:cxnLst/>
              <a:rect l="l" t="t" r="r" b="b"/>
              <a:pathLst>
                <a:path w="1131236" h="599099">
                  <a:moveTo>
                    <a:pt x="0" y="0"/>
                  </a:moveTo>
                  <a:lnTo>
                    <a:pt x="1131236" y="0"/>
                  </a:lnTo>
                  <a:lnTo>
                    <a:pt x="1131236" y="599099"/>
                  </a:lnTo>
                  <a:lnTo>
                    <a:pt x="0" y="599099"/>
                  </a:lnTo>
                  <a:close/>
                </a:path>
              </a:pathLst>
            </a:custGeom>
            <a:solidFill>
              <a:srgbClr val="000000">
                <a:alpha val="0"/>
              </a:srgbClr>
            </a:solidFill>
            <a:ln w="38100">
              <a:solidFill>
                <a:srgbClr val="967D55"/>
              </a:solidFill>
            </a:ln>
          </p:spPr>
        </p:sp>
        <p:sp>
          <p:nvSpPr>
            <p:cNvPr id="18" name="TextBox 1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2452784" y="4181941"/>
            <a:ext cx="4463615" cy="2942687"/>
            <a:chOff x="0" y="0"/>
            <a:chExt cx="1081852" cy="599099"/>
          </a:xfrm>
        </p:grpSpPr>
        <p:sp>
          <p:nvSpPr>
            <p:cNvPr id="20" name="Freeform 20"/>
            <p:cNvSpPr/>
            <p:nvPr/>
          </p:nvSpPr>
          <p:spPr>
            <a:xfrm>
              <a:off x="0" y="0"/>
              <a:ext cx="1081852" cy="599099"/>
            </a:xfrm>
            <a:custGeom>
              <a:avLst/>
              <a:gdLst/>
              <a:ahLst/>
              <a:cxnLst/>
              <a:rect l="l" t="t" r="r" b="b"/>
              <a:pathLst>
                <a:path w="1081852" h="599099">
                  <a:moveTo>
                    <a:pt x="0" y="0"/>
                  </a:moveTo>
                  <a:lnTo>
                    <a:pt x="1081852" y="0"/>
                  </a:lnTo>
                  <a:lnTo>
                    <a:pt x="1081852" y="599099"/>
                  </a:lnTo>
                  <a:lnTo>
                    <a:pt x="0" y="599099"/>
                  </a:lnTo>
                  <a:close/>
                </a:path>
              </a:pathLst>
            </a:custGeom>
            <a:solidFill>
              <a:srgbClr val="000000">
                <a:alpha val="0"/>
              </a:srgbClr>
            </a:solidFill>
            <a:ln w="38100">
              <a:solidFill>
                <a:srgbClr val="967D55"/>
              </a:solidFill>
            </a:ln>
          </p:spPr>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2AE8F"/>
        </a:solidFill>
        <a:effectLst/>
      </p:bgPr>
    </p:bg>
    <p:spTree>
      <p:nvGrpSpPr>
        <p:cNvPr id="1" name=""/>
        <p:cNvGrpSpPr/>
        <p:nvPr/>
      </p:nvGrpSpPr>
      <p:grpSpPr>
        <a:xfrm>
          <a:off x="0" y="0"/>
          <a:ext cx="0" cy="0"/>
          <a:chOff x="0" y="0"/>
          <a:chExt cx="0" cy="0"/>
        </a:xfrm>
      </p:grpSpPr>
      <p:grpSp>
        <p:nvGrpSpPr>
          <p:cNvPr id="2" name="Group 2"/>
          <p:cNvGrpSpPr/>
          <p:nvPr/>
        </p:nvGrpSpPr>
        <p:grpSpPr>
          <a:xfrm>
            <a:off x="15681608" y="-2881353"/>
            <a:ext cx="4767184" cy="476718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63492" y="8746101"/>
            <a:ext cx="3521040" cy="3521040"/>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a:off x="10986615" y="9258300"/>
            <a:ext cx="7301385" cy="0"/>
          </a:xfrm>
          <a:prstGeom prst="line">
            <a:avLst/>
          </a:prstGeom>
          <a:ln w="38100" cap="flat">
            <a:solidFill>
              <a:srgbClr val="967D55"/>
            </a:solidFill>
            <a:prstDash val="solid"/>
            <a:headEnd type="none" w="sm" len="sm"/>
            <a:tailEnd type="none" w="sm" len="sm"/>
          </a:ln>
        </p:spPr>
      </p:sp>
      <p:sp>
        <p:nvSpPr>
          <p:cNvPr id="9" name="TextBox 9"/>
          <p:cNvSpPr txBox="1"/>
          <p:nvPr/>
        </p:nvSpPr>
        <p:spPr>
          <a:xfrm>
            <a:off x="639411" y="189894"/>
            <a:ext cx="12865074" cy="1292894"/>
          </a:xfrm>
          <a:prstGeom prst="rect">
            <a:avLst/>
          </a:prstGeom>
        </p:spPr>
        <p:txBody>
          <a:bodyPr lIns="0" tIns="0" rIns="0" bIns="0" rtlCol="0" anchor="t">
            <a:spAutoFit/>
          </a:bodyPr>
          <a:lstStyle/>
          <a:p>
            <a:pPr algn="ctr">
              <a:lnSpc>
                <a:spcPts val="9591"/>
              </a:lnSpc>
            </a:pPr>
            <a:r>
              <a:rPr lang="en-US" sz="7993">
                <a:solidFill>
                  <a:srgbClr val="271905"/>
                </a:solidFill>
                <a:latin typeface="Bodoni FLF Italics"/>
              </a:rPr>
              <a:t>GESETZ DER NACHFRAGE </a:t>
            </a:r>
          </a:p>
        </p:txBody>
      </p:sp>
      <p:sp>
        <p:nvSpPr>
          <p:cNvPr id="10" name="TextBox 10"/>
          <p:cNvSpPr txBox="1"/>
          <p:nvPr/>
        </p:nvSpPr>
        <p:spPr>
          <a:xfrm>
            <a:off x="5835216" y="9094153"/>
            <a:ext cx="6617568" cy="728345"/>
          </a:xfrm>
          <a:prstGeom prst="rect">
            <a:avLst/>
          </a:prstGeom>
        </p:spPr>
        <p:txBody>
          <a:bodyPr lIns="0" tIns="0" rIns="0" bIns="0" rtlCol="0" anchor="t">
            <a:spAutoFit/>
          </a:bodyPr>
          <a:lstStyle/>
          <a:p>
            <a:pPr algn="ctr">
              <a:lnSpc>
                <a:spcPts val="2799"/>
              </a:lnSpc>
            </a:pPr>
            <a:r>
              <a:rPr lang="en-US" sz="2799">
                <a:solidFill>
                  <a:srgbClr val="967D55"/>
                </a:solidFill>
                <a:latin typeface="Alice"/>
              </a:rPr>
              <a:t>14</a:t>
            </a:r>
          </a:p>
          <a:p>
            <a:pPr algn="ctr">
              <a:lnSpc>
                <a:spcPts val="2799"/>
              </a:lnSpc>
            </a:pPr>
            <a:endParaRPr lang="en-US" sz="2799">
              <a:solidFill>
                <a:srgbClr val="967D55"/>
              </a:solidFill>
              <a:latin typeface="Alice"/>
            </a:endParaRPr>
          </a:p>
        </p:txBody>
      </p:sp>
      <p:sp>
        <p:nvSpPr>
          <p:cNvPr id="11" name="TextBox 11"/>
          <p:cNvSpPr txBox="1"/>
          <p:nvPr/>
        </p:nvSpPr>
        <p:spPr>
          <a:xfrm>
            <a:off x="-182921" y="1771530"/>
            <a:ext cx="14820229" cy="1660276"/>
          </a:xfrm>
          <a:prstGeom prst="rect">
            <a:avLst/>
          </a:prstGeom>
        </p:spPr>
        <p:txBody>
          <a:bodyPr lIns="0" tIns="0" rIns="0" bIns="0" rtlCol="0" anchor="t">
            <a:spAutoFit/>
          </a:bodyPr>
          <a:lstStyle/>
          <a:p>
            <a:pPr algn="ctr">
              <a:lnSpc>
                <a:spcPts val="6619"/>
              </a:lnSpc>
              <a:spcBef>
                <a:spcPct val="0"/>
              </a:spcBef>
            </a:pPr>
            <a:r>
              <a:rPr lang="en-US" sz="4728">
                <a:solidFill>
                  <a:srgbClr val="000000"/>
                </a:solidFill>
                <a:latin typeface="Arimo"/>
              </a:rPr>
              <a:t>die Nachfrage nach einer bestimmten Ware oder Dienstleistung sinkt, wenn ihr Preis steigt</a:t>
            </a:r>
          </a:p>
        </p:txBody>
      </p:sp>
      <p:sp>
        <p:nvSpPr>
          <p:cNvPr id="12" name="AutoShape 12"/>
          <p:cNvSpPr/>
          <p:nvPr/>
        </p:nvSpPr>
        <p:spPr>
          <a:xfrm flipV="1">
            <a:off x="10967565" y="4153375"/>
            <a:ext cx="0" cy="3837511"/>
          </a:xfrm>
          <a:prstGeom prst="line">
            <a:avLst/>
          </a:prstGeom>
          <a:ln w="38100" cap="flat">
            <a:solidFill>
              <a:srgbClr val="000000"/>
            </a:solidFill>
            <a:prstDash val="solid"/>
            <a:headEnd type="none" w="sm" len="sm"/>
            <a:tailEnd type="none" w="sm" len="sm"/>
          </a:ln>
        </p:spPr>
      </p:sp>
      <p:sp>
        <p:nvSpPr>
          <p:cNvPr id="13" name="AutoShape 13"/>
          <p:cNvSpPr/>
          <p:nvPr/>
        </p:nvSpPr>
        <p:spPr>
          <a:xfrm>
            <a:off x="10986615" y="8009937"/>
            <a:ext cx="5050635" cy="0"/>
          </a:xfrm>
          <a:prstGeom prst="line">
            <a:avLst/>
          </a:prstGeom>
          <a:ln w="38100" cap="flat">
            <a:solidFill>
              <a:srgbClr val="000000"/>
            </a:solidFill>
            <a:prstDash val="solid"/>
            <a:headEnd type="none" w="sm" len="sm"/>
            <a:tailEnd type="none" w="sm" len="sm"/>
          </a:ln>
        </p:spPr>
      </p:sp>
      <p:sp>
        <p:nvSpPr>
          <p:cNvPr id="14" name="AutoShape 14"/>
          <p:cNvSpPr/>
          <p:nvPr/>
        </p:nvSpPr>
        <p:spPr>
          <a:xfrm>
            <a:off x="11692273" y="4467041"/>
            <a:ext cx="3989335" cy="2754031"/>
          </a:xfrm>
          <a:prstGeom prst="line">
            <a:avLst/>
          </a:prstGeom>
          <a:ln w="38100" cap="flat">
            <a:solidFill>
              <a:srgbClr val="000000"/>
            </a:solidFill>
            <a:prstDash val="solid"/>
            <a:headEnd type="none" w="sm" len="sm"/>
            <a:tailEnd type="none" w="sm" len="sm"/>
          </a:ln>
        </p:spPr>
      </p:sp>
      <p:sp>
        <p:nvSpPr>
          <p:cNvPr id="15" name="TextBox 15"/>
          <p:cNvSpPr txBox="1"/>
          <p:nvPr/>
        </p:nvSpPr>
        <p:spPr>
          <a:xfrm>
            <a:off x="9485421" y="4018367"/>
            <a:ext cx="1284503" cy="800100"/>
          </a:xfrm>
          <a:prstGeom prst="rect">
            <a:avLst/>
          </a:prstGeom>
        </p:spPr>
        <p:txBody>
          <a:bodyPr lIns="0" tIns="0" rIns="0" bIns="0" rtlCol="0" anchor="t">
            <a:spAutoFit/>
          </a:bodyPr>
          <a:lstStyle/>
          <a:p>
            <a:pPr algn="ctr">
              <a:lnSpc>
                <a:spcPts val="3639"/>
              </a:lnSpc>
            </a:pPr>
            <a:r>
              <a:rPr lang="en-US" sz="2599">
                <a:solidFill>
                  <a:srgbClr val="000000"/>
                </a:solidFill>
                <a:latin typeface="Arimo"/>
              </a:rPr>
              <a:t>Preis</a:t>
            </a:r>
          </a:p>
          <a:p>
            <a:pPr algn="ctr">
              <a:lnSpc>
                <a:spcPts val="2659"/>
              </a:lnSpc>
              <a:spcBef>
                <a:spcPct val="0"/>
              </a:spcBef>
            </a:pPr>
            <a:endParaRPr lang="en-US" sz="2599">
              <a:solidFill>
                <a:srgbClr val="000000"/>
              </a:solidFill>
              <a:latin typeface="Arimo"/>
            </a:endParaRPr>
          </a:p>
        </p:txBody>
      </p:sp>
      <p:sp>
        <p:nvSpPr>
          <p:cNvPr id="16" name="TextBox 16"/>
          <p:cNvSpPr txBox="1"/>
          <p:nvPr/>
        </p:nvSpPr>
        <p:spPr>
          <a:xfrm>
            <a:off x="15545639" y="8205273"/>
            <a:ext cx="1009650" cy="457836"/>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imo"/>
              </a:rPr>
              <a:t>Menge</a:t>
            </a:r>
          </a:p>
        </p:txBody>
      </p:sp>
      <p:sp>
        <p:nvSpPr>
          <p:cNvPr id="17" name="TextBox 17"/>
          <p:cNvSpPr txBox="1"/>
          <p:nvPr/>
        </p:nvSpPr>
        <p:spPr>
          <a:xfrm>
            <a:off x="13504485" y="4937157"/>
            <a:ext cx="1659315" cy="800100"/>
          </a:xfrm>
          <a:prstGeom prst="rect">
            <a:avLst/>
          </a:prstGeom>
        </p:spPr>
        <p:txBody>
          <a:bodyPr wrap="square" lIns="0" tIns="0" rIns="0" bIns="0" rtlCol="0" anchor="t">
            <a:spAutoFit/>
          </a:bodyPr>
          <a:lstStyle/>
          <a:p>
            <a:pPr algn="ctr">
              <a:lnSpc>
                <a:spcPts val="3639"/>
              </a:lnSpc>
            </a:pPr>
            <a:r>
              <a:rPr lang="en-US" sz="2599" dirty="0" err="1">
                <a:solidFill>
                  <a:srgbClr val="000000"/>
                </a:solidFill>
                <a:latin typeface="Arimo"/>
              </a:rPr>
              <a:t>Nachfrage</a:t>
            </a:r>
            <a:endParaRPr lang="en-US" sz="2599" dirty="0">
              <a:solidFill>
                <a:srgbClr val="000000"/>
              </a:solidFill>
              <a:latin typeface="Arimo"/>
            </a:endParaRPr>
          </a:p>
          <a:p>
            <a:pPr algn="ctr">
              <a:lnSpc>
                <a:spcPts val="2659"/>
              </a:lnSpc>
              <a:spcBef>
                <a:spcPct val="0"/>
              </a:spcBef>
            </a:pPr>
            <a:endParaRPr lang="en-US" sz="2599" dirty="0">
              <a:solidFill>
                <a:srgbClr val="000000"/>
              </a:solidFill>
              <a:latin typeface="Arimo"/>
            </a:endParaRPr>
          </a:p>
        </p:txBody>
      </p:sp>
      <p:sp>
        <p:nvSpPr>
          <p:cNvPr id="18" name="AutoShape 18"/>
          <p:cNvSpPr/>
          <p:nvPr/>
        </p:nvSpPr>
        <p:spPr>
          <a:xfrm flipV="1">
            <a:off x="10967565" y="4085042"/>
            <a:ext cx="0" cy="637615"/>
          </a:xfrm>
          <a:prstGeom prst="line">
            <a:avLst/>
          </a:prstGeom>
          <a:ln w="38100" cap="flat">
            <a:solidFill>
              <a:srgbClr val="000000"/>
            </a:solidFill>
            <a:prstDash val="solid"/>
            <a:headEnd type="none" w="sm" len="sm"/>
            <a:tailEnd type="triangle" w="lg" len="med"/>
          </a:ln>
        </p:spPr>
      </p:sp>
      <p:sp>
        <p:nvSpPr>
          <p:cNvPr id="19" name="AutoShape 19"/>
          <p:cNvSpPr/>
          <p:nvPr/>
        </p:nvSpPr>
        <p:spPr>
          <a:xfrm>
            <a:off x="15545639" y="8009937"/>
            <a:ext cx="803535" cy="0"/>
          </a:xfrm>
          <a:prstGeom prst="line">
            <a:avLst/>
          </a:prstGeom>
          <a:ln w="38100" cap="flat">
            <a:solidFill>
              <a:srgbClr val="000000"/>
            </a:solidFill>
            <a:prstDash val="solid"/>
            <a:headEnd type="none" w="sm" len="sm"/>
            <a:tailEnd type="triangle" w="lg" len="med"/>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2AE8F"/>
        </a:solidFill>
        <a:effectLst/>
      </p:bgPr>
    </p:bg>
    <p:spTree>
      <p:nvGrpSpPr>
        <p:cNvPr id="1" name=""/>
        <p:cNvGrpSpPr/>
        <p:nvPr/>
      </p:nvGrpSpPr>
      <p:grpSpPr>
        <a:xfrm>
          <a:off x="0" y="0"/>
          <a:ext cx="0" cy="0"/>
          <a:chOff x="0" y="0"/>
          <a:chExt cx="0" cy="0"/>
        </a:xfrm>
      </p:grpSpPr>
      <p:sp>
        <p:nvSpPr>
          <p:cNvPr id="2" name="TextBox 2"/>
          <p:cNvSpPr txBox="1"/>
          <p:nvPr/>
        </p:nvSpPr>
        <p:spPr>
          <a:xfrm>
            <a:off x="-237029" y="-24545"/>
            <a:ext cx="14275376" cy="1489118"/>
          </a:xfrm>
          <a:prstGeom prst="rect">
            <a:avLst/>
          </a:prstGeom>
        </p:spPr>
        <p:txBody>
          <a:bodyPr lIns="0" tIns="0" rIns="0" bIns="0" rtlCol="0" anchor="t">
            <a:spAutoFit/>
          </a:bodyPr>
          <a:lstStyle/>
          <a:p>
            <a:pPr algn="ctr">
              <a:lnSpc>
                <a:spcPts val="11505"/>
              </a:lnSpc>
              <a:spcBef>
                <a:spcPct val="0"/>
              </a:spcBef>
            </a:pPr>
            <a:r>
              <a:rPr lang="en-US" sz="8218">
                <a:solidFill>
                  <a:srgbClr val="000000"/>
                </a:solidFill>
                <a:latin typeface="Bodoni FLF Italics"/>
              </a:rPr>
              <a:t>GESETZ DES ANGEBOTS </a:t>
            </a:r>
          </a:p>
        </p:txBody>
      </p:sp>
      <p:sp>
        <p:nvSpPr>
          <p:cNvPr id="3" name="TextBox 3"/>
          <p:cNvSpPr txBox="1"/>
          <p:nvPr/>
        </p:nvSpPr>
        <p:spPr>
          <a:xfrm>
            <a:off x="0" y="1923775"/>
            <a:ext cx="16273250" cy="1670558"/>
          </a:xfrm>
          <a:prstGeom prst="rect">
            <a:avLst/>
          </a:prstGeom>
        </p:spPr>
        <p:txBody>
          <a:bodyPr lIns="0" tIns="0" rIns="0" bIns="0" rtlCol="0" anchor="t">
            <a:spAutoFit/>
          </a:bodyPr>
          <a:lstStyle/>
          <a:p>
            <a:pPr algn="ctr">
              <a:lnSpc>
                <a:spcPts val="6622"/>
              </a:lnSpc>
              <a:spcBef>
                <a:spcPct val="0"/>
              </a:spcBef>
            </a:pPr>
            <a:r>
              <a:rPr lang="en-US" sz="4730">
                <a:solidFill>
                  <a:srgbClr val="000000"/>
                </a:solidFill>
                <a:latin typeface="Arimo"/>
              </a:rPr>
              <a:t>das Angebot einer bestimmten Ware oder Dienstleistung steigt mit steigendem Preis</a:t>
            </a:r>
          </a:p>
        </p:txBody>
      </p:sp>
      <p:sp>
        <p:nvSpPr>
          <p:cNvPr id="4" name="AutoShape 4"/>
          <p:cNvSpPr/>
          <p:nvPr/>
        </p:nvSpPr>
        <p:spPr>
          <a:xfrm flipV="1">
            <a:off x="10967565" y="4153375"/>
            <a:ext cx="0" cy="3837511"/>
          </a:xfrm>
          <a:prstGeom prst="line">
            <a:avLst/>
          </a:prstGeom>
          <a:ln w="38100" cap="flat">
            <a:solidFill>
              <a:srgbClr val="000000"/>
            </a:solidFill>
            <a:prstDash val="solid"/>
            <a:headEnd type="none" w="sm" len="sm"/>
            <a:tailEnd type="none" w="sm" len="sm"/>
          </a:ln>
        </p:spPr>
      </p:sp>
      <p:sp>
        <p:nvSpPr>
          <p:cNvPr id="5" name="AutoShape 5"/>
          <p:cNvSpPr/>
          <p:nvPr/>
        </p:nvSpPr>
        <p:spPr>
          <a:xfrm>
            <a:off x="10986615" y="8009937"/>
            <a:ext cx="5050635" cy="0"/>
          </a:xfrm>
          <a:prstGeom prst="line">
            <a:avLst/>
          </a:prstGeom>
          <a:ln w="38100" cap="flat">
            <a:solidFill>
              <a:srgbClr val="000000"/>
            </a:solidFill>
            <a:prstDash val="solid"/>
            <a:headEnd type="none" w="sm" len="sm"/>
            <a:tailEnd type="none" w="sm" len="sm"/>
          </a:ln>
        </p:spPr>
      </p:sp>
      <p:sp>
        <p:nvSpPr>
          <p:cNvPr id="6" name="AutoShape 6"/>
          <p:cNvSpPr/>
          <p:nvPr/>
        </p:nvSpPr>
        <p:spPr>
          <a:xfrm flipV="1">
            <a:off x="10967565" y="4085042"/>
            <a:ext cx="0" cy="637615"/>
          </a:xfrm>
          <a:prstGeom prst="line">
            <a:avLst/>
          </a:prstGeom>
          <a:ln w="38100" cap="flat">
            <a:solidFill>
              <a:srgbClr val="000000"/>
            </a:solidFill>
            <a:prstDash val="solid"/>
            <a:headEnd type="none" w="sm" len="sm"/>
            <a:tailEnd type="triangle" w="lg" len="med"/>
          </a:ln>
        </p:spPr>
      </p:sp>
      <p:sp>
        <p:nvSpPr>
          <p:cNvPr id="7" name="AutoShape 7"/>
          <p:cNvSpPr/>
          <p:nvPr/>
        </p:nvSpPr>
        <p:spPr>
          <a:xfrm>
            <a:off x="15545639" y="8009937"/>
            <a:ext cx="803535" cy="0"/>
          </a:xfrm>
          <a:prstGeom prst="line">
            <a:avLst/>
          </a:prstGeom>
          <a:ln w="38100" cap="flat">
            <a:solidFill>
              <a:srgbClr val="000000"/>
            </a:solidFill>
            <a:prstDash val="solid"/>
            <a:headEnd type="none" w="sm" len="sm"/>
            <a:tailEnd type="triangle" w="lg" len="med"/>
          </a:ln>
        </p:spPr>
      </p:sp>
      <p:sp>
        <p:nvSpPr>
          <p:cNvPr id="8" name="TextBox 8"/>
          <p:cNvSpPr txBox="1"/>
          <p:nvPr/>
        </p:nvSpPr>
        <p:spPr>
          <a:xfrm>
            <a:off x="9485421" y="4018367"/>
            <a:ext cx="1284503" cy="800100"/>
          </a:xfrm>
          <a:prstGeom prst="rect">
            <a:avLst/>
          </a:prstGeom>
        </p:spPr>
        <p:txBody>
          <a:bodyPr lIns="0" tIns="0" rIns="0" bIns="0" rtlCol="0" anchor="t">
            <a:spAutoFit/>
          </a:bodyPr>
          <a:lstStyle/>
          <a:p>
            <a:pPr algn="ctr">
              <a:lnSpc>
                <a:spcPts val="3639"/>
              </a:lnSpc>
            </a:pPr>
            <a:r>
              <a:rPr lang="en-US" sz="2599">
                <a:solidFill>
                  <a:srgbClr val="000000"/>
                </a:solidFill>
                <a:latin typeface="Arimo"/>
              </a:rPr>
              <a:t>Preis</a:t>
            </a:r>
          </a:p>
          <a:p>
            <a:pPr algn="ctr">
              <a:lnSpc>
                <a:spcPts val="2659"/>
              </a:lnSpc>
              <a:spcBef>
                <a:spcPct val="0"/>
              </a:spcBef>
            </a:pPr>
            <a:endParaRPr lang="en-US" sz="2599">
              <a:solidFill>
                <a:srgbClr val="000000"/>
              </a:solidFill>
              <a:latin typeface="Arimo"/>
            </a:endParaRPr>
          </a:p>
        </p:txBody>
      </p:sp>
      <p:sp>
        <p:nvSpPr>
          <p:cNvPr id="9" name="TextBox 9"/>
          <p:cNvSpPr txBox="1"/>
          <p:nvPr/>
        </p:nvSpPr>
        <p:spPr>
          <a:xfrm>
            <a:off x="13487401" y="4343400"/>
            <a:ext cx="1254686" cy="800100"/>
          </a:xfrm>
          <a:prstGeom prst="rect">
            <a:avLst/>
          </a:prstGeom>
        </p:spPr>
        <p:txBody>
          <a:bodyPr wrap="square" lIns="0" tIns="0" rIns="0" bIns="0" rtlCol="0" anchor="t">
            <a:spAutoFit/>
          </a:bodyPr>
          <a:lstStyle/>
          <a:p>
            <a:pPr algn="ctr">
              <a:lnSpc>
                <a:spcPts val="3639"/>
              </a:lnSpc>
            </a:pPr>
            <a:r>
              <a:rPr lang="en-US" sz="2599" dirty="0" err="1">
                <a:solidFill>
                  <a:srgbClr val="000000"/>
                </a:solidFill>
                <a:latin typeface="Arimo"/>
              </a:rPr>
              <a:t>Angebot</a:t>
            </a:r>
            <a:endParaRPr lang="en-US" sz="2599" dirty="0">
              <a:solidFill>
                <a:srgbClr val="000000"/>
              </a:solidFill>
              <a:latin typeface="Arimo"/>
            </a:endParaRPr>
          </a:p>
          <a:p>
            <a:pPr algn="ctr">
              <a:lnSpc>
                <a:spcPts val="2659"/>
              </a:lnSpc>
              <a:spcBef>
                <a:spcPct val="0"/>
              </a:spcBef>
            </a:pPr>
            <a:endParaRPr lang="en-US" sz="2599" dirty="0">
              <a:solidFill>
                <a:srgbClr val="000000"/>
              </a:solidFill>
              <a:latin typeface="Arimo"/>
            </a:endParaRPr>
          </a:p>
        </p:txBody>
      </p:sp>
      <p:sp>
        <p:nvSpPr>
          <p:cNvPr id="10" name="TextBox 10"/>
          <p:cNvSpPr txBox="1"/>
          <p:nvPr/>
        </p:nvSpPr>
        <p:spPr>
          <a:xfrm>
            <a:off x="15545639" y="8205273"/>
            <a:ext cx="1009650" cy="457836"/>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imo"/>
              </a:rPr>
              <a:t>Menge</a:t>
            </a:r>
          </a:p>
        </p:txBody>
      </p:sp>
      <p:sp>
        <p:nvSpPr>
          <p:cNvPr id="11" name="AutoShape 11"/>
          <p:cNvSpPr/>
          <p:nvPr/>
        </p:nvSpPr>
        <p:spPr>
          <a:xfrm flipV="1">
            <a:off x="11286211" y="4737711"/>
            <a:ext cx="3830797" cy="2970602"/>
          </a:xfrm>
          <a:prstGeom prst="line">
            <a:avLst/>
          </a:prstGeom>
          <a:ln w="38100" cap="flat">
            <a:solidFill>
              <a:srgbClr val="000000"/>
            </a:solidFill>
            <a:prstDash val="solid"/>
            <a:headEnd type="none" w="sm" len="sm"/>
            <a:tailEnd type="none" w="sm" len="sm"/>
          </a:ln>
        </p:spPr>
      </p:sp>
      <p:sp>
        <p:nvSpPr>
          <p:cNvPr id="12" name="TextBox 12"/>
          <p:cNvSpPr txBox="1"/>
          <p:nvPr/>
        </p:nvSpPr>
        <p:spPr>
          <a:xfrm>
            <a:off x="5835216" y="9094153"/>
            <a:ext cx="6617568" cy="1080770"/>
          </a:xfrm>
          <a:prstGeom prst="rect">
            <a:avLst/>
          </a:prstGeom>
        </p:spPr>
        <p:txBody>
          <a:bodyPr lIns="0" tIns="0" rIns="0" bIns="0" rtlCol="0" anchor="t">
            <a:spAutoFit/>
          </a:bodyPr>
          <a:lstStyle/>
          <a:p>
            <a:pPr algn="ctr">
              <a:lnSpc>
                <a:spcPts val="2799"/>
              </a:lnSpc>
            </a:pPr>
            <a:r>
              <a:rPr lang="en-US" sz="2799">
                <a:solidFill>
                  <a:srgbClr val="967D55"/>
                </a:solidFill>
                <a:latin typeface="Alice"/>
              </a:rPr>
              <a:t>15</a:t>
            </a:r>
          </a:p>
          <a:p>
            <a:pPr algn="ctr">
              <a:lnSpc>
                <a:spcPts val="2799"/>
              </a:lnSpc>
            </a:pPr>
            <a:endParaRPr lang="en-US" sz="2799">
              <a:solidFill>
                <a:srgbClr val="967D55"/>
              </a:solidFill>
              <a:latin typeface="Alice"/>
            </a:endParaRPr>
          </a:p>
          <a:p>
            <a:pPr algn="ctr">
              <a:lnSpc>
                <a:spcPts val="2799"/>
              </a:lnSpc>
            </a:pPr>
            <a:endParaRPr lang="en-US" sz="2799">
              <a:solidFill>
                <a:srgbClr val="967D55"/>
              </a:solidFill>
              <a:latin typeface="Alic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TextBox 2"/>
          <p:cNvSpPr txBox="1"/>
          <p:nvPr/>
        </p:nvSpPr>
        <p:spPr>
          <a:xfrm>
            <a:off x="3747083" y="588859"/>
            <a:ext cx="9945432" cy="1466850"/>
          </a:xfrm>
          <a:prstGeom prst="rect">
            <a:avLst/>
          </a:prstGeom>
        </p:spPr>
        <p:txBody>
          <a:bodyPr lIns="0" tIns="0" rIns="0" bIns="0" rtlCol="0" anchor="t">
            <a:spAutoFit/>
          </a:bodyPr>
          <a:lstStyle/>
          <a:p>
            <a:pPr algn="ctr">
              <a:lnSpc>
                <a:spcPts val="11519"/>
              </a:lnSpc>
            </a:pPr>
            <a:r>
              <a:rPr lang="en-US" sz="9600">
                <a:solidFill>
                  <a:srgbClr val="271905"/>
                </a:solidFill>
                <a:latin typeface="Alice"/>
              </a:rPr>
              <a:t>WÖRTERBUCH</a:t>
            </a:r>
          </a:p>
        </p:txBody>
      </p:sp>
      <p:grpSp>
        <p:nvGrpSpPr>
          <p:cNvPr id="3" name="Group 3"/>
          <p:cNvGrpSpPr/>
          <p:nvPr/>
        </p:nvGrpSpPr>
        <p:grpSpPr>
          <a:xfrm>
            <a:off x="15420876" y="-2711475"/>
            <a:ext cx="4767184" cy="4767184"/>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65730" y="9046528"/>
            <a:ext cx="3521040" cy="3521040"/>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10986615" y="9258300"/>
            <a:ext cx="7301385" cy="0"/>
          </a:xfrm>
          <a:prstGeom prst="line">
            <a:avLst/>
          </a:prstGeom>
          <a:ln w="38100" cap="flat">
            <a:solidFill>
              <a:srgbClr val="967D55"/>
            </a:solidFill>
            <a:prstDash val="solid"/>
            <a:headEnd type="none" w="sm" len="sm"/>
            <a:tailEnd type="none" w="sm" len="sm"/>
          </a:ln>
        </p:spPr>
      </p:sp>
      <p:sp>
        <p:nvSpPr>
          <p:cNvPr id="10" name="TextBox 10"/>
          <p:cNvSpPr txBox="1"/>
          <p:nvPr/>
        </p:nvSpPr>
        <p:spPr>
          <a:xfrm>
            <a:off x="5835216" y="9094153"/>
            <a:ext cx="6617568" cy="375920"/>
          </a:xfrm>
          <a:prstGeom prst="rect">
            <a:avLst/>
          </a:prstGeom>
        </p:spPr>
        <p:txBody>
          <a:bodyPr lIns="0" tIns="0" rIns="0" bIns="0" rtlCol="0" anchor="t">
            <a:spAutoFit/>
          </a:bodyPr>
          <a:lstStyle/>
          <a:p>
            <a:pPr algn="ctr">
              <a:lnSpc>
                <a:spcPts val="2799"/>
              </a:lnSpc>
            </a:pPr>
            <a:r>
              <a:rPr lang="en-US" sz="2799">
                <a:solidFill>
                  <a:srgbClr val="967D55"/>
                </a:solidFill>
                <a:latin typeface="Alice"/>
              </a:rPr>
              <a:t>16</a:t>
            </a:r>
          </a:p>
        </p:txBody>
      </p:sp>
      <p:sp>
        <p:nvSpPr>
          <p:cNvPr id="11" name="TextBox 11"/>
          <p:cNvSpPr txBox="1"/>
          <p:nvPr/>
        </p:nvSpPr>
        <p:spPr>
          <a:xfrm>
            <a:off x="865730" y="2294873"/>
            <a:ext cx="9596779" cy="5962428"/>
          </a:xfrm>
          <a:prstGeom prst="rect">
            <a:avLst/>
          </a:prstGeom>
        </p:spPr>
        <p:txBody>
          <a:bodyPr lIns="0" tIns="0" rIns="0" bIns="0" rtlCol="0" anchor="t">
            <a:spAutoFit/>
          </a:bodyPr>
          <a:lstStyle/>
          <a:p>
            <a:pPr>
              <a:lnSpc>
                <a:spcPts val="3667"/>
              </a:lnSpc>
            </a:pPr>
            <a:r>
              <a:rPr lang="en-US" sz="2619">
                <a:solidFill>
                  <a:srgbClr val="000000"/>
                </a:solidFill>
                <a:latin typeface="Arimo"/>
              </a:rPr>
              <a:t>das Angebot – podaż</a:t>
            </a:r>
          </a:p>
          <a:p>
            <a:pPr>
              <a:lnSpc>
                <a:spcPts val="3667"/>
              </a:lnSpc>
            </a:pPr>
            <a:r>
              <a:rPr lang="en-US" sz="2619">
                <a:solidFill>
                  <a:srgbClr val="000000"/>
                </a:solidFill>
                <a:latin typeface="Arimo"/>
              </a:rPr>
              <a:t>Arten von Märkten – rodzaje rynku</a:t>
            </a:r>
          </a:p>
          <a:p>
            <a:pPr>
              <a:lnSpc>
                <a:spcPts val="3667"/>
              </a:lnSpc>
            </a:pPr>
            <a:r>
              <a:rPr lang="en-US" sz="2619">
                <a:solidFill>
                  <a:srgbClr val="000000"/>
                </a:solidFill>
                <a:latin typeface="Arimo"/>
              </a:rPr>
              <a:t>Der Dienstleistungsmarkt – rynek usług</a:t>
            </a:r>
          </a:p>
          <a:p>
            <a:pPr>
              <a:lnSpc>
                <a:spcPts val="3667"/>
              </a:lnSpc>
            </a:pPr>
            <a:r>
              <a:rPr lang="en-US" sz="2619">
                <a:solidFill>
                  <a:srgbClr val="000000"/>
                </a:solidFill>
                <a:latin typeface="Arimo"/>
              </a:rPr>
              <a:t>Finanzmarkt – rynek finansowy</a:t>
            </a:r>
          </a:p>
          <a:p>
            <a:pPr>
              <a:lnSpc>
                <a:spcPts val="3667"/>
              </a:lnSpc>
            </a:pPr>
            <a:r>
              <a:rPr lang="en-US" sz="2619">
                <a:solidFill>
                  <a:srgbClr val="000000"/>
                </a:solidFill>
                <a:latin typeface="Arimo"/>
              </a:rPr>
              <a:t>Gegenstand und Objekt des Marktes – podmiot i przedmiot rynku</a:t>
            </a:r>
          </a:p>
          <a:p>
            <a:pPr>
              <a:lnSpc>
                <a:spcPts val="3667"/>
              </a:lnSpc>
            </a:pPr>
            <a:r>
              <a:rPr lang="en-US" sz="2619">
                <a:solidFill>
                  <a:srgbClr val="000000"/>
                </a:solidFill>
                <a:latin typeface="Arimo"/>
              </a:rPr>
              <a:t>internationale Märkte – rynki międzynarodowe</a:t>
            </a:r>
          </a:p>
          <a:p>
            <a:pPr>
              <a:lnSpc>
                <a:spcPts val="3667"/>
              </a:lnSpc>
            </a:pPr>
            <a:r>
              <a:rPr lang="en-US" sz="2619">
                <a:solidFill>
                  <a:srgbClr val="000000"/>
                </a:solidFill>
                <a:latin typeface="Arimo"/>
              </a:rPr>
              <a:t>der Käufer – kupujący </a:t>
            </a:r>
          </a:p>
          <a:p>
            <a:pPr>
              <a:lnSpc>
                <a:spcPts val="3667"/>
              </a:lnSpc>
            </a:pPr>
            <a:r>
              <a:rPr lang="en-US" sz="2619">
                <a:solidFill>
                  <a:srgbClr val="000000"/>
                </a:solidFill>
                <a:latin typeface="Arimo"/>
              </a:rPr>
              <a:t>Marktelemente – elementy rynkowe</a:t>
            </a:r>
          </a:p>
          <a:p>
            <a:pPr>
              <a:lnSpc>
                <a:spcPts val="3667"/>
              </a:lnSpc>
            </a:pPr>
            <a:r>
              <a:rPr lang="en-US" sz="2619">
                <a:solidFill>
                  <a:srgbClr val="000000"/>
                </a:solidFill>
                <a:latin typeface="Arimo"/>
              </a:rPr>
              <a:t>Marktstrukturen – struktury rynkowe</a:t>
            </a:r>
          </a:p>
          <a:p>
            <a:pPr>
              <a:lnSpc>
                <a:spcPts val="3667"/>
              </a:lnSpc>
            </a:pPr>
            <a:r>
              <a:rPr lang="en-US" sz="2619">
                <a:solidFill>
                  <a:srgbClr val="000000"/>
                </a:solidFill>
                <a:latin typeface="Arimo"/>
              </a:rPr>
              <a:t>die Menge – ilość</a:t>
            </a:r>
          </a:p>
          <a:p>
            <a:pPr>
              <a:lnSpc>
                <a:spcPts val="3667"/>
              </a:lnSpc>
            </a:pPr>
            <a:r>
              <a:rPr lang="en-US" sz="2619">
                <a:solidFill>
                  <a:srgbClr val="000000"/>
                </a:solidFill>
                <a:latin typeface="Arimo"/>
              </a:rPr>
              <a:t>Der Markt für Konsumgüter – rynek dóbr konsumpcyjnych</a:t>
            </a:r>
          </a:p>
          <a:p>
            <a:pPr>
              <a:lnSpc>
                <a:spcPts val="3667"/>
              </a:lnSpc>
            </a:pPr>
            <a:r>
              <a:rPr lang="en-US" sz="2619">
                <a:solidFill>
                  <a:srgbClr val="000000"/>
                </a:solidFill>
                <a:latin typeface="Arimo"/>
              </a:rPr>
              <a:t>Der Markt für Industriegüter – rynek towarów przemysłowych</a:t>
            </a:r>
          </a:p>
          <a:p>
            <a:pPr>
              <a:lnSpc>
                <a:spcPts val="3667"/>
              </a:lnSpc>
              <a:spcBef>
                <a:spcPct val="0"/>
              </a:spcBef>
            </a:pPr>
            <a:endParaRPr lang="en-US" sz="2619">
              <a:solidFill>
                <a:srgbClr val="000000"/>
              </a:solidFill>
              <a:latin typeface="Arimo"/>
            </a:endParaRPr>
          </a:p>
        </p:txBody>
      </p:sp>
      <p:sp>
        <p:nvSpPr>
          <p:cNvPr id="12" name="TextBox 12"/>
          <p:cNvSpPr txBox="1"/>
          <p:nvPr/>
        </p:nvSpPr>
        <p:spPr>
          <a:xfrm>
            <a:off x="11549811" y="2294873"/>
            <a:ext cx="7416100" cy="6445815"/>
          </a:xfrm>
          <a:prstGeom prst="rect">
            <a:avLst/>
          </a:prstGeom>
        </p:spPr>
        <p:txBody>
          <a:bodyPr lIns="0" tIns="0" rIns="0" bIns="0" rtlCol="0" anchor="t">
            <a:spAutoFit/>
          </a:bodyPr>
          <a:lstStyle/>
          <a:p>
            <a:pPr>
              <a:lnSpc>
                <a:spcPts val="3673"/>
              </a:lnSpc>
            </a:pPr>
            <a:r>
              <a:rPr lang="en-US" sz="2624">
                <a:solidFill>
                  <a:srgbClr val="000000"/>
                </a:solidFill>
                <a:latin typeface="Arimo"/>
              </a:rPr>
              <a:t>Der Markt  – rynek  </a:t>
            </a:r>
          </a:p>
          <a:p>
            <a:pPr>
              <a:lnSpc>
                <a:spcPts val="3673"/>
              </a:lnSpc>
            </a:pPr>
            <a:r>
              <a:rPr lang="en-US" sz="2624">
                <a:solidFill>
                  <a:srgbClr val="000000"/>
                </a:solidFill>
                <a:latin typeface="Arimo"/>
              </a:rPr>
              <a:t>die Nachfrage – popyt</a:t>
            </a:r>
          </a:p>
          <a:p>
            <a:pPr>
              <a:lnSpc>
                <a:spcPts val="3673"/>
              </a:lnSpc>
            </a:pPr>
            <a:r>
              <a:rPr lang="en-US" sz="2624">
                <a:solidFill>
                  <a:srgbClr val="000000"/>
                </a:solidFill>
                <a:latin typeface="Arimo"/>
              </a:rPr>
              <a:t>Nationale Märkte – rynki krajowe</a:t>
            </a:r>
          </a:p>
          <a:p>
            <a:pPr>
              <a:lnSpc>
                <a:spcPts val="3673"/>
              </a:lnSpc>
            </a:pPr>
            <a:r>
              <a:rPr lang="en-US" sz="2624">
                <a:solidFill>
                  <a:srgbClr val="000000"/>
                </a:solidFill>
                <a:latin typeface="Arimo"/>
              </a:rPr>
              <a:t>der Preis – cena</a:t>
            </a:r>
          </a:p>
          <a:p>
            <a:pPr>
              <a:lnSpc>
                <a:spcPts val="3673"/>
              </a:lnSpc>
            </a:pPr>
            <a:r>
              <a:rPr lang="en-US" sz="2624">
                <a:solidFill>
                  <a:srgbClr val="000000"/>
                </a:solidFill>
                <a:latin typeface="Arimo"/>
              </a:rPr>
              <a:t>der Staat – państwo</a:t>
            </a:r>
          </a:p>
          <a:p>
            <a:pPr>
              <a:lnSpc>
                <a:spcPts val="3673"/>
              </a:lnSpc>
            </a:pPr>
            <a:r>
              <a:rPr lang="en-US" sz="2624">
                <a:solidFill>
                  <a:srgbClr val="000000"/>
                </a:solidFill>
                <a:latin typeface="Arimo"/>
              </a:rPr>
              <a:t>sinken – obniżać się</a:t>
            </a:r>
          </a:p>
          <a:p>
            <a:pPr>
              <a:lnSpc>
                <a:spcPts val="3673"/>
              </a:lnSpc>
            </a:pPr>
            <a:r>
              <a:rPr lang="en-US" sz="2624">
                <a:solidFill>
                  <a:srgbClr val="000000"/>
                </a:solidFill>
                <a:latin typeface="Arimo"/>
              </a:rPr>
              <a:t>steigen – wzrastać</a:t>
            </a:r>
          </a:p>
          <a:p>
            <a:pPr>
              <a:lnSpc>
                <a:spcPts val="3673"/>
              </a:lnSpc>
            </a:pPr>
            <a:r>
              <a:rPr lang="en-US" sz="2624">
                <a:solidFill>
                  <a:srgbClr val="000000"/>
                </a:solidFill>
                <a:latin typeface="Arimo"/>
              </a:rPr>
              <a:t>die Transaktion – transakcja</a:t>
            </a:r>
          </a:p>
          <a:p>
            <a:pPr>
              <a:lnSpc>
                <a:spcPts val="3673"/>
              </a:lnSpc>
            </a:pPr>
            <a:r>
              <a:rPr lang="en-US" sz="2624">
                <a:solidFill>
                  <a:srgbClr val="000000"/>
                </a:solidFill>
                <a:latin typeface="Arimo"/>
              </a:rPr>
              <a:t>der Verkäufer – sprzedający</a:t>
            </a:r>
          </a:p>
          <a:p>
            <a:pPr>
              <a:lnSpc>
                <a:spcPts val="3673"/>
              </a:lnSpc>
            </a:pPr>
            <a:r>
              <a:rPr lang="en-US" sz="2624">
                <a:solidFill>
                  <a:srgbClr val="000000"/>
                </a:solidFill>
                <a:latin typeface="Arimo"/>
              </a:rPr>
              <a:t>Der Warenmarkt – rynek towarowy</a:t>
            </a:r>
          </a:p>
          <a:p>
            <a:pPr>
              <a:lnSpc>
                <a:spcPts val="3673"/>
              </a:lnSpc>
            </a:pPr>
            <a:r>
              <a:rPr lang="en-US" sz="2624">
                <a:solidFill>
                  <a:srgbClr val="000000"/>
                </a:solidFill>
                <a:latin typeface="Arimo"/>
              </a:rPr>
              <a:t>der Weltmarkt- rynek światowy</a:t>
            </a:r>
          </a:p>
          <a:p>
            <a:pPr>
              <a:lnSpc>
                <a:spcPts val="3673"/>
              </a:lnSpc>
            </a:pPr>
            <a:r>
              <a:rPr lang="en-US" sz="2624">
                <a:solidFill>
                  <a:srgbClr val="000000"/>
                </a:solidFill>
                <a:latin typeface="Arimo"/>
              </a:rPr>
              <a:t>die Ware – towar</a:t>
            </a:r>
          </a:p>
          <a:p>
            <a:pPr algn="ctr">
              <a:lnSpc>
                <a:spcPts val="3673"/>
              </a:lnSpc>
            </a:pPr>
            <a:r>
              <a:rPr lang="en-US" sz="2624">
                <a:solidFill>
                  <a:srgbClr val="000000"/>
                </a:solidFill>
                <a:latin typeface="Arimo"/>
              </a:rPr>
              <a:t> </a:t>
            </a:r>
          </a:p>
          <a:p>
            <a:pPr algn="ctr">
              <a:lnSpc>
                <a:spcPts val="3673"/>
              </a:lnSpc>
              <a:spcBef>
                <a:spcPct val="0"/>
              </a:spcBef>
            </a:pPr>
            <a:endParaRPr lang="en-US" sz="2624">
              <a:solidFill>
                <a:srgbClr val="000000"/>
              </a:solidFill>
              <a:latin typeface="Arim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TextBox 2"/>
          <p:cNvSpPr txBox="1"/>
          <p:nvPr/>
        </p:nvSpPr>
        <p:spPr>
          <a:xfrm>
            <a:off x="3555008" y="683670"/>
            <a:ext cx="10845271" cy="1514475"/>
          </a:xfrm>
          <a:prstGeom prst="rect">
            <a:avLst/>
          </a:prstGeom>
        </p:spPr>
        <p:txBody>
          <a:bodyPr lIns="0" tIns="0" rIns="0" bIns="0" rtlCol="0" anchor="t">
            <a:spAutoFit/>
          </a:bodyPr>
          <a:lstStyle/>
          <a:p>
            <a:pPr algn="ctr">
              <a:lnSpc>
                <a:spcPts val="11924"/>
              </a:lnSpc>
            </a:pPr>
            <a:r>
              <a:rPr lang="en-US" sz="9937">
                <a:solidFill>
                  <a:srgbClr val="271905"/>
                </a:solidFill>
                <a:latin typeface="Alice"/>
              </a:rPr>
              <a:t>QUELLEN</a:t>
            </a:r>
          </a:p>
        </p:txBody>
      </p:sp>
      <p:grpSp>
        <p:nvGrpSpPr>
          <p:cNvPr id="3" name="Group 3"/>
          <p:cNvGrpSpPr/>
          <p:nvPr/>
        </p:nvGrpSpPr>
        <p:grpSpPr>
          <a:xfrm>
            <a:off x="15231252" y="-2786542"/>
            <a:ext cx="4767184" cy="4767184"/>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62779" y="9046528"/>
            <a:ext cx="3521040" cy="3521040"/>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10986615" y="9258300"/>
            <a:ext cx="7301385" cy="0"/>
          </a:xfrm>
          <a:prstGeom prst="line">
            <a:avLst/>
          </a:prstGeom>
          <a:ln w="38100" cap="flat">
            <a:solidFill>
              <a:srgbClr val="967D55"/>
            </a:solidFill>
            <a:prstDash val="solid"/>
            <a:headEnd type="none" w="sm" len="sm"/>
            <a:tailEnd type="none" w="sm" len="sm"/>
          </a:ln>
        </p:spPr>
      </p:sp>
      <p:sp>
        <p:nvSpPr>
          <p:cNvPr id="10" name="TextBox 10"/>
          <p:cNvSpPr txBox="1"/>
          <p:nvPr/>
        </p:nvSpPr>
        <p:spPr>
          <a:xfrm>
            <a:off x="5835216" y="9094153"/>
            <a:ext cx="6617568" cy="728345"/>
          </a:xfrm>
          <a:prstGeom prst="rect">
            <a:avLst/>
          </a:prstGeom>
        </p:spPr>
        <p:txBody>
          <a:bodyPr lIns="0" tIns="0" rIns="0" bIns="0" rtlCol="0" anchor="t">
            <a:spAutoFit/>
          </a:bodyPr>
          <a:lstStyle/>
          <a:p>
            <a:pPr algn="ctr">
              <a:lnSpc>
                <a:spcPts val="2799"/>
              </a:lnSpc>
            </a:pPr>
            <a:r>
              <a:rPr lang="en-US" sz="2799">
                <a:solidFill>
                  <a:srgbClr val="967D55"/>
                </a:solidFill>
                <a:latin typeface="Alice"/>
              </a:rPr>
              <a:t>17</a:t>
            </a:r>
          </a:p>
          <a:p>
            <a:pPr algn="ctr">
              <a:lnSpc>
                <a:spcPts val="2799"/>
              </a:lnSpc>
            </a:pPr>
            <a:endParaRPr lang="en-US" sz="2799">
              <a:solidFill>
                <a:srgbClr val="967D55"/>
              </a:solidFill>
              <a:latin typeface="Alice"/>
            </a:endParaRPr>
          </a:p>
        </p:txBody>
      </p:sp>
      <p:sp>
        <p:nvSpPr>
          <p:cNvPr id="11" name="TextBox 11"/>
          <p:cNvSpPr txBox="1"/>
          <p:nvPr/>
        </p:nvSpPr>
        <p:spPr>
          <a:xfrm>
            <a:off x="501332" y="2507751"/>
            <a:ext cx="16466386" cy="5865778"/>
          </a:xfrm>
          <a:prstGeom prst="rect">
            <a:avLst/>
          </a:prstGeom>
        </p:spPr>
        <p:txBody>
          <a:bodyPr lIns="0" tIns="0" rIns="0" bIns="0" rtlCol="0" anchor="t">
            <a:spAutoFit/>
          </a:bodyPr>
          <a:lstStyle/>
          <a:p>
            <a:pPr marL="857969" lvl="1" indent="-428985">
              <a:lnSpc>
                <a:spcPts val="5563"/>
              </a:lnSpc>
              <a:buFont typeface="Arial"/>
              <a:buChar char="•"/>
            </a:pPr>
            <a:r>
              <a:rPr lang="en-US" sz="3973">
                <a:solidFill>
                  <a:srgbClr val="000000"/>
                </a:solidFill>
                <a:latin typeface="Arimo"/>
              </a:rPr>
              <a:t>https://studyflix.de/wirtschaft/angebot-und-nachfrage-1796</a:t>
            </a:r>
          </a:p>
          <a:p>
            <a:pPr marL="857969" lvl="1" indent="-428985">
              <a:lnSpc>
                <a:spcPts val="5563"/>
              </a:lnSpc>
              <a:buFont typeface="Arial"/>
              <a:buChar char="•"/>
            </a:pPr>
            <a:r>
              <a:rPr lang="en-US" sz="3973">
                <a:solidFill>
                  <a:srgbClr val="000000"/>
                </a:solidFill>
                <a:latin typeface="Arimo"/>
              </a:rPr>
              <a:t>https://wirtschaftslexikon.gabler.de/definition/markt-40513</a:t>
            </a:r>
          </a:p>
          <a:p>
            <a:pPr marL="901148" lvl="1" indent="-450574">
              <a:lnSpc>
                <a:spcPts val="5843"/>
              </a:lnSpc>
              <a:buFont typeface="Arial"/>
              <a:buChar char="•"/>
            </a:pPr>
            <a:r>
              <a:rPr lang="en-US" sz="4173">
                <a:solidFill>
                  <a:srgbClr val="000000"/>
                </a:solidFill>
                <a:latin typeface="Arimo"/>
              </a:rPr>
              <a:t>https://pl.pons.com/t%C5%82umaczenie</a:t>
            </a:r>
          </a:p>
          <a:p>
            <a:pPr marL="901148" lvl="1" indent="-450574">
              <a:lnSpc>
                <a:spcPts val="5843"/>
              </a:lnSpc>
              <a:buFont typeface="Arial"/>
              <a:buChar char="•"/>
            </a:pPr>
            <a:r>
              <a:rPr lang="en-US" sz="4173">
                <a:solidFill>
                  <a:srgbClr val="000000"/>
                </a:solidFill>
                <a:latin typeface="Arimo"/>
              </a:rPr>
              <a:t>https://mfiles.pl/pl/index.php/Rynek</a:t>
            </a:r>
          </a:p>
          <a:p>
            <a:pPr marL="901148" lvl="1" indent="-450574">
              <a:lnSpc>
                <a:spcPts val="5843"/>
              </a:lnSpc>
              <a:buFont typeface="Arial"/>
              <a:buChar char="•"/>
            </a:pPr>
            <a:r>
              <a:rPr lang="en-US" sz="4173">
                <a:solidFill>
                  <a:srgbClr val="000000"/>
                </a:solidFill>
                <a:latin typeface="Arimo"/>
              </a:rPr>
              <a:t>https://businessinsider.com.pl/gospodarka/makroekonomia/rynek-definicja-rodzaje-zastosowania/yhpsqnc</a:t>
            </a:r>
          </a:p>
          <a:p>
            <a:pPr>
              <a:lnSpc>
                <a:spcPts val="5843"/>
              </a:lnSpc>
            </a:pPr>
            <a:endParaRPr lang="en-US" sz="4173">
              <a:solidFill>
                <a:srgbClr val="000000"/>
              </a:solidFill>
              <a:latin typeface="Arimo"/>
            </a:endParaRPr>
          </a:p>
          <a:p>
            <a:pPr algn="ctr">
              <a:lnSpc>
                <a:spcPts val="3015"/>
              </a:lnSpc>
            </a:pPr>
            <a:endParaRPr lang="en-US" sz="4173">
              <a:solidFill>
                <a:srgbClr val="000000"/>
              </a:solidFill>
              <a:latin typeface="Arimo"/>
            </a:endParaRPr>
          </a:p>
          <a:p>
            <a:pPr algn="ctr">
              <a:lnSpc>
                <a:spcPts val="3015"/>
              </a:lnSpc>
              <a:spcBef>
                <a:spcPct val="0"/>
              </a:spcBef>
            </a:pPr>
            <a:endParaRPr lang="en-US" sz="4173">
              <a:solidFill>
                <a:srgbClr val="000000"/>
              </a:solidFill>
              <a:latin typeface="Arim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Freeform 2"/>
          <p:cNvSpPr/>
          <p:nvPr/>
        </p:nvSpPr>
        <p:spPr>
          <a:xfrm>
            <a:off x="10724210" y="5143500"/>
            <a:ext cx="6535090" cy="4717147"/>
          </a:xfrm>
          <a:custGeom>
            <a:avLst/>
            <a:gdLst/>
            <a:ahLst/>
            <a:cxnLst/>
            <a:rect l="l" t="t" r="r" b="b"/>
            <a:pathLst>
              <a:path w="6535090" h="4717147">
                <a:moveTo>
                  <a:pt x="0" y="0"/>
                </a:moveTo>
                <a:lnTo>
                  <a:pt x="6535090" y="0"/>
                </a:lnTo>
                <a:lnTo>
                  <a:pt x="6535090" y="4717147"/>
                </a:lnTo>
                <a:lnTo>
                  <a:pt x="0" y="47171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711088" y="1050654"/>
            <a:ext cx="17813941" cy="3331928"/>
          </a:xfrm>
          <a:prstGeom prst="rect">
            <a:avLst/>
          </a:prstGeom>
        </p:spPr>
        <p:txBody>
          <a:bodyPr lIns="0" tIns="0" rIns="0" bIns="0" rtlCol="0" anchor="t">
            <a:spAutoFit/>
          </a:bodyPr>
          <a:lstStyle/>
          <a:p>
            <a:pPr algn="ctr">
              <a:lnSpc>
                <a:spcPts val="13041"/>
              </a:lnSpc>
            </a:pPr>
            <a:r>
              <a:rPr lang="en-US" sz="9315">
                <a:solidFill>
                  <a:srgbClr val="000000"/>
                </a:solidFill>
                <a:latin typeface="Bodoni FLF Italics"/>
              </a:rPr>
              <a:t>Danke für Ihre Aufmerksamkeit!</a:t>
            </a:r>
          </a:p>
          <a:p>
            <a:pPr algn="ctr">
              <a:lnSpc>
                <a:spcPts val="13041"/>
              </a:lnSpc>
              <a:spcBef>
                <a:spcPct val="0"/>
              </a:spcBef>
            </a:pPr>
            <a:endParaRPr lang="en-US" sz="9315">
              <a:solidFill>
                <a:srgbClr val="000000"/>
              </a:solidFill>
              <a:latin typeface="Bodoni FLF Itali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AutoShape 2"/>
          <p:cNvSpPr/>
          <p:nvPr/>
        </p:nvSpPr>
        <p:spPr>
          <a:xfrm>
            <a:off x="9780663" y="9239250"/>
            <a:ext cx="8507337" cy="0"/>
          </a:xfrm>
          <a:prstGeom prst="line">
            <a:avLst/>
          </a:prstGeom>
          <a:ln w="38100" cap="flat">
            <a:solidFill>
              <a:srgbClr val="967D55"/>
            </a:solidFill>
            <a:prstDash val="solid"/>
            <a:headEnd type="none" w="sm" len="sm"/>
            <a:tailEnd type="none" w="sm" len="sm"/>
          </a:ln>
        </p:spPr>
      </p:sp>
      <p:sp>
        <p:nvSpPr>
          <p:cNvPr id="3" name="AutoShape 3"/>
          <p:cNvSpPr/>
          <p:nvPr/>
        </p:nvSpPr>
        <p:spPr>
          <a:xfrm>
            <a:off x="58478" y="9258300"/>
            <a:ext cx="8507337" cy="0"/>
          </a:xfrm>
          <a:prstGeom prst="line">
            <a:avLst/>
          </a:prstGeom>
          <a:ln w="38100" cap="flat">
            <a:solidFill>
              <a:srgbClr val="967D55"/>
            </a:solidFill>
            <a:prstDash val="solid"/>
            <a:headEnd type="none" w="sm" len="sm"/>
            <a:tailEnd type="none" w="sm" len="sm"/>
          </a:ln>
        </p:spPr>
      </p:sp>
      <p:grpSp>
        <p:nvGrpSpPr>
          <p:cNvPr id="4" name="Group 4"/>
          <p:cNvGrpSpPr/>
          <p:nvPr/>
        </p:nvGrpSpPr>
        <p:grpSpPr>
          <a:xfrm>
            <a:off x="16675432" y="5850515"/>
            <a:ext cx="2712720" cy="2712720"/>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731820" y="-930219"/>
            <a:ext cx="3521040" cy="3521040"/>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402433" y="2903689"/>
            <a:ext cx="12862898" cy="4546298"/>
          </a:xfrm>
          <a:prstGeom prst="rect">
            <a:avLst/>
          </a:prstGeom>
        </p:spPr>
        <p:txBody>
          <a:bodyPr lIns="0" tIns="0" rIns="0" bIns="0" rtlCol="0" anchor="t">
            <a:spAutoFit/>
          </a:bodyPr>
          <a:lstStyle/>
          <a:p>
            <a:pPr marL="1120111" lvl="1" indent="-560056">
              <a:lnSpc>
                <a:spcPts val="5188"/>
              </a:lnSpc>
              <a:buFont typeface="Arial"/>
              <a:buChar char="•"/>
            </a:pPr>
            <a:r>
              <a:rPr lang="en-US" sz="5188">
                <a:solidFill>
                  <a:srgbClr val="271905"/>
                </a:solidFill>
                <a:latin typeface="Arimo"/>
              </a:rPr>
              <a:t>  Definition des Marktes</a:t>
            </a:r>
          </a:p>
          <a:p>
            <a:pPr marL="1120111" lvl="1" indent="-560056">
              <a:lnSpc>
                <a:spcPts val="5188"/>
              </a:lnSpc>
              <a:buFont typeface="Arial"/>
              <a:buChar char="•"/>
            </a:pPr>
            <a:r>
              <a:rPr lang="en-US" sz="5188">
                <a:solidFill>
                  <a:srgbClr val="271905"/>
                </a:solidFill>
                <a:latin typeface="Arimo"/>
              </a:rPr>
              <a:t>  Gegenstand und Objekt des Marktes</a:t>
            </a:r>
          </a:p>
          <a:p>
            <a:pPr marL="1120111" lvl="1" indent="-560056">
              <a:lnSpc>
                <a:spcPts val="5188"/>
              </a:lnSpc>
              <a:buFont typeface="Arial"/>
              <a:buChar char="•"/>
            </a:pPr>
            <a:r>
              <a:rPr lang="en-US" sz="5188">
                <a:solidFill>
                  <a:srgbClr val="271905"/>
                </a:solidFill>
                <a:latin typeface="Arimo"/>
              </a:rPr>
              <a:t>  Arten von Märkten</a:t>
            </a:r>
          </a:p>
          <a:p>
            <a:pPr marL="1120111" lvl="1" indent="-560056">
              <a:lnSpc>
                <a:spcPts val="5188"/>
              </a:lnSpc>
              <a:buFont typeface="Arial"/>
              <a:buChar char="•"/>
            </a:pPr>
            <a:r>
              <a:rPr lang="en-US" sz="5188">
                <a:solidFill>
                  <a:srgbClr val="271905"/>
                </a:solidFill>
                <a:latin typeface="Arimo"/>
              </a:rPr>
              <a:t>  Marktstrukturen</a:t>
            </a:r>
          </a:p>
          <a:p>
            <a:pPr marL="1120111" lvl="1" indent="-560056">
              <a:lnSpc>
                <a:spcPts val="5188"/>
              </a:lnSpc>
              <a:buFont typeface="Arial"/>
              <a:buChar char="•"/>
            </a:pPr>
            <a:r>
              <a:rPr lang="en-US" sz="5188">
                <a:solidFill>
                  <a:srgbClr val="271905"/>
                </a:solidFill>
                <a:latin typeface="Arimo"/>
              </a:rPr>
              <a:t>  Marktelemente</a:t>
            </a:r>
          </a:p>
          <a:p>
            <a:pPr algn="ctr">
              <a:lnSpc>
                <a:spcPts val="4788"/>
              </a:lnSpc>
            </a:pPr>
            <a:endParaRPr lang="en-US" sz="5188">
              <a:solidFill>
                <a:srgbClr val="271905"/>
              </a:solidFill>
              <a:latin typeface="Arimo"/>
            </a:endParaRPr>
          </a:p>
          <a:p>
            <a:pPr algn="ctr">
              <a:lnSpc>
                <a:spcPts val="4788"/>
              </a:lnSpc>
            </a:pPr>
            <a:endParaRPr lang="en-US" sz="5188">
              <a:solidFill>
                <a:srgbClr val="271905"/>
              </a:solidFill>
              <a:latin typeface="Arimo"/>
            </a:endParaRPr>
          </a:p>
        </p:txBody>
      </p:sp>
      <p:sp>
        <p:nvSpPr>
          <p:cNvPr id="11" name="TextBox 11"/>
          <p:cNvSpPr txBox="1"/>
          <p:nvPr/>
        </p:nvSpPr>
        <p:spPr>
          <a:xfrm>
            <a:off x="2330803" y="439683"/>
            <a:ext cx="11934529" cy="1438382"/>
          </a:xfrm>
          <a:prstGeom prst="rect">
            <a:avLst/>
          </a:prstGeom>
        </p:spPr>
        <p:txBody>
          <a:bodyPr lIns="0" tIns="0" rIns="0" bIns="0" rtlCol="0" anchor="t">
            <a:spAutoFit/>
          </a:bodyPr>
          <a:lstStyle/>
          <a:p>
            <a:pPr algn="ctr">
              <a:lnSpc>
                <a:spcPts val="10670"/>
              </a:lnSpc>
            </a:pPr>
            <a:r>
              <a:rPr lang="en-US" sz="8891">
                <a:solidFill>
                  <a:srgbClr val="271905"/>
                </a:solidFill>
                <a:latin typeface="Bodoni FLF Italics"/>
              </a:rPr>
              <a:t>Präsentationsplan</a:t>
            </a:r>
          </a:p>
        </p:txBody>
      </p:sp>
      <p:sp>
        <p:nvSpPr>
          <p:cNvPr id="12" name="TextBox 12"/>
          <p:cNvSpPr txBox="1"/>
          <p:nvPr/>
        </p:nvSpPr>
        <p:spPr>
          <a:xfrm>
            <a:off x="8981906" y="8987470"/>
            <a:ext cx="382667" cy="986156"/>
          </a:xfrm>
          <a:prstGeom prst="rect">
            <a:avLst/>
          </a:prstGeom>
        </p:spPr>
        <p:txBody>
          <a:bodyPr lIns="0" tIns="0" rIns="0" bIns="0" rtlCol="0" anchor="t">
            <a:spAutoFit/>
          </a:bodyPr>
          <a:lstStyle/>
          <a:p>
            <a:pPr algn="ctr">
              <a:lnSpc>
                <a:spcPts val="3919"/>
              </a:lnSpc>
            </a:pPr>
            <a:r>
              <a:rPr lang="en-US" sz="2799">
                <a:solidFill>
                  <a:srgbClr val="967D55"/>
                </a:solidFill>
                <a:latin typeface="Alice"/>
              </a:rPr>
              <a:t>02</a:t>
            </a:r>
          </a:p>
          <a:p>
            <a:pPr algn="ctr">
              <a:lnSpc>
                <a:spcPts val="3919"/>
              </a:lnSpc>
              <a:spcBef>
                <a:spcPct val="0"/>
              </a:spcBef>
            </a:pPr>
            <a:endParaRPr lang="en-US" sz="2799">
              <a:solidFill>
                <a:srgbClr val="967D55"/>
              </a:solidFill>
              <a:latin typeface="Ali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TextBox 2"/>
          <p:cNvSpPr txBox="1"/>
          <p:nvPr/>
        </p:nvSpPr>
        <p:spPr>
          <a:xfrm>
            <a:off x="1811803" y="55766"/>
            <a:ext cx="14664395" cy="3147243"/>
          </a:xfrm>
          <a:prstGeom prst="rect">
            <a:avLst/>
          </a:prstGeom>
        </p:spPr>
        <p:txBody>
          <a:bodyPr lIns="0" tIns="0" rIns="0" bIns="0" rtlCol="0" anchor="t">
            <a:spAutoFit/>
          </a:bodyPr>
          <a:lstStyle/>
          <a:p>
            <a:pPr algn="ctr">
              <a:lnSpc>
                <a:spcPts val="11680"/>
              </a:lnSpc>
            </a:pPr>
            <a:r>
              <a:rPr lang="en-US" sz="8342" u="sng">
                <a:solidFill>
                  <a:srgbClr val="000000"/>
                </a:solidFill>
                <a:latin typeface="Bodoni FLF Italics"/>
              </a:rPr>
              <a:t>Definition des Marktes</a:t>
            </a:r>
          </a:p>
          <a:p>
            <a:pPr algn="ctr">
              <a:lnSpc>
                <a:spcPts val="13079"/>
              </a:lnSpc>
              <a:spcBef>
                <a:spcPct val="0"/>
              </a:spcBef>
            </a:pPr>
            <a:endParaRPr lang="en-US" sz="8342" u="sng">
              <a:solidFill>
                <a:srgbClr val="000000"/>
              </a:solidFill>
              <a:latin typeface="Bodoni FLF Italics"/>
            </a:endParaRPr>
          </a:p>
        </p:txBody>
      </p:sp>
      <p:sp>
        <p:nvSpPr>
          <p:cNvPr id="3" name="TextBox 3"/>
          <p:cNvSpPr txBox="1"/>
          <p:nvPr/>
        </p:nvSpPr>
        <p:spPr>
          <a:xfrm>
            <a:off x="270206" y="2116888"/>
            <a:ext cx="14866679" cy="4204552"/>
          </a:xfrm>
          <a:prstGeom prst="rect">
            <a:avLst/>
          </a:prstGeom>
        </p:spPr>
        <p:txBody>
          <a:bodyPr lIns="0" tIns="0" rIns="0" bIns="0" rtlCol="0" anchor="t">
            <a:spAutoFit/>
          </a:bodyPr>
          <a:lstStyle/>
          <a:p>
            <a:pPr algn="ctr">
              <a:lnSpc>
                <a:spcPts val="6743"/>
              </a:lnSpc>
            </a:pPr>
            <a:r>
              <a:rPr lang="en-US" sz="4816">
                <a:solidFill>
                  <a:srgbClr val="000000"/>
                </a:solidFill>
                <a:latin typeface="Arimo"/>
              </a:rPr>
              <a:t>Ein Markt ist ein Bereich, in dem Transaktionen zwischen einem Käufer und einem Verkäufer stattfinden können. Über ihn werden Dienstleistungen oder Waren ausgetauscht. </a:t>
            </a:r>
          </a:p>
          <a:p>
            <a:pPr algn="ctr">
              <a:lnSpc>
                <a:spcPts val="6463"/>
              </a:lnSpc>
              <a:spcBef>
                <a:spcPct val="0"/>
              </a:spcBef>
            </a:pPr>
            <a:endParaRPr lang="en-US" sz="4816">
              <a:solidFill>
                <a:srgbClr val="000000"/>
              </a:solidFill>
              <a:latin typeface="Arimo"/>
            </a:endParaRPr>
          </a:p>
        </p:txBody>
      </p:sp>
      <p:sp>
        <p:nvSpPr>
          <p:cNvPr id="4" name="Freeform 4"/>
          <p:cNvSpPr/>
          <p:nvPr/>
        </p:nvSpPr>
        <p:spPr>
          <a:xfrm>
            <a:off x="12553392" y="5551205"/>
            <a:ext cx="5166986" cy="4114800"/>
          </a:xfrm>
          <a:custGeom>
            <a:avLst/>
            <a:gdLst/>
            <a:ahLst/>
            <a:cxnLst/>
            <a:rect l="l" t="t" r="r" b="b"/>
            <a:pathLst>
              <a:path w="5166986" h="4114800">
                <a:moveTo>
                  <a:pt x="0" y="0"/>
                </a:moveTo>
                <a:lnTo>
                  <a:pt x="5166987" y="0"/>
                </a:lnTo>
                <a:lnTo>
                  <a:pt x="516698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8953381" y="9191625"/>
            <a:ext cx="381238" cy="986156"/>
          </a:xfrm>
          <a:prstGeom prst="rect">
            <a:avLst/>
          </a:prstGeom>
        </p:spPr>
        <p:txBody>
          <a:bodyPr lIns="0" tIns="0" rIns="0" bIns="0" rtlCol="0" anchor="t">
            <a:spAutoFit/>
          </a:bodyPr>
          <a:lstStyle/>
          <a:p>
            <a:pPr algn="ctr">
              <a:lnSpc>
                <a:spcPts val="3919"/>
              </a:lnSpc>
            </a:pPr>
            <a:r>
              <a:rPr lang="en-US" sz="2799">
                <a:solidFill>
                  <a:srgbClr val="967D55"/>
                </a:solidFill>
                <a:latin typeface="Alice"/>
              </a:rPr>
              <a:t>03</a:t>
            </a:r>
          </a:p>
          <a:p>
            <a:pPr algn="ctr">
              <a:lnSpc>
                <a:spcPts val="3919"/>
              </a:lnSpc>
              <a:spcBef>
                <a:spcPct val="0"/>
              </a:spcBef>
            </a:pPr>
            <a:endParaRPr lang="en-US" sz="2799">
              <a:solidFill>
                <a:srgbClr val="967D55"/>
              </a:solidFill>
              <a:latin typeface="Ali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TextBox 2"/>
          <p:cNvSpPr txBox="1"/>
          <p:nvPr/>
        </p:nvSpPr>
        <p:spPr>
          <a:xfrm>
            <a:off x="332088" y="2657290"/>
            <a:ext cx="15161481" cy="4750713"/>
          </a:xfrm>
          <a:prstGeom prst="rect">
            <a:avLst/>
          </a:prstGeom>
        </p:spPr>
        <p:txBody>
          <a:bodyPr lIns="0" tIns="0" rIns="0" bIns="0" rtlCol="0" anchor="t">
            <a:spAutoFit/>
          </a:bodyPr>
          <a:lstStyle/>
          <a:p>
            <a:pPr algn="ctr">
              <a:lnSpc>
                <a:spcPts val="6302"/>
              </a:lnSpc>
            </a:pPr>
            <a:r>
              <a:rPr lang="en-US" sz="4501">
                <a:solidFill>
                  <a:srgbClr val="000000"/>
                </a:solidFill>
                <a:latin typeface="Arimo"/>
              </a:rPr>
              <a:t>Zu den Marktakteuren gehören unter anderem: Haushalte und Verbraucher, Produktions-, Handels- und Dienstleistungsunternehmen sowie der Staat.</a:t>
            </a:r>
          </a:p>
          <a:p>
            <a:pPr algn="ctr">
              <a:lnSpc>
                <a:spcPts val="6302"/>
              </a:lnSpc>
            </a:pPr>
            <a:r>
              <a:rPr lang="en-US" sz="4501">
                <a:solidFill>
                  <a:srgbClr val="000000"/>
                </a:solidFill>
                <a:latin typeface="Arimo"/>
              </a:rPr>
              <a:t>Die Objekte des Marktes sind Produkte (materielle Güter, Dienstleistungen, Organisationen).</a:t>
            </a:r>
          </a:p>
          <a:p>
            <a:pPr algn="ctr">
              <a:lnSpc>
                <a:spcPts val="6302"/>
              </a:lnSpc>
              <a:spcBef>
                <a:spcPct val="0"/>
              </a:spcBef>
            </a:pPr>
            <a:endParaRPr lang="en-US" sz="4501">
              <a:solidFill>
                <a:srgbClr val="000000"/>
              </a:solidFill>
              <a:latin typeface="Arimo"/>
            </a:endParaRPr>
          </a:p>
        </p:txBody>
      </p:sp>
      <p:sp>
        <p:nvSpPr>
          <p:cNvPr id="3" name="Freeform 3"/>
          <p:cNvSpPr/>
          <p:nvPr/>
        </p:nvSpPr>
        <p:spPr>
          <a:xfrm>
            <a:off x="12699138" y="6172200"/>
            <a:ext cx="5588862" cy="4114800"/>
          </a:xfrm>
          <a:custGeom>
            <a:avLst/>
            <a:gdLst/>
            <a:ahLst/>
            <a:cxnLst/>
            <a:rect l="l" t="t" r="r" b="b"/>
            <a:pathLst>
              <a:path w="5588862" h="4114800">
                <a:moveTo>
                  <a:pt x="0" y="0"/>
                </a:moveTo>
                <a:lnTo>
                  <a:pt x="5588862" y="0"/>
                </a:lnTo>
                <a:lnTo>
                  <a:pt x="558886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028700" y="529843"/>
            <a:ext cx="16498233" cy="1502664"/>
          </a:xfrm>
          <a:prstGeom prst="rect">
            <a:avLst/>
          </a:prstGeom>
        </p:spPr>
        <p:txBody>
          <a:bodyPr lIns="0" tIns="0" rIns="0" bIns="0" rtlCol="0" anchor="t">
            <a:spAutoFit/>
          </a:bodyPr>
          <a:lstStyle/>
          <a:p>
            <a:pPr algn="ctr">
              <a:lnSpc>
                <a:spcPts val="11676"/>
              </a:lnSpc>
              <a:spcBef>
                <a:spcPct val="0"/>
              </a:spcBef>
            </a:pPr>
            <a:r>
              <a:rPr lang="en-US" sz="8340" u="sng">
                <a:solidFill>
                  <a:srgbClr val="000000"/>
                </a:solidFill>
                <a:latin typeface="Bodoni FLF Italics"/>
              </a:rPr>
              <a:t>Gegenstand und Objekt des Marktes</a:t>
            </a:r>
          </a:p>
        </p:txBody>
      </p:sp>
      <p:sp>
        <p:nvSpPr>
          <p:cNvPr id="5" name="TextBox 5"/>
          <p:cNvSpPr txBox="1"/>
          <p:nvPr/>
        </p:nvSpPr>
        <p:spPr>
          <a:xfrm>
            <a:off x="8951774" y="9191625"/>
            <a:ext cx="384453" cy="986155"/>
          </a:xfrm>
          <a:prstGeom prst="rect">
            <a:avLst/>
          </a:prstGeom>
        </p:spPr>
        <p:txBody>
          <a:bodyPr lIns="0" tIns="0" rIns="0" bIns="0" rtlCol="0" anchor="t">
            <a:spAutoFit/>
          </a:bodyPr>
          <a:lstStyle/>
          <a:p>
            <a:pPr algn="ctr">
              <a:lnSpc>
                <a:spcPts val="3919"/>
              </a:lnSpc>
            </a:pPr>
            <a:r>
              <a:rPr lang="en-US" sz="2799">
                <a:solidFill>
                  <a:srgbClr val="967D55"/>
                </a:solidFill>
                <a:latin typeface="Alice"/>
              </a:rPr>
              <a:t>04</a:t>
            </a:r>
          </a:p>
          <a:p>
            <a:pPr algn="ctr">
              <a:lnSpc>
                <a:spcPts val="3919"/>
              </a:lnSpc>
              <a:spcBef>
                <a:spcPct val="0"/>
              </a:spcBef>
            </a:pPr>
            <a:endParaRPr lang="en-US" sz="2799">
              <a:solidFill>
                <a:srgbClr val="967D55"/>
              </a:solidFill>
              <a:latin typeface="Ali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grpSp>
        <p:nvGrpSpPr>
          <p:cNvPr id="2" name="Group 2"/>
          <p:cNvGrpSpPr/>
          <p:nvPr/>
        </p:nvGrpSpPr>
        <p:grpSpPr>
          <a:xfrm>
            <a:off x="6782186" y="4507514"/>
            <a:ext cx="5306436" cy="1552352"/>
            <a:chOff x="0" y="0"/>
            <a:chExt cx="1397580" cy="408850"/>
          </a:xfrm>
        </p:grpSpPr>
        <p:sp>
          <p:nvSpPr>
            <p:cNvPr id="3" name="Freeform 3"/>
            <p:cNvSpPr/>
            <p:nvPr/>
          </p:nvSpPr>
          <p:spPr>
            <a:xfrm>
              <a:off x="0" y="0"/>
              <a:ext cx="1397580" cy="408850"/>
            </a:xfrm>
            <a:custGeom>
              <a:avLst/>
              <a:gdLst/>
              <a:ahLst/>
              <a:cxnLst/>
              <a:rect l="l" t="t" r="r" b="b"/>
              <a:pathLst>
                <a:path w="1397580" h="408850">
                  <a:moveTo>
                    <a:pt x="0" y="0"/>
                  </a:moveTo>
                  <a:lnTo>
                    <a:pt x="1397580" y="0"/>
                  </a:lnTo>
                  <a:lnTo>
                    <a:pt x="1397580" y="408850"/>
                  </a:lnTo>
                  <a:lnTo>
                    <a:pt x="0" y="408850"/>
                  </a:lnTo>
                  <a:close/>
                </a:path>
              </a:pathLst>
            </a:custGeom>
            <a:solidFill>
              <a:srgbClr val="000000">
                <a:alpha val="0"/>
              </a:srgbClr>
            </a:solidFill>
            <a:ln w="38100">
              <a:solidFill>
                <a:srgbClr val="967D55"/>
              </a:solidFill>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946640" y="4695872"/>
            <a:ext cx="4977528" cy="1066800"/>
          </a:xfrm>
          <a:prstGeom prst="rect">
            <a:avLst/>
          </a:prstGeom>
        </p:spPr>
        <p:txBody>
          <a:bodyPr lIns="0" tIns="0" rIns="0" bIns="0" rtlCol="0" anchor="t">
            <a:spAutoFit/>
          </a:bodyPr>
          <a:lstStyle/>
          <a:p>
            <a:pPr algn="ctr">
              <a:lnSpc>
                <a:spcPts val="4165"/>
              </a:lnSpc>
            </a:pPr>
            <a:r>
              <a:rPr lang="en-US" sz="3471">
                <a:solidFill>
                  <a:srgbClr val="271905"/>
                </a:solidFill>
                <a:latin typeface="Arimo Bold"/>
              </a:rPr>
              <a:t>In Bezug auf die territoriale Abdeckung</a:t>
            </a:r>
            <a:r>
              <a:rPr lang="en-US" sz="3471">
                <a:solidFill>
                  <a:srgbClr val="271905"/>
                </a:solidFill>
                <a:latin typeface="Arimo"/>
              </a:rPr>
              <a:t> </a:t>
            </a:r>
          </a:p>
        </p:txBody>
      </p:sp>
      <p:grpSp>
        <p:nvGrpSpPr>
          <p:cNvPr id="6" name="Group 6"/>
          <p:cNvGrpSpPr/>
          <p:nvPr/>
        </p:nvGrpSpPr>
        <p:grpSpPr>
          <a:xfrm>
            <a:off x="1858391" y="4397367"/>
            <a:ext cx="3671308" cy="1772645"/>
            <a:chOff x="0" y="0"/>
            <a:chExt cx="966929" cy="466869"/>
          </a:xfrm>
        </p:grpSpPr>
        <p:sp>
          <p:nvSpPr>
            <p:cNvPr id="7" name="Freeform 7"/>
            <p:cNvSpPr/>
            <p:nvPr/>
          </p:nvSpPr>
          <p:spPr>
            <a:xfrm>
              <a:off x="0" y="0"/>
              <a:ext cx="966929" cy="466869"/>
            </a:xfrm>
            <a:custGeom>
              <a:avLst/>
              <a:gdLst/>
              <a:ahLst/>
              <a:cxnLst/>
              <a:rect l="l" t="t" r="r" b="b"/>
              <a:pathLst>
                <a:path w="966929" h="466869">
                  <a:moveTo>
                    <a:pt x="0" y="0"/>
                  </a:moveTo>
                  <a:lnTo>
                    <a:pt x="966929" y="0"/>
                  </a:lnTo>
                  <a:lnTo>
                    <a:pt x="966929" y="466869"/>
                  </a:lnTo>
                  <a:lnTo>
                    <a:pt x="0" y="466869"/>
                  </a:lnTo>
                  <a:close/>
                </a:path>
              </a:pathLst>
            </a:custGeom>
            <a:solidFill>
              <a:srgbClr val="000000">
                <a:alpha val="0"/>
              </a:srgbClr>
            </a:solidFill>
            <a:ln w="38100">
              <a:solidFill>
                <a:srgbClr val="967D55"/>
              </a:solidFill>
            </a:ln>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284533" y="1863928"/>
            <a:ext cx="4301743" cy="1587320"/>
            <a:chOff x="0" y="0"/>
            <a:chExt cx="1132969" cy="418060"/>
          </a:xfrm>
        </p:grpSpPr>
        <p:sp>
          <p:nvSpPr>
            <p:cNvPr id="10" name="Freeform 10"/>
            <p:cNvSpPr/>
            <p:nvPr/>
          </p:nvSpPr>
          <p:spPr>
            <a:xfrm>
              <a:off x="0" y="0"/>
              <a:ext cx="1132969" cy="418060"/>
            </a:xfrm>
            <a:custGeom>
              <a:avLst/>
              <a:gdLst/>
              <a:ahLst/>
              <a:cxnLst/>
              <a:rect l="l" t="t" r="r" b="b"/>
              <a:pathLst>
                <a:path w="1132969" h="418060">
                  <a:moveTo>
                    <a:pt x="0" y="0"/>
                  </a:moveTo>
                  <a:lnTo>
                    <a:pt x="1132969" y="0"/>
                  </a:lnTo>
                  <a:lnTo>
                    <a:pt x="1132969" y="418060"/>
                  </a:lnTo>
                  <a:lnTo>
                    <a:pt x="0" y="418060"/>
                  </a:lnTo>
                  <a:close/>
                </a:path>
              </a:pathLst>
            </a:custGeom>
            <a:solidFill>
              <a:srgbClr val="000000">
                <a:alpha val="0"/>
              </a:srgbClr>
            </a:solidFill>
            <a:ln w="38100">
              <a:solidFill>
                <a:srgbClr val="967D55"/>
              </a:solidFill>
            </a:ln>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3249240" y="4397367"/>
            <a:ext cx="3961651" cy="1772645"/>
            <a:chOff x="0" y="0"/>
            <a:chExt cx="1043398" cy="466869"/>
          </a:xfrm>
        </p:grpSpPr>
        <p:sp>
          <p:nvSpPr>
            <p:cNvPr id="13" name="Freeform 13"/>
            <p:cNvSpPr/>
            <p:nvPr/>
          </p:nvSpPr>
          <p:spPr>
            <a:xfrm>
              <a:off x="0" y="0"/>
              <a:ext cx="1043398" cy="466869"/>
            </a:xfrm>
            <a:custGeom>
              <a:avLst/>
              <a:gdLst/>
              <a:ahLst/>
              <a:cxnLst/>
              <a:rect l="l" t="t" r="r" b="b"/>
              <a:pathLst>
                <a:path w="1043398" h="466869">
                  <a:moveTo>
                    <a:pt x="0" y="0"/>
                  </a:moveTo>
                  <a:lnTo>
                    <a:pt x="1043398" y="0"/>
                  </a:lnTo>
                  <a:lnTo>
                    <a:pt x="1043398" y="466869"/>
                  </a:lnTo>
                  <a:lnTo>
                    <a:pt x="0" y="466869"/>
                  </a:lnTo>
                  <a:close/>
                </a:path>
              </a:pathLst>
            </a:custGeom>
            <a:solidFill>
              <a:srgbClr val="000000">
                <a:alpha val="0"/>
              </a:srgbClr>
            </a:solidFill>
            <a:ln w="38100">
              <a:solidFill>
                <a:srgbClr val="967D55"/>
              </a:solidFill>
            </a:ln>
          </p:spPr>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3430770" y="4873977"/>
            <a:ext cx="3598590" cy="1296035"/>
          </a:xfrm>
          <a:prstGeom prst="rect">
            <a:avLst/>
          </a:prstGeom>
        </p:spPr>
        <p:txBody>
          <a:bodyPr lIns="0" tIns="0" rIns="0" bIns="0" rtlCol="0" anchor="t">
            <a:spAutoFit/>
          </a:bodyPr>
          <a:lstStyle/>
          <a:p>
            <a:pPr algn="ctr">
              <a:lnSpc>
                <a:spcPts val="3200"/>
              </a:lnSpc>
            </a:pPr>
            <a:r>
              <a:rPr lang="en-US" sz="3200">
                <a:solidFill>
                  <a:srgbClr val="271905"/>
                </a:solidFill>
                <a:latin typeface="Alice"/>
              </a:rPr>
              <a:t> INTERNATIONALE MÄRKTE</a:t>
            </a:r>
          </a:p>
          <a:p>
            <a:pPr algn="ctr">
              <a:lnSpc>
                <a:spcPts val="3600"/>
              </a:lnSpc>
            </a:pPr>
            <a:endParaRPr lang="en-US" sz="3200">
              <a:solidFill>
                <a:srgbClr val="271905"/>
              </a:solidFill>
              <a:latin typeface="Alice"/>
            </a:endParaRPr>
          </a:p>
        </p:txBody>
      </p:sp>
      <p:sp>
        <p:nvSpPr>
          <p:cNvPr id="16" name="AutoShape 16"/>
          <p:cNvSpPr/>
          <p:nvPr/>
        </p:nvSpPr>
        <p:spPr>
          <a:xfrm>
            <a:off x="10979932" y="9831823"/>
            <a:ext cx="7301385" cy="0"/>
          </a:xfrm>
          <a:prstGeom prst="line">
            <a:avLst/>
          </a:prstGeom>
          <a:ln w="38100" cap="flat">
            <a:solidFill>
              <a:srgbClr val="967D55"/>
            </a:solidFill>
            <a:prstDash val="solid"/>
            <a:headEnd type="none" w="sm" len="sm"/>
            <a:tailEnd type="none" w="sm" len="sm"/>
          </a:ln>
        </p:spPr>
      </p:sp>
      <p:grpSp>
        <p:nvGrpSpPr>
          <p:cNvPr id="17" name="Group 17"/>
          <p:cNvGrpSpPr/>
          <p:nvPr/>
        </p:nvGrpSpPr>
        <p:grpSpPr>
          <a:xfrm>
            <a:off x="15335097" y="-874239"/>
            <a:ext cx="2150082" cy="215008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801715" y="7485285"/>
            <a:ext cx="5603430" cy="5603430"/>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8043277" y="2057550"/>
            <a:ext cx="2936654" cy="1448910"/>
          </a:xfrm>
          <a:prstGeom prst="rect">
            <a:avLst/>
          </a:prstGeom>
        </p:spPr>
        <p:txBody>
          <a:bodyPr lIns="0" tIns="0" rIns="0" bIns="0" rtlCol="0" anchor="t">
            <a:spAutoFit/>
          </a:bodyPr>
          <a:lstStyle/>
          <a:p>
            <a:pPr algn="ctr">
              <a:lnSpc>
                <a:spcPts val="3743"/>
              </a:lnSpc>
            </a:pPr>
            <a:r>
              <a:rPr lang="en-US" sz="3743">
                <a:solidFill>
                  <a:srgbClr val="271905"/>
                </a:solidFill>
                <a:latin typeface="Alice Italics"/>
              </a:rPr>
              <a:t>NATIONALE MÄRKTE</a:t>
            </a:r>
          </a:p>
          <a:p>
            <a:pPr algn="ctr">
              <a:lnSpc>
                <a:spcPts val="3843"/>
              </a:lnSpc>
            </a:pPr>
            <a:endParaRPr lang="en-US" sz="3743">
              <a:solidFill>
                <a:srgbClr val="271905"/>
              </a:solidFill>
              <a:latin typeface="Alice Italics"/>
            </a:endParaRPr>
          </a:p>
        </p:txBody>
      </p:sp>
      <p:sp>
        <p:nvSpPr>
          <p:cNvPr id="24" name="TextBox 24"/>
          <p:cNvSpPr txBox="1"/>
          <p:nvPr/>
        </p:nvSpPr>
        <p:spPr>
          <a:xfrm>
            <a:off x="1858391" y="4630059"/>
            <a:ext cx="3823708" cy="1556224"/>
          </a:xfrm>
          <a:prstGeom prst="rect">
            <a:avLst/>
          </a:prstGeom>
        </p:spPr>
        <p:txBody>
          <a:bodyPr lIns="0" tIns="0" rIns="0" bIns="0" rtlCol="0" anchor="t">
            <a:spAutoFit/>
          </a:bodyPr>
          <a:lstStyle/>
          <a:p>
            <a:pPr algn="ctr">
              <a:lnSpc>
                <a:spcPts val="3098"/>
              </a:lnSpc>
            </a:pPr>
            <a:r>
              <a:rPr lang="en-US" sz="3098">
                <a:solidFill>
                  <a:srgbClr val="271905"/>
                </a:solidFill>
                <a:latin typeface="Alice Italics"/>
              </a:rPr>
              <a:t>LOKALE ODER REGIONALE MÄRKTE    </a:t>
            </a:r>
          </a:p>
          <a:p>
            <a:pPr algn="ctr">
              <a:lnSpc>
                <a:spcPts val="3098"/>
              </a:lnSpc>
            </a:pPr>
            <a:endParaRPr lang="en-US" sz="3098">
              <a:solidFill>
                <a:srgbClr val="271905"/>
              </a:solidFill>
              <a:latin typeface="Alice Italics"/>
            </a:endParaRPr>
          </a:p>
        </p:txBody>
      </p:sp>
      <p:sp>
        <p:nvSpPr>
          <p:cNvPr id="25" name="AutoShape 25"/>
          <p:cNvSpPr/>
          <p:nvPr/>
        </p:nvSpPr>
        <p:spPr>
          <a:xfrm flipV="1">
            <a:off x="9492554" y="6355167"/>
            <a:ext cx="0" cy="645666"/>
          </a:xfrm>
          <a:prstGeom prst="line">
            <a:avLst/>
          </a:prstGeom>
          <a:ln w="38100" cap="flat">
            <a:solidFill>
              <a:srgbClr val="967D55"/>
            </a:solidFill>
            <a:prstDash val="solid"/>
            <a:headEnd type="none" w="sm" len="sm"/>
            <a:tailEnd type="none" w="sm" len="sm"/>
          </a:ln>
        </p:spPr>
      </p:sp>
      <p:sp>
        <p:nvSpPr>
          <p:cNvPr id="26" name="AutoShape 26"/>
          <p:cNvSpPr/>
          <p:nvPr/>
        </p:nvSpPr>
        <p:spPr>
          <a:xfrm>
            <a:off x="5834498" y="5360546"/>
            <a:ext cx="645666" cy="0"/>
          </a:xfrm>
          <a:prstGeom prst="line">
            <a:avLst/>
          </a:prstGeom>
          <a:ln w="38100" cap="flat">
            <a:solidFill>
              <a:srgbClr val="967D55"/>
            </a:solidFill>
            <a:prstDash val="solid"/>
            <a:headEnd type="none" w="sm" len="sm"/>
            <a:tailEnd type="none" w="sm" len="sm"/>
          </a:ln>
        </p:spPr>
      </p:sp>
      <p:sp>
        <p:nvSpPr>
          <p:cNvPr id="27" name="AutoShape 27"/>
          <p:cNvSpPr/>
          <p:nvPr/>
        </p:nvSpPr>
        <p:spPr>
          <a:xfrm flipV="1">
            <a:off x="9397304" y="3746523"/>
            <a:ext cx="0" cy="650845"/>
          </a:xfrm>
          <a:prstGeom prst="line">
            <a:avLst/>
          </a:prstGeom>
          <a:ln w="38100" cap="flat">
            <a:solidFill>
              <a:srgbClr val="967D55"/>
            </a:solidFill>
            <a:prstDash val="solid"/>
            <a:headEnd type="none" w="sm" len="sm"/>
            <a:tailEnd type="none" w="sm" len="sm"/>
          </a:ln>
        </p:spPr>
      </p:sp>
      <p:sp>
        <p:nvSpPr>
          <p:cNvPr id="28" name="TextBox 28"/>
          <p:cNvSpPr txBox="1"/>
          <p:nvPr/>
        </p:nvSpPr>
        <p:spPr>
          <a:xfrm>
            <a:off x="3811354" y="302165"/>
            <a:ext cx="11362400" cy="2466187"/>
          </a:xfrm>
          <a:prstGeom prst="rect">
            <a:avLst/>
          </a:prstGeom>
        </p:spPr>
        <p:txBody>
          <a:bodyPr lIns="0" tIns="0" rIns="0" bIns="0" rtlCol="0" anchor="t">
            <a:spAutoFit/>
          </a:bodyPr>
          <a:lstStyle/>
          <a:p>
            <a:pPr algn="ctr">
              <a:lnSpc>
                <a:spcPts val="11676"/>
              </a:lnSpc>
            </a:pPr>
            <a:r>
              <a:rPr lang="en-US" sz="8340" u="sng">
                <a:solidFill>
                  <a:srgbClr val="000000"/>
                </a:solidFill>
                <a:latin typeface="Bodoni FLF Italics"/>
              </a:rPr>
              <a:t>Arten von Märkten</a:t>
            </a:r>
          </a:p>
          <a:p>
            <a:pPr algn="ctr">
              <a:lnSpc>
                <a:spcPts val="7310"/>
              </a:lnSpc>
              <a:spcBef>
                <a:spcPct val="0"/>
              </a:spcBef>
            </a:pPr>
            <a:endParaRPr lang="en-US" sz="8340" u="sng">
              <a:solidFill>
                <a:srgbClr val="000000"/>
              </a:solidFill>
              <a:latin typeface="Bodoni FLF Italics"/>
            </a:endParaRPr>
          </a:p>
        </p:txBody>
      </p:sp>
      <p:grpSp>
        <p:nvGrpSpPr>
          <p:cNvPr id="29" name="Group 29"/>
          <p:cNvGrpSpPr/>
          <p:nvPr/>
        </p:nvGrpSpPr>
        <p:grpSpPr>
          <a:xfrm>
            <a:off x="7310781" y="7477082"/>
            <a:ext cx="4301743" cy="1574784"/>
            <a:chOff x="0" y="0"/>
            <a:chExt cx="1132969" cy="414758"/>
          </a:xfrm>
        </p:grpSpPr>
        <p:sp>
          <p:nvSpPr>
            <p:cNvPr id="30" name="Freeform 30"/>
            <p:cNvSpPr/>
            <p:nvPr/>
          </p:nvSpPr>
          <p:spPr>
            <a:xfrm>
              <a:off x="0" y="0"/>
              <a:ext cx="1132969" cy="414758"/>
            </a:xfrm>
            <a:custGeom>
              <a:avLst/>
              <a:gdLst/>
              <a:ahLst/>
              <a:cxnLst/>
              <a:rect l="l" t="t" r="r" b="b"/>
              <a:pathLst>
                <a:path w="1132969" h="414758">
                  <a:moveTo>
                    <a:pt x="0" y="0"/>
                  </a:moveTo>
                  <a:lnTo>
                    <a:pt x="1132969" y="0"/>
                  </a:lnTo>
                  <a:lnTo>
                    <a:pt x="1132969" y="414758"/>
                  </a:lnTo>
                  <a:lnTo>
                    <a:pt x="0" y="414758"/>
                  </a:lnTo>
                  <a:close/>
                </a:path>
              </a:pathLst>
            </a:custGeom>
            <a:solidFill>
              <a:srgbClr val="000000">
                <a:alpha val="0"/>
              </a:srgbClr>
            </a:solidFill>
            <a:ln w="38100">
              <a:solidFill>
                <a:srgbClr val="967D55"/>
              </a:solidFill>
            </a:ln>
          </p:spPr>
        </p:sp>
        <p:sp>
          <p:nvSpPr>
            <p:cNvPr id="31" name="TextBox 31"/>
            <p:cNvSpPr txBox="1"/>
            <p:nvPr/>
          </p:nvSpPr>
          <p:spPr>
            <a:xfrm>
              <a:off x="0" y="-76200"/>
              <a:ext cx="812800" cy="889000"/>
            </a:xfrm>
            <a:prstGeom prst="rect">
              <a:avLst/>
            </a:prstGeom>
          </p:spPr>
          <p:txBody>
            <a:bodyPr lIns="50800" tIns="50800" rIns="50800" bIns="50800" rtlCol="0" anchor="ctr"/>
            <a:lstStyle/>
            <a:p>
              <a:pPr algn="ctr">
                <a:lnSpc>
                  <a:spcPts val="5179"/>
                </a:lnSpc>
              </a:pPr>
              <a:r>
                <a:rPr lang="en-US" sz="3699">
                  <a:solidFill>
                    <a:srgbClr val="000000"/>
                  </a:solidFill>
                  <a:latin typeface="Alice"/>
                </a:rPr>
                <a:t>WELTMARKT</a:t>
              </a:r>
            </a:p>
            <a:p>
              <a:pPr algn="ctr">
                <a:lnSpc>
                  <a:spcPts val="4480"/>
                </a:lnSpc>
              </a:pPr>
              <a:endParaRPr lang="en-US" sz="3699">
                <a:solidFill>
                  <a:srgbClr val="000000"/>
                </a:solidFill>
                <a:latin typeface="Alice"/>
              </a:endParaRPr>
            </a:p>
          </p:txBody>
        </p:sp>
      </p:grpSp>
      <p:sp>
        <p:nvSpPr>
          <p:cNvPr id="32" name="AutoShape 32"/>
          <p:cNvSpPr/>
          <p:nvPr/>
        </p:nvSpPr>
        <p:spPr>
          <a:xfrm>
            <a:off x="12452066" y="5360546"/>
            <a:ext cx="645666" cy="0"/>
          </a:xfrm>
          <a:prstGeom prst="line">
            <a:avLst/>
          </a:prstGeom>
          <a:ln w="38100" cap="flat">
            <a:solidFill>
              <a:srgbClr val="967D55"/>
            </a:solidFill>
            <a:prstDash val="solid"/>
            <a:headEnd type="none" w="sm" len="sm"/>
            <a:tailEnd type="none" w="sm" len="sm"/>
          </a:ln>
        </p:spPr>
      </p:sp>
      <p:sp>
        <p:nvSpPr>
          <p:cNvPr id="33" name="TextBox 33"/>
          <p:cNvSpPr txBox="1"/>
          <p:nvPr/>
        </p:nvSpPr>
        <p:spPr>
          <a:xfrm>
            <a:off x="8839200" y="9333348"/>
            <a:ext cx="495062" cy="968376"/>
          </a:xfrm>
          <a:prstGeom prst="rect">
            <a:avLst/>
          </a:prstGeom>
        </p:spPr>
        <p:txBody>
          <a:bodyPr wrap="square" lIns="0" tIns="0" rIns="0" bIns="0" rtlCol="0" anchor="t">
            <a:spAutoFit/>
          </a:bodyPr>
          <a:lstStyle/>
          <a:p>
            <a:pPr algn="ctr">
              <a:lnSpc>
                <a:spcPts val="3919"/>
              </a:lnSpc>
            </a:pPr>
            <a:r>
              <a:rPr lang="en-US" sz="2799" dirty="0">
                <a:solidFill>
                  <a:srgbClr val="967D55"/>
                </a:solidFill>
                <a:latin typeface="Alice"/>
              </a:rPr>
              <a:t>05</a:t>
            </a:r>
          </a:p>
          <a:p>
            <a:pPr algn="ctr">
              <a:lnSpc>
                <a:spcPts val="3779"/>
              </a:lnSpc>
              <a:spcBef>
                <a:spcPct val="0"/>
              </a:spcBef>
            </a:pPr>
            <a:endParaRPr lang="en-US" sz="2799" dirty="0">
              <a:solidFill>
                <a:srgbClr val="967D55"/>
              </a:solidFill>
              <a:latin typeface="Alice"/>
            </a:endParaRPr>
          </a:p>
        </p:txBody>
      </p:sp>
      <p:sp>
        <p:nvSpPr>
          <p:cNvPr id="34" name="Freeform 34"/>
          <p:cNvSpPr/>
          <p:nvPr/>
        </p:nvSpPr>
        <p:spPr>
          <a:xfrm>
            <a:off x="916353" y="808235"/>
            <a:ext cx="2853891" cy="2698224"/>
          </a:xfrm>
          <a:custGeom>
            <a:avLst/>
            <a:gdLst/>
            <a:ahLst/>
            <a:cxnLst/>
            <a:rect l="l" t="t" r="r" b="b"/>
            <a:pathLst>
              <a:path w="2853891" h="2698224">
                <a:moveTo>
                  <a:pt x="0" y="0"/>
                </a:moveTo>
                <a:lnTo>
                  <a:pt x="2853892" y="0"/>
                </a:lnTo>
                <a:lnTo>
                  <a:pt x="2853892" y="2698225"/>
                </a:lnTo>
                <a:lnTo>
                  <a:pt x="0" y="26982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grpSp>
        <p:nvGrpSpPr>
          <p:cNvPr id="2" name="Group 2"/>
          <p:cNvGrpSpPr/>
          <p:nvPr/>
        </p:nvGrpSpPr>
        <p:grpSpPr>
          <a:xfrm>
            <a:off x="15586730" y="-1111943"/>
            <a:ext cx="3631984" cy="363198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63492" y="9296400"/>
            <a:ext cx="2516197" cy="251619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364382" y="4365722"/>
            <a:ext cx="7559237" cy="2112997"/>
          </a:xfrm>
          <a:prstGeom prst="rect">
            <a:avLst/>
          </a:prstGeom>
        </p:spPr>
        <p:txBody>
          <a:bodyPr lIns="0" tIns="0" rIns="0" bIns="0" rtlCol="0" anchor="t">
            <a:spAutoFit/>
          </a:bodyPr>
          <a:lstStyle/>
          <a:p>
            <a:pPr algn="ctr">
              <a:lnSpc>
                <a:spcPts val="5517"/>
              </a:lnSpc>
            </a:pPr>
            <a:r>
              <a:rPr lang="en-US" sz="4597">
                <a:solidFill>
                  <a:srgbClr val="271905"/>
                </a:solidFill>
                <a:latin typeface="Alice"/>
              </a:rPr>
              <a:t>NACH ART DER GEHANDELTEN GÜTER:</a:t>
            </a:r>
          </a:p>
          <a:p>
            <a:pPr algn="ctr">
              <a:lnSpc>
                <a:spcPts val="5517"/>
              </a:lnSpc>
            </a:pPr>
            <a:endParaRPr lang="en-US" sz="4597">
              <a:solidFill>
                <a:srgbClr val="271905"/>
              </a:solidFill>
              <a:latin typeface="Alice"/>
            </a:endParaRPr>
          </a:p>
        </p:txBody>
      </p:sp>
      <p:grpSp>
        <p:nvGrpSpPr>
          <p:cNvPr id="9" name="Group 9"/>
          <p:cNvGrpSpPr/>
          <p:nvPr/>
        </p:nvGrpSpPr>
        <p:grpSpPr>
          <a:xfrm>
            <a:off x="11245603" y="932721"/>
            <a:ext cx="3329950" cy="1579792"/>
            <a:chOff x="0" y="0"/>
            <a:chExt cx="877024" cy="416077"/>
          </a:xfrm>
        </p:grpSpPr>
        <p:sp>
          <p:nvSpPr>
            <p:cNvPr id="10" name="Freeform 10"/>
            <p:cNvSpPr/>
            <p:nvPr/>
          </p:nvSpPr>
          <p:spPr>
            <a:xfrm>
              <a:off x="0" y="0"/>
              <a:ext cx="877024" cy="416077"/>
            </a:xfrm>
            <a:custGeom>
              <a:avLst/>
              <a:gdLst/>
              <a:ahLst/>
              <a:cxnLst/>
              <a:rect l="l" t="t" r="r" b="b"/>
              <a:pathLst>
                <a:path w="877024" h="416077">
                  <a:moveTo>
                    <a:pt x="0" y="0"/>
                  </a:moveTo>
                  <a:lnTo>
                    <a:pt x="877024" y="0"/>
                  </a:lnTo>
                  <a:lnTo>
                    <a:pt x="877024" y="416077"/>
                  </a:lnTo>
                  <a:lnTo>
                    <a:pt x="0" y="416077"/>
                  </a:lnTo>
                  <a:close/>
                </a:path>
              </a:pathLst>
            </a:custGeom>
            <a:solidFill>
              <a:srgbClr val="000000">
                <a:alpha val="0"/>
              </a:srgbClr>
            </a:solidFill>
            <a:ln w="38100">
              <a:solidFill>
                <a:srgbClr val="967D55"/>
              </a:solidFill>
            </a:ln>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441607" y="1076325"/>
            <a:ext cx="3133946" cy="1733962"/>
          </a:xfrm>
          <a:prstGeom prst="rect">
            <a:avLst/>
          </a:prstGeom>
        </p:spPr>
        <p:txBody>
          <a:bodyPr lIns="0" tIns="0" rIns="0" bIns="0" rtlCol="0" anchor="t">
            <a:spAutoFit/>
          </a:bodyPr>
          <a:lstStyle/>
          <a:p>
            <a:pPr algn="ctr">
              <a:lnSpc>
                <a:spcPts val="3340"/>
              </a:lnSpc>
            </a:pPr>
            <a:r>
              <a:rPr lang="en-US" sz="3340">
                <a:solidFill>
                  <a:srgbClr val="271905"/>
                </a:solidFill>
                <a:latin typeface="Alice"/>
              </a:rPr>
              <a:t>Der Dienstleistungsmarkt </a:t>
            </a:r>
          </a:p>
          <a:p>
            <a:pPr algn="ctr">
              <a:lnSpc>
                <a:spcPts val="3340"/>
              </a:lnSpc>
            </a:pPr>
            <a:endParaRPr lang="en-US" sz="3340">
              <a:solidFill>
                <a:srgbClr val="271905"/>
              </a:solidFill>
              <a:latin typeface="Alice"/>
            </a:endParaRPr>
          </a:p>
        </p:txBody>
      </p:sp>
      <p:grpSp>
        <p:nvGrpSpPr>
          <p:cNvPr id="13" name="Group 13"/>
          <p:cNvGrpSpPr/>
          <p:nvPr/>
        </p:nvGrpSpPr>
        <p:grpSpPr>
          <a:xfrm>
            <a:off x="3879688" y="932721"/>
            <a:ext cx="3064802" cy="1587320"/>
            <a:chOff x="0" y="0"/>
            <a:chExt cx="807191" cy="418060"/>
          </a:xfrm>
        </p:grpSpPr>
        <p:sp>
          <p:nvSpPr>
            <p:cNvPr id="14" name="Freeform 14"/>
            <p:cNvSpPr/>
            <p:nvPr/>
          </p:nvSpPr>
          <p:spPr>
            <a:xfrm>
              <a:off x="0" y="0"/>
              <a:ext cx="807191" cy="418060"/>
            </a:xfrm>
            <a:custGeom>
              <a:avLst/>
              <a:gdLst/>
              <a:ahLst/>
              <a:cxnLst/>
              <a:rect l="l" t="t" r="r" b="b"/>
              <a:pathLst>
                <a:path w="807191" h="418060">
                  <a:moveTo>
                    <a:pt x="0" y="0"/>
                  </a:moveTo>
                  <a:lnTo>
                    <a:pt x="807191" y="0"/>
                  </a:lnTo>
                  <a:lnTo>
                    <a:pt x="807191" y="418060"/>
                  </a:lnTo>
                  <a:lnTo>
                    <a:pt x="0" y="418060"/>
                  </a:lnTo>
                  <a:close/>
                </a:path>
              </a:pathLst>
            </a:custGeom>
            <a:solidFill>
              <a:srgbClr val="000000">
                <a:alpha val="0"/>
              </a:srgbClr>
            </a:solidFill>
            <a:ln w="38100">
              <a:solidFill>
                <a:srgbClr val="967D55"/>
              </a:solidFill>
            </a:ln>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3879688" y="1253778"/>
            <a:ext cx="3064802" cy="1002355"/>
          </a:xfrm>
          <a:prstGeom prst="rect">
            <a:avLst/>
          </a:prstGeom>
        </p:spPr>
        <p:txBody>
          <a:bodyPr lIns="0" tIns="0" rIns="0" bIns="0" rtlCol="0" anchor="t">
            <a:spAutoFit/>
          </a:bodyPr>
          <a:lstStyle/>
          <a:p>
            <a:pPr algn="ctr">
              <a:lnSpc>
                <a:spcPts val="3841"/>
              </a:lnSpc>
            </a:pPr>
            <a:r>
              <a:rPr lang="en-US" sz="3841">
                <a:solidFill>
                  <a:srgbClr val="271905"/>
                </a:solidFill>
                <a:latin typeface="Alice"/>
              </a:rPr>
              <a:t>Der Warenmarkt</a:t>
            </a:r>
          </a:p>
        </p:txBody>
      </p:sp>
      <p:grpSp>
        <p:nvGrpSpPr>
          <p:cNvPr id="17" name="Group 17"/>
          <p:cNvGrpSpPr/>
          <p:nvPr/>
        </p:nvGrpSpPr>
        <p:grpSpPr>
          <a:xfrm>
            <a:off x="1097891" y="4384772"/>
            <a:ext cx="3257303" cy="1708506"/>
            <a:chOff x="0" y="0"/>
            <a:chExt cx="857891" cy="449977"/>
          </a:xfrm>
        </p:grpSpPr>
        <p:sp>
          <p:nvSpPr>
            <p:cNvPr id="18" name="Freeform 18"/>
            <p:cNvSpPr/>
            <p:nvPr/>
          </p:nvSpPr>
          <p:spPr>
            <a:xfrm>
              <a:off x="0" y="0"/>
              <a:ext cx="857891" cy="449977"/>
            </a:xfrm>
            <a:custGeom>
              <a:avLst/>
              <a:gdLst/>
              <a:ahLst/>
              <a:cxnLst/>
              <a:rect l="l" t="t" r="r" b="b"/>
              <a:pathLst>
                <a:path w="857891" h="449977">
                  <a:moveTo>
                    <a:pt x="0" y="0"/>
                  </a:moveTo>
                  <a:lnTo>
                    <a:pt x="857891" y="0"/>
                  </a:lnTo>
                  <a:lnTo>
                    <a:pt x="857891" y="449977"/>
                  </a:lnTo>
                  <a:lnTo>
                    <a:pt x="0" y="449977"/>
                  </a:lnTo>
                  <a:close/>
                </a:path>
              </a:pathLst>
            </a:custGeom>
            <a:solidFill>
              <a:srgbClr val="000000">
                <a:alpha val="0"/>
              </a:srgbClr>
            </a:solidFill>
            <a:ln w="38100">
              <a:solidFill>
                <a:srgbClr val="967D55"/>
              </a:solidFill>
            </a:ln>
          </p:spPr>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080487" y="4757375"/>
            <a:ext cx="3082205" cy="1405890"/>
          </a:xfrm>
          <a:prstGeom prst="rect">
            <a:avLst/>
          </a:prstGeom>
        </p:spPr>
        <p:txBody>
          <a:bodyPr lIns="0" tIns="0" rIns="0" bIns="0" rtlCol="0" anchor="t">
            <a:spAutoFit/>
          </a:bodyPr>
          <a:lstStyle/>
          <a:p>
            <a:pPr algn="ctr">
              <a:lnSpc>
                <a:spcPts val="3600"/>
              </a:lnSpc>
            </a:pPr>
            <a:r>
              <a:rPr lang="en-US" sz="3600">
                <a:solidFill>
                  <a:srgbClr val="271905"/>
                </a:solidFill>
                <a:latin typeface="Alice"/>
              </a:rPr>
              <a:t>Der Markt für Konsumgüter</a:t>
            </a:r>
          </a:p>
          <a:p>
            <a:pPr algn="ctr">
              <a:lnSpc>
                <a:spcPts val="3600"/>
              </a:lnSpc>
            </a:pPr>
            <a:endParaRPr lang="en-US" sz="3600">
              <a:solidFill>
                <a:srgbClr val="271905"/>
              </a:solidFill>
              <a:latin typeface="Alice"/>
            </a:endParaRPr>
          </a:p>
        </p:txBody>
      </p:sp>
      <p:grpSp>
        <p:nvGrpSpPr>
          <p:cNvPr id="21" name="Group 21"/>
          <p:cNvGrpSpPr/>
          <p:nvPr/>
        </p:nvGrpSpPr>
        <p:grpSpPr>
          <a:xfrm>
            <a:off x="13599434" y="4505958"/>
            <a:ext cx="3409378" cy="1587320"/>
            <a:chOff x="0" y="0"/>
            <a:chExt cx="897943" cy="418060"/>
          </a:xfrm>
        </p:grpSpPr>
        <p:sp>
          <p:nvSpPr>
            <p:cNvPr id="22" name="Freeform 22"/>
            <p:cNvSpPr/>
            <p:nvPr/>
          </p:nvSpPr>
          <p:spPr>
            <a:xfrm>
              <a:off x="0" y="0"/>
              <a:ext cx="897943" cy="418060"/>
            </a:xfrm>
            <a:custGeom>
              <a:avLst/>
              <a:gdLst/>
              <a:ahLst/>
              <a:cxnLst/>
              <a:rect l="l" t="t" r="r" b="b"/>
              <a:pathLst>
                <a:path w="897943" h="418060">
                  <a:moveTo>
                    <a:pt x="0" y="0"/>
                  </a:moveTo>
                  <a:lnTo>
                    <a:pt x="897943" y="0"/>
                  </a:lnTo>
                  <a:lnTo>
                    <a:pt x="897943" y="418060"/>
                  </a:lnTo>
                  <a:lnTo>
                    <a:pt x="0" y="418060"/>
                  </a:lnTo>
                  <a:close/>
                </a:path>
              </a:pathLst>
            </a:custGeom>
            <a:solidFill>
              <a:srgbClr val="000000">
                <a:alpha val="0"/>
              </a:srgbClr>
            </a:solidFill>
            <a:ln w="38100">
              <a:solidFill>
                <a:srgbClr val="967D55"/>
              </a:solidFill>
            </a:ln>
          </p:spPr>
        </p:sp>
        <p:sp>
          <p:nvSpPr>
            <p:cNvPr id="23" name="TextBox 2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3844735" y="4985975"/>
            <a:ext cx="2918776" cy="948690"/>
          </a:xfrm>
          <a:prstGeom prst="rect">
            <a:avLst/>
          </a:prstGeom>
        </p:spPr>
        <p:txBody>
          <a:bodyPr lIns="0" tIns="0" rIns="0" bIns="0" rtlCol="0" anchor="t">
            <a:spAutoFit/>
          </a:bodyPr>
          <a:lstStyle/>
          <a:p>
            <a:pPr algn="ctr">
              <a:lnSpc>
                <a:spcPts val="3600"/>
              </a:lnSpc>
            </a:pPr>
            <a:r>
              <a:rPr lang="en-US" sz="3600">
                <a:solidFill>
                  <a:srgbClr val="271905"/>
                </a:solidFill>
                <a:latin typeface="Alice"/>
              </a:rPr>
              <a:t> Finanzmarkt </a:t>
            </a:r>
          </a:p>
          <a:p>
            <a:pPr algn="ctr">
              <a:lnSpc>
                <a:spcPts val="3600"/>
              </a:lnSpc>
            </a:pPr>
            <a:endParaRPr lang="en-US" sz="3600">
              <a:solidFill>
                <a:srgbClr val="271905"/>
              </a:solidFill>
              <a:latin typeface="Alice"/>
            </a:endParaRPr>
          </a:p>
        </p:txBody>
      </p:sp>
      <p:grpSp>
        <p:nvGrpSpPr>
          <p:cNvPr id="25" name="Group 25"/>
          <p:cNvGrpSpPr/>
          <p:nvPr/>
        </p:nvGrpSpPr>
        <p:grpSpPr>
          <a:xfrm>
            <a:off x="3879688" y="7583488"/>
            <a:ext cx="3261433" cy="1574528"/>
            <a:chOff x="0" y="0"/>
            <a:chExt cx="858978" cy="414691"/>
          </a:xfrm>
        </p:grpSpPr>
        <p:sp>
          <p:nvSpPr>
            <p:cNvPr id="26" name="Freeform 26"/>
            <p:cNvSpPr/>
            <p:nvPr/>
          </p:nvSpPr>
          <p:spPr>
            <a:xfrm>
              <a:off x="0" y="0"/>
              <a:ext cx="858978" cy="414691"/>
            </a:xfrm>
            <a:custGeom>
              <a:avLst/>
              <a:gdLst/>
              <a:ahLst/>
              <a:cxnLst/>
              <a:rect l="l" t="t" r="r" b="b"/>
              <a:pathLst>
                <a:path w="858978" h="414691">
                  <a:moveTo>
                    <a:pt x="0" y="0"/>
                  </a:moveTo>
                  <a:lnTo>
                    <a:pt x="858978" y="0"/>
                  </a:lnTo>
                  <a:lnTo>
                    <a:pt x="858978" y="414691"/>
                  </a:lnTo>
                  <a:lnTo>
                    <a:pt x="0" y="414691"/>
                  </a:lnTo>
                  <a:close/>
                </a:path>
              </a:pathLst>
            </a:custGeom>
            <a:solidFill>
              <a:srgbClr val="000000">
                <a:alpha val="0"/>
              </a:srgbClr>
            </a:solidFill>
            <a:ln w="38100">
              <a:solidFill>
                <a:srgbClr val="967D55"/>
              </a:solidFill>
            </a:ln>
          </p:spPr>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3879688" y="7752126"/>
            <a:ext cx="3261433" cy="1405890"/>
          </a:xfrm>
          <a:prstGeom prst="rect">
            <a:avLst/>
          </a:prstGeom>
        </p:spPr>
        <p:txBody>
          <a:bodyPr lIns="0" tIns="0" rIns="0" bIns="0" rtlCol="0" anchor="t">
            <a:spAutoFit/>
          </a:bodyPr>
          <a:lstStyle/>
          <a:p>
            <a:pPr algn="ctr">
              <a:lnSpc>
                <a:spcPts val="3600"/>
              </a:lnSpc>
            </a:pPr>
            <a:r>
              <a:rPr lang="en-US" sz="3600">
                <a:solidFill>
                  <a:srgbClr val="271905"/>
                </a:solidFill>
                <a:latin typeface="Alice"/>
              </a:rPr>
              <a:t>Der Markt für Industriegüter</a:t>
            </a:r>
          </a:p>
          <a:p>
            <a:pPr algn="ctr">
              <a:lnSpc>
                <a:spcPts val="3600"/>
              </a:lnSpc>
            </a:pPr>
            <a:endParaRPr lang="en-US" sz="3600">
              <a:solidFill>
                <a:srgbClr val="271905"/>
              </a:solidFill>
              <a:latin typeface="Alice"/>
            </a:endParaRPr>
          </a:p>
        </p:txBody>
      </p:sp>
      <p:grpSp>
        <p:nvGrpSpPr>
          <p:cNvPr id="29" name="Group 29"/>
          <p:cNvGrpSpPr/>
          <p:nvPr/>
        </p:nvGrpSpPr>
        <p:grpSpPr>
          <a:xfrm>
            <a:off x="10873962" y="7583488"/>
            <a:ext cx="3786023" cy="1463040"/>
            <a:chOff x="0" y="0"/>
            <a:chExt cx="997142" cy="385327"/>
          </a:xfrm>
        </p:grpSpPr>
        <p:sp>
          <p:nvSpPr>
            <p:cNvPr id="30" name="Freeform 30"/>
            <p:cNvSpPr/>
            <p:nvPr/>
          </p:nvSpPr>
          <p:spPr>
            <a:xfrm>
              <a:off x="0" y="0"/>
              <a:ext cx="997142" cy="385327"/>
            </a:xfrm>
            <a:custGeom>
              <a:avLst/>
              <a:gdLst/>
              <a:ahLst/>
              <a:cxnLst/>
              <a:rect l="l" t="t" r="r" b="b"/>
              <a:pathLst>
                <a:path w="997142" h="385327">
                  <a:moveTo>
                    <a:pt x="0" y="0"/>
                  </a:moveTo>
                  <a:lnTo>
                    <a:pt x="997142" y="0"/>
                  </a:lnTo>
                  <a:lnTo>
                    <a:pt x="997142" y="385327"/>
                  </a:lnTo>
                  <a:lnTo>
                    <a:pt x="0" y="385327"/>
                  </a:lnTo>
                  <a:close/>
                </a:path>
              </a:pathLst>
            </a:custGeom>
            <a:solidFill>
              <a:srgbClr val="000000">
                <a:alpha val="0"/>
              </a:srgbClr>
            </a:solidFill>
            <a:ln w="38100">
              <a:solidFill>
                <a:srgbClr val="967D55"/>
              </a:solidFill>
            </a:ln>
          </p:spPr>
        </p:sp>
        <p:sp>
          <p:nvSpPr>
            <p:cNvPr id="31" name="TextBox 3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10958393" y="7618776"/>
            <a:ext cx="3617160" cy="1866763"/>
          </a:xfrm>
          <a:prstGeom prst="rect">
            <a:avLst/>
          </a:prstGeom>
        </p:spPr>
        <p:txBody>
          <a:bodyPr lIns="0" tIns="0" rIns="0" bIns="0" rtlCol="0" anchor="t">
            <a:spAutoFit/>
          </a:bodyPr>
          <a:lstStyle/>
          <a:p>
            <a:pPr algn="ctr">
              <a:lnSpc>
                <a:spcPts val="4151"/>
              </a:lnSpc>
            </a:pPr>
            <a:r>
              <a:rPr lang="en-US" sz="2965">
                <a:solidFill>
                  <a:srgbClr val="000000"/>
                </a:solidFill>
                <a:latin typeface="Alice"/>
              </a:rPr>
              <a:t>Markt der Produktionsfaktoren </a:t>
            </a:r>
          </a:p>
          <a:p>
            <a:pPr algn="ctr">
              <a:lnSpc>
                <a:spcPts val="2163"/>
              </a:lnSpc>
            </a:pPr>
            <a:endParaRPr lang="en-US" sz="2965">
              <a:solidFill>
                <a:srgbClr val="000000"/>
              </a:solidFill>
              <a:latin typeface="Alice"/>
            </a:endParaRPr>
          </a:p>
          <a:p>
            <a:pPr algn="ctr">
              <a:lnSpc>
                <a:spcPts val="2163"/>
              </a:lnSpc>
            </a:pPr>
            <a:endParaRPr lang="en-US" sz="2965">
              <a:solidFill>
                <a:srgbClr val="000000"/>
              </a:solidFill>
              <a:latin typeface="Alice"/>
            </a:endParaRPr>
          </a:p>
          <a:p>
            <a:pPr algn="ctr">
              <a:lnSpc>
                <a:spcPts val="2163"/>
              </a:lnSpc>
              <a:spcBef>
                <a:spcPct val="0"/>
              </a:spcBef>
            </a:pPr>
            <a:endParaRPr lang="en-US" sz="2965">
              <a:solidFill>
                <a:srgbClr val="000000"/>
              </a:solidFill>
              <a:latin typeface="Alice"/>
            </a:endParaRPr>
          </a:p>
        </p:txBody>
      </p:sp>
      <p:sp>
        <p:nvSpPr>
          <p:cNvPr id="33" name="TextBox 33"/>
          <p:cNvSpPr txBox="1"/>
          <p:nvPr/>
        </p:nvSpPr>
        <p:spPr>
          <a:xfrm>
            <a:off x="9144000" y="9229725"/>
            <a:ext cx="388977" cy="835660"/>
          </a:xfrm>
          <a:prstGeom prst="rect">
            <a:avLst/>
          </a:prstGeom>
        </p:spPr>
        <p:txBody>
          <a:bodyPr lIns="0" tIns="0" rIns="0" bIns="0" rtlCol="0" anchor="t">
            <a:spAutoFit/>
          </a:bodyPr>
          <a:lstStyle/>
          <a:p>
            <a:pPr algn="ctr">
              <a:lnSpc>
                <a:spcPts val="3919"/>
              </a:lnSpc>
            </a:pPr>
            <a:r>
              <a:rPr lang="en-US" sz="2799">
                <a:solidFill>
                  <a:srgbClr val="967D55"/>
                </a:solidFill>
                <a:latin typeface="Alice"/>
              </a:rPr>
              <a:t>06</a:t>
            </a:r>
          </a:p>
          <a:p>
            <a:pPr algn="ctr">
              <a:lnSpc>
                <a:spcPts val="2659"/>
              </a:lnSpc>
              <a:spcBef>
                <a:spcPct val="0"/>
              </a:spcBef>
            </a:pPr>
            <a:endParaRPr lang="en-US" sz="2799">
              <a:solidFill>
                <a:srgbClr val="967D55"/>
              </a:solidFill>
              <a:latin typeface="Ali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7D55"/>
        </a:solidFill>
        <a:effectLst/>
      </p:bgPr>
    </p:bg>
    <p:spTree>
      <p:nvGrpSpPr>
        <p:cNvPr id="1" name=""/>
        <p:cNvGrpSpPr/>
        <p:nvPr/>
      </p:nvGrpSpPr>
      <p:grpSpPr>
        <a:xfrm>
          <a:off x="0" y="0"/>
          <a:ext cx="0" cy="0"/>
          <a:chOff x="0" y="0"/>
          <a:chExt cx="0" cy="0"/>
        </a:xfrm>
      </p:grpSpPr>
      <p:grpSp>
        <p:nvGrpSpPr>
          <p:cNvPr id="2" name="Group 2"/>
          <p:cNvGrpSpPr/>
          <p:nvPr/>
        </p:nvGrpSpPr>
        <p:grpSpPr>
          <a:xfrm>
            <a:off x="1540654" y="4341328"/>
            <a:ext cx="7025162" cy="3277576"/>
            <a:chOff x="0" y="0"/>
            <a:chExt cx="1850248" cy="863230"/>
          </a:xfrm>
        </p:grpSpPr>
        <p:sp>
          <p:nvSpPr>
            <p:cNvPr id="3" name="Freeform 3"/>
            <p:cNvSpPr/>
            <p:nvPr/>
          </p:nvSpPr>
          <p:spPr>
            <a:xfrm>
              <a:off x="0" y="0"/>
              <a:ext cx="1850248" cy="863230"/>
            </a:xfrm>
            <a:custGeom>
              <a:avLst/>
              <a:gdLst/>
              <a:ahLst/>
              <a:cxnLst/>
              <a:rect l="l" t="t" r="r" b="b"/>
              <a:pathLst>
                <a:path w="1850248" h="863230">
                  <a:moveTo>
                    <a:pt x="0" y="0"/>
                  </a:moveTo>
                  <a:lnTo>
                    <a:pt x="1850248" y="0"/>
                  </a:lnTo>
                  <a:lnTo>
                    <a:pt x="1850248" y="863230"/>
                  </a:lnTo>
                  <a:lnTo>
                    <a:pt x="0" y="863230"/>
                  </a:lnTo>
                  <a:close/>
                </a:path>
              </a:pathLst>
            </a:custGeom>
            <a:solidFill>
              <a:srgbClr val="000000">
                <a:alpha val="0"/>
              </a:srgbClr>
            </a:solidFill>
            <a:ln w="38100">
              <a:solidFill>
                <a:srgbClr val="F4EADB"/>
              </a:solidFill>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63021" y="5556997"/>
            <a:ext cx="4871786" cy="1566545"/>
          </a:xfrm>
          <a:prstGeom prst="rect">
            <a:avLst/>
          </a:prstGeom>
        </p:spPr>
        <p:txBody>
          <a:bodyPr lIns="0" tIns="0" rIns="0" bIns="0" rtlCol="0" anchor="t">
            <a:spAutoFit/>
          </a:bodyPr>
          <a:lstStyle/>
          <a:p>
            <a:pPr algn="ctr">
              <a:lnSpc>
                <a:spcPts val="4999"/>
              </a:lnSpc>
            </a:pPr>
            <a:r>
              <a:rPr lang="en-US" sz="4999">
                <a:solidFill>
                  <a:srgbClr val="F4EADB"/>
                </a:solidFill>
                <a:latin typeface="Alice"/>
              </a:rPr>
              <a:t>FREIER MARKT</a:t>
            </a:r>
          </a:p>
          <a:p>
            <a:pPr algn="ctr">
              <a:lnSpc>
                <a:spcPts val="3600"/>
              </a:lnSpc>
            </a:pPr>
            <a:endParaRPr lang="en-US" sz="4999">
              <a:solidFill>
                <a:srgbClr val="F4EADB"/>
              </a:solidFill>
              <a:latin typeface="Alice"/>
            </a:endParaRPr>
          </a:p>
          <a:p>
            <a:pPr algn="ctr">
              <a:lnSpc>
                <a:spcPts val="3600"/>
              </a:lnSpc>
            </a:pPr>
            <a:endParaRPr lang="en-US" sz="4999">
              <a:solidFill>
                <a:srgbClr val="F4EADB"/>
              </a:solidFill>
              <a:latin typeface="Alice"/>
            </a:endParaRPr>
          </a:p>
        </p:txBody>
      </p:sp>
      <p:grpSp>
        <p:nvGrpSpPr>
          <p:cNvPr id="6" name="Group 6"/>
          <p:cNvGrpSpPr/>
          <p:nvPr/>
        </p:nvGrpSpPr>
        <p:grpSpPr>
          <a:xfrm>
            <a:off x="9737391" y="4341328"/>
            <a:ext cx="6856587" cy="3277576"/>
            <a:chOff x="0" y="0"/>
            <a:chExt cx="1805850" cy="863230"/>
          </a:xfrm>
        </p:grpSpPr>
        <p:sp>
          <p:nvSpPr>
            <p:cNvPr id="7" name="Freeform 7"/>
            <p:cNvSpPr/>
            <p:nvPr/>
          </p:nvSpPr>
          <p:spPr>
            <a:xfrm>
              <a:off x="0" y="0"/>
              <a:ext cx="1805850" cy="863230"/>
            </a:xfrm>
            <a:custGeom>
              <a:avLst/>
              <a:gdLst/>
              <a:ahLst/>
              <a:cxnLst/>
              <a:rect l="l" t="t" r="r" b="b"/>
              <a:pathLst>
                <a:path w="1805850" h="863230">
                  <a:moveTo>
                    <a:pt x="0" y="0"/>
                  </a:moveTo>
                  <a:lnTo>
                    <a:pt x="1805850" y="0"/>
                  </a:lnTo>
                  <a:lnTo>
                    <a:pt x="1805850" y="863230"/>
                  </a:lnTo>
                  <a:lnTo>
                    <a:pt x="0" y="863230"/>
                  </a:lnTo>
                  <a:close/>
                </a:path>
              </a:pathLst>
            </a:custGeom>
            <a:solidFill>
              <a:srgbClr val="000000">
                <a:alpha val="0"/>
              </a:srgbClr>
            </a:solidFill>
            <a:ln w="38100">
              <a:solidFill>
                <a:srgbClr val="F4EADB"/>
              </a:solidFill>
            </a:ln>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79435" y="5385547"/>
            <a:ext cx="5772498" cy="1737995"/>
          </a:xfrm>
          <a:prstGeom prst="rect">
            <a:avLst/>
          </a:prstGeom>
        </p:spPr>
        <p:txBody>
          <a:bodyPr lIns="0" tIns="0" rIns="0" bIns="0" rtlCol="0" anchor="t">
            <a:spAutoFit/>
          </a:bodyPr>
          <a:lstStyle/>
          <a:p>
            <a:pPr algn="ctr">
              <a:lnSpc>
                <a:spcPts val="4999"/>
              </a:lnSpc>
            </a:pPr>
            <a:r>
              <a:rPr lang="en-US" sz="4999">
                <a:solidFill>
                  <a:srgbClr val="F4EADB"/>
                </a:solidFill>
                <a:latin typeface="Alice"/>
              </a:rPr>
              <a:t>KONTOLLIERTER MARKT</a:t>
            </a:r>
          </a:p>
          <a:p>
            <a:pPr algn="ctr">
              <a:lnSpc>
                <a:spcPts val="3600"/>
              </a:lnSpc>
            </a:pPr>
            <a:endParaRPr lang="en-US" sz="4999">
              <a:solidFill>
                <a:srgbClr val="F4EADB"/>
              </a:solidFill>
              <a:latin typeface="Alice"/>
            </a:endParaRPr>
          </a:p>
        </p:txBody>
      </p:sp>
      <p:sp>
        <p:nvSpPr>
          <p:cNvPr id="10" name="TextBox 10"/>
          <p:cNvSpPr txBox="1"/>
          <p:nvPr/>
        </p:nvSpPr>
        <p:spPr>
          <a:xfrm>
            <a:off x="5835216" y="9094153"/>
            <a:ext cx="6617568" cy="728345"/>
          </a:xfrm>
          <a:prstGeom prst="rect">
            <a:avLst/>
          </a:prstGeom>
        </p:spPr>
        <p:txBody>
          <a:bodyPr lIns="0" tIns="0" rIns="0" bIns="0" rtlCol="0" anchor="t">
            <a:spAutoFit/>
          </a:bodyPr>
          <a:lstStyle/>
          <a:p>
            <a:pPr algn="ctr">
              <a:lnSpc>
                <a:spcPts val="2799"/>
              </a:lnSpc>
            </a:pPr>
            <a:r>
              <a:rPr lang="en-US" sz="2799">
                <a:solidFill>
                  <a:srgbClr val="F4EADB"/>
                </a:solidFill>
                <a:latin typeface="Alice"/>
              </a:rPr>
              <a:t>07</a:t>
            </a:r>
          </a:p>
          <a:p>
            <a:pPr algn="ctr">
              <a:lnSpc>
                <a:spcPts val="2799"/>
              </a:lnSpc>
            </a:pPr>
            <a:endParaRPr lang="en-US" sz="2799">
              <a:solidFill>
                <a:srgbClr val="F4EADB"/>
              </a:solidFill>
              <a:latin typeface="Alice"/>
            </a:endParaRPr>
          </a:p>
        </p:txBody>
      </p:sp>
      <p:sp>
        <p:nvSpPr>
          <p:cNvPr id="11" name="AutoShape 11"/>
          <p:cNvSpPr/>
          <p:nvPr/>
        </p:nvSpPr>
        <p:spPr>
          <a:xfrm>
            <a:off x="9780663" y="9258300"/>
            <a:ext cx="8507337" cy="0"/>
          </a:xfrm>
          <a:prstGeom prst="line">
            <a:avLst/>
          </a:prstGeom>
          <a:ln w="38100" cap="flat">
            <a:solidFill>
              <a:srgbClr val="F4EADB"/>
            </a:solidFill>
            <a:prstDash val="solid"/>
            <a:headEnd type="none" w="sm" len="sm"/>
            <a:tailEnd type="none" w="sm" len="sm"/>
          </a:ln>
        </p:spPr>
      </p:sp>
      <p:sp>
        <p:nvSpPr>
          <p:cNvPr id="12" name="AutoShape 12"/>
          <p:cNvSpPr/>
          <p:nvPr/>
        </p:nvSpPr>
        <p:spPr>
          <a:xfrm>
            <a:off x="58478" y="9258300"/>
            <a:ext cx="8507337" cy="0"/>
          </a:xfrm>
          <a:prstGeom prst="line">
            <a:avLst/>
          </a:prstGeom>
          <a:ln w="38100" cap="flat">
            <a:solidFill>
              <a:srgbClr val="F4EADB"/>
            </a:solidFill>
            <a:prstDash val="solid"/>
            <a:headEnd type="none" w="sm" len="sm"/>
            <a:tailEnd type="none" w="sm" len="sm"/>
          </a:ln>
        </p:spPr>
      </p:sp>
      <p:grpSp>
        <p:nvGrpSpPr>
          <p:cNvPr id="13" name="Group 13"/>
          <p:cNvGrpSpPr/>
          <p:nvPr/>
        </p:nvGrpSpPr>
        <p:grpSpPr>
          <a:xfrm>
            <a:off x="16593978" y="658048"/>
            <a:ext cx="2046866" cy="2046866"/>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EAD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2492340" y="4219596"/>
            <a:ext cx="3521040" cy="3521040"/>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4079624" y="1331121"/>
            <a:ext cx="9954708" cy="3445178"/>
          </a:xfrm>
          <a:prstGeom prst="rect">
            <a:avLst/>
          </a:prstGeom>
        </p:spPr>
        <p:txBody>
          <a:bodyPr lIns="0" tIns="0" rIns="0" bIns="0" rtlCol="0" anchor="t">
            <a:spAutoFit/>
          </a:bodyPr>
          <a:lstStyle/>
          <a:p>
            <a:pPr algn="ctr">
              <a:lnSpc>
                <a:spcPts val="7998"/>
              </a:lnSpc>
              <a:spcBef>
                <a:spcPct val="0"/>
              </a:spcBef>
            </a:pPr>
            <a:r>
              <a:rPr lang="en-US" sz="5713">
                <a:solidFill>
                  <a:srgbClr val="F4EADB"/>
                </a:solidFill>
                <a:latin typeface="Alice"/>
              </a:rPr>
              <a:t>AUFGRUND DES KONTROLLBEREICHS</a:t>
            </a:r>
          </a:p>
          <a:p>
            <a:pPr algn="ctr">
              <a:lnSpc>
                <a:spcPts val="2818"/>
              </a:lnSpc>
              <a:spcBef>
                <a:spcPct val="0"/>
              </a:spcBef>
            </a:pPr>
            <a:endParaRPr lang="en-US" sz="5713">
              <a:solidFill>
                <a:srgbClr val="F4EADB"/>
              </a:solidFill>
              <a:latin typeface="Alice"/>
            </a:endParaRPr>
          </a:p>
          <a:p>
            <a:pPr algn="ctr">
              <a:lnSpc>
                <a:spcPts val="2818"/>
              </a:lnSpc>
              <a:spcBef>
                <a:spcPct val="0"/>
              </a:spcBef>
            </a:pPr>
            <a:endParaRPr lang="en-US" sz="5713">
              <a:solidFill>
                <a:srgbClr val="F4EADB"/>
              </a:solidFill>
              <a:latin typeface="Alice"/>
            </a:endParaRPr>
          </a:p>
          <a:p>
            <a:pPr algn="ctr">
              <a:lnSpc>
                <a:spcPts val="2818"/>
              </a:lnSpc>
              <a:spcBef>
                <a:spcPct val="0"/>
              </a:spcBef>
            </a:pPr>
            <a:endParaRPr lang="en-US" sz="5713">
              <a:solidFill>
                <a:srgbClr val="F4EADB"/>
              </a:solidFill>
              <a:latin typeface="Alice"/>
            </a:endParaRPr>
          </a:p>
          <a:p>
            <a:pPr algn="ctr">
              <a:lnSpc>
                <a:spcPts val="2818"/>
              </a:lnSpc>
              <a:spcBef>
                <a:spcPct val="0"/>
              </a:spcBef>
            </a:pPr>
            <a:endParaRPr lang="en-US" sz="5713">
              <a:solidFill>
                <a:srgbClr val="F4EADB"/>
              </a:solidFill>
              <a:latin typeface="Ali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AutoShape 2"/>
          <p:cNvSpPr/>
          <p:nvPr/>
        </p:nvSpPr>
        <p:spPr>
          <a:xfrm>
            <a:off x="9780663" y="9239250"/>
            <a:ext cx="8507337" cy="0"/>
          </a:xfrm>
          <a:prstGeom prst="line">
            <a:avLst/>
          </a:prstGeom>
          <a:ln w="38100" cap="flat">
            <a:solidFill>
              <a:srgbClr val="967D55"/>
            </a:solidFill>
            <a:prstDash val="solid"/>
            <a:headEnd type="none" w="sm" len="sm"/>
            <a:tailEnd type="none" w="sm" len="sm"/>
          </a:ln>
        </p:spPr>
      </p:sp>
      <p:sp>
        <p:nvSpPr>
          <p:cNvPr id="3" name="TextBox 3"/>
          <p:cNvSpPr txBox="1"/>
          <p:nvPr/>
        </p:nvSpPr>
        <p:spPr>
          <a:xfrm>
            <a:off x="8298068" y="9094153"/>
            <a:ext cx="1691865" cy="1080770"/>
          </a:xfrm>
          <a:prstGeom prst="rect">
            <a:avLst/>
          </a:prstGeom>
        </p:spPr>
        <p:txBody>
          <a:bodyPr lIns="0" tIns="0" rIns="0" bIns="0" rtlCol="0" anchor="t">
            <a:spAutoFit/>
          </a:bodyPr>
          <a:lstStyle/>
          <a:p>
            <a:pPr algn="ctr">
              <a:lnSpc>
                <a:spcPts val="2799"/>
              </a:lnSpc>
            </a:pPr>
            <a:r>
              <a:rPr lang="en-US" sz="2799">
                <a:solidFill>
                  <a:srgbClr val="967D55"/>
                </a:solidFill>
                <a:latin typeface="Alice"/>
              </a:rPr>
              <a:t>08</a:t>
            </a:r>
          </a:p>
          <a:p>
            <a:pPr algn="ctr">
              <a:lnSpc>
                <a:spcPts val="2799"/>
              </a:lnSpc>
            </a:pPr>
            <a:endParaRPr lang="en-US" sz="2799">
              <a:solidFill>
                <a:srgbClr val="967D55"/>
              </a:solidFill>
              <a:latin typeface="Alice"/>
            </a:endParaRPr>
          </a:p>
          <a:p>
            <a:pPr algn="ctr">
              <a:lnSpc>
                <a:spcPts val="2799"/>
              </a:lnSpc>
            </a:pPr>
            <a:endParaRPr lang="en-US" sz="2799">
              <a:solidFill>
                <a:srgbClr val="967D55"/>
              </a:solidFill>
              <a:latin typeface="Alice"/>
            </a:endParaRPr>
          </a:p>
        </p:txBody>
      </p:sp>
      <p:sp>
        <p:nvSpPr>
          <p:cNvPr id="4" name="AutoShape 4"/>
          <p:cNvSpPr/>
          <p:nvPr/>
        </p:nvSpPr>
        <p:spPr>
          <a:xfrm>
            <a:off x="58478" y="9258300"/>
            <a:ext cx="8507337" cy="0"/>
          </a:xfrm>
          <a:prstGeom prst="line">
            <a:avLst/>
          </a:prstGeom>
          <a:ln w="38100" cap="flat">
            <a:solidFill>
              <a:srgbClr val="967D55"/>
            </a:solidFill>
            <a:prstDash val="solid"/>
            <a:headEnd type="none" w="sm" len="sm"/>
            <a:tailEnd type="none" w="sm" len="sm"/>
          </a:ln>
        </p:spPr>
      </p:sp>
      <p:grpSp>
        <p:nvGrpSpPr>
          <p:cNvPr id="5" name="Group 5"/>
          <p:cNvGrpSpPr/>
          <p:nvPr/>
        </p:nvGrpSpPr>
        <p:grpSpPr>
          <a:xfrm>
            <a:off x="16675432" y="5850515"/>
            <a:ext cx="2712720" cy="2712720"/>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31820" y="-930219"/>
            <a:ext cx="3521040" cy="3521040"/>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991429" y="4634496"/>
            <a:ext cx="4904796" cy="1132686"/>
            <a:chOff x="0" y="0"/>
            <a:chExt cx="1291798" cy="298320"/>
          </a:xfrm>
        </p:grpSpPr>
        <p:sp>
          <p:nvSpPr>
            <p:cNvPr id="12" name="Freeform 12"/>
            <p:cNvSpPr/>
            <p:nvPr/>
          </p:nvSpPr>
          <p:spPr>
            <a:xfrm>
              <a:off x="0" y="0"/>
              <a:ext cx="1291798" cy="298321"/>
            </a:xfrm>
            <a:custGeom>
              <a:avLst/>
              <a:gdLst/>
              <a:ahLst/>
              <a:cxnLst/>
              <a:rect l="l" t="t" r="r" b="b"/>
              <a:pathLst>
                <a:path w="1291798" h="298321">
                  <a:moveTo>
                    <a:pt x="0" y="0"/>
                  </a:moveTo>
                  <a:lnTo>
                    <a:pt x="1291798" y="0"/>
                  </a:lnTo>
                  <a:lnTo>
                    <a:pt x="1291798" y="298321"/>
                  </a:lnTo>
                  <a:lnTo>
                    <a:pt x="0" y="298321"/>
                  </a:lnTo>
                  <a:close/>
                </a:path>
              </a:pathLst>
            </a:custGeom>
            <a:solidFill>
              <a:srgbClr val="000000">
                <a:alpha val="0"/>
              </a:srgbClr>
            </a:solidFill>
            <a:ln w="38100">
              <a:solidFill>
                <a:srgbClr val="967D55"/>
              </a:solidFill>
            </a:ln>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766428" y="4964618"/>
            <a:ext cx="3354798" cy="510540"/>
          </a:xfrm>
          <a:prstGeom prst="rect">
            <a:avLst/>
          </a:prstGeom>
        </p:spPr>
        <p:txBody>
          <a:bodyPr lIns="0" tIns="0" rIns="0" bIns="0" rtlCol="0" anchor="t">
            <a:spAutoFit/>
          </a:bodyPr>
          <a:lstStyle/>
          <a:p>
            <a:pPr algn="ctr">
              <a:lnSpc>
                <a:spcPts val="3600"/>
              </a:lnSpc>
            </a:pPr>
            <a:r>
              <a:rPr lang="en-US" sz="3600">
                <a:solidFill>
                  <a:srgbClr val="271905"/>
                </a:solidFill>
                <a:latin typeface="Bodoni FLF Italics"/>
              </a:rPr>
              <a:t>Monopol</a:t>
            </a:r>
          </a:p>
        </p:txBody>
      </p:sp>
      <p:grpSp>
        <p:nvGrpSpPr>
          <p:cNvPr id="15" name="Group 15"/>
          <p:cNvGrpSpPr/>
          <p:nvPr/>
        </p:nvGrpSpPr>
        <p:grpSpPr>
          <a:xfrm>
            <a:off x="10391775" y="4634496"/>
            <a:ext cx="4904796" cy="1132686"/>
            <a:chOff x="0" y="0"/>
            <a:chExt cx="1291798" cy="298320"/>
          </a:xfrm>
        </p:grpSpPr>
        <p:sp>
          <p:nvSpPr>
            <p:cNvPr id="16" name="Freeform 16"/>
            <p:cNvSpPr/>
            <p:nvPr/>
          </p:nvSpPr>
          <p:spPr>
            <a:xfrm>
              <a:off x="0" y="0"/>
              <a:ext cx="1291798" cy="298321"/>
            </a:xfrm>
            <a:custGeom>
              <a:avLst/>
              <a:gdLst/>
              <a:ahLst/>
              <a:cxnLst/>
              <a:rect l="l" t="t" r="r" b="b"/>
              <a:pathLst>
                <a:path w="1291798" h="298321">
                  <a:moveTo>
                    <a:pt x="0" y="0"/>
                  </a:moveTo>
                  <a:lnTo>
                    <a:pt x="1291798" y="0"/>
                  </a:lnTo>
                  <a:lnTo>
                    <a:pt x="1291798" y="298321"/>
                  </a:lnTo>
                  <a:lnTo>
                    <a:pt x="0" y="298321"/>
                  </a:lnTo>
                  <a:close/>
                </a:path>
              </a:pathLst>
            </a:custGeom>
            <a:solidFill>
              <a:srgbClr val="000000">
                <a:alpha val="0"/>
              </a:srgbClr>
            </a:solidFill>
            <a:ln w="38100">
              <a:solidFill>
                <a:srgbClr val="967D55"/>
              </a:solidFill>
            </a:ln>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1225252" y="4964618"/>
            <a:ext cx="3354798" cy="510540"/>
          </a:xfrm>
          <a:prstGeom prst="rect">
            <a:avLst/>
          </a:prstGeom>
        </p:spPr>
        <p:txBody>
          <a:bodyPr lIns="0" tIns="0" rIns="0" bIns="0" rtlCol="0" anchor="t">
            <a:spAutoFit/>
          </a:bodyPr>
          <a:lstStyle/>
          <a:p>
            <a:pPr algn="ctr">
              <a:lnSpc>
                <a:spcPts val="3600"/>
              </a:lnSpc>
            </a:pPr>
            <a:r>
              <a:rPr lang="en-US" sz="3600">
                <a:solidFill>
                  <a:srgbClr val="271905"/>
                </a:solidFill>
                <a:latin typeface="Bodoni FLF Italics"/>
              </a:rPr>
              <a:t>Oligopol</a:t>
            </a:r>
          </a:p>
        </p:txBody>
      </p:sp>
      <p:grpSp>
        <p:nvGrpSpPr>
          <p:cNvPr id="19" name="Group 19"/>
          <p:cNvGrpSpPr/>
          <p:nvPr/>
        </p:nvGrpSpPr>
        <p:grpSpPr>
          <a:xfrm>
            <a:off x="2991429" y="6948281"/>
            <a:ext cx="4904796" cy="1132686"/>
            <a:chOff x="0" y="0"/>
            <a:chExt cx="1291798" cy="298320"/>
          </a:xfrm>
        </p:grpSpPr>
        <p:sp>
          <p:nvSpPr>
            <p:cNvPr id="20" name="Freeform 20"/>
            <p:cNvSpPr/>
            <p:nvPr/>
          </p:nvSpPr>
          <p:spPr>
            <a:xfrm>
              <a:off x="0" y="0"/>
              <a:ext cx="1291798" cy="298321"/>
            </a:xfrm>
            <a:custGeom>
              <a:avLst/>
              <a:gdLst/>
              <a:ahLst/>
              <a:cxnLst/>
              <a:rect l="l" t="t" r="r" b="b"/>
              <a:pathLst>
                <a:path w="1291798" h="298321">
                  <a:moveTo>
                    <a:pt x="0" y="0"/>
                  </a:moveTo>
                  <a:lnTo>
                    <a:pt x="1291798" y="0"/>
                  </a:lnTo>
                  <a:lnTo>
                    <a:pt x="1291798" y="298321"/>
                  </a:lnTo>
                  <a:lnTo>
                    <a:pt x="0" y="298321"/>
                  </a:lnTo>
                  <a:close/>
                </a:path>
              </a:pathLst>
            </a:custGeom>
            <a:solidFill>
              <a:srgbClr val="000000">
                <a:alpha val="0"/>
              </a:srgbClr>
            </a:solidFill>
            <a:ln w="38100">
              <a:solidFill>
                <a:srgbClr val="967D55"/>
              </a:solidFill>
            </a:ln>
          </p:spPr>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3244963" y="7071128"/>
            <a:ext cx="4087890" cy="1009838"/>
          </a:xfrm>
          <a:prstGeom prst="rect">
            <a:avLst/>
          </a:prstGeom>
        </p:spPr>
        <p:txBody>
          <a:bodyPr lIns="0" tIns="0" rIns="0" bIns="0" rtlCol="0" anchor="t">
            <a:spAutoFit/>
          </a:bodyPr>
          <a:lstStyle/>
          <a:p>
            <a:pPr algn="ctr">
              <a:lnSpc>
                <a:spcPts val="3750"/>
              </a:lnSpc>
            </a:pPr>
            <a:r>
              <a:rPr lang="en-US" sz="3750">
                <a:solidFill>
                  <a:srgbClr val="271905"/>
                </a:solidFill>
                <a:latin typeface="Bodoni FLF Italics"/>
              </a:rPr>
              <a:t>Perfekter Wettbewerb</a:t>
            </a:r>
          </a:p>
        </p:txBody>
      </p:sp>
      <p:grpSp>
        <p:nvGrpSpPr>
          <p:cNvPr id="23" name="Group 23"/>
          <p:cNvGrpSpPr/>
          <p:nvPr/>
        </p:nvGrpSpPr>
        <p:grpSpPr>
          <a:xfrm>
            <a:off x="10391775" y="6965542"/>
            <a:ext cx="4904796" cy="1132686"/>
            <a:chOff x="0" y="0"/>
            <a:chExt cx="1291798" cy="298320"/>
          </a:xfrm>
        </p:grpSpPr>
        <p:sp>
          <p:nvSpPr>
            <p:cNvPr id="24" name="Freeform 24"/>
            <p:cNvSpPr/>
            <p:nvPr/>
          </p:nvSpPr>
          <p:spPr>
            <a:xfrm>
              <a:off x="0" y="0"/>
              <a:ext cx="1291798" cy="298321"/>
            </a:xfrm>
            <a:custGeom>
              <a:avLst/>
              <a:gdLst/>
              <a:ahLst/>
              <a:cxnLst/>
              <a:rect l="l" t="t" r="r" b="b"/>
              <a:pathLst>
                <a:path w="1291798" h="298321">
                  <a:moveTo>
                    <a:pt x="0" y="0"/>
                  </a:moveTo>
                  <a:lnTo>
                    <a:pt x="1291798" y="0"/>
                  </a:lnTo>
                  <a:lnTo>
                    <a:pt x="1291798" y="298321"/>
                  </a:lnTo>
                  <a:lnTo>
                    <a:pt x="0" y="298321"/>
                  </a:lnTo>
                  <a:close/>
                </a:path>
              </a:pathLst>
            </a:custGeom>
            <a:solidFill>
              <a:srgbClr val="000000">
                <a:alpha val="0"/>
              </a:srgbClr>
            </a:solidFill>
            <a:ln w="38100">
              <a:solidFill>
                <a:srgbClr val="967D55"/>
              </a:solidFill>
            </a:ln>
          </p:spPr>
        </p:sp>
        <p:sp>
          <p:nvSpPr>
            <p:cNvPr id="25" name="TextBox 2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225252" y="7071128"/>
            <a:ext cx="3354798" cy="967740"/>
          </a:xfrm>
          <a:prstGeom prst="rect">
            <a:avLst/>
          </a:prstGeom>
        </p:spPr>
        <p:txBody>
          <a:bodyPr lIns="0" tIns="0" rIns="0" bIns="0" rtlCol="0" anchor="t">
            <a:spAutoFit/>
          </a:bodyPr>
          <a:lstStyle/>
          <a:p>
            <a:pPr algn="ctr">
              <a:lnSpc>
                <a:spcPts val="3600"/>
              </a:lnSpc>
            </a:pPr>
            <a:r>
              <a:rPr lang="en-US" sz="3600">
                <a:solidFill>
                  <a:srgbClr val="271905"/>
                </a:solidFill>
                <a:latin typeface="Bodoni FLF Italics"/>
              </a:rPr>
              <a:t>Monopolistischer Wettbewerb</a:t>
            </a:r>
          </a:p>
        </p:txBody>
      </p:sp>
      <p:sp>
        <p:nvSpPr>
          <p:cNvPr id="27" name="TextBox 27"/>
          <p:cNvSpPr txBox="1"/>
          <p:nvPr/>
        </p:nvSpPr>
        <p:spPr>
          <a:xfrm>
            <a:off x="4010048" y="731151"/>
            <a:ext cx="11737486" cy="2524125"/>
          </a:xfrm>
          <a:prstGeom prst="rect">
            <a:avLst/>
          </a:prstGeom>
        </p:spPr>
        <p:txBody>
          <a:bodyPr lIns="0" tIns="0" rIns="0" bIns="0" rtlCol="0" anchor="t">
            <a:spAutoFit/>
          </a:bodyPr>
          <a:lstStyle/>
          <a:p>
            <a:pPr algn="ctr">
              <a:lnSpc>
                <a:spcPts val="10439"/>
              </a:lnSpc>
            </a:pPr>
            <a:r>
              <a:rPr lang="en-US" sz="8699" u="sng">
                <a:solidFill>
                  <a:srgbClr val="271905"/>
                </a:solidFill>
                <a:latin typeface="Bodoni FLF Italics"/>
              </a:rPr>
              <a:t>Marktstrukturen</a:t>
            </a:r>
          </a:p>
          <a:p>
            <a:pPr algn="ctr">
              <a:lnSpc>
                <a:spcPts val="8879"/>
              </a:lnSpc>
            </a:pPr>
            <a:endParaRPr lang="en-US" sz="8699" u="sng">
              <a:solidFill>
                <a:srgbClr val="271905"/>
              </a:solidFill>
              <a:latin typeface="Bodoni FLF Italics"/>
            </a:endParaRPr>
          </a:p>
        </p:txBody>
      </p:sp>
      <p:sp>
        <p:nvSpPr>
          <p:cNvPr id="28" name="Freeform 28"/>
          <p:cNvSpPr/>
          <p:nvPr/>
        </p:nvSpPr>
        <p:spPr>
          <a:xfrm>
            <a:off x="15667652" y="194342"/>
            <a:ext cx="2364140" cy="4114800"/>
          </a:xfrm>
          <a:custGeom>
            <a:avLst/>
            <a:gdLst/>
            <a:ahLst/>
            <a:cxnLst/>
            <a:rect l="l" t="t" r="r" b="b"/>
            <a:pathLst>
              <a:path w="2364140" h="4114800">
                <a:moveTo>
                  <a:pt x="0" y="0"/>
                </a:moveTo>
                <a:lnTo>
                  <a:pt x="2364140" y="0"/>
                </a:lnTo>
                <a:lnTo>
                  <a:pt x="236414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grpSp>
        <p:nvGrpSpPr>
          <p:cNvPr id="2" name="Group 2"/>
          <p:cNvGrpSpPr/>
          <p:nvPr/>
        </p:nvGrpSpPr>
        <p:grpSpPr>
          <a:xfrm>
            <a:off x="14875708" y="-2383592"/>
            <a:ext cx="4767184" cy="476718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73490" y="336764"/>
            <a:ext cx="7385786" cy="3200400"/>
          </a:xfrm>
          <a:prstGeom prst="rect">
            <a:avLst/>
          </a:prstGeom>
        </p:spPr>
        <p:txBody>
          <a:bodyPr lIns="0" tIns="0" rIns="0" bIns="0" rtlCol="0" anchor="t">
            <a:spAutoFit/>
          </a:bodyPr>
          <a:lstStyle/>
          <a:p>
            <a:pPr algn="ctr">
              <a:lnSpc>
                <a:spcPts val="12239"/>
              </a:lnSpc>
            </a:pPr>
            <a:r>
              <a:rPr lang="en-US" sz="10199">
                <a:solidFill>
                  <a:srgbClr val="271905"/>
                </a:solidFill>
                <a:latin typeface="Bodoni FLF Italics"/>
              </a:rPr>
              <a:t>Monopol</a:t>
            </a:r>
          </a:p>
          <a:p>
            <a:pPr algn="ctr">
              <a:lnSpc>
                <a:spcPts val="12239"/>
              </a:lnSpc>
            </a:pPr>
            <a:endParaRPr lang="en-US" sz="10199">
              <a:solidFill>
                <a:srgbClr val="271905"/>
              </a:solidFill>
              <a:latin typeface="Bodoni FLF Italics"/>
            </a:endParaRPr>
          </a:p>
        </p:txBody>
      </p:sp>
      <p:grpSp>
        <p:nvGrpSpPr>
          <p:cNvPr id="6" name="Group 6"/>
          <p:cNvGrpSpPr/>
          <p:nvPr/>
        </p:nvGrpSpPr>
        <p:grpSpPr>
          <a:xfrm>
            <a:off x="1363492" y="8746101"/>
            <a:ext cx="3521040" cy="3521040"/>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10986615" y="9258300"/>
            <a:ext cx="7301385" cy="0"/>
          </a:xfrm>
          <a:prstGeom prst="line">
            <a:avLst/>
          </a:prstGeom>
          <a:ln w="38100" cap="flat">
            <a:solidFill>
              <a:srgbClr val="967D55"/>
            </a:solidFill>
            <a:prstDash val="solid"/>
            <a:headEnd type="none" w="sm" len="sm"/>
            <a:tailEnd type="none" w="sm" len="sm"/>
          </a:ln>
        </p:spPr>
      </p:sp>
      <p:sp>
        <p:nvSpPr>
          <p:cNvPr id="10" name="TextBox 10"/>
          <p:cNvSpPr txBox="1"/>
          <p:nvPr/>
        </p:nvSpPr>
        <p:spPr>
          <a:xfrm>
            <a:off x="884494" y="3357215"/>
            <a:ext cx="16519012" cy="3477321"/>
          </a:xfrm>
          <a:prstGeom prst="rect">
            <a:avLst/>
          </a:prstGeom>
        </p:spPr>
        <p:txBody>
          <a:bodyPr lIns="0" tIns="0" rIns="0" bIns="0" rtlCol="0" anchor="t">
            <a:spAutoFit/>
          </a:bodyPr>
          <a:lstStyle/>
          <a:p>
            <a:pPr algn="ctr">
              <a:lnSpc>
                <a:spcPts val="6086"/>
              </a:lnSpc>
            </a:pPr>
            <a:r>
              <a:rPr lang="en-US" sz="4347">
                <a:solidFill>
                  <a:srgbClr val="000000"/>
                </a:solidFill>
                <a:latin typeface="Arimo"/>
              </a:rPr>
              <a:t>ein Markt, auf dem nur ein Unternehmen ein Produkt herstellt und verkauft. Ein Unternehmen hat hier in seiner Branche keine Konkurrenz</a:t>
            </a:r>
          </a:p>
          <a:p>
            <a:pPr algn="ctr">
              <a:lnSpc>
                <a:spcPts val="9586"/>
              </a:lnSpc>
              <a:spcBef>
                <a:spcPct val="0"/>
              </a:spcBef>
            </a:pPr>
            <a:endParaRPr lang="en-US" sz="4347">
              <a:solidFill>
                <a:srgbClr val="000000"/>
              </a:solidFill>
              <a:latin typeface="Arimo"/>
            </a:endParaRPr>
          </a:p>
        </p:txBody>
      </p:sp>
      <p:sp>
        <p:nvSpPr>
          <p:cNvPr id="11" name="Freeform 11"/>
          <p:cNvSpPr/>
          <p:nvPr/>
        </p:nvSpPr>
        <p:spPr>
          <a:xfrm>
            <a:off x="12033164" y="6574015"/>
            <a:ext cx="2842544" cy="1954249"/>
          </a:xfrm>
          <a:custGeom>
            <a:avLst/>
            <a:gdLst/>
            <a:ahLst/>
            <a:cxnLst/>
            <a:rect l="l" t="t" r="r" b="b"/>
            <a:pathLst>
              <a:path w="2842544" h="1954249">
                <a:moveTo>
                  <a:pt x="0" y="0"/>
                </a:moveTo>
                <a:lnTo>
                  <a:pt x="2842544" y="0"/>
                </a:lnTo>
                <a:lnTo>
                  <a:pt x="2842544" y="1954249"/>
                </a:lnTo>
                <a:lnTo>
                  <a:pt x="0" y="19542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5835216" y="9094153"/>
            <a:ext cx="6617568" cy="728345"/>
          </a:xfrm>
          <a:prstGeom prst="rect">
            <a:avLst/>
          </a:prstGeom>
        </p:spPr>
        <p:txBody>
          <a:bodyPr lIns="0" tIns="0" rIns="0" bIns="0" rtlCol="0" anchor="t">
            <a:spAutoFit/>
          </a:bodyPr>
          <a:lstStyle/>
          <a:p>
            <a:pPr algn="ctr">
              <a:lnSpc>
                <a:spcPts val="2799"/>
              </a:lnSpc>
            </a:pPr>
            <a:r>
              <a:rPr lang="en-US" sz="2799">
                <a:solidFill>
                  <a:srgbClr val="967D55"/>
                </a:solidFill>
                <a:latin typeface="Alice"/>
              </a:rPr>
              <a:t>09</a:t>
            </a:r>
          </a:p>
          <a:p>
            <a:pPr algn="ctr">
              <a:lnSpc>
                <a:spcPts val="2799"/>
              </a:lnSpc>
            </a:pPr>
            <a:endParaRPr lang="en-US" sz="2799">
              <a:solidFill>
                <a:srgbClr val="967D55"/>
              </a:solidFill>
              <a:latin typeface="Ali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516</Words>
  <Application>Microsoft Office PowerPoint</Application>
  <PresentationFormat>Niestandardowy</PresentationFormat>
  <Paragraphs>115</Paragraphs>
  <Slides>18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18</vt:i4>
      </vt:variant>
    </vt:vector>
  </HeadingPairs>
  <TitlesOfParts>
    <vt:vector size="26" baseType="lpstr">
      <vt:lpstr>Bodoni FLF Italics</vt:lpstr>
      <vt:lpstr>Arimo Bold</vt:lpstr>
      <vt:lpstr>Alice Italics</vt:lpstr>
      <vt:lpstr>Arial</vt:lpstr>
      <vt:lpstr>Calibri</vt:lpstr>
      <vt:lpstr>Arimo</vt:lpstr>
      <vt:lpstr>Alice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Markt</dc:title>
  <cp:lastModifiedBy>Barbara Skoczyńska-Prokopowicz</cp:lastModifiedBy>
  <cp:revision>3</cp:revision>
  <dcterms:created xsi:type="dcterms:W3CDTF">2006-08-16T00:00:00Z</dcterms:created>
  <dcterms:modified xsi:type="dcterms:W3CDTF">2023-06-11T20:36:46Z</dcterms:modified>
  <dc:identifier>DAFf_mroYec</dc:identifier>
</cp:coreProperties>
</file>