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8A09A9-ADFE-4F6E-B2EC-8A380D0CBB93}" v="7" dt="2023-05-15T10:48:31.717"/>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3" d="100"/>
          <a:sy n="53"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7A1CD2-F714-9A42-99A1-EAB29D8B838F}"/>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477755D4-B602-5370-E841-311C1025E4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FA0A82D0-40D6-E105-1CF7-A290B0798453}"/>
              </a:ext>
            </a:extLst>
          </p:cNvPr>
          <p:cNvSpPr>
            <a:spLocks noGrp="1"/>
          </p:cNvSpPr>
          <p:nvPr>
            <p:ph type="dt" sz="half" idx="10"/>
          </p:nvPr>
        </p:nvSpPr>
        <p:spPr/>
        <p:txBody>
          <a:bodyPr/>
          <a:lstStyle/>
          <a:p>
            <a:fld id="{E269D9CB-93F8-4FCB-8FCC-87FD29579AEB}" type="datetimeFigureOut">
              <a:rPr lang="pl-PL" smtClean="0"/>
              <a:t>2023-05-16</a:t>
            </a:fld>
            <a:endParaRPr lang="pl-PL"/>
          </a:p>
        </p:txBody>
      </p:sp>
      <p:sp>
        <p:nvSpPr>
          <p:cNvPr id="5" name="Symbol zastępczy stopki 4">
            <a:extLst>
              <a:ext uri="{FF2B5EF4-FFF2-40B4-BE49-F238E27FC236}">
                <a16:creationId xmlns:a16="http://schemas.microsoft.com/office/drawing/2014/main" id="{5E511D24-A975-0362-69D1-1F953415101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6517281-80CA-3640-5F38-D40482FB39AD}"/>
              </a:ext>
            </a:extLst>
          </p:cNvPr>
          <p:cNvSpPr>
            <a:spLocks noGrp="1"/>
          </p:cNvSpPr>
          <p:nvPr>
            <p:ph type="sldNum" sz="quarter" idx="12"/>
          </p:nvPr>
        </p:nvSpPr>
        <p:spPr/>
        <p:txBody>
          <a:bodyPr/>
          <a:lstStyle/>
          <a:p>
            <a:fld id="{CEED984D-1B6D-4A7F-A26F-69BD9965DDE0}" type="slidenum">
              <a:rPr lang="pl-PL" smtClean="0"/>
              <a:t>‹#›</a:t>
            </a:fld>
            <a:endParaRPr lang="pl-PL"/>
          </a:p>
        </p:txBody>
      </p:sp>
    </p:spTree>
    <p:extLst>
      <p:ext uri="{BB962C8B-B14F-4D97-AF65-F5344CB8AC3E}">
        <p14:creationId xmlns:p14="http://schemas.microsoft.com/office/powerpoint/2010/main" val="2514758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A950B3-87A2-1C2E-1C35-B09B23024ED2}"/>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5ED0B0B2-60D6-D1A6-0256-3AEB624AD970}"/>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AD81E06-BC4D-841A-85C6-06EA86E8CF2F}"/>
              </a:ext>
            </a:extLst>
          </p:cNvPr>
          <p:cNvSpPr>
            <a:spLocks noGrp="1"/>
          </p:cNvSpPr>
          <p:nvPr>
            <p:ph type="dt" sz="half" idx="10"/>
          </p:nvPr>
        </p:nvSpPr>
        <p:spPr/>
        <p:txBody>
          <a:bodyPr/>
          <a:lstStyle/>
          <a:p>
            <a:fld id="{E269D9CB-93F8-4FCB-8FCC-87FD29579AEB}" type="datetimeFigureOut">
              <a:rPr lang="pl-PL" smtClean="0"/>
              <a:t>2023-05-16</a:t>
            </a:fld>
            <a:endParaRPr lang="pl-PL"/>
          </a:p>
        </p:txBody>
      </p:sp>
      <p:sp>
        <p:nvSpPr>
          <p:cNvPr id="5" name="Symbol zastępczy stopki 4">
            <a:extLst>
              <a:ext uri="{FF2B5EF4-FFF2-40B4-BE49-F238E27FC236}">
                <a16:creationId xmlns:a16="http://schemas.microsoft.com/office/drawing/2014/main" id="{4CBDE5C8-7155-B6BB-85F2-CB5F7848CE4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65FCAF4-C2B5-8B4A-C741-66D0CE2869F4}"/>
              </a:ext>
            </a:extLst>
          </p:cNvPr>
          <p:cNvSpPr>
            <a:spLocks noGrp="1"/>
          </p:cNvSpPr>
          <p:nvPr>
            <p:ph type="sldNum" sz="quarter" idx="12"/>
          </p:nvPr>
        </p:nvSpPr>
        <p:spPr/>
        <p:txBody>
          <a:bodyPr/>
          <a:lstStyle/>
          <a:p>
            <a:fld id="{CEED984D-1B6D-4A7F-A26F-69BD9965DDE0}" type="slidenum">
              <a:rPr lang="pl-PL" smtClean="0"/>
              <a:t>‹#›</a:t>
            </a:fld>
            <a:endParaRPr lang="pl-PL"/>
          </a:p>
        </p:txBody>
      </p:sp>
    </p:spTree>
    <p:extLst>
      <p:ext uri="{BB962C8B-B14F-4D97-AF65-F5344CB8AC3E}">
        <p14:creationId xmlns:p14="http://schemas.microsoft.com/office/powerpoint/2010/main" val="2997531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A845C315-1328-F0B9-4A80-7AB57FF40D6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57291BF-0D03-E1AC-D86F-2985857261A4}"/>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003D6AE-3952-4B59-E604-8506007322D2}"/>
              </a:ext>
            </a:extLst>
          </p:cNvPr>
          <p:cNvSpPr>
            <a:spLocks noGrp="1"/>
          </p:cNvSpPr>
          <p:nvPr>
            <p:ph type="dt" sz="half" idx="10"/>
          </p:nvPr>
        </p:nvSpPr>
        <p:spPr/>
        <p:txBody>
          <a:bodyPr/>
          <a:lstStyle/>
          <a:p>
            <a:fld id="{E269D9CB-93F8-4FCB-8FCC-87FD29579AEB}" type="datetimeFigureOut">
              <a:rPr lang="pl-PL" smtClean="0"/>
              <a:t>2023-05-16</a:t>
            </a:fld>
            <a:endParaRPr lang="pl-PL"/>
          </a:p>
        </p:txBody>
      </p:sp>
      <p:sp>
        <p:nvSpPr>
          <p:cNvPr id="5" name="Symbol zastępczy stopki 4">
            <a:extLst>
              <a:ext uri="{FF2B5EF4-FFF2-40B4-BE49-F238E27FC236}">
                <a16:creationId xmlns:a16="http://schemas.microsoft.com/office/drawing/2014/main" id="{18F6E416-E7F3-2632-E98F-73D3B517B45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367142C-9EF6-1783-EE72-788A39EEBA3A}"/>
              </a:ext>
            </a:extLst>
          </p:cNvPr>
          <p:cNvSpPr>
            <a:spLocks noGrp="1"/>
          </p:cNvSpPr>
          <p:nvPr>
            <p:ph type="sldNum" sz="quarter" idx="12"/>
          </p:nvPr>
        </p:nvSpPr>
        <p:spPr/>
        <p:txBody>
          <a:bodyPr/>
          <a:lstStyle/>
          <a:p>
            <a:fld id="{CEED984D-1B6D-4A7F-A26F-69BD9965DDE0}" type="slidenum">
              <a:rPr lang="pl-PL" smtClean="0"/>
              <a:t>‹#›</a:t>
            </a:fld>
            <a:endParaRPr lang="pl-PL"/>
          </a:p>
        </p:txBody>
      </p:sp>
    </p:spTree>
    <p:extLst>
      <p:ext uri="{BB962C8B-B14F-4D97-AF65-F5344CB8AC3E}">
        <p14:creationId xmlns:p14="http://schemas.microsoft.com/office/powerpoint/2010/main" val="281284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0EE86D-199F-B47E-C824-9BBD7CAE2DF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39E5176-B85A-426C-3F10-A6AE0B96519E}"/>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5C85ED0-BE43-462E-893A-55F59628915A}"/>
              </a:ext>
            </a:extLst>
          </p:cNvPr>
          <p:cNvSpPr>
            <a:spLocks noGrp="1"/>
          </p:cNvSpPr>
          <p:nvPr>
            <p:ph type="dt" sz="half" idx="10"/>
          </p:nvPr>
        </p:nvSpPr>
        <p:spPr/>
        <p:txBody>
          <a:bodyPr/>
          <a:lstStyle/>
          <a:p>
            <a:fld id="{E269D9CB-93F8-4FCB-8FCC-87FD29579AEB}" type="datetimeFigureOut">
              <a:rPr lang="pl-PL" smtClean="0"/>
              <a:t>2023-05-16</a:t>
            </a:fld>
            <a:endParaRPr lang="pl-PL"/>
          </a:p>
        </p:txBody>
      </p:sp>
      <p:sp>
        <p:nvSpPr>
          <p:cNvPr id="5" name="Symbol zastępczy stopki 4">
            <a:extLst>
              <a:ext uri="{FF2B5EF4-FFF2-40B4-BE49-F238E27FC236}">
                <a16:creationId xmlns:a16="http://schemas.microsoft.com/office/drawing/2014/main" id="{7937D975-D507-836D-78CE-3CECA0DECA7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5135CEF-6838-394B-A212-AB590E1D8D6F}"/>
              </a:ext>
            </a:extLst>
          </p:cNvPr>
          <p:cNvSpPr>
            <a:spLocks noGrp="1"/>
          </p:cNvSpPr>
          <p:nvPr>
            <p:ph type="sldNum" sz="quarter" idx="12"/>
          </p:nvPr>
        </p:nvSpPr>
        <p:spPr/>
        <p:txBody>
          <a:bodyPr/>
          <a:lstStyle/>
          <a:p>
            <a:fld id="{CEED984D-1B6D-4A7F-A26F-69BD9965DDE0}" type="slidenum">
              <a:rPr lang="pl-PL" smtClean="0"/>
              <a:t>‹#›</a:t>
            </a:fld>
            <a:endParaRPr lang="pl-PL"/>
          </a:p>
        </p:txBody>
      </p:sp>
    </p:spTree>
    <p:extLst>
      <p:ext uri="{BB962C8B-B14F-4D97-AF65-F5344CB8AC3E}">
        <p14:creationId xmlns:p14="http://schemas.microsoft.com/office/powerpoint/2010/main" val="1336962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2BCC59-D0A6-CA2C-CC5C-0BE94364FEF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F3C58B91-7C79-3B23-424F-C70C428F4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8A0192BD-EEE7-AF6B-4270-5CFFBAB81A14}"/>
              </a:ext>
            </a:extLst>
          </p:cNvPr>
          <p:cNvSpPr>
            <a:spLocks noGrp="1"/>
          </p:cNvSpPr>
          <p:nvPr>
            <p:ph type="dt" sz="half" idx="10"/>
          </p:nvPr>
        </p:nvSpPr>
        <p:spPr/>
        <p:txBody>
          <a:bodyPr/>
          <a:lstStyle/>
          <a:p>
            <a:fld id="{E269D9CB-93F8-4FCB-8FCC-87FD29579AEB}" type="datetimeFigureOut">
              <a:rPr lang="pl-PL" smtClean="0"/>
              <a:t>2023-05-16</a:t>
            </a:fld>
            <a:endParaRPr lang="pl-PL"/>
          </a:p>
        </p:txBody>
      </p:sp>
      <p:sp>
        <p:nvSpPr>
          <p:cNvPr id="5" name="Symbol zastępczy stopki 4">
            <a:extLst>
              <a:ext uri="{FF2B5EF4-FFF2-40B4-BE49-F238E27FC236}">
                <a16:creationId xmlns:a16="http://schemas.microsoft.com/office/drawing/2014/main" id="{7BC08C2C-3E99-2AA6-1F9F-2AB2D0765AE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C2E0ABB-FE18-554C-3A74-2109B222B99B}"/>
              </a:ext>
            </a:extLst>
          </p:cNvPr>
          <p:cNvSpPr>
            <a:spLocks noGrp="1"/>
          </p:cNvSpPr>
          <p:nvPr>
            <p:ph type="sldNum" sz="quarter" idx="12"/>
          </p:nvPr>
        </p:nvSpPr>
        <p:spPr/>
        <p:txBody>
          <a:bodyPr/>
          <a:lstStyle/>
          <a:p>
            <a:fld id="{CEED984D-1B6D-4A7F-A26F-69BD9965DDE0}" type="slidenum">
              <a:rPr lang="pl-PL" smtClean="0"/>
              <a:t>‹#›</a:t>
            </a:fld>
            <a:endParaRPr lang="pl-PL"/>
          </a:p>
        </p:txBody>
      </p:sp>
    </p:spTree>
    <p:extLst>
      <p:ext uri="{BB962C8B-B14F-4D97-AF65-F5344CB8AC3E}">
        <p14:creationId xmlns:p14="http://schemas.microsoft.com/office/powerpoint/2010/main" val="596935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514E3F-3AEF-EB46-432A-EFD65982B04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F3E37E0-0152-1811-550B-04B0559256C9}"/>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8889E480-A97D-E019-576E-C0381A76AD46}"/>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B768369-62FF-C871-2D2C-AF9DAF81C840}"/>
              </a:ext>
            </a:extLst>
          </p:cNvPr>
          <p:cNvSpPr>
            <a:spLocks noGrp="1"/>
          </p:cNvSpPr>
          <p:nvPr>
            <p:ph type="dt" sz="half" idx="10"/>
          </p:nvPr>
        </p:nvSpPr>
        <p:spPr/>
        <p:txBody>
          <a:bodyPr/>
          <a:lstStyle/>
          <a:p>
            <a:fld id="{E269D9CB-93F8-4FCB-8FCC-87FD29579AEB}" type="datetimeFigureOut">
              <a:rPr lang="pl-PL" smtClean="0"/>
              <a:t>2023-05-16</a:t>
            </a:fld>
            <a:endParaRPr lang="pl-PL"/>
          </a:p>
        </p:txBody>
      </p:sp>
      <p:sp>
        <p:nvSpPr>
          <p:cNvPr id="6" name="Symbol zastępczy stopki 5">
            <a:extLst>
              <a:ext uri="{FF2B5EF4-FFF2-40B4-BE49-F238E27FC236}">
                <a16:creationId xmlns:a16="http://schemas.microsoft.com/office/drawing/2014/main" id="{8D8ADE77-09D0-8813-8F98-DC21157948A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91F0736-6847-6633-523F-F49413A81245}"/>
              </a:ext>
            </a:extLst>
          </p:cNvPr>
          <p:cNvSpPr>
            <a:spLocks noGrp="1"/>
          </p:cNvSpPr>
          <p:nvPr>
            <p:ph type="sldNum" sz="quarter" idx="12"/>
          </p:nvPr>
        </p:nvSpPr>
        <p:spPr/>
        <p:txBody>
          <a:bodyPr/>
          <a:lstStyle/>
          <a:p>
            <a:fld id="{CEED984D-1B6D-4A7F-A26F-69BD9965DDE0}" type="slidenum">
              <a:rPr lang="pl-PL" smtClean="0"/>
              <a:t>‹#›</a:t>
            </a:fld>
            <a:endParaRPr lang="pl-PL"/>
          </a:p>
        </p:txBody>
      </p:sp>
    </p:spTree>
    <p:extLst>
      <p:ext uri="{BB962C8B-B14F-4D97-AF65-F5344CB8AC3E}">
        <p14:creationId xmlns:p14="http://schemas.microsoft.com/office/powerpoint/2010/main" val="2989187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66E39A-ED25-7898-D37E-95AE48ED7B7B}"/>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1E47BF7-C988-820E-C20A-F78C69470A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DE7E0ACC-3BEE-B572-C2DC-53A5B3A19A09}"/>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4B8E3E7D-E48E-4CAD-0C60-847E6D68FD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27185F01-E7B6-642A-5B9D-B54FF050D3A6}"/>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BC8B8DB-CDFF-33E1-A3E6-8E6B609732FE}"/>
              </a:ext>
            </a:extLst>
          </p:cNvPr>
          <p:cNvSpPr>
            <a:spLocks noGrp="1"/>
          </p:cNvSpPr>
          <p:nvPr>
            <p:ph type="dt" sz="half" idx="10"/>
          </p:nvPr>
        </p:nvSpPr>
        <p:spPr/>
        <p:txBody>
          <a:bodyPr/>
          <a:lstStyle/>
          <a:p>
            <a:fld id="{E269D9CB-93F8-4FCB-8FCC-87FD29579AEB}" type="datetimeFigureOut">
              <a:rPr lang="pl-PL" smtClean="0"/>
              <a:t>2023-05-16</a:t>
            </a:fld>
            <a:endParaRPr lang="pl-PL"/>
          </a:p>
        </p:txBody>
      </p:sp>
      <p:sp>
        <p:nvSpPr>
          <p:cNvPr id="8" name="Symbol zastępczy stopki 7">
            <a:extLst>
              <a:ext uri="{FF2B5EF4-FFF2-40B4-BE49-F238E27FC236}">
                <a16:creationId xmlns:a16="http://schemas.microsoft.com/office/drawing/2014/main" id="{A4FC5356-C007-9434-0BB3-59055C3CA2B5}"/>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7C4437E3-1D4E-9730-AFBC-BE65BA63FBAE}"/>
              </a:ext>
            </a:extLst>
          </p:cNvPr>
          <p:cNvSpPr>
            <a:spLocks noGrp="1"/>
          </p:cNvSpPr>
          <p:nvPr>
            <p:ph type="sldNum" sz="quarter" idx="12"/>
          </p:nvPr>
        </p:nvSpPr>
        <p:spPr/>
        <p:txBody>
          <a:bodyPr/>
          <a:lstStyle/>
          <a:p>
            <a:fld id="{CEED984D-1B6D-4A7F-A26F-69BD9965DDE0}" type="slidenum">
              <a:rPr lang="pl-PL" smtClean="0"/>
              <a:t>‹#›</a:t>
            </a:fld>
            <a:endParaRPr lang="pl-PL"/>
          </a:p>
        </p:txBody>
      </p:sp>
    </p:spTree>
    <p:extLst>
      <p:ext uri="{BB962C8B-B14F-4D97-AF65-F5344CB8AC3E}">
        <p14:creationId xmlns:p14="http://schemas.microsoft.com/office/powerpoint/2010/main" val="2347539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2B7A03-DAEF-3AF6-B1C5-4F011C2B372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1A81A7D-3794-80D1-A009-3E5B0DEB618B}"/>
              </a:ext>
            </a:extLst>
          </p:cNvPr>
          <p:cNvSpPr>
            <a:spLocks noGrp="1"/>
          </p:cNvSpPr>
          <p:nvPr>
            <p:ph type="dt" sz="half" idx="10"/>
          </p:nvPr>
        </p:nvSpPr>
        <p:spPr/>
        <p:txBody>
          <a:bodyPr/>
          <a:lstStyle/>
          <a:p>
            <a:fld id="{E269D9CB-93F8-4FCB-8FCC-87FD29579AEB}" type="datetimeFigureOut">
              <a:rPr lang="pl-PL" smtClean="0"/>
              <a:t>2023-05-16</a:t>
            </a:fld>
            <a:endParaRPr lang="pl-PL"/>
          </a:p>
        </p:txBody>
      </p:sp>
      <p:sp>
        <p:nvSpPr>
          <p:cNvPr id="4" name="Symbol zastępczy stopki 3">
            <a:extLst>
              <a:ext uri="{FF2B5EF4-FFF2-40B4-BE49-F238E27FC236}">
                <a16:creationId xmlns:a16="http://schemas.microsoft.com/office/drawing/2014/main" id="{BA27B4E3-3CD4-418F-1346-BA0A599919A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F2E1A6BB-E2D4-89BD-FE88-90826A7ED016}"/>
              </a:ext>
            </a:extLst>
          </p:cNvPr>
          <p:cNvSpPr>
            <a:spLocks noGrp="1"/>
          </p:cNvSpPr>
          <p:nvPr>
            <p:ph type="sldNum" sz="quarter" idx="12"/>
          </p:nvPr>
        </p:nvSpPr>
        <p:spPr/>
        <p:txBody>
          <a:bodyPr/>
          <a:lstStyle/>
          <a:p>
            <a:fld id="{CEED984D-1B6D-4A7F-A26F-69BD9965DDE0}" type="slidenum">
              <a:rPr lang="pl-PL" smtClean="0"/>
              <a:t>‹#›</a:t>
            </a:fld>
            <a:endParaRPr lang="pl-PL"/>
          </a:p>
        </p:txBody>
      </p:sp>
    </p:spTree>
    <p:extLst>
      <p:ext uri="{BB962C8B-B14F-4D97-AF65-F5344CB8AC3E}">
        <p14:creationId xmlns:p14="http://schemas.microsoft.com/office/powerpoint/2010/main" val="2289979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C50E37E-460B-F396-351F-77654926E90B}"/>
              </a:ext>
            </a:extLst>
          </p:cNvPr>
          <p:cNvSpPr>
            <a:spLocks noGrp="1"/>
          </p:cNvSpPr>
          <p:nvPr>
            <p:ph type="dt" sz="half" idx="10"/>
          </p:nvPr>
        </p:nvSpPr>
        <p:spPr/>
        <p:txBody>
          <a:bodyPr/>
          <a:lstStyle/>
          <a:p>
            <a:fld id="{E269D9CB-93F8-4FCB-8FCC-87FD29579AEB}" type="datetimeFigureOut">
              <a:rPr lang="pl-PL" smtClean="0"/>
              <a:t>2023-05-16</a:t>
            </a:fld>
            <a:endParaRPr lang="pl-PL"/>
          </a:p>
        </p:txBody>
      </p:sp>
      <p:sp>
        <p:nvSpPr>
          <p:cNvPr id="3" name="Symbol zastępczy stopki 2">
            <a:extLst>
              <a:ext uri="{FF2B5EF4-FFF2-40B4-BE49-F238E27FC236}">
                <a16:creationId xmlns:a16="http://schemas.microsoft.com/office/drawing/2014/main" id="{ADFAB2A6-189D-2353-D383-3643E2D3A20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98043BC3-162F-DBE5-2804-5ACC9AC7917C}"/>
              </a:ext>
            </a:extLst>
          </p:cNvPr>
          <p:cNvSpPr>
            <a:spLocks noGrp="1"/>
          </p:cNvSpPr>
          <p:nvPr>
            <p:ph type="sldNum" sz="quarter" idx="12"/>
          </p:nvPr>
        </p:nvSpPr>
        <p:spPr/>
        <p:txBody>
          <a:bodyPr/>
          <a:lstStyle/>
          <a:p>
            <a:fld id="{CEED984D-1B6D-4A7F-A26F-69BD9965DDE0}" type="slidenum">
              <a:rPr lang="pl-PL" smtClean="0"/>
              <a:t>‹#›</a:t>
            </a:fld>
            <a:endParaRPr lang="pl-PL"/>
          </a:p>
        </p:txBody>
      </p:sp>
    </p:spTree>
    <p:extLst>
      <p:ext uri="{BB962C8B-B14F-4D97-AF65-F5344CB8AC3E}">
        <p14:creationId xmlns:p14="http://schemas.microsoft.com/office/powerpoint/2010/main" val="1851028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9D6253-123F-B9AF-F84F-00B9A856C34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79EFBBF2-1FF6-3223-B2BC-3484A4BE6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1A40CA1E-2AC4-CFDF-2E76-E8D6967A7D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6217018-FE9A-3B57-5AA6-E7B93D201C58}"/>
              </a:ext>
            </a:extLst>
          </p:cNvPr>
          <p:cNvSpPr>
            <a:spLocks noGrp="1"/>
          </p:cNvSpPr>
          <p:nvPr>
            <p:ph type="dt" sz="half" idx="10"/>
          </p:nvPr>
        </p:nvSpPr>
        <p:spPr/>
        <p:txBody>
          <a:bodyPr/>
          <a:lstStyle/>
          <a:p>
            <a:fld id="{E269D9CB-93F8-4FCB-8FCC-87FD29579AEB}" type="datetimeFigureOut">
              <a:rPr lang="pl-PL" smtClean="0"/>
              <a:t>2023-05-16</a:t>
            </a:fld>
            <a:endParaRPr lang="pl-PL"/>
          </a:p>
        </p:txBody>
      </p:sp>
      <p:sp>
        <p:nvSpPr>
          <p:cNvPr id="6" name="Symbol zastępczy stopki 5">
            <a:extLst>
              <a:ext uri="{FF2B5EF4-FFF2-40B4-BE49-F238E27FC236}">
                <a16:creationId xmlns:a16="http://schemas.microsoft.com/office/drawing/2014/main" id="{221202A5-CC7D-B001-5205-F5CDCD48EA0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1917E30-4EEC-AE08-B5D3-7DBB7456F854}"/>
              </a:ext>
            </a:extLst>
          </p:cNvPr>
          <p:cNvSpPr>
            <a:spLocks noGrp="1"/>
          </p:cNvSpPr>
          <p:nvPr>
            <p:ph type="sldNum" sz="quarter" idx="12"/>
          </p:nvPr>
        </p:nvSpPr>
        <p:spPr/>
        <p:txBody>
          <a:bodyPr/>
          <a:lstStyle/>
          <a:p>
            <a:fld id="{CEED984D-1B6D-4A7F-A26F-69BD9965DDE0}" type="slidenum">
              <a:rPr lang="pl-PL" smtClean="0"/>
              <a:t>‹#›</a:t>
            </a:fld>
            <a:endParaRPr lang="pl-PL"/>
          </a:p>
        </p:txBody>
      </p:sp>
    </p:spTree>
    <p:extLst>
      <p:ext uri="{BB962C8B-B14F-4D97-AF65-F5344CB8AC3E}">
        <p14:creationId xmlns:p14="http://schemas.microsoft.com/office/powerpoint/2010/main" val="35878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1CC203-574E-E4DC-DD40-4D9DB59970D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0E4EBB1C-B726-9787-39AF-0FD7CF14DD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B4FA00C-D120-7D18-ED52-BE32455E7E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BC56FBA-31AC-4E7D-329F-35A23E18C1F3}"/>
              </a:ext>
            </a:extLst>
          </p:cNvPr>
          <p:cNvSpPr>
            <a:spLocks noGrp="1"/>
          </p:cNvSpPr>
          <p:nvPr>
            <p:ph type="dt" sz="half" idx="10"/>
          </p:nvPr>
        </p:nvSpPr>
        <p:spPr/>
        <p:txBody>
          <a:bodyPr/>
          <a:lstStyle/>
          <a:p>
            <a:fld id="{E269D9CB-93F8-4FCB-8FCC-87FD29579AEB}" type="datetimeFigureOut">
              <a:rPr lang="pl-PL" smtClean="0"/>
              <a:t>2023-05-16</a:t>
            </a:fld>
            <a:endParaRPr lang="pl-PL"/>
          </a:p>
        </p:txBody>
      </p:sp>
      <p:sp>
        <p:nvSpPr>
          <p:cNvPr id="6" name="Symbol zastępczy stopki 5">
            <a:extLst>
              <a:ext uri="{FF2B5EF4-FFF2-40B4-BE49-F238E27FC236}">
                <a16:creationId xmlns:a16="http://schemas.microsoft.com/office/drawing/2014/main" id="{6DA92919-3652-CCFB-2706-68B101C2CD2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BB7906C-F1D2-E7E5-4BEA-7A2592C4C4EE}"/>
              </a:ext>
            </a:extLst>
          </p:cNvPr>
          <p:cNvSpPr>
            <a:spLocks noGrp="1"/>
          </p:cNvSpPr>
          <p:nvPr>
            <p:ph type="sldNum" sz="quarter" idx="12"/>
          </p:nvPr>
        </p:nvSpPr>
        <p:spPr/>
        <p:txBody>
          <a:bodyPr/>
          <a:lstStyle/>
          <a:p>
            <a:fld id="{CEED984D-1B6D-4A7F-A26F-69BD9965DDE0}" type="slidenum">
              <a:rPr lang="pl-PL" smtClean="0"/>
              <a:t>‹#›</a:t>
            </a:fld>
            <a:endParaRPr lang="pl-PL"/>
          </a:p>
        </p:txBody>
      </p:sp>
    </p:spTree>
    <p:extLst>
      <p:ext uri="{BB962C8B-B14F-4D97-AF65-F5344CB8AC3E}">
        <p14:creationId xmlns:p14="http://schemas.microsoft.com/office/powerpoint/2010/main" val="47746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2E8FEC47-555F-D765-69EF-AA1CF07ADB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CD01E4CC-E15E-01D5-3847-E6ABBCB38F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3ADAEE7-4126-6D28-32EF-4FAAC1C373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9D9CB-93F8-4FCB-8FCC-87FD29579AEB}" type="datetimeFigureOut">
              <a:rPr lang="pl-PL" smtClean="0"/>
              <a:t>2023-05-16</a:t>
            </a:fld>
            <a:endParaRPr lang="pl-PL"/>
          </a:p>
        </p:txBody>
      </p:sp>
      <p:sp>
        <p:nvSpPr>
          <p:cNvPr id="5" name="Symbol zastępczy stopki 4">
            <a:extLst>
              <a:ext uri="{FF2B5EF4-FFF2-40B4-BE49-F238E27FC236}">
                <a16:creationId xmlns:a16="http://schemas.microsoft.com/office/drawing/2014/main" id="{EB14A178-92F8-3915-F722-87F1E1F7E1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294EE24D-C576-3720-BCA6-46389C1875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D984D-1B6D-4A7F-A26F-69BD9965DDE0}" type="slidenum">
              <a:rPr lang="pl-PL" smtClean="0"/>
              <a:t>‹#›</a:t>
            </a:fld>
            <a:endParaRPr lang="pl-PL"/>
          </a:p>
        </p:txBody>
      </p:sp>
    </p:spTree>
    <p:extLst>
      <p:ext uri="{BB962C8B-B14F-4D97-AF65-F5344CB8AC3E}">
        <p14:creationId xmlns:p14="http://schemas.microsoft.com/office/powerpoint/2010/main" val="4013020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rbeitgeber.de/die-bda/" TargetMode="External"/><Relationship Id="rId2" Type="http://schemas.openxmlformats.org/officeDocument/2006/relationships/hyperlink" Target="https://www.brunel.net/de-de/karriere-lexikon/arbeitgeberverband" TargetMode="External"/><Relationship Id="rId1" Type="http://schemas.openxmlformats.org/officeDocument/2006/relationships/slideLayout" Target="../slideLayouts/slideLayout2.xml"/><Relationship Id="rId4" Type="http://schemas.openxmlformats.org/officeDocument/2006/relationships/hyperlink" Target="https://de.wikipedia.org/wiki/Arbeitgeberverban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1A68133-6314-D225-F915-A6A220B58C76}"/>
              </a:ext>
            </a:extLst>
          </p:cNvPr>
          <p:cNvSpPr>
            <a:spLocks noGrp="1"/>
          </p:cNvSpPr>
          <p:nvPr>
            <p:ph type="ctrTitle"/>
          </p:nvPr>
        </p:nvSpPr>
        <p:spPr>
          <a:xfrm>
            <a:off x="1524000" y="1293338"/>
            <a:ext cx="9144000" cy="3274592"/>
          </a:xfrm>
        </p:spPr>
        <p:txBody>
          <a:bodyPr anchor="ctr">
            <a:normAutofit/>
          </a:bodyPr>
          <a:lstStyle/>
          <a:p>
            <a:r>
              <a:rPr lang="pl-PL" sz="7200" dirty="0"/>
              <a:t>Der </a:t>
            </a:r>
            <a:r>
              <a:rPr lang="de-DE" sz="7200" dirty="0"/>
              <a:t>Arbeitgeberverband</a:t>
            </a:r>
            <a:endParaRPr lang="pl-PL" sz="7200" dirty="0"/>
          </a:p>
        </p:txBody>
      </p:sp>
      <p:sp>
        <p:nvSpPr>
          <p:cNvPr id="3" name="Podtytuł 2">
            <a:extLst>
              <a:ext uri="{FF2B5EF4-FFF2-40B4-BE49-F238E27FC236}">
                <a16:creationId xmlns:a16="http://schemas.microsoft.com/office/drawing/2014/main" id="{3A23418F-2755-C05B-9061-97B141D55DAC}"/>
              </a:ext>
            </a:extLst>
          </p:cNvPr>
          <p:cNvSpPr>
            <a:spLocks noGrp="1"/>
          </p:cNvSpPr>
          <p:nvPr>
            <p:ph type="subTitle" idx="1"/>
          </p:nvPr>
        </p:nvSpPr>
        <p:spPr>
          <a:xfrm>
            <a:off x="2451536" y="3729540"/>
            <a:ext cx="9144000" cy="2022587"/>
          </a:xfrm>
        </p:spPr>
        <p:txBody>
          <a:bodyPr anchor="ctr">
            <a:normAutofit/>
          </a:bodyPr>
          <a:lstStyle/>
          <a:p>
            <a:pPr algn="r"/>
            <a:r>
              <a:rPr lang="de-DE" dirty="0"/>
              <a:t>Bearbeitet von : </a:t>
            </a:r>
            <a:r>
              <a:rPr lang="pl-PL" dirty="0"/>
              <a:t>Magdalena Bębnik</a:t>
            </a:r>
            <a:endParaRPr lang="de-DE" dirty="0"/>
          </a:p>
          <a:p>
            <a:pPr algn="r"/>
            <a:r>
              <a:rPr lang="de-DE" dirty="0"/>
              <a:t>Fakultät für Finanz- und Rechnungswesen </a:t>
            </a:r>
          </a:p>
          <a:p>
            <a:pPr algn="r"/>
            <a:r>
              <a:rPr lang="de-DE" dirty="0" err="1"/>
              <a:t>Rzeszower</a:t>
            </a:r>
            <a:r>
              <a:rPr lang="de-DE" dirty="0"/>
              <a:t> Universität</a:t>
            </a:r>
          </a:p>
          <a:p>
            <a:pPr algn="r"/>
            <a:r>
              <a:rPr lang="de-DE" dirty="0"/>
              <a:t>20</a:t>
            </a:r>
            <a:r>
              <a:rPr lang="pl-PL" dirty="0"/>
              <a:t>22/2023</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 name="Obraz 3">
            <a:extLst>
              <a:ext uri="{FF2B5EF4-FFF2-40B4-BE49-F238E27FC236}">
                <a16:creationId xmlns:a16="http://schemas.microsoft.com/office/drawing/2014/main" id="{D2F422A3-13C4-3E47-E9BA-2D1940E42FDC}"/>
              </a:ext>
            </a:extLst>
          </p:cNvPr>
          <p:cNvPicPr>
            <a:picLocks noChangeAspect="1"/>
          </p:cNvPicPr>
          <p:nvPr/>
        </p:nvPicPr>
        <p:blipFill rotWithShape="1">
          <a:blip r:embed="rId2"/>
          <a:srcRect l="25884" t="24802" r="24648" b="27584"/>
          <a:stretch/>
        </p:blipFill>
        <p:spPr>
          <a:xfrm>
            <a:off x="1020290" y="-47635"/>
            <a:ext cx="1741959" cy="1676633"/>
          </a:xfrm>
          <a:prstGeom prst="rect">
            <a:avLst/>
          </a:prstGeom>
        </p:spPr>
      </p:pic>
    </p:spTree>
    <p:extLst>
      <p:ext uri="{BB962C8B-B14F-4D97-AF65-F5344CB8AC3E}">
        <p14:creationId xmlns:p14="http://schemas.microsoft.com/office/powerpoint/2010/main" val="1085960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2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61A0999-05CF-1769-FEC6-A091FC097D66}"/>
              </a:ext>
            </a:extLst>
          </p:cNvPr>
          <p:cNvSpPr>
            <a:spLocks noGrp="1"/>
          </p:cNvSpPr>
          <p:nvPr>
            <p:ph type="title"/>
          </p:nvPr>
        </p:nvSpPr>
        <p:spPr>
          <a:xfrm>
            <a:off x="1153618" y="1239927"/>
            <a:ext cx="4008586" cy="4680583"/>
          </a:xfrm>
        </p:spPr>
        <p:txBody>
          <a:bodyPr anchor="ctr">
            <a:normAutofit/>
          </a:bodyPr>
          <a:lstStyle/>
          <a:p>
            <a:r>
              <a:rPr lang="de-DE" sz="3300" dirty="0"/>
              <a:t>Was sind die Vorteile einer Mitgliedschaft in einem Arbeitgeberverband?</a:t>
            </a:r>
            <a:endParaRPr lang="pl-PL" sz="3300" dirty="0"/>
          </a:p>
        </p:txBody>
      </p:sp>
      <p:sp>
        <p:nvSpPr>
          <p:cNvPr id="3" name="Symbol zastępczy zawartości 2">
            <a:extLst>
              <a:ext uri="{FF2B5EF4-FFF2-40B4-BE49-F238E27FC236}">
                <a16:creationId xmlns:a16="http://schemas.microsoft.com/office/drawing/2014/main" id="{957C96A0-4F6E-C342-0800-9ED3003501EB}"/>
              </a:ext>
            </a:extLst>
          </p:cNvPr>
          <p:cNvSpPr>
            <a:spLocks noGrp="1"/>
          </p:cNvSpPr>
          <p:nvPr>
            <p:ph idx="1"/>
          </p:nvPr>
        </p:nvSpPr>
        <p:spPr>
          <a:xfrm>
            <a:off x="5736294" y="857251"/>
            <a:ext cx="5527453" cy="5063260"/>
          </a:xfrm>
        </p:spPr>
        <p:txBody>
          <a:bodyPr anchor="ctr">
            <a:normAutofit lnSpcReduction="10000"/>
          </a:bodyPr>
          <a:lstStyle/>
          <a:p>
            <a:pPr marL="0" indent="0">
              <a:spcAft>
                <a:spcPts val="1000"/>
              </a:spcAft>
              <a:buNone/>
            </a:pPr>
            <a:r>
              <a:rPr lang="de-DE" sz="2400" dirty="0"/>
              <a:t>Interessensvertretung: Ein Arbeitgeberverband vertritt die Stimmen seiner Mitglieder. Durch die große </a:t>
            </a:r>
            <a:r>
              <a:rPr lang="de-DE" sz="2400"/>
              <a:t>Mitgleiderzahl</a:t>
            </a:r>
            <a:r>
              <a:rPr lang="de-DE" sz="2400" dirty="0"/>
              <a:t> hat der Arbeitgeberverband deutlich mehr Kraft seine Interessen durchzusetzen als ein einzelner Arbeitgeber. Positive Erfolge können so leichter und schneller erzielt werden.</a:t>
            </a:r>
            <a:endParaRPr lang="pl-PL" sz="2400" dirty="0"/>
          </a:p>
          <a:p>
            <a:pPr marL="0" indent="0">
              <a:spcAft>
                <a:spcPts val="1000"/>
              </a:spcAft>
              <a:buNone/>
            </a:pPr>
            <a:r>
              <a:rPr lang="de-DE" sz="2400" dirty="0"/>
              <a:t>Betreuungsleistungen: Arbeitgeber, die einem Arbeitgeberverband angehören, profitieren von kostenlosen Beratungsleistungen und haben darüber hinaus die Möglichkeit, eine kostenlose Vertretung bei Arbeits- und Sozialgerichten wahrzunehmen.  </a:t>
            </a:r>
            <a:endParaRPr lang="pl-PL" sz="2400" dirty="0"/>
          </a:p>
        </p:txBody>
      </p:sp>
    </p:spTree>
    <p:extLst>
      <p:ext uri="{BB962C8B-B14F-4D97-AF65-F5344CB8AC3E}">
        <p14:creationId xmlns:p14="http://schemas.microsoft.com/office/powerpoint/2010/main" val="1480143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E7AE71A-EEED-AC67-E3BC-2F434ADA4A08}"/>
              </a:ext>
            </a:extLst>
          </p:cNvPr>
          <p:cNvSpPr>
            <a:spLocks noGrp="1"/>
          </p:cNvSpPr>
          <p:nvPr>
            <p:ph type="title"/>
          </p:nvPr>
        </p:nvSpPr>
        <p:spPr>
          <a:xfrm>
            <a:off x="9267909" y="2023110"/>
            <a:ext cx="2469624" cy="2846070"/>
          </a:xfrm>
        </p:spPr>
        <p:txBody>
          <a:bodyPr vert="horz" lIns="91440" tIns="45720" rIns="91440" bIns="45720" rtlCol="0" anchor="ctr">
            <a:normAutofit/>
          </a:bodyPr>
          <a:lstStyle/>
          <a:p>
            <a:r>
              <a:rPr lang="en-US" sz="3700" kern="1200">
                <a:solidFill>
                  <a:schemeClr val="tx1"/>
                </a:solidFill>
                <a:latin typeface="+mj-lt"/>
                <a:ea typeface="+mj-ea"/>
                <a:cs typeface="+mj-cs"/>
              </a:rPr>
              <a:t>Wörterbuch</a:t>
            </a:r>
          </a:p>
        </p:txBody>
      </p:sp>
      <p:sp>
        <p:nvSpPr>
          <p:cNvPr id="30" name="Rectangle 29">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Symbol zastępczy zawartości 7">
            <a:extLst>
              <a:ext uri="{FF2B5EF4-FFF2-40B4-BE49-F238E27FC236}">
                <a16:creationId xmlns:a16="http://schemas.microsoft.com/office/drawing/2014/main" id="{63B05961-FA7F-0F86-5B3A-2402D8A9836A}"/>
              </a:ext>
            </a:extLst>
          </p:cNvPr>
          <p:cNvGraphicFramePr>
            <a:graphicFrameLocks noGrp="1"/>
          </p:cNvGraphicFramePr>
          <p:nvPr>
            <p:ph idx="1"/>
            <p:extLst>
              <p:ext uri="{D42A27DB-BD31-4B8C-83A1-F6EECF244321}">
                <p14:modId xmlns:p14="http://schemas.microsoft.com/office/powerpoint/2010/main" val="128779123"/>
              </p:ext>
            </p:extLst>
          </p:nvPr>
        </p:nvGraphicFramePr>
        <p:xfrm>
          <a:off x="198040" y="201600"/>
          <a:ext cx="8385384" cy="6439630"/>
        </p:xfrm>
        <a:graphic>
          <a:graphicData uri="http://schemas.openxmlformats.org/drawingml/2006/table">
            <a:tbl>
              <a:tblPr firstRow="1" firstCol="1" bandRow="1">
                <a:solidFill>
                  <a:schemeClr val="bg1">
                    <a:lumMod val="95000"/>
                  </a:schemeClr>
                </a:solidFill>
                <a:tableStyleId>{5C22544A-7EE6-4342-B048-85BDC9FD1C3A}</a:tableStyleId>
              </a:tblPr>
              <a:tblGrid>
                <a:gridCol w="4486467">
                  <a:extLst>
                    <a:ext uri="{9D8B030D-6E8A-4147-A177-3AD203B41FA5}">
                      <a16:colId xmlns:a16="http://schemas.microsoft.com/office/drawing/2014/main" val="1716434740"/>
                    </a:ext>
                  </a:extLst>
                </a:gridCol>
                <a:gridCol w="3898917">
                  <a:extLst>
                    <a:ext uri="{9D8B030D-6E8A-4147-A177-3AD203B41FA5}">
                      <a16:colId xmlns:a16="http://schemas.microsoft.com/office/drawing/2014/main" val="3763061180"/>
                    </a:ext>
                  </a:extLst>
                </a:gridCol>
              </a:tblGrid>
              <a:tr h="6439630">
                <a:tc>
                  <a:txBody>
                    <a:bodyPr/>
                    <a:lstStyle/>
                    <a:p>
                      <a:pPr>
                        <a:lnSpc>
                          <a:spcPct val="150000"/>
                        </a:lnSpc>
                        <a:spcAft>
                          <a:spcPts val="1000"/>
                        </a:spcAft>
                      </a:pPr>
                      <a:r>
                        <a:rPr lang="de-DE" sz="1800" b="1" cap="none" spc="0" dirty="0">
                          <a:solidFill>
                            <a:schemeClr val="tx1"/>
                          </a:solidFill>
                          <a:effectLst/>
                          <a:latin typeface="+mj-lt"/>
                        </a:rPr>
                        <a:t>der Arbeitgeberverband – </a:t>
                      </a:r>
                      <a:r>
                        <a:rPr lang="de-DE" sz="1800" b="1" cap="none" spc="0" dirty="0" err="1">
                          <a:solidFill>
                            <a:schemeClr val="tx1"/>
                          </a:solidFill>
                          <a:effectLst/>
                          <a:latin typeface="+mj-lt"/>
                        </a:rPr>
                        <a:t>związek</a:t>
                      </a:r>
                      <a:r>
                        <a:rPr lang="de-DE" sz="1800" b="1" cap="none" spc="0" dirty="0">
                          <a:solidFill>
                            <a:schemeClr val="tx1"/>
                          </a:solidFill>
                          <a:effectLst/>
                          <a:latin typeface="+mj-lt"/>
                        </a:rPr>
                        <a:t> </a:t>
                      </a:r>
                      <a:r>
                        <a:rPr lang="de-DE" sz="1800" b="1" cap="none" spc="0" dirty="0" err="1">
                          <a:solidFill>
                            <a:schemeClr val="tx1"/>
                          </a:solidFill>
                          <a:effectLst/>
                          <a:latin typeface="+mj-lt"/>
                        </a:rPr>
                        <a:t>pracodawców</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die Branchenzugehörigkeit – </a:t>
                      </a:r>
                      <a:r>
                        <a:rPr lang="de-DE" sz="1800" b="1" cap="none" spc="0" dirty="0" err="1">
                          <a:solidFill>
                            <a:schemeClr val="tx1"/>
                          </a:solidFill>
                          <a:effectLst/>
                          <a:latin typeface="+mj-lt"/>
                        </a:rPr>
                        <a:t>przynależność</a:t>
                      </a:r>
                      <a:r>
                        <a:rPr lang="de-DE" sz="1800" b="1" cap="none" spc="0" dirty="0">
                          <a:solidFill>
                            <a:schemeClr val="tx1"/>
                          </a:solidFill>
                          <a:effectLst/>
                          <a:latin typeface="+mj-lt"/>
                        </a:rPr>
                        <a:t> </a:t>
                      </a:r>
                      <a:r>
                        <a:rPr lang="de-DE" sz="1800" b="1" cap="none" spc="0" dirty="0" err="1">
                          <a:solidFill>
                            <a:schemeClr val="tx1"/>
                          </a:solidFill>
                          <a:effectLst/>
                          <a:latin typeface="+mj-lt"/>
                        </a:rPr>
                        <a:t>branżowa</a:t>
                      </a:r>
                      <a:endParaRPr lang="pl-PL" sz="1800" b="1" cap="none" spc="0" dirty="0">
                        <a:solidFill>
                          <a:schemeClr val="tx1"/>
                        </a:solidFill>
                        <a:effectLst/>
                        <a:latin typeface="+mj-lt"/>
                      </a:endParaRPr>
                    </a:p>
                    <a:p>
                      <a:pPr>
                        <a:lnSpc>
                          <a:spcPct val="150000"/>
                        </a:lnSpc>
                        <a:spcAft>
                          <a:spcPts val="1000"/>
                        </a:spcAft>
                        <a:tabLst>
                          <a:tab pos="1786890" algn="l"/>
                        </a:tabLst>
                      </a:pPr>
                      <a:r>
                        <a:rPr lang="pl-PL" sz="1800" b="1" cap="none" spc="0" dirty="0" err="1">
                          <a:solidFill>
                            <a:schemeClr val="tx1"/>
                          </a:solidFill>
                          <a:effectLst/>
                          <a:latin typeface="+mj-lt"/>
                        </a:rPr>
                        <a:t>die</a:t>
                      </a:r>
                      <a:r>
                        <a:rPr lang="pl-PL" sz="1800" b="1" cap="none" spc="0" dirty="0">
                          <a:solidFill>
                            <a:schemeClr val="tx1"/>
                          </a:solidFill>
                          <a:effectLst/>
                          <a:latin typeface="+mj-lt"/>
                        </a:rPr>
                        <a:t> </a:t>
                      </a:r>
                      <a:r>
                        <a:rPr lang="pl-PL" sz="1800" b="1" cap="none" spc="0" dirty="0" err="1">
                          <a:solidFill>
                            <a:schemeClr val="tx1"/>
                          </a:solidFill>
                          <a:effectLst/>
                          <a:latin typeface="+mj-lt"/>
                        </a:rPr>
                        <a:t>Gewerkschaft</a:t>
                      </a:r>
                      <a:r>
                        <a:rPr lang="pl-PL" sz="1800" b="1" cap="none" spc="0" dirty="0">
                          <a:solidFill>
                            <a:schemeClr val="tx1"/>
                          </a:solidFill>
                          <a:effectLst/>
                          <a:latin typeface="+mj-lt"/>
                        </a:rPr>
                        <a:t> – związek zawodowy</a:t>
                      </a:r>
                    </a:p>
                    <a:p>
                      <a:pPr>
                        <a:lnSpc>
                          <a:spcPct val="150000"/>
                        </a:lnSpc>
                        <a:spcAft>
                          <a:spcPts val="1000"/>
                        </a:spcAft>
                      </a:pPr>
                      <a:r>
                        <a:rPr lang="pl-PL" sz="1800" b="1" cap="none" spc="0" dirty="0" err="1">
                          <a:solidFill>
                            <a:schemeClr val="tx1"/>
                          </a:solidFill>
                          <a:effectLst/>
                          <a:latin typeface="+mj-lt"/>
                        </a:rPr>
                        <a:t>die</a:t>
                      </a:r>
                      <a:r>
                        <a:rPr lang="pl-PL" sz="1800" b="1" cap="none" spc="0" dirty="0">
                          <a:solidFill>
                            <a:schemeClr val="tx1"/>
                          </a:solidFill>
                          <a:effectLst/>
                          <a:latin typeface="+mj-lt"/>
                        </a:rPr>
                        <a:t> </a:t>
                      </a:r>
                      <a:r>
                        <a:rPr lang="pl-PL" sz="1800" b="1" cap="none" spc="0" dirty="0" err="1">
                          <a:solidFill>
                            <a:schemeClr val="tx1"/>
                          </a:solidFill>
                          <a:effectLst/>
                          <a:latin typeface="+mj-lt"/>
                        </a:rPr>
                        <a:t>Tarifpolitik</a:t>
                      </a:r>
                      <a:r>
                        <a:rPr lang="pl-PL" sz="1800" b="1" cap="none" spc="0" dirty="0">
                          <a:solidFill>
                            <a:schemeClr val="tx1"/>
                          </a:solidFill>
                          <a:effectLst/>
                          <a:latin typeface="+mj-lt"/>
                        </a:rPr>
                        <a:t> – polityka taryfowa, dot. układów zbiorowych</a:t>
                      </a:r>
                    </a:p>
                    <a:p>
                      <a:pPr>
                        <a:lnSpc>
                          <a:spcPct val="150000"/>
                        </a:lnSpc>
                        <a:spcAft>
                          <a:spcPts val="1000"/>
                        </a:spcAft>
                      </a:pPr>
                      <a:r>
                        <a:rPr lang="pl-PL" sz="1800" b="1" cap="none" spc="0" dirty="0" err="1">
                          <a:solidFill>
                            <a:schemeClr val="tx1"/>
                          </a:solidFill>
                          <a:effectLst/>
                          <a:latin typeface="+mj-lt"/>
                        </a:rPr>
                        <a:t>die</a:t>
                      </a:r>
                      <a:r>
                        <a:rPr lang="pl-PL" sz="1800" b="1" cap="none" spc="0" dirty="0">
                          <a:solidFill>
                            <a:schemeClr val="tx1"/>
                          </a:solidFill>
                          <a:effectLst/>
                          <a:latin typeface="+mj-lt"/>
                        </a:rPr>
                        <a:t> </a:t>
                      </a:r>
                      <a:r>
                        <a:rPr lang="pl-PL" sz="1800" b="1" cap="none" spc="0" dirty="0" err="1">
                          <a:solidFill>
                            <a:schemeClr val="tx1"/>
                          </a:solidFill>
                          <a:effectLst/>
                          <a:latin typeface="+mj-lt"/>
                        </a:rPr>
                        <a:t>Tarifverhandlungen</a:t>
                      </a:r>
                      <a:r>
                        <a:rPr lang="pl-PL" sz="1800" b="1" cap="none" spc="0" dirty="0">
                          <a:solidFill>
                            <a:schemeClr val="tx1"/>
                          </a:solidFill>
                          <a:effectLst/>
                          <a:latin typeface="+mj-lt"/>
                        </a:rPr>
                        <a:t> – układy zbiorowe</a:t>
                      </a:r>
                    </a:p>
                    <a:p>
                      <a:pPr>
                        <a:lnSpc>
                          <a:spcPct val="150000"/>
                        </a:lnSpc>
                        <a:spcAft>
                          <a:spcPts val="1000"/>
                        </a:spcAft>
                      </a:pPr>
                      <a:r>
                        <a:rPr lang="de-DE" sz="1800" b="1" cap="none" spc="0" dirty="0">
                          <a:solidFill>
                            <a:schemeClr val="tx1"/>
                          </a:solidFill>
                          <a:effectLst/>
                          <a:latin typeface="+mj-lt"/>
                        </a:rPr>
                        <a:t>die Beratungsleistungen – </a:t>
                      </a:r>
                      <a:r>
                        <a:rPr lang="de-DE" sz="1800" b="1" cap="none" spc="0" dirty="0" err="1">
                          <a:solidFill>
                            <a:schemeClr val="tx1"/>
                          </a:solidFill>
                          <a:effectLst/>
                          <a:latin typeface="+mj-lt"/>
                        </a:rPr>
                        <a:t>usługi</a:t>
                      </a:r>
                      <a:r>
                        <a:rPr lang="de-DE" sz="1800" b="1" cap="none" spc="0" dirty="0">
                          <a:solidFill>
                            <a:schemeClr val="tx1"/>
                          </a:solidFill>
                          <a:effectLst/>
                          <a:latin typeface="+mj-lt"/>
                        </a:rPr>
                        <a:t> </a:t>
                      </a:r>
                      <a:r>
                        <a:rPr lang="de-DE" sz="1800" b="1" cap="none" spc="0" dirty="0" err="1">
                          <a:solidFill>
                            <a:schemeClr val="tx1"/>
                          </a:solidFill>
                          <a:effectLst/>
                          <a:latin typeface="+mj-lt"/>
                        </a:rPr>
                        <a:t>doradcze</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bündeln – </a:t>
                      </a:r>
                      <a:r>
                        <a:rPr lang="de-DE" sz="1800" b="1" cap="none" spc="0" dirty="0" err="1">
                          <a:solidFill>
                            <a:schemeClr val="tx1"/>
                          </a:solidFill>
                          <a:effectLst/>
                          <a:latin typeface="+mj-lt"/>
                        </a:rPr>
                        <a:t>łączyć</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die Änderung – </a:t>
                      </a:r>
                      <a:r>
                        <a:rPr lang="de-DE" sz="1800" b="1" cap="none" spc="0" dirty="0" err="1">
                          <a:solidFill>
                            <a:schemeClr val="tx1"/>
                          </a:solidFill>
                          <a:effectLst/>
                          <a:latin typeface="+mj-lt"/>
                        </a:rPr>
                        <a:t>zmiana</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der Beratungsdienst – </a:t>
                      </a:r>
                      <a:r>
                        <a:rPr lang="de-DE" sz="1800" b="1" cap="none" spc="0" dirty="0" err="1">
                          <a:solidFill>
                            <a:schemeClr val="tx1"/>
                          </a:solidFill>
                          <a:effectLst/>
                          <a:latin typeface="+mj-lt"/>
                        </a:rPr>
                        <a:t>usługa</a:t>
                      </a:r>
                      <a:r>
                        <a:rPr lang="de-DE" sz="1800" b="1" cap="none" spc="0" dirty="0">
                          <a:solidFill>
                            <a:schemeClr val="tx1"/>
                          </a:solidFill>
                          <a:effectLst/>
                          <a:latin typeface="+mj-lt"/>
                        </a:rPr>
                        <a:t> </a:t>
                      </a:r>
                      <a:r>
                        <a:rPr lang="de-DE" sz="1800" b="1" cap="none" spc="0" dirty="0" err="1">
                          <a:solidFill>
                            <a:schemeClr val="tx1"/>
                          </a:solidFill>
                          <a:effectLst/>
                          <a:latin typeface="+mj-lt"/>
                        </a:rPr>
                        <a:t>doradcza</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 </a:t>
                      </a:r>
                      <a:endParaRPr lang="pl-PL" sz="1800" b="1" cap="none" spc="0" dirty="0">
                        <a:solidFill>
                          <a:schemeClr val="tx1"/>
                        </a:solidFill>
                        <a:effectLst/>
                        <a:latin typeface="+mj-lt"/>
                        <a:ea typeface="Calibri" panose="020F0502020204030204" pitchFamily="34" charset="0"/>
                        <a:cs typeface="Times New Roman" panose="02020603050405020304" pitchFamily="18" charset="0"/>
                      </a:endParaRPr>
                    </a:p>
                  </a:txBody>
                  <a:tcPr marL="32536" marR="22196" marT="9296" marB="69721" anchor="b">
                    <a:lnL w="12700" cmpd="sng">
                      <a:noFill/>
                    </a:lnL>
                    <a:lnR w="12700" cmpd="sng">
                      <a:noFill/>
                    </a:lnR>
                    <a:lnT w="9525" cap="flat" cmpd="sng" algn="ctr">
                      <a:noFill/>
                      <a:prstDash val="solid"/>
                    </a:lnT>
                    <a:lnB w="38100" cmpd="sng">
                      <a:noFill/>
                    </a:lnB>
                    <a:solidFill>
                      <a:schemeClr val="bg1">
                        <a:lumMod val="95000"/>
                      </a:schemeClr>
                    </a:solidFill>
                  </a:tcPr>
                </a:tc>
                <a:tc>
                  <a:txBody>
                    <a:bodyPr/>
                    <a:lstStyle/>
                    <a:p>
                      <a:pPr>
                        <a:lnSpc>
                          <a:spcPct val="150000"/>
                        </a:lnSpc>
                        <a:spcAft>
                          <a:spcPts val="1000"/>
                        </a:spcAft>
                      </a:pPr>
                      <a:r>
                        <a:rPr lang="de-DE" sz="1800" b="1" cap="none" spc="0" dirty="0">
                          <a:solidFill>
                            <a:schemeClr val="tx1"/>
                          </a:solidFill>
                          <a:effectLst/>
                          <a:latin typeface="+mj-lt"/>
                        </a:rPr>
                        <a:t>laufend – </a:t>
                      </a:r>
                      <a:r>
                        <a:rPr lang="de-DE" sz="1800" b="1" cap="none" spc="0" dirty="0" err="1">
                          <a:solidFill>
                            <a:schemeClr val="tx1"/>
                          </a:solidFill>
                          <a:effectLst/>
                          <a:latin typeface="+mj-lt"/>
                        </a:rPr>
                        <a:t>trwający</a:t>
                      </a:r>
                      <a:r>
                        <a:rPr lang="de-DE" sz="1800" b="1" cap="none" spc="0" dirty="0">
                          <a:solidFill>
                            <a:schemeClr val="tx1"/>
                          </a:solidFill>
                          <a:effectLst/>
                          <a:latin typeface="+mj-lt"/>
                        </a:rPr>
                        <a:t>, </a:t>
                      </a:r>
                      <a:r>
                        <a:rPr lang="de-DE" sz="1800" b="1" cap="none" spc="0" dirty="0" err="1">
                          <a:solidFill>
                            <a:schemeClr val="tx1"/>
                          </a:solidFill>
                          <a:effectLst/>
                          <a:latin typeface="+mj-lt"/>
                        </a:rPr>
                        <a:t>bieżący</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die Satzungsänderung – </a:t>
                      </a:r>
                      <a:r>
                        <a:rPr lang="de-DE" sz="1800" b="1" cap="none" spc="0" dirty="0" err="1">
                          <a:solidFill>
                            <a:schemeClr val="tx1"/>
                          </a:solidFill>
                          <a:effectLst/>
                          <a:latin typeface="+mj-lt"/>
                        </a:rPr>
                        <a:t>zmiana</a:t>
                      </a:r>
                      <a:r>
                        <a:rPr lang="de-DE" sz="1800" b="1" cap="none" spc="0" dirty="0">
                          <a:solidFill>
                            <a:schemeClr val="tx1"/>
                          </a:solidFill>
                          <a:effectLst/>
                          <a:latin typeface="+mj-lt"/>
                        </a:rPr>
                        <a:t> </a:t>
                      </a:r>
                      <a:r>
                        <a:rPr lang="de-DE" sz="1800" b="1" cap="none" spc="0" dirty="0" err="1">
                          <a:solidFill>
                            <a:schemeClr val="tx1"/>
                          </a:solidFill>
                          <a:effectLst/>
                          <a:latin typeface="+mj-lt"/>
                        </a:rPr>
                        <a:t>statutu</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die Mitgliedschaft – </a:t>
                      </a:r>
                      <a:r>
                        <a:rPr lang="de-DE" sz="1800" b="1" cap="none" spc="0" dirty="0" err="1">
                          <a:solidFill>
                            <a:schemeClr val="tx1"/>
                          </a:solidFill>
                          <a:effectLst/>
                          <a:latin typeface="+mj-lt"/>
                        </a:rPr>
                        <a:t>członkostwo</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die Beschlüsse (Pl., der Beschluss) – </a:t>
                      </a:r>
                      <a:r>
                        <a:rPr lang="de-DE" sz="1800" b="1" cap="none" spc="0" dirty="0" err="1">
                          <a:solidFill>
                            <a:schemeClr val="tx1"/>
                          </a:solidFill>
                          <a:effectLst/>
                          <a:latin typeface="+mj-lt"/>
                        </a:rPr>
                        <a:t>decyzje</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die Öffentlichkeitsarbeit – </a:t>
                      </a:r>
                      <a:r>
                        <a:rPr lang="de-DE" sz="1800" b="1" cap="none" spc="0" dirty="0" err="1">
                          <a:solidFill>
                            <a:schemeClr val="tx1"/>
                          </a:solidFill>
                          <a:effectLst/>
                          <a:latin typeface="+mj-lt"/>
                        </a:rPr>
                        <a:t>stosunki</a:t>
                      </a:r>
                      <a:r>
                        <a:rPr lang="de-DE" sz="1800" b="1" cap="none" spc="0" dirty="0">
                          <a:solidFill>
                            <a:schemeClr val="tx1"/>
                          </a:solidFill>
                          <a:effectLst/>
                          <a:latin typeface="+mj-lt"/>
                        </a:rPr>
                        <a:t>/ </a:t>
                      </a:r>
                      <a:r>
                        <a:rPr lang="de-DE" sz="1800" b="1" cap="none" spc="0" dirty="0" err="1">
                          <a:solidFill>
                            <a:schemeClr val="tx1"/>
                          </a:solidFill>
                          <a:effectLst/>
                          <a:latin typeface="+mj-lt"/>
                        </a:rPr>
                        <a:t>kontakty</a:t>
                      </a:r>
                      <a:r>
                        <a:rPr lang="de-DE" sz="1800" b="1" cap="none" spc="0" dirty="0">
                          <a:solidFill>
                            <a:schemeClr val="tx1"/>
                          </a:solidFill>
                          <a:effectLst/>
                          <a:latin typeface="+mj-lt"/>
                        </a:rPr>
                        <a:t> z </a:t>
                      </a:r>
                      <a:r>
                        <a:rPr lang="de-DE" sz="1800" b="1" cap="none" spc="0" dirty="0" err="1">
                          <a:solidFill>
                            <a:schemeClr val="tx1"/>
                          </a:solidFill>
                          <a:effectLst/>
                          <a:latin typeface="+mj-lt"/>
                        </a:rPr>
                        <a:t>opinią</a:t>
                      </a:r>
                      <a:r>
                        <a:rPr lang="de-DE" sz="1800" b="1" cap="none" spc="0" dirty="0">
                          <a:solidFill>
                            <a:schemeClr val="tx1"/>
                          </a:solidFill>
                          <a:effectLst/>
                          <a:latin typeface="+mj-lt"/>
                        </a:rPr>
                        <a:t> </a:t>
                      </a:r>
                      <a:r>
                        <a:rPr lang="de-DE" sz="1800" b="1" cap="none" spc="0" dirty="0" err="1">
                          <a:solidFill>
                            <a:schemeClr val="tx1"/>
                          </a:solidFill>
                          <a:effectLst/>
                          <a:latin typeface="+mj-lt"/>
                        </a:rPr>
                        <a:t>publiczną</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 </a:t>
                      </a:r>
                      <a:r>
                        <a:rPr lang="pl-PL" sz="1800" b="1" cap="none" spc="0" dirty="0" err="1">
                          <a:solidFill>
                            <a:schemeClr val="tx1"/>
                          </a:solidFill>
                          <a:effectLst/>
                          <a:latin typeface="+mj-lt"/>
                        </a:rPr>
                        <a:t>die</a:t>
                      </a:r>
                      <a:r>
                        <a:rPr lang="pl-PL" sz="1800" b="1" cap="none" spc="0" dirty="0">
                          <a:solidFill>
                            <a:schemeClr val="tx1"/>
                          </a:solidFill>
                          <a:effectLst/>
                          <a:latin typeface="+mj-lt"/>
                        </a:rPr>
                        <a:t> </a:t>
                      </a:r>
                      <a:r>
                        <a:rPr lang="pl-PL" sz="1800" b="1" cap="none" spc="0" dirty="0" err="1">
                          <a:solidFill>
                            <a:schemeClr val="tx1"/>
                          </a:solidFill>
                          <a:effectLst/>
                          <a:latin typeface="+mj-lt"/>
                        </a:rPr>
                        <a:t>Lobbyarbeit</a:t>
                      </a:r>
                      <a:r>
                        <a:rPr lang="pl-PL" sz="1800" b="1" cap="none" spc="0" dirty="0">
                          <a:solidFill>
                            <a:schemeClr val="tx1"/>
                          </a:solidFill>
                          <a:effectLst/>
                          <a:latin typeface="+mj-lt"/>
                        </a:rPr>
                        <a:t> – wywieranie nacisku(lobbowanie)</a:t>
                      </a:r>
                    </a:p>
                    <a:p>
                      <a:pPr>
                        <a:lnSpc>
                          <a:spcPct val="150000"/>
                        </a:lnSpc>
                        <a:spcAft>
                          <a:spcPts val="1000"/>
                        </a:spcAft>
                      </a:pPr>
                      <a:r>
                        <a:rPr lang="de-DE" sz="1800" b="1" cap="none" spc="0" dirty="0">
                          <a:solidFill>
                            <a:schemeClr val="tx1"/>
                          </a:solidFill>
                          <a:effectLst/>
                          <a:latin typeface="+mj-lt"/>
                        </a:rPr>
                        <a:t>die Angelegenheit – </a:t>
                      </a:r>
                      <a:r>
                        <a:rPr lang="de-DE" sz="1800" b="1" cap="none" spc="0" dirty="0" err="1">
                          <a:solidFill>
                            <a:schemeClr val="tx1"/>
                          </a:solidFill>
                          <a:effectLst/>
                          <a:latin typeface="+mj-lt"/>
                        </a:rPr>
                        <a:t>sprawa</a:t>
                      </a:r>
                      <a:r>
                        <a:rPr lang="de-DE" sz="1800" b="1" cap="none" spc="0" dirty="0">
                          <a:solidFill>
                            <a:schemeClr val="tx1"/>
                          </a:solidFill>
                          <a:effectLst/>
                          <a:latin typeface="+mj-lt"/>
                        </a:rPr>
                        <a:t>, </a:t>
                      </a:r>
                      <a:r>
                        <a:rPr lang="de-DE" sz="1800" b="1" cap="none" spc="0" dirty="0" err="1">
                          <a:solidFill>
                            <a:schemeClr val="tx1"/>
                          </a:solidFill>
                          <a:effectLst/>
                          <a:latin typeface="+mj-lt"/>
                        </a:rPr>
                        <a:t>okoliczność</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die Mitgliederversammlung – </a:t>
                      </a:r>
                      <a:r>
                        <a:rPr lang="de-DE" sz="1800" b="1" cap="none" spc="0" dirty="0" err="1">
                          <a:solidFill>
                            <a:schemeClr val="tx1"/>
                          </a:solidFill>
                          <a:effectLst/>
                          <a:latin typeface="+mj-lt"/>
                        </a:rPr>
                        <a:t>zgromadzenie</a:t>
                      </a:r>
                      <a:r>
                        <a:rPr lang="de-DE" sz="1800" b="1" cap="none" spc="0" dirty="0">
                          <a:solidFill>
                            <a:schemeClr val="tx1"/>
                          </a:solidFill>
                          <a:effectLst/>
                          <a:latin typeface="+mj-lt"/>
                        </a:rPr>
                        <a:t> </a:t>
                      </a:r>
                      <a:r>
                        <a:rPr lang="de-DE" sz="1800" b="1" cap="none" spc="0" dirty="0" err="1">
                          <a:solidFill>
                            <a:schemeClr val="tx1"/>
                          </a:solidFill>
                          <a:effectLst/>
                          <a:latin typeface="+mj-lt"/>
                        </a:rPr>
                        <a:t>ogólne</a:t>
                      </a:r>
                      <a:endParaRPr lang="pl-PL" sz="1800" b="1" cap="none" spc="0" dirty="0">
                        <a:solidFill>
                          <a:schemeClr val="tx1"/>
                        </a:solidFill>
                        <a:effectLst/>
                        <a:latin typeface="+mj-lt"/>
                      </a:endParaRPr>
                    </a:p>
                    <a:p>
                      <a:pPr>
                        <a:lnSpc>
                          <a:spcPct val="150000"/>
                        </a:lnSpc>
                        <a:spcAft>
                          <a:spcPts val="1000"/>
                        </a:spcAft>
                      </a:pPr>
                      <a:r>
                        <a:rPr lang="de-DE" sz="1800" b="1" cap="none" spc="0" dirty="0">
                          <a:solidFill>
                            <a:schemeClr val="tx1"/>
                          </a:solidFill>
                          <a:effectLst/>
                          <a:latin typeface="+mj-lt"/>
                        </a:rPr>
                        <a:t>der, die, das Oberste – </a:t>
                      </a:r>
                      <a:r>
                        <a:rPr lang="de-DE" sz="1800" b="1" cap="none" spc="0" dirty="0" err="1">
                          <a:solidFill>
                            <a:schemeClr val="tx1"/>
                          </a:solidFill>
                          <a:effectLst/>
                          <a:latin typeface="+mj-lt"/>
                        </a:rPr>
                        <a:t>najwyższy</a:t>
                      </a:r>
                      <a:r>
                        <a:rPr lang="de-DE" sz="1800" b="1" cap="none" spc="0" dirty="0">
                          <a:solidFill>
                            <a:schemeClr val="tx1"/>
                          </a:solidFill>
                          <a:effectLst/>
                          <a:latin typeface="+mj-lt"/>
                        </a:rPr>
                        <a:t>/a/e</a:t>
                      </a:r>
                      <a:endParaRPr lang="pl-PL" sz="1800" b="1" cap="none" spc="0" dirty="0">
                        <a:solidFill>
                          <a:schemeClr val="tx1"/>
                        </a:solidFill>
                        <a:effectLst/>
                        <a:latin typeface="+mj-lt"/>
                        <a:ea typeface="Calibri" panose="020F0502020204030204" pitchFamily="34" charset="0"/>
                        <a:cs typeface="Times New Roman" panose="02020603050405020304" pitchFamily="18" charset="0"/>
                      </a:endParaRPr>
                    </a:p>
                  </a:txBody>
                  <a:tcPr marL="32536" marR="22196" marT="9296" marB="69721" anchor="b">
                    <a:lnL w="12700" cmpd="sng">
                      <a:noFill/>
                    </a:lnL>
                    <a:lnR w="12700" cmpd="sng">
                      <a:noFill/>
                    </a:lnR>
                    <a:lnT w="9525" cap="flat" cmpd="sng" algn="ctr">
                      <a:noFill/>
                      <a:prstDash val="solid"/>
                    </a:lnT>
                    <a:lnB w="38100" cmpd="sng">
                      <a:noFill/>
                    </a:lnB>
                    <a:solidFill>
                      <a:schemeClr val="bg1">
                        <a:lumMod val="95000"/>
                      </a:schemeClr>
                    </a:solidFill>
                  </a:tcPr>
                </a:tc>
                <a:extLst>
                  <a:ext uri="{0D108BD9-81ED-4DB2-BD59-A6C34878D82A}">
                    <a16:rowId xmlns:a16="http://schemas.microsoft.com/office/drawing/2014/main" val="3901112426"/>
                  </a:ext>
                </a:extLst>
              </a:tr>
            </a:tbl>
          </a:graphicData>
        </a:graphic>
      </p:graphicFrame>
    </p:spTree>
    <p:extLst>
      <p:ext uri="{BB962C8B-B14F-4D97-AF65-F5344CB8AC3E}">
        <p14:creationId xmlns:p14="http://schemas.microsoft.com/office/powerpoint/2010/main" val="3970254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8BF7C7A2-057D-542C-3747-0129E6D8BD4C}"/>
              </a:ext>
            </a:extLst>
          </p:cNvPr>
          <p:cNvSpPr>
            <a:spLocks noGrp="1"/>
          </p:cNvSpPr>
          <p:nvPr>
            <p:ph type="title"/>
          </p:nvPr>
        </p:nvSpPr>
        <p:spPr>
          <a:xfrm>
            <a:off x="838200" y="365125"/>
            <a:ext cx="10515600" cy="1325563"/>
          </a:xfrm>
        </p:spPr>
        <p:txBody>
          <a:bodyPr>
            <a:normAutofit/>
          </a:bodyPr>
          <a:lstStyle/>
          <a:p>
            <a:r>
              <a:rPr lang="pl-PL" dirty="0" err="1"/>
              <a:t>Die</a:t>
            </a:r>
            <a:r>
              <a:rPr lang="pl-PL" dirty="0"/>
              <a:t> </a:t>
            </a:r>
            <a:r>
              <a:rPr lang="pl-PL" dirty="0" err="1"/>
              <a:t>Quellen</a:t>
            </a:r>
            <a:endParaRPr lang="pl-PL"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615CC695-6E15-7284-B06D-9FE3B4DEFFC1}"/>
              </a:ext>
            </a:extLst>
          </p:cNvPr>
          <p:cNvSpPr>
            <a:spLocks noGrp="1"/>
          </p:cNvSpPr>
          <p:nvPr>
            <p:ph idx="1"/>
          </p:nvPr>
        </p:nvSpPr>
        <p:spPr>
          <a:xfrm>
            <a:off x="838200" y="1825625"/>
            <a:ext cx="10515600" cy="4351338"/>
          </a:xfrm>
        </p:spPr>
        <p:txBody>
          <a:bodyPr>
            <a:normAutofit/>
          </a:bodyPr>
          <a:lstStyle/>
          <a:p>
            <a:pPr marL="342900" indent="-342900">
              <a:buAutoNum type="arabicPeriod"/>
            </a:pPr>
            <a:r>
              <a:rPr lang="de-DE" u="sng">
                <a:latin typeface="Calibri" panose="020F0502020204030204" pitchFamily="34" charset="0"/>
                <a:ea typeface="Calibri" panose="020F0502020204030204" pitchFamily="34" charset="0"/>
                <a:cs typeface="Calibri" panose="020F0502020204030204" pitchFamily="34" charset="0"/>
                <a:hlinkClick r:id="rId2"/>
              </a:rPr>
              <a:t>https://www.brunel.net/de-de/karriere-lexikon/arbeitgeberverband</a:t>
            </a:r>
            <a:r>
              <a:rPr lang="pl-PL" u="sng">
                <a:latin typeface="Calibri" panose="020F0502020204030204" pitchFamily="34" charset="0"/>
                <a:ea typeface="Calibri" panose="020F0502020204030204" pitchFamily="34" charset="0"/>
                <a:cs typeface="Calibri" panose="020F0502020204030204" pitchFamily="34" charset="0"/>
              </a:rPr>
              <a:t> </a:t>
            </a:r>
            <a:r>
              <a:rPr lang="de-DE">
                <a:effectLst/>
                <a:latin typeface="Calibri" panose="020F0502020204030204" pitchFamily="34" charset="0"/>
                <a:ea typeface="Calibri" panose="020F0502020204030204" pitchFamily="34" charset="0"/>
              </a:rPr>
              <a:t> </a:t>
            </a:r>
            <a:r>
              <a:rPr lang="pl-PL">
                <a:effectLst/>
                <a:latin typeface="Calibri" panose="020F0502020204030204" pitchFamily="34" charset="0"/>
                <a:ea typeface="Calibri" panose="020F0502020204030204" pitchFamily="34" charset="0"/>
              </a:rPr>
              <a:t>(10.05.2023)</a:t>
            </a:r>
          </a:p>
          <a:p>
            <a:pPr marL="342900" indent="-342900">
              <a:buAutoNum type="arabicPeriod"/>
            </a:pPr>
            <a:r>
              <a:rPr lang="pl-PL">
                <a:effectLst/>
                <a:latin typeface="Calibri" panose="020F0502020204030204" pitchFamily="34" charset="0"/>
                <a:ea typeface="Calibri" panose="020F0502020204030204" pitchFamily="34" charset="0"/>
                <a:hlinkClick r:id="rId3"/>
              </a:rPr>
              <a:t>https://arbeitgeber.de/die-bda/</a:t>
            </a:r>
            <a:r>
              <a:rPr lang="pl-PL">
                <a:latin typeface="Calibri" panose="020F0502020204030204" pitchFamily="34" charset="0"/>
                <a:ea typeface="Calibri" panose="020F0502020204030204" pitchFamily="34" charset="0"/>
              </a:rPr>
              <a:t> (10.05.2023)</a:t>
            </a:r>
          </a:p>
          <a:p>
            <a:pPr marL="342900" indent="-342900">
              <a:buAutoNum type="arabicPeriod"/>
            </a:pPr>
            <a:r>
              <a:rPr lang="pl-PL">
                <a:latin typeface="Calibri" panose="020F0502020204030204" pitchFamily="34" charset="0"/>
                <a:ea typeface="Calibri" panose="020F0502020204030204" pitchFamily="34" charset="0"/>
                <a:hlinkClick r:id="rId4"/>
              </a:rPr>
              <a:t>https://de.wikipedia.org/wiki/Arbeitgeberverband</a:t>
            </a:r>
            <a:r>
              <a:rPr lang="pl-PL">
                <a:latin typeface="Calibri" panose="020F0502020204030204" pitchFamily="34" charset="0"/>
                <a:ea typeface="Calibri" panose="020F0502020204030204" pitchFamily="34" charset="0"/>
              </a:rPr>
              <a:t> (10.05.2023)</a:t>
            </a:r>
          </a:p>
          <a:p>
            <a:pPr marL="0" indent="0">
              <a:buNone/>
            </a:pPr>
            <a:endParaRPr lang="pl-PL">
              <a:latin typeface="Calibri" panose="020F0502020204030204" pitchFamily="34" charset="0"/>
              <a:ea typeface="Calibri" panose="020F0502020204030204" pitchFamily="34" charset="0"/>
            </a:endParaRPr>
          </a:p>
          <a:p>
            <a:pPr marL="342900" indent="-342900">
              <a:buAutoNum type="arabicPeriod"/>
            </a:pPr>
            <a:endParaRPr lang="pl-P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83304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B68CBA6-7FF2-95EC-0D08-FE8C807B3892}"/>
              </a:ext>
            </a:extLst>
          </p:cNvPr>
          <p:cNvSpPr>
            <a:spLocks noGrp="1"/>
          </p:cNvSpPr>
          <p:nvPr>
            <p:ph type="title"/>
          </p:nvPr>
        </p:nvSpPr>
        <p:spPr>
          <a:xfrm>
            <a:off x="808638" y="386930"/>
            <a:ext cx="9236700" cy="1188950"/>
          </a:xfrm>
        </p:spPr>
        <p:txBody>
          <a:bodyPr anchor="b">
            <a:normAutofit/>
          </a:bodyPr>
          <a:lstStyle/>
          <a:p>
            <a:r>
              <a:rPr lang="en-US" sz="5400"/>
              <a:t>Präsentationsplan</a:t>
            </a:r>
            <a:endParaRPr lang="pl-PL"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A3E45949-F912-9251-4706-EC1328B2E5B9}"/>
              </a:ext>
            </a:extLst>
          </p:cNvPr>
          <p:cNvSpPr>
            <a:spLocks noGrp="1"/>
          </p:cNvSpPr>
          <p:nvPr>
            <p:ph idx="1"/>
          </p:nvPr>
        </p:nvSpPr>
        <p:spPr>
          <a:xfrm>
            <a:off x="793660" y="2599509"/>
            <a:ext cx="10143668" cy="3435531"/>
          </a:xfrm>
        </p:spPr>
        <p:txBody>
          <a:bodyPr anchor="ctr">
            <a:normAutofit/>
          </a:bodyPr>
          <a:lstStyle/>
          <a:p>
            <a:pPr marL="0" indent="0">
              <a:buNone/>
            </a:pPr>
            <a:r>
              <a:rPr lang="pl-PL" sz="2400" dirty="0"/>
              <a:t>1.</a:t>
            </a:r>
            <a:r>
              <a:rPr lang="de-DE" sz="2400" dirty="0"/>
              <a:t> Erläuterung des Begriffs der Arbeitgeberverbände</a:t>
            </a:r>
            <a:endParaRPr lang="pl-PL" sz="2400" dirty="0"/>
          </a:p>
          <a:p>
            <a:pPr marL="0" indent="0">
              <a:buNone/>
            </a:pPr>
            <a:r>
              <a:rPr lang="pl-PL" sz="2400" dirty="0"/>
              <a:t>2. </a:t>
            </a:r>
            <a:r>
              <a:rPr lang="de-DE" sz="2400" dirty="0"/>
              <a:t>Aufgaben des Arbeitgeberverbands</a:t>
            </a:r>
            <a:endParaRPr lang="pl-PL" sz="2400" dirty="0"/>
          </a:p>
          <a:p>
            <a:pPr marL="0" indent="0">
              <a:buNone/>
            </a:pPr>
            <a:r>
              <a:rPr lang="pl-PL" sz="2400" dirty="0"/>
              <a:t>3. </a:t>
            </a:r>
            <a:r>
              <a:rPr lang="pl-PL" sz="2400" dirty="0" err="1"/>
              <a:t>Aufbau</a:t>
            </a:r>
            <a:r>
              <a:rPr lang="pl-PL" sz="2400" dirty="0"/>
              <a:t> </a:t>
            </a:r>
            <a:r>
              <a:rPr lang="pl-PL" sz="2400" dirty="0" err="1"/>
              <a:t>und</a:t>
            </a:r>
            <a:r>
              <a:rPr lang="pl-PL" sz="2400" dirty="0"/>
              <a:t> </a:t>
            </a:r>
            <a:r>
              <a:rPr lang="pl-PL" sz="2400" dirty="0" err="1"/>
              <a:t>Organisation</a:t>
            </a:r>
            <a:r>
              <a:rPr lang="pl-PL" sz="2400" dirty="0"/>
              <a:t> von </a:t>
            </a:r>
            <a:r>
              <a:rPr lang="pl-PL" sz="2400" dirty="0" err="1"/>
              <a:t>Arbeitgeberverbänden</a:t>
            </a:r>
            <a:endParaRPr lang="pl-PL" sz="2400" dirty="0"/>
          </a:p>
          <a:p>
            <a:pPr marL="0" indent="0">
              <a:buNone/>
            </a:pPr>
            <a:r>
              <a:rPr lang="pl-PL" sz="2400" dirty="0"/>
              <a:t>4. </a:t>
            </a:r>
            <a:r>
              <a:rPr lang="de-DE" sz="2400" dirty="0"/>
              <a:t>Arbeitgeberverbände in Deutschland</a:t>
            </a:r>
            <a:endParaRPr lang="pl-PL" sz="2400" dirty="0"/>
          </a:p>
          <a:p>
            <a:pPr marL="0" indent="0">
              <a:buNone/>
            </a:pPr>
            <a:r>
              <a:rPr lang="pl-PL" sz="2400" dirty="0"/>
              <a:t>5. D</a:t>
            </a:r>
            <a:r>
              <a:rPr lang="de-DE" sz="2400" dirty="0" err="1"/>
              <a:t>ie</a:t>
            </a:r>
            <a:r>
              <a:rPr lang="de-DE" sz="2400" dirty="0"/>
              <a:t> Vorteile einer Mitgliedschaft in einem Arbeitgeberverband</a:t>
            </a:r>
            <a:endParaRPr lang="pl-PL" sz="2400" dirty="0"/>
          </a:p>
        </p:txBody>
      </p:sp>
    </p:spTree>
    <p:extLst>
      <p:ext uri="{BB962C8B-B14F-4D97-AF65-F5344CB8AC3E}">
        <p14:creationId xmlns:p14="http://schemas.microsoft.com/office/powerpoint/2010/main" val="347883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3582238-739A-DB91-3DFD-33E9845BF1C2}"/>
              </a:ext>
            </a:extLst>
          </p:cNvPr>
          <p:cNvSpPr>
            <a:spLocks noGrp="1"/>
          </p:cNvSpPr>
          <p:nvPr>
            <p:ph type="title"/>
          </p:nvPr>
        </p:nvSpPr>
        <p:spPr>
          <a:xfrm>
            <a:off x="1153618" y="1239927"/>
            <a:ext cx="4008586" cy="4680583"/>
          </a:xfrm>
        </p:spPr>
        <p:txBody>
          <a:bodyPr anchor="ctr">
            <a:normAutofit/>
          </a:bodyPr>
          <a:lstStyle/>
          <a:p>
            <a:r>
              <a:rPr lang="pl-PL" sz="3300" dirty="0"/>
              <a:t>Was </a:t>
            </a:r>
            <a:r>
              <a:rPr lang="pl-PL" sz="3300" dirty="0" err="1"/>
              <a:t>sind</a:t>
            </a:r>
            <a:r>
              <a:rPr lang="pl-PL" sz="3300" dirty="0"/>
              <a:t> </a:t>
            </a:r>
            <a:r>
              <a:rPr lang="pl-PL" sz="3300" dirty="0" err="1"/>
              <a:t>Arbeitgeberverbände</a:t>
            </a:r>
            <a:r>
              <a:rPr lang="pl-PL" sz="3300" dirty="0"/>
              <a:t>?</a:t>
            </a:r>
          </a:p>
        </p:txBody>
      </p:sp>
      <p:sp>
        <p:nvSpPr>
          <p:cNvPr id="3" name="Symbol zastępczy zawartości 2">
            <a:extLst>
              <a:ext uri="{FF2B5EF4-FFF2-40B4-BE49-F238E27FC236}">
                <a16:creationId xmlns:a16="http://schemas.microsoft.com/office/drawing/2014/main" id="{DF1A7A2B-5847-E0AD-BA87-D6E5FD24B169}"/>
              </a:ext>
            </a:extLst>
          </p:cNvPr>
          <p:cNvSpPr>
            <a:spLocks noGrp="1"/>
          </p:cNvSpPr>
          <p:nvPr>
            <p:ph idx="1"/>
          </p:nvPr>
        </p:nvSpPr>
        <p:spPr>
          <a:xfrm>
            <a:off x="6291923" y="1239927"/>
            <a:ext cx="4971824" cy="4680583"/>
          </a:xfrm>
        </p:spPr>
        <p:txBody>
          <a:bodyPr anchor="ctr">
            <a:normAutofit/>
          </a:bodyPr>
          <a:lstStyle/>
          <a:p>
            <a:pPr marL="0" indent="0">
              <a:buNone/>
            </a:pPr>
            <a:r>
              <a:rPr lang="pl-PL" dirty="0" err="1"/>
              <a:t>Ein</a:t>
            </a:r>
            <a:r>
              <a:rPr lang="pl-PL" dirty="0"/>
              <a:t> </a:t>
            </a:r>
            <a:r>
              <a:rPr lang="pl-PL" dirty="0" err="1"/>
              <a:t>Arbeitgeberverband</a:t>
            </a:r>
            <a:r>
              <a:rPr lang="pl-PL" dirty="0"/>
              <a:t> </a:t>
            </a:r>
            <a:r>
              <a:rPr lang="pl-PL" dirty="0" err="1"/>
              <a:t>ist</a:t>
            </a:r>
            <a:r>
              <a:rPr lang="pl-PL" dirty="0"/>
              <a:t> </a:t>
            </a:r>
            <a:r>
              <a:rPr lang="pl-PL" dirty="0" err="1"/>
              <a:t>eine</a:t>
            </a:r>
            <a:r>
              <a:rPr lang="pl-PL" dirty="0"/>
              <a:t> </a:t>
            </a:r>
            <a:r>
              <a:rPr lang="pl-PL" dirty="0" err="1"/>
              <a:t>privatrechtliche</a:t>
            </a:r>
            <a:r>
              <a:rPr lang="pl-PL" dirty="0"/>
              <a:t> </a:t>
            </a:r>
            <a:r>
              <a:rPr lang="pl-PL" dirty="0" err="1"/>
              <a:t>Organisation</a:t>
            </a:r>
            <a:r>
              <a:rPr lang="pl-PL" dirty="0"/>
              <a:t>, </a:t>
            </a:r>
            <a:r>
              <a:rPr lang="pl-PL" dirty="0" err="1"/>
              <a:t>die</a:t>
            </a:r>
            <a:r>
              <a:rPr lang="pl-PL" dirty="0"/>
              <a:t> </a:t>
            </a:r>
            <a:r>
              <a:rPr lang="pl-PL" dirty="0" err="1"/>
              <a:t>sich</a:t>
            </a:r>
            <a:r>
              <a:rPr lang="pl-PL" dirty="0"/>
              <a:t> </a:t>
            </a:r>
            <a:r>
              <a:rPr lang="pl-PL" dirty="0" err="1"/>
              <a:t>aus</a:t>
            </a:r>
            <a:r>
              <a:rPr lang="pl-PL" dirty="0"/>
              <a:t> </a:t>
            </a:r>
            <a:r>
              <a:rPr lang="pl-PL" dirty="0" err="1"/>
              <a:t>mehreren</a:t>
            </a:r>
            <a:r>
              <a:rPr lang="pl-PL" dirty="0"/>
              <a:t> </a:t>
            </a:r>
            <a:r>
              <a:rPr lang="pl-PL" dirty="0" err="1"/>
              <a:t>Arbeitgebern</a:t>
            </a:r>
            <a:r>
              <a:rPr lang="pl-PL" dirty="0"/>
              <a:t> </a:t>
            </a:r>
            <a:r>
              <a:rPr lang="pl-PL" dirty="0" err="1"/>
              <a:t>zusammensetzt</a:t>
            </a:r>
            <a:r>
              <a:rPr lang="pl-PL" dirty="0"/>
              <a:t>, </a:t>
            </a:r>
            <a:r>
              <a:rPr lang="pl-PL" dirty="0" err="1"/>
              <a:t>um</a:t>
            </a:r>
            <a:r>
              <a:rPr lang="pl-PL" dirty="0"/>
              <a:t> </a:t>
            </a:r>
            <a:r>
              <a:rPr lang="pl-PL" dirty="0" err="1"/>
              <a:t>gemeinsame</a:t>
            </a:r>
            <a:r>
              <a:rPr lang="pl-PL" dirty="0"/>
              <a:t> </a:t>
            </a:r>
            <a:r>
              <a:rPr lang="pl-PL" dirty="0" err="1"/>
              <a:t>Interessen</a:t>
            </a:r>
            <a:r>
              <a:rPr lang="pl-PL" dirty="0"/>
              <a:t> </a:t>
            </a:r>
            <a:r>
              <a:rPr lang="pl-PL" dirty="0" err="1"/>
              <a:t>zu</a:t>
            </a:r>
            <a:r>
              <a:rPr lang="pl-PL" dirty="0"/>
              <a:t> </a:t>
            </a:r>
            <a:r>
              <a:rPr lang="pl-PL" dirty="0" err="1"/>
              <a:t>vertreten</a:t>
            </a:r>
            <a:r>
              <a:rPr lang="pl-PL" dirty="0"/>
              <a:t>. </a:t>
            </a:r>
          </a:p>
        </p:txBody>
      </p:sp>
    </p:spTree>
    <p:extLst>
      <p:ext uri="{BB962C8B-B14F-4D97-AF65-F5344CB8AC3E}">
        <p14:creationId xmlns:p14="http://schemas.microsoft.com/office/powerpoint/2010/main" val="692700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5AD90BE-B5CD-15CC-B0E1-BD067E472F51}"/>
              </a:ext>
            </a:extLst>
          </p:cNvPr>
          <p:cNvSpPr>
            <a:spLocks noGrp="1"/>
          </p:cNvSpPr>
          <p:nvPr>
            <p:ph type="title"/>
          </p:nvPr>
        </p:nvSpPr>
        <p:spPr>
          <a:xfrm>
            <a:off x="1043631" y="809898"/>
            <a:ext cx="9942716" cy="1554480"/>
          </a:xfrm>
        </p:spPr>
        <p:txBody>
          <a:bodyPr anchor="ctr">
            <a:normAutofit/>
          </a:bodyPr>
          <a:lstStyle/>
          <a:p>
            <a:r>
              <a:rPr lang="de-DE" sz="4800" dirty="0"/>
              <a:t>Aufgaben des Arbeitgeberverbands</a:t>
            </a:r>
            <a:endParaRPr lang="pl-PL" sz="4800" dirty="0"/>
          </a:p>
        </p:txBody>
      </p:sp>
      <p:sp>
        <p:nvSpPr>
          <p:cNvPr id="3" name="Symbol zastępczy zawartości 2">
            <a:extLst>
              <a:ext uri="{FF2B5EF4-FFF2-40B4-BE49-F238E27FC236}">
                <a16:creationId xmlns:a16="http://schemas.microsoft.com/office/drawing/2014/main" id="{5CE2E8D8-8D57-6069-58AC-34F8E101F3D8}"/>
              </a:ext>
            </a:extLst>
          </p:cNvPr>
          <p:cNvSpPr>
            <a:spLocks noGrp="1"/>
          </p:cNvSpPr>
          <p:nvPr>
            <p:ph idx="1"/>
          </p:nvPr>
        </p:nvSpPr>
        <p:spPr>
          <a:xfrm>
            <a:off x="1045028" y="3017522"/>
            <a:ext cx="9941319" cy="3124658"/>
          </a:xfrm>
        </p:spPr>
        <p:txBody>
          <a:bodyPr anchor="ctr">
            <a:normAutofit/>
          </a:bodyPr>
          <a:lstStyle/>
          <a:p>
            <a:pPr marL="0" indent="0">
              <a:buNone/>
            </a:pPr>
            <a:r>
              <a:rPr lang="de-DE" sz="2400" dirty="0"/>
              <a:t>Zu den drei wesentlichen Aufgaben von Arbeitgeberverbänden zählen folgende:</a:t>
            </a:r>
            <a:endParaRPr lang="pl-PL" sz="2400" dirty="0"/>
          </a:p>
          <a:p>
            <a:r>
              <a:rPr lang="de-DE" sz="2400" dirty="0"/>
              <a:t>Tarifpolitik</a:t>
            </a:r>
            <a:endParaRPr lang="pl-PL" sz="2400" dirty="0"/>
          </a:p>
          <a:p>
            <a:r>
              <a:rPr lang="de-DE" sz="2400" dirty="0"/>
              <a:t>Beratungsleistungen</a:t>
            </a:r>
            <a:endParaRPr lang="pl-PL" sz="2400" dirty="0"/>
          </a:p>
          <a:p>
            <a:r>
              <a:rPr lang="de-DE" sz="2400" dirty="0"/>
              <a:t>Öffentlichkeitsarbeit und Lobbyarbeit</a:t>
            </a:r>
            <a:endParaRPr lang="pl-PL"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5407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A4B6C25-C133-265B-88D0-F2D8AFD07FFB}"/>
              </a:ext>
            </a:extLst>
          </p:cNvPr>
          <p:cNvSpPr>
            <a:spLocks noGrp="1"/>
          </p:cNvSpPr>
          <p:nvPr>
            <p:ph type="title"/>
          </p:nvPr>
        </p:nvSpPr>
        <p:spPr>
          <a:xfrm>
            <a:off x="1043631" y="809898"/>
            <a:ext cx="9942716" cy="1554480"/>
          </a:xfrm>
        </p:spPr>
        <p:txBody>
          <a:bodyPr anchor="ctr">
            <a:normAutofit/>
          </a:bodyPr>
          <a:lstStyle/>
          <a:p>
            <a:r>
              <a:rPr lang="pl-PL" sz="4800" dirty="0" err="1"/>
              <a:t>Aufbau</a:t>
            </a:r>
            <a:r>
              <a:rPr lang="pl-PL" sz="4800" dirty="0"/>
              <a:t> </a:t>
            </a:r>
            <a:r>
              <a:rPr lang="pl-PL" sz="4800" dirty="0" err="1"/>
              <a:t>und</a:t>
            </a:r>
            <a:r>
              <a:rPr lang="pl-PL" sz="4800" dirty="0"/>
              <a:t> </a:t>
            </a:r>
            <a:r>
              <a:rPr lang="pl-PL" sz="4800" dirty="0" err="1"/>
              <a:t>Organisation</a:t>
            </a:r>
            <a:r>
              <a:rPr lang="pl-PL" sz="4800" dirty="0"/>
              <a:t> von </a:t>
            </a:r>
            <a:r>
              <a:rPr lang="pl-PL" sz="4800" dirty="0" err="1"/>
              <a:t>Arbeitgeberverbänden</a:t>
            </a:r>
            <a:r>
              <a:rPr lang="pl-PL" sz="4800" dirty="0"/>
              <a:t> (1)</a:t>
            </a:r>
          </a:p>
        </p:txBody>
      </p:sp>
      <p:sp>
        <p:nvSpPr>
          <p:cNvPr id="3" name="Symbol zastępczy zawartości 2">
            <a:extLst>
              <a:ext uri="{FF2B5EF4-FFF2-40B4-BE49-F238E27FC236}">
                <a16:creationId xmlns:a16="http://schemas.microsoft.com/office/drawing/2014/main" id="{6A66992F-383D-261F-0BD1-480414FE9A25}"/>
              </a:ext>
            </a:extLst>
          </p:cNvPr>
          <p:cNvSpPr>
            <a:spLocks noGrp="1"/>
          </p:cNvSpPr>
          <p:nvPr>
            <p:ph idx="1"/>
          </p:nvPr>
        </p:nvSpPr>
        <p:spPr>
          <a:xfrm>
            <a:off x="1045028" y="3017522"/>
            <a:ext cx="9941319" cy="3124658"/>
          </a:xfrm>
        </p:spPr>
        <p:txBody>
          <a:bodyPr anchor="ctr">
            <a:normAutofit/>
          </a:bodyPr>
          <a:lstStyle/>
          <a:p>
            <a:pPr marL="0" indent="0">
              <a:buNone/>
            </a:pPr>
            <a:r>
              <a:rPr lang="de-DE" sz="2400" dirty="0"/>
              <a:t>Organe: Ein Arbeitgeberverband besteht in der Regel aus einer Mitgliederversammlung und einem Vorstand. Der Vorstand ist das oberste Organ und hat die Aufgabe, den Verband nach außen hin zu repräsentieren und laufende Geschäfte zu führen. Die Mitgliederversammlung trifft die grundlegenden Entscheidungen innerhalb des Arbeitgeberverbands. Dazu zählen z.B. die Wahl und Auswahl des Vorstandes oder Satzungsänderungen.</a:t>
            </a:r>
            <a:endParaRPr lang="pl-PL"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3322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22" name="Rectangle 21">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Rectangle 2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0C59B5E-D49C-BC94-BD3A-4B919DEBE0F1}"/>
              </a:ext>
            </a:extLst>
          </p:cNvPr>
          <p:cNvSpPr>
            <a:spLocks noGrp="1"/>
          </p:cNvSpPr>
          <p:nvPr>
            <p:ph type="title"/>
          </p:nvPr>
        </p:nvSpPr>
        <p:spPr>
          <a:xfrm>
            <a:off x="1282963" y="1238080"/>
            <a:ext cx="9849751" cy="1349671"/>
          </a:xfrm>
        </p:spPr>
        <p:txBody>
          <a:bodyPr anchor="b">
            <a:normAutofit/>
          </a:bodyPr>
          <a:lstStyle/>
          <a:p>
            <a:r>
              <a:rPr lang="pl-PL" sz="4200" dirty="0" err="1"/>
              <a:t>Aufbau</a:t>
            </a:r>
            <a:r>
              <a:rPr lang="pl-PL" sz="4200" dirty="0"/>
              <a:t> </a:t>
            </a:r>
            <a:r>
              <a:rPr lang="pl-PL" sz="4200" dirty="0" err="1"/>
              <a:t>und</a:t>
            </a:r>
            <a:r>
              <a:rPr lang="pl-PL" sz="4200" dirty="0"/>
              <a:t> </a:t>
            </a:r>
            <a:r>
              <a:rPr lang="pl-PL" sz="4200" dirty="0" err="1"/>
              <a:t>Organisation</a:t>
            </a:r>
            <a:r>
              <a:rPr lang="pl-PL" sz="4200" dirty="0"/>
              <a:t> von </a:t>
            </a:r>
            <a:r>
              <a:rPr lang="pl-PL" sz="4200" dirty="0" err="1"/>
              <a:t>Arbeitgeberverbänden</a:t>
            </a:r>
            <a:r>
              <a:rPr lang="pl-PL" sz="4200" dirty="0"/>
              <a:t> (2)</a:t>
            </a:r>
          </a:p>
        </p:txBody>
      </p:sp>
      <p:sp>
        <p:nvSpPr>
          <p:cNvPr id="3" name="Symbol zastępczy zawartości 2">
            <a:extLst>
              <a:ext uri="{FF2B5EF4-FFF2-40B4-BE49-F238E27FC236}">
                <a16:creationId xmlns:a16="http://schemas.microsoft.com/office/drawing/2014/main" id="{8FFAED98-FDF5-1A82-F3A8-3003394629D6}"/>
              </a:ext>
            </a:extLst>
          </p:cNvPr>
          <p:cNvSpPr>
            <a:spLocks noGrp="1"/>
          </p:cNvSpPr>
          <p:nvPr>
            <p:ph idx="1"/>
          </p:nvPr>
        </p:nvSpPr>
        <p:spPr>
          <a:xfrm>
            <a:off x="1289304" y="2902913"/>
            <a:ext cx="9849751" cy="3032168"/>
          </a:xfrm>
        </p:spPr>
        <p:txBody>
          <a:bodyPr anchor="ctr">
            <a:normAutofit/>
          </a:bodyPr>
          <a:lstStyle/>
          <a:p>
            <a:pPr marL="0" indent="0">
              <a:buNone/>
            </a:pPr>
            <a:r>
              <a:rPr lang="de-DE" sz="2400" dirty="0"/>
              <a:t>Mitgliedschaft: Tritt ein Unternehmen einem Arbeitgeberverband bei, ist dieses dazu verpflichtet, regelmäßige Beitragszahlungen abzuleisten und ausgehandelte Beschlüsse wie z.B. Tarifverträge im eigenen Betrieb umzusetzen. Im Gegenzug haben die Mitglieder das Recht, an den Beschlüssen mitzuwirken und Informationsangebote wahrzunehmen. Tritt ein Unternehmen aus dem Arbeitgeberverband aus, ist dieses dazu verpflichtet, den aktuellen Tarifvertrag weiterzuführen, bis dessen Laufzeit endet. </a:t>
            </a:r>
            <a:endParaRPr lang="pl-PL" sz="2400" dirty="0"/>
          </a:p>
        </p:txBody>
      </p:sp>
    </p:spTree>
    <p:extLst>
      <p:ext uri="{BB962C8B-B14F-4D97-AF65-F5344CB8AC3E}">
        <p14:creationId xmlns:p14="http://schemas.microsoft.com/office/powerpoint/2010/main" val="961817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37E760D-C929-A489-CA62-1AECA572EFD6}"/>
              </a:ext>
            </a:extLst>
          </p:cNvPr>
          <p:cNvSpPr>
            <a:spLocks noGrp="1"/>
          </p:cNvSpPr>
          <p:nvPr>
            <p:ph type="title"/>
          </p:nvPr>
        </p:nvSpPr>
        <p:spPr>
          <a:xfrm>
            <a:off x="1043631" y="809898"/>
            <a:ext cx="9942716" cy="1554480"/>
          </a:xfrm>
        </p:spPr>
        <p:txBody>
          <a:bodyPr anchor="ctr">
            <a:normAutofit/>
          </a:bodyPr>
          <a:lstStyle/>
          <a:p>
            <a:r>
              <a:rPr lang="de-DE" sz="4800" dirty="0"/>
              <a:t>Arbeitgeberverbände in Deutschland</a:t>
            </a:r>
            <a:r>
              <a:rPr lang="pl-PL" sz="4800" dirty="0"/>
              <a:t> (1) </a:t>
            </a:r>
          </a:p>
        </p:txBody>
      </p:sp>
      <p:sp>
        <p:nvSpPr>
          <p:cNvPr id="3" name="Symbol zastępczy zawartości 2">
            <a:extLst>
              <a:ext uri="{FF2B5EF4-FFF2-40B4-BE49-F238E27FC236}">
                <a16:creationId xmlns:a16="http://schemas.microsoft.com/office/drawing/2014/main" id="{AA12E012-E2BC-673B-6978-DD3032E3E783}"/>
              </a:ext>
            </a:extLst>
          </p:cNvPr>
          <p:cNvSpPr>
            <a:spLocks noGrp="1"/>
          </p:cNvSpPr>
          <p:nvPr>
            <p:ph idx="1"/>
          </p:nvPr>
        </p:nvSpPr>
        <p:spPr>
          <a:xfrm>
            <a:off x="1045028" y="3017522"/>
            <a:ext cx="9941319" cy="3124658"/>
          </a:xfrm>
        </p:spPr>
        <p:txBody>
          <a:bodyPr anchor="ctr">
            <a:normAutofit fontScale="92500"/>
          </a:bodyPr>
          <a:lstStyle/>
          <a:p>
            <a:pPr marL="0" indent="0">
              <a:spcAft>
                <a:spcPts val="1000"/>
              </a:spcAft>
              <a:buNone/>
            </a:pPr>
            <a:r>
              <a:rPr lang="de-DE" sz="2400" dirty="0"/>
              <a:t>Überfachliche Arbeitgeberverbände</a:t>
            </a:r>
            <a:endParaRPr lang="pl-PL" sz="2400" dirty="0"/>
          </a:p>
          <a:p>
            <a:pPr marL="0" indent="0">
              <a:spcAft>
                <a:spcPts val="1000"/>
              </a:spcAft>
              <a:buNone/>
            </a:pPr>
            <a:r>
              <a:rPr lang="de-DE" sz="2400" dirty="0"/>
              <a:t>Die „Bundesvereinigung der Deutschen Arbeitgeberverbände (BDA)“ ist die Dachorganisation aller Arbeitgeberverbände in Deutschland und organisiert die sozial- und wirtschaftspolitischen Interessen der deutschen Wirtschaft. Als Dachverband ist die BDA Stimme für die Anliegen deutscher Arbeitgeber in der Tarifpolitik, im Arbeitsrecht sowie in der Arbeitsmarkt-, Bildungs- und Sozialpolitik. Neben ihrer gesamtgesellschaftlichen Verantwortung auf nationaler Ebene weißt der Dachverband auch bei europapolitischen und internationalen Fragen Kompetenz auf. Die BDA zählt rund eine Million Unternehmen.</a:t>
            </a:r>
            <a:endParaRPr lang="pl-PL"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3426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543EEDA-B2C4-F980-B2CD-665E0E424E22}"/>
              </a:ext>
            </a:extLst>
          </p:cNvPr>
          <p:cNvSpPr>
            <a:spLocks noGrp="1"/>
          </p:cNvSpPr>
          <p:nvPr>
            <p:ph type="title"/>
          </p:nvPr>
        </p:nvSpPr>
        <p:spPr>
          <a:xfrm>
            <a:off x="808638" y="386930"/>
            <a:ext cx="9236700" cy="1188950"/>
          </a:xfrm>
        </p:spPr>
        <p:txBody>
          <a:bodyPr anchor="b">
            <a:normAutofit/>
          </a:bodyPr>
          <a:lstStyle/>
          <a:p>
            <a:r>
              <a:rPr lang="pl-PL" dirty="0"/>
              <a:t>A</a:t>
            </a:r>
            <a:r>
              <a:rPr lang="de-DE" dirty="0" err="1"/>
              <a:t>rbeitgeberverbände</a:t>
            </a:r>
            <a:r>
              <a:rPr lang="de-DE" dirty="0"/>
              <a:t> in Deutschland</a:t>
            </a:r>
            <a:r>
              <a:rPr lang="pl-PL" dirty="0"/>
              <a:t> (2)</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21DCD861-E24B-7266-B103-D1BA71BB18B3}"/>
              </a:ext>
            </a:extLst>
          </p:cNvPr>
          <p:cNvSpPr>
            <a:spLocks noGrp="1"/>
          </p:cNvSpPr>
          <p:nvPr>
            <p:ph idx="1"/>
          </p:nvPr>
        </p:nvSpPr>
        <p:spPr>
          <a:xfrm>
            <a:off x="793660" y="2599509"/>
            <a:ext cx="10143668" cy="3435531"/>
          </a:xfrm>
        </p:spPr>
        <p:txBody>
          <a:bodyPr anchor="ctr">
            <a:normAutofit/>
          </a:bodyPr>
          <a:lstStyle/>
          <a:p>
            <a:pPr marL="0" indent="0">
              <a:spcAft>
                <a:spcPts val="1000"/>
              </a:spcAft>
              <a:buNone/>
            </a:pPr>
            <a:r>
              <a:rPr lang="de-DE" sz="2400" dirty="0"/>
              <a:t>Bundesfachspitzenvereinigungen</a:t>
            </a:r>
            <a:endParaRPr lang="pl-PL" sz="2400" dirty="0"/>
          </a:p>
          <a:p>
            <a:pPr marL="0" indent="0">
              <a:spcAft>
                <a:spcPts val="1000"/>
              </a:spcAft>
              <a:buNone/>
            </a:pPr>
            <a:r>
              <a:rPr lang="de-DE" sz="2400" dirty="0"/>
              <a:t>Die Bundesfachspitzenvereinigungen auf Bundesebene umfassen alle branchenspezifischen Arbeitgeberverbände auf Regional- und Landesebene. Insgesamt sind das rund 50 Arbeitgeberverbände. Zu den Branchen zählen Verkehr/Transport/Logistik, Landwirtschaft, Handwerk, Industrie, Handel, Finanzwirtschaft und Dienstleistungen.</a:t>
            </a:r>
            <a:endParaRPr lang="pl-PL" sz="2400" dirty="0"/>
          </a:p>
        </p:txBody>
      </p:sp>
    </p:spTree>
    <p:extLst>
      <p:ext uri="{BB962C8B-B14F-4D97-AF65-F5344CB8AC3E}">
        <p14:creationId xmlns:p14="http://schemas.microsoft.com/office/powerpoint/2010/main" val="3676387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F868C0-062F-6E4E-F094-633B4109F4EF}"/>
              </a:ext>
            </a:extLst>
          </p:cNvPr>
          <p:cNvSpPr>
            <a:spLocks noGrp="1"/>
          </p:cNvSpPr>
          <p:nvPr>
            <p:ph type="title"/>
          </p:nvPr>
        </p:nvSpPr>
        <p:spPr/>
        <p:txBody>
          <a:bodyPr/>
          <a:lstStyle/>
          <a:p>
            <a:r>
              <a:rPr lang="pl-PL" dirty="0"/>
              <a:t>A</a:t>
            </a:r>
            <a:r>
              <a:rPr lang="de-DE" dirty="0" err="1"/>
              <a:t>rbeitgeberverbände</a:t>
            </a:r>
            <a:r>
              <a:rPr lang="de-DE" dirty="0"/>
              <a:t> in Deutschland</a:t>
            </a:r>
            <a:endParaRPr lang="pl-PL" dirty="0"/>
          </a:p>
        </p:txBody>
      </p:sp>
      <p:pic>
        <p:nvPicPr>
          <p:cNvPr id="1026" name="Picture 2" descr="Bundesvereinigung der Deutschen Arbeitgeberverbände (BDA) | Netzwerk EBD">
            <a:extLst>
              <a:ext uri="{FF2B5EF4-FFF2-40B4-BE49-F238E27FC236}">
                <a16:creationId xmlns:a16="http://schemas.microsoft.com/office/drawing/2014/main" id="{5B94CBA8-E11D-CE03-CB1C-42C44260068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933" y="2397359"/>
            <a:ext cx="11592560" cy="3432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4577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1242</TotalTime>
  <Words>619</Words>
  <Application>Microsoft Office PowerPoint</Application>
  <PresentationFormat>Panoramiczny</PresentationFormat>
  <Paragraphs>56</Paragraphs>
  <Slides>12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12</vt:i4>
      </vt:variant>
    </vt:vector>
  </HeadingPairs>
  <TitlesOfParts>
    <vt:vector size="16" baseType="lpstr">
      <vt:lpstr>Arial</vt:lpstr>
      <vt:lpstr>Calibri</vt:lpstr>
      <vt:lpstr>Calibri Light</vt:lpstr>
      <vt:lpstr>Motyw pakietu Office</vt:lpstr>
      <vt:lpstr>Der Arbeitgeberverband</vt:lpstr>
      <vt:lpstr>Präsentationsplan</vt:lpstr>
      <vt:lpstr>Was sind Arbeitgeberverbände?</vt:lpstr>
      <vt:lpstr>Aufgaben des Arbeitgeberverbands</vt:lpstr>
      <vt:lpstr>Aufbau und Organisation von Arbeitgeberverbänden (1)</vt:lpstr>
      <vt:lpstr>Aufbau und Organisation von Arbeitgeberverbänden (2)</vt:lpstr>
      <vt:lpstr>Arbeitgeberverbände in Deutschland (1) </vt:lpstr>
      <vt:lpstr>Arbeitgeberverbände in Deutschland (2)</vt:lpstr>
      <vt:lpstr>Arbeitgeberverbände in Deutschland</vt:lpstr>
      <vt:lpstr>Was sind die Vorteile einer Mitgliedschaft in einem Arbeitgeberverband?</vt:lpstr>
      <vt:lpstr>Wörterbuch</vt:lpstr>
      <vt:lpstr>Die Quellen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Arbeitgeberverband</dc:title>
  <dc:creator>Magdalena Bębnik</dc:creator>
  <cp:lastModifiedBy>Barbara Skoczyńska-Prokopowicz</cp:lastModifiedBy>
  <cp:revision>3</cp:revision>
  <dcterms:created xsi:type="dcterms:W3CDTF">2023-05-10T12:56:32Z</dcterms:created>
  <dcterms:modified xsi:type="dcterms:W3CDTF">2023-05-16T06:44:04Z</dcterms:modified>
</cp:coreProperties>
</file>