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erriweather" panose="00000500000000000000" pitchFamily="2" charset="-18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0CE1F-5B76-4B0D-B2CD-56B422DC4878}" v="23" dt="2023-06-12T09:03:16.278"/>
    <p1510:client id="{304E82F7-9E69-4783-831E-1E1BFBE59AF8}" v="61" dt="2023-06-12T09:10:36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5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Domino" userId="S::ad121304@stud.ur.edu.pl::0ad503fe-e812-4d94-b44f-d4fd84d168b4" providerId="AD" clId="Web-{304E82F7-9E69-4783-831E-1E1BFBE59AF8}"/>
    <pc:docChg chg="modSld">
      <pc:chgData name="Adrian Domino" userId="S::ad121304@stud.ur.edu.pl::0ad503fe-e812-4d94-b44f-d4fd84d168b4" providerId="AD" clId="Web-{304E82F7-9E69-4783-831E-1E1BFBE59AF8}" dt="2023-06-12T09:10:32.627" v="67" actId="20577"/>
      <pc:docMkLst>
        <pc:docMk/>
      </pc:docMkLst>
      <pc:sldChg chg="modSp">
        <pc:chgData name="Adrian Domino" userId="S::ad121304@stud.ur.edu.pl::0ad503fe-e812-4d94-b44f-d4fd84d168b4" providerId="AD" clId="Web-{304E82F7-9E69-4783-831E-1E1BFBE59AF8}" dt="2023-06-12T09:10:32.627" v="67" actId="20577"/>
        <pc:sldMkLst>
          <pc:docMk/>
          <pc:sldMk cId="0" sldId="266"/>
        </pc:sldMkLst>
        <pc:spChg chg="mod">
          <ac:chgData name="Adrian Domino" userId="S::ad121304@stud.ur.edu.pl::0ad503fe-e812-4d94-b44f-d4fd84d168b4" providerId="AD" clId="Web-{304E82F7-9E69-4783-831E-1E1BFBE59AF8}" dt="2023-06-12T09:10:32.627" v="67" actId="20577"/>
          <ac:spMkLst>
            <pc:docMk/>
            <pc:sldMk cId="0" sldId="266"/>
            <ac:spMk id="139" creationId="{00000000-0000-0000-0000-000000000000}"/>
          </ac:spMkLst>
        </pc:spChg>
      </pc:sldChg>
    </pc:docChg>
  </pc:docChgLst>
  <pc:docChgLst>
    <pc:chgData name="Adrian Domino" userId="S::ad121304@stud.ur.edu.pl::0ad503fe-e812-4d94-b44f-d4fd84d168b4" providerId="AD" clId="Web-{0D30CE1F-5B76-4B0D-B2CD-56B422DC4878}"/>
    <pc:docChg chg="modSld">
      <pc:chgData name="Adrian Domino" userId="S::ad121304@stud.ur.edu.pl::0ad503fe-e812-4d94-b44f-d4fd84d168b4" providerId="AD" clId="Web-{0D30CE1F-5B76-4B0D-B2CD-56B422DC4878}" dt="2023-06-12T09:03:16.278" v="23" actId="20577"/>
      <pc:docMkLst>
        <pc:docMk/>
      </pc:docMkLst>
      <pc:sldChg chg="modSp">
        <pc:chgData name="Adrian Domino" userId="S::ad121304@stud.ur.edu.pl::0ad503fe-e812-4d94-b44f-d4fd84d168b4" providerId="AD" clId="Web-{0D30CE1F-5B76-4B0D-B2CD-56B422DC4878}" dt="2023-06-12T09:03:16.278" v="23" actId="20577"/>
        <pc:sldMkLst>
          <pc:docMk/>
          <pc:sldMk cId="0" sldId="266"/>
        </pc:sldMkLst>
        <pc:spChg chg="mod">
          <ac:chgData name="Adrian Domino" userId="S::ad121304@stud.ur.edu.pl::0ad503fe-e812-4d94-b44f-d4fd84d168b4" providerId="AD" clId="Web-{0D30CE1F-5B76-4B0D-B2CD-56B422DC4878}" dt="2023-06-12T09:03:16.278" v="23" actId="20577"/>
          <ac:spMkLst>
            <pc:docMk/>
            <pc:sldMk cId="0" sldId="266"/>
            <ac:spMk id="1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f8d464d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3f8d464d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f8d464de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f8d464de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f8d464d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f8d464d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f7414a9a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f7414a9a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f60179b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f60179b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f60179b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f60179b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f60179b5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f60179b5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3f60179b5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3f60179b5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f60179b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f60179b5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f8d464de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f8d464de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f60179b5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f60179b5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Jamal_Musiala" TargetMode="External"/><Relationship Id="rId3" Type="http://schemas.openxmlformats.org/officeDocument/2006/relationships/hyperlink" Target="https://www.bundesliga.com/de/bundesliga" TargetMode="External"/><Relationship Id="rId7" Type="http://schemas.openxmlformats.org/officeDocument/2006/relationships/hyperlink" Target="https://de.wikipedia.org/wiki/Jude_Bellingham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kysports.com/football/news/11945/9846554/is-bayern-munichs-manuel-neuer-the-best-goalkeeper-ever" TargetMode="External"/><Relationship Id="rId5" Type="http://schemas.openxmlformats.org/officeDocument/2006/relationships/hyperlink" Target="https://www.welt.de/sport/fussball/article106195456/Unverhoffter-Goldrausch-fuer-die-Bundesliga.html" TargetMode="External"/><Relationship Id="rId4" Type="http://schemas.openxmlformats.org/officeDocument/2006/relationships/hyperlink" Target="https://www.kicker.de/bundesliga/startsei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eutsche_Fu%C3%9Fballnationalmannschaft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de.wikipedia.org/wiki/Fu%C3%9Fball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.wikipedia.org/wiki/England" TargetMode="External"/><Relationship Id="rId11" Type="http://schemas.openxmlformats.org/officeDocument/2006/relationships/hyperlink" Target="https://de.wikipedia.org/wiki/Fu%C3%9Fball-Europameisterschaft_2021" TargetMode="External"/><Relationship Id="rId5" Type="http://schemas.openxmlformats.org/officeDocument/2006/relationships/hyperlink" Target="https://de.wikipedia.org/wiki/Deutschland" TargetMode="External"/><Relationship Id="rId10" Type="http://schemas.openxmlformats.org/officeDocument/2006/relationships/hyperlink" Target="https://de.wikipedia.org/wiki/Fu%C3%9Fball-Weltmeisterschaft_2022" TargetMode="External"/><Relationship Id="rId4" Type="http://schemas.openxmlformats.org/officeDocument/2006/relationships/hyperlink" Target="https://de.wikipedia.org/wiki/Torwart" TargetMode="External"/><Relationship Id="rId9" Type="http://schemas.openxmlformats.org/officeDocument/2006/relationships/hyperlink" Target="https://de.wikipedia.org/wiki/Fu%C3%9Fball-Weltmeisterschaf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01525" y="384875"/>
            <a:ext cx="4209600" cy="11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l" sz="4788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Die Bundesliga</a:t>
            </a:r>
            <a:endParaRPr sz="4788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299525" y="3505200"/>
            <a:ext cx="4268526" cy="1541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1"/>
                </a:solidFill>
              </a:rPr>
              <a:t>Bearbeitet von Adrian Domino </a:t>
            </a:r>
            <a:endParaRPr lang="de-DE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1"/>
                </a:solidFill>
              </a:rPr>
              <a:t>Student des 2. Studienjahres</a:t>
            </a:r>
            <a:r>
              <a:rPr lang="de-DE" dirty="0">
                <a:solidFill>
                  <a:schemeClr val="lt1"/>
                </a:solidFill>
              </a:rPr>
              <a:t>(2022-23)</a:t>
            </a:r>
            <a:r>
              <a:rPr lang="pl" dirty="0">
                <a:solidFill>
                  <a:schemeClr val="lt1"/>
                </a:solidFill>
              </a:rPr>
              <a:t> </a:t>
            </a:r>
            <a:endParaRPr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1"/>
                </a:solidFill>
              </a:rPr>
              <a:t>Institut fur </a:t>
            </a:r>
            <a:r>
              <a:rPr lang="de-DE" dirty="0">
                <a:solidFill>
                  <a:schemeClr val="lt1"/>
                </a:solidFill>
              </a:rPr>
              <a:t>Ö</a:t>
            </a:r>
            <a:r>
              <a:rPr lang="pl" dirty="0">
                <a:solidFill>
                  <a:schemeClr val="lt1"/>
                </a:solidFill>
              </a:rPr>
              <a:t>konomie und</a:t>
            </a:r>
            <a:r>
              <a:rPr lang="pl" sz="2100" dirty="0">
                <a:solidFill>
                  <a:schemeClr val="lt1"/>
                </a:solidFill>
              </a:rPr>
              <a:t> </a:t>
            </a:r>
            <a:r>
              <a:rPr lang="pl" dirty="0">
                <a:solidFill>
                  <a:schemeClr val="lt1"/>
                </a:solidFill>
              </a:rPr>
              <a:t>Finanzwesen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lt1"/>
                </a:solidFill>
              </a:rPr>
              <a:t>Rzeszower Universit</a:t>
            </a:r>
            <a:r>
              <a:rPr lang="de-DE" dirty="0">
                <a:solidFill>
                  <a:schemeClr val="lt1"/>
                </a:solidFill>
              </a:rPr>
              <a:t>ä</a:t>
            </a:r>
            <a:r>
              <a:rPr lang="pl" dirty="0">
                <a:solidFill>
                  <a:schemeClr val="lt1"/>
                </a:solidFill>
              </a:rPr>
              <a:t>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638" y="1052725"/>
            <a:ext cx="2596075" cy="25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l="-5834" t="-140" r="30459" b="-150"/>
          <a:stretch/>
        </p:blipFill>
        <p:spPr>
          <a:xfrm>
            <a:off x="4149975" y="-7550"/>
            <a:ext cx="4994025" cy="5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 flipH="1">
            <a:off x="283500" y="431075"/>
            <a:ext cx="8760000" cy="3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7900" dirty="0"/>
              <a:t>Danke für Ihre Aufmerksamkeit</a:t>
            </a:r>
            <a:endParaRPr sz="7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 flipH="1">
            <a:off x="-2" y="0"/>
            <a:ext cx="3771901" cy="5143499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>
              <a:lnSpc>
                <a:spcPct val="115000"/>
              </a:lnSpc>
            </a:pPr>
            <a:r>
              <a:rPr lang="pl-PL" sz="22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Wörterbuch</a:t>
            </a:r>
            <a:r>
              <a:rPr lang="pl-PL" sz="2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 /der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beliebteste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najbardziej ukochany/a, ulubiony/a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Ergebnisse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(Pl.)- wyniki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Geschichte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historia 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2. 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Wettbewerb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zawody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meisten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najwięcej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gewinnen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wygrywać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qualifizieren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kwalifikować się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Meisterschaft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mistrzostwa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Meister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mistrz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Rivalität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rywalizacja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Verein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klub sportowy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Derbys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(Pl.) - derby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zwischen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między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das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Nordderby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derby północy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Erflog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sukces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Fangemeinde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rzesza fanów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hervorstehen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wyróżniać się 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einschließlich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łącznie  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erfolgreich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utytułowany 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ser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Meistertitel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Meisterschaften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tytuł mistrzowski 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gewinnen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wygrać </a:t>
            </a:r>
            <a:b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prawdziwy (</a:t>
            </a:r>
            <a:r>
              <a:rPr lang="pl-PL" sz="1100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ang</a:t>
            </a:r>
            <a:r>
              <a:rPr lang="pl-PL" sz="11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792900" y="0"/>
            <a:ext cx="5351100" cy="498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pl" sz="1100" b="1" dirty="0">
                <a:solidFill>
                  <a:schemeClr val="bg1"/>
                </a:solidFill>
              </a:rPr>
              <a:t>5.</a:t>
            </a:r>
          </a:p>
          <a:p>
            <a:pPr marL="457200" lvl="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d</a:t>
            </a:r>
            <a:r>
              <a:rPr lang="pl" sz="1100" b="1" dirty="0">
                <a:solidFill>
                  <a:schemeClr val="bg1"/>
                </a:solidFill>
              </a:rPr>
              <a:t>er </a:t>
            </a:r>
            <a:r>
              <a:rPr lang="pl-PL" sz="1100" b="1" dirty="0" err="1">
                <a:solidFill>
                  <a:schemeClr val="bg1"/>
                </a:solidFill>
              </a:rPr>
              <a:t>Fußballtorwart</a:t>
            </a:r>
            <a:r>
              <a:rPr lang="pl-PL" sz="1100" b="1" dirty="0">
                <a:solidFill>
                  <a:schemeClr val="bg1"/>
                </a:solidFill>
              </a:rPr>
              <a:t>- bramkarz</a:t>
            </a:r>
            <a:endParaRPr lang="pl" sz="1100" b="1" dirty="0">
              <a:solidFill>
                <a:schemeClr val="bg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pl" sz="1100" b="1" dirty="0">
                <a:solidFill>
                  <a:schemeClr val="bg1"/>
                </a:solidFill>
              </a:rPr>
              <a:t>horverstehen- wyróżniać się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die</a:t>
            </a:r>
            <a:r>
              <a:rPr lang="pl" sz="1100" b="1" dirty="0">
                <a:solidFill>
                  <a:schemeClr val="bg1"/>
                </a:solidFill>
              </a:rPr>
              <a:t> Welt- świat</a:t>
            </a: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d</a:t>
            </a:r>
            <a:r>
              <a:rPr lang="pl" sz="1100" b="1" dirty="0">
                <a:solidFill>
                  <a:schemeClr val="bg1"/>
                </a:solidFill>
              </a:rPr>
              <a:t>ie Zeiten- czasy( tut. </a:t>
            </a:r>
            <a:r>
              <a:rPr lang="pl-PL" sz="1100" b="1" dirty="0">
                <a:solidFill>
                  <a:schemeClr val="bg1"/>
                </a:solidFill>
              </a:rPr>
              <a:t>h</a:t>
            </a:r>
            <a:r>
              <a:rPr lang="pl" sz="1100" b="1" dirty="0">
                <a:solidFill>
                  <a:schemeClr val="bg1"/>
                </a:solidFill>
              </a:rPr>
              <a:t>istoria)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d</a:t>
            </a:r>
            <a:r>
              <a:rPr lang="pl" sz="1100" b="1" dirty="0">
                <a:solidFill>
                  <a:schemeClr val="bg1"/>
                </a:solidFill>
              </a:rPr>
              <a:t>er </a:t>
            </a:r>
            <a:r>
              <a:rPr lang="pl-PL" sz="1100" b="1" dirty="0" err="1">
                <a:solidFill>
                  <a:schemeClr val="bg1"/>
                </a:solidFill>
              </a:rPr>
              <a:t>Fußballspieler</a:t>
            </a:r>
            <a:r>
              <a:rPr lang="pl-PL" sz="1100" b="1" dirty="0">
                <a:solidFill>
                  <a:schemeClr val="bg1"/>
                </a:solidFill>
              </a:rPr>
              <a:t>- piłkarz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der </a:t>
            </a:r>
            <a:r>
              <a:rPr lang="pl-PL" sz="1100" b="1" dirty="0" err="1">
                <a:solidFill>
                  <a:schemeClr val="bg1"/>
                </a:solidFill>
              </a:rPr>
              <a:t>jüngste</a:t>
            </a:r>
            <a:r>
              <a:rPr lang="pl-PL" sz="1100" b="1" dirty="0">
                <a:solidFill>
                  <a:schemeClr val="bg1"/>
                </a:solidFill>
              </a:rPr>
              <a:t> </a:t>
            </a:r>
            <a:r>
              <a:rPr lang="pl-PL" sz="1100" b="1" dirty="0" err="1">
                <a:solidFill>
                  <a:schemeClr val="bg1"/>
                </a:solidFill>
              </a:rPr>
              <a:t>Torschütze</a:t>
            </a:r>
            <a:r>
              <a:rPr lang="pl-PL" sz="1100" b="1" dirty="0">
                <a:solidFill>
                  <a:schemeClr val="bg1"/>
                </a:solidFill>
              </a:rPr>
              <a:t>- najmłodszy strzelec</a:t>
            </a:r>
            <a:r>
              <a:rPr lang="pl-PL" sz="1100" b="1">
                <a:solidFill>
                  <a:schemeClr val="bg1"/>
                </a:solidFill>
              </a:rPr>
              <a:t>/pomocnik </a:t>
            </a:r>
            <a:endParaRPr lang="pl" sz="1100" b="1" dirty="0">
              <a:solidFill>
                <a:schemeClr val="bg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pl" sz="1100" b="1" dirty="0">
                <a:solidFill>
                  <a:schemeClr val="bg1"/>
                </a:solidFill>
              </a:rPr>
              <a:t>6.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" sz="1100" b="1" dirty="0">
                <a:solidFill>
                  <a:schemeClr val="bg1"/>
                </a:solidFill>
              </a:rPr>
              <a:t>der </a:t>
            </a:r>
            <a:r>
              <a:rPr lang="pl-PL" sz="1100" b="1" dirty="0">
                <a:solidFill>
                  <a:schemeClr val="bg1"/>
                </a:solidFill>
              </a:rPr>
              <a:t> </a:t>
            </a:r>
            <a:r>
              <a:rPr lang="de-DE" sz="1100" b="1" dirty="0">
                <a:solidFill>
                  <a:schemeClr val="bg1"/>
                </a:solidFill>
              </a:rPr>
              <a:t>Heimatverein von</a:t>
            </a:r>
            <a:r>
              <a:rPr lang="pl-PL" sz="1100" b="1" dirty="0">
                <a:solidFill>
                  <a:schemeClr val="bg1"/>
                </a:solidFill>
              </a:rPr>
              <a:t>…- klub macierzysty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das</a:t>
            </a:r>
            <a:r>
              <a:rPr lang="pl-PL" sz="1100" b="1" dirty="0">
                <a:solidFill>
                  <a:schemeClr val="bg1"/>
                </a:solidFill>
              </a:rPr>
              <a:t> Stadion- stadion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fassen</a:t>
            </a:r>
            <a:r>
              <a:rPr lang="pl-PL" sz="1100" b="1" dirty="0">
                <a:solidFill>
                  <a:schemeClr val="bg1"/>
                </a:solidFill>
              </a:rPr>
              <a:t>- pomieścić</a:t>
            </a:r>
          </a:p>
          <a:p>
            <a:pPr marL="457200" lvl="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f</a:t>
            </a:r>
            <a:r>
              <a:rPr lang="pl" sz="1100" b="1" dirty="0">
                <a:solidFill>
                  <a:schemeClr val="bg1"/>
                </a:solidFill>
              </a:rPr>
              <a:t>esselnd- wciągające </a:t>
            </a:r>
            <a:endParaRPr lang="pl-PL" sz="1100" b="1" dirty="0">
              <a:solidFill>
                <a:schemeClr val="bg1"/>
              </a:solidFill>
            </a:endParaRP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7.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aktuell</a:t>
            </a:r>
            <a:r>
              <a:rPr lang="pl-PL" sz="1100" b="1" dirty="0">
                <a:solidFill>
                  <a:schemeClr val="bg1"/>
                </a:solidFill>
              </a:rPr>
              <a:t>- aktualny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8.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das</a:t>
            </a:r>
            <a:r>
              <a:rPr lang="pl-PL" sz="1100" b="1" dirty="0">
                <a:solidFill>
                  <a:schemeClr val="bg1"/>
                </a:solidFill>
              </a:rPr>
              <a:t> </a:t>
            </a:r>
            <a:r>
              <a:rPr lang="pl-PL" sz="1100" b="1" dirty="0" err="1">
                <a:solidFill>
                  <a:schemeClr val="bg1"/>
                </a:solidFill>
              </a:rPr>
              <a:t>spannende</a:t>
            </a:r>
            <a:r>
              <a:rPr lang="pl-PL" sz="1100" b="1" dirty="0">
                <a:solidFill>
                  <a:schemeClr val="bg1"/>
                </a:solidFill>
              </a:rPr>
              <a:t> </a:t>
            </a:r>
            <a:r>
              <a:rPr lang="pl-PL" sz="1100" b="1" dirty="0" err="1">
                <a:solidFill>
                  <a:schemeClr val="bg1"/>
                </a:solidFill>
              </a:rPr>
              <a:t>Spiele</a:t>
            </a:r>
            <a:r>
              <a:rPr lang="pl-PL" sz="1100" b="1" dirty="0">
                <a:solidFill>
                  <a:schemeClr val="bg1"/>
                </a:solidFill>
              </a:rPr>
              <a:t>- ekscytująca gra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>
                <a:solidFill>
                  <a:schemeClr val="bg1"/>
                </a:solidFill>
              </a:rPr>
              <a:t>der </a:t>
            </a:r>
            <a:r>
              <a:rPr lang="pl-PL" sz="1100" b="1" dirty="0" err="1">
                <a:solidFill>
                  <a:schemeClr val="bg1"/>
                </a:solidFill>
              </a:rPr>
              <a:t>talentierte</a:t>
            </a:r>
            <a:r>
              <a:rPr lang="pl-PL" sz="1100" b="1" dirty="0">
                <a:solidFill>
                  <a:schemeClr val="bg1"/>
                </a:solidFill>
              </a:rPr>
              <a:t> </a:t>
            </a:r>
            <a:r>
              <a:rPr lang="pl-PL" sz="1100" b="1" dirty="0" err="1">
                <a:solidFill>
                  <a:schemeClr val="bg1"/>
                </a:solidFill>
              </a:rPr>
              <a:t>Spieler</a:t>
            </a:r>
            <a:r>
              <a:rPr lang="pl-PL" sz="1100" b="1" dirty="0">
                <a:solidFill>
                  <a:schemeClr val="bg1"/>
                </a:solidFill>
              </a:rPr>
              <a:t>​- utalentowani gracze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tätig</a:t>
            </a:r>
            <a:r>
              <a:rPr lang="pl-PL" sz="1100" b="1" dirty="0">
                <a:solidFill>
                  <a:schemeClr val="bg1"/>
                </a:solidFill>
              </a:rPr>
              <a:t>​- aktywny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dafür</a:t>
            </a:r>
            <a:r>
              <a:rPr lang="pl-PL" sz="1100" b="1" dirty="0">
                <a:solidFill>
                  <a:schemeClr val="bg1"/>
                </a:solidFill>
              </a:rPr>
              <a:t>- za to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fördern</a:t>
            </a:r>
            <a:r>
              <a:rPr lang="pl-PL" sz="1100" b="1" dirty="0">
                <a:solidFill>
                  <a:schemeClr val="bg1"/>
                </a:solidFill>
              </a:rPr>
              <a:t>- pomagać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pl-PL" sz="1100" b="1" dirty="0" err="1">
                <a:solidFill>
                  <a:schemeClr val="bg1"/>
                </a:solidFill>
              </a:rPr>
              <a:t>reich</a:t>
            </a:r>
            <a:r>
              <a:rPr lang="pl-PL" sz="1100" b="1" dirty="0">
                <a:solidFill>
                  <a:schemeClr val="bg1"/>
                </a:solidFill>
              </a:rPr>
              <a:t>- bogaty/a/e </a:t>
            </a: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endParaRPr lang="pl-PL" sz="1000" dirty="0">
              <a:solidFill>
                <a:schemeClr val="lt1"/>
              </a:solidFill>
            </a:endParaRP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endParaRPr lang="pl-PL" sz="1000" dirty="0">
              <a:solidFill>
                <a:schemeClr val="lt1"/>
              </a:solidFill>
            </a:endParaRPr>
          </a:p>
          <a:p>
            <a:pPr marL="457200" indent="-292100">
              <a:lnSpc>
                <a:spcPct val="115000"/>
              </a:lnSpc>
              <a:buClr>
                <a:schemeClr val="lt1"/>
              </a:buClr>
              <a:buSzPts val="1000"/>
            </a:pPr>
            <a:r>
              <a:rPr lang="de-DE" sz="1000" dirty="0">
                <a:solidFill>
                  <a:schemeClr val="lt1"/>
                </a:solidFill>
              </a:rPr>
              <a:t> </a:t>
            </a:r>
            <a:endParaRPr lang="pl" sz="1000" dirty="0">
              <a:solidFill>
                <a:schemeClr val="lt1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endParaRPr lang="pl" sz="1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Quellen</a:t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113050" y="1413050"/>
            <a:ext cx="845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https://www.bundesliga.com/de/bundesliga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https://www.kicker.de/bundesliga/startseite</a:t>
            </a:r>
            <a:r>
              <a:rPr lang="pl"/>
              <a:t>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u="sng">
                <a:solidFill>
                  <a:schemeClr val="hlink"/>
                </a:solidFill>
                <a:hlinkClick r:id="rId5"/>
              </a:rPr>
              <a:t>https://www.welt.de/sport/fussball/article106195456/Unverhoffter-Goldrausch-fuer-die-Bundesliga.html</a:t>
            </a:r>
            <a:r>
              <a:rPr lang="pl"/>
              <a:t>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u="sng">
                <a:solidFill>
                  <a:schemeClr val="hlink"/>
                </a:solidFill>
                <a:hlinkClick r:id="rId6"/>
              </a:rPr>
              <a:t>https://www.skysports.com/football/news/11945/9846554/is-bayern-munichs-manuel-neuer-the-best-goalkeeper-ever</a:t>
            </a:r>
            <a:r>
              <a:rPr lang="pl"/>
              <a:t>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u="sng">
                <a:solidFill>
                  <a:schemeClr val="hlink"/>
                </a:solidFill>
                <a:hlinkClick r:id="rId7"/>
              </a:rPr>
              <a:t>https://de.wikipedia.org/wiki/Jude_Bellingham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u="sng">
                <a:solidFill>
                  <a:schemeClr val="hlink"/>
                </a:solidFill>
                <a:hlinkClick r:id="rId8"/>
              </a:rPr>
              <a:t>https://de.wikipedia.org/wiki/Jamal_Musiala</a:t>
            </a:r>
            <a:r>
              <a:rPr lang="pl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64950" y="3901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Präsentationsplan</a:t>
            </a:r>
            <a:endParaRPr sz="3300"/>
          </a:p>
        </p:txBody>
      </p:sp>
      <p:sp>
        <p:nvSpPr>
          <p:cNvPr id="75" name="Google Shape;75;p14"/>
          <p:cNvSpPr txBox="1"/>
          <p:nvPr/>
        </p:nvSpPr>
        <p:spPr>
          <a:xfrm>
            <a:off x="341150" y="1459525"/>
            <a:ext cx="8076600" cy="5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/>
              <a:t>1.Wie funktioniert die Bundesliga?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/>
              <a:t>2.Geschichte der Bundesliga.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/>
              <a:t>3.Die beliebtesten Vereine in der Bundesliga.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/>
              <a:t>4.Spieler in der Bundesliga.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/>
              <a:t>5.Bundesliga-Stadien.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/>
              <a:t>6.Aktuelle Saison und Ergebnisse.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/>
              <a:t>7.Zusammenfassung.</a:t>
            </a: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382225" y="778950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2960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l" sz="4000" b="1">
                <a:latin typeface="Arial"/>
                <a:ea typeface="Arial"/>
                <a:cs typeface="Arial"/>
                <a:sym typeface="Arial"/>
              </a:rPr>
              <a:t>Wie funktioniert die Bundesliga?</a:t>
            </a:r>
            <a:endParaRPr sz="4000"/>
          </a:p>
        </p:txBody>
      </p:sp>
      <p:sp>
        <p:nvSpPr>
          <p:cNvPr id="82" name="Google Shape;82;p15"/>
          <p:cNvSpPr txBox="1"/>
          <p:nvPr/>
        </p:nvSpPr>
        <p:spPr>
          <a:xfrm>
            <a:off x="0" y="1372100"/>
            <a:ext cx="7979100" cy="334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100" b="1" dirty="0"/>
              <a:t>Einheitliche Struktur</a:t>
            </a:r>
            <a:endParaRPr sz="1100"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dirty="0"/>
              <a:t>18 Teams spielen jedes Jahr in der Bundesliga, mit 34 Spielen pro Team pro Saison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 dirty="0"/>
              <a:t>Saisonsieger</a:t>
            </a:r>
            <a:endParaRPr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dirty="0"/>
              <a:t>Das Team, das am Ende der Saison die meisten Punkte hat, gewinnt die Meisterschaft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 dirty="0"/>
              <a:t>Champions League</a:t>
            </a:r>
            <a:endParaRPr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dirty="0"/>
              <a:t>Die besten vier Teams qualifizieren sich für die UEFA Champions League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b="1" dirty="0"/>
              <a:t>Abstieg</a:t>
            </a:r>
            <a:endParaRPr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dirty="0"/>
              <a:t>Die drei letzten Teams am Ende der Saison steigen in die 2. Bundesliga ab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4691514" y="1277025"/>
            <a:ext cx="4300086" cy="38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293189" y="179649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l" sz="4000" b="1" dirty="0">
                <a:latin typeface="Arial"/>
                <a:ea typeface="Arial"/>
                <a:cs typeface="Arial"/>
                <a:sym typeface="Arial"/>
              </a:rPr>
              <a:t>Geschichte der Bundesliga</a:t>
            </a:r>
            <a:endParaRPr sz="4000"/>
          </a:p>
        </p:txBody>
      </p:sp>
      <p:sp>
        <p:nvSpPr>
          <p:cNvPr id="89" name="Google Shape;89;p16"/>
          <p:cNvSpPr txBox="1"/>
          <p:nvPr/>
        </p:nvSpPr>
        <p:spPr>
          <a:xfrm>
            <a:off x="0" y="1289100"/>
            <a:ext cx="6129900" cy="3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/>
              <a:t>Gründerjahre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1963 wurde die Bundesliga gegründet und der erste Meister war der 1. FC Köln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/>
              <a:t>Rivalitäten und Derbys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Es gibt viele spannende Rivalitäten und Derbys in der Bundesliga, wie das Revierderby zwischen Dortmund und Schalke oder das Nordderby zwischen Werder Bremen und HSV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/>
              <a:t>Europäischer Erfolg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Bundesligateams haben insgesamt 7 Champions League Titel gewonnen, einschließlich zwei Siege für FC Bayern München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/>
              <a:t>Rekorde</a:t>
            </a:r>
            <a:endParaRPr sz="1200" b="1" dirty="0"/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Die meisten Tore in einer Bundesliga-Saison sind 40 von Gerd Müller in der Saison 1971-72</a:t>
            </a:r>
            <a:endParaRPr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13900" y="6285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l" sz="3400" b="1">
                <a:latin typeface="Arial"/>
                <a:ea typeface="Arial"/>
                <a:cs typeface="Arial"/>
                <a:sym typeface="Arial"/>
              </a:rPr>
              <a:t>Die beliebtesten Vereine in der Bundesliga</a:t>
            </a:r>
            <a:endParaRPr sz="3400"/>
          </a:p>
        </p:txBody>
      </p:sp>
      <p:sp>
        <p:nvSpPr>
          <p:cNvPr id="95" name="Google Shape;95;p17"/>
          <p:cNvSpPr txBox="1"/>
          <p:nvPr/>
        </p:nvSpPr>
        <p:spPr>
          <a:xfrm>
            <a:off x="84800" y="1434250"/>
            <a:ext cx="41664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chemeClr val="lt1"/>
                </a:solidFill>
                <a:highlight>
                  <a:srgbClr val="31394D"/>
                </a:highlight>
              </a:rPr>
              <a:t>Borussia Dortmund</a:t>
            </a:r>
            <a:endParaRPr sz="1200" b="1">
              <a:solidFill>
                <a:schemeClr val="lt1"/>
              </a:solidFill>
              <a:highlight>
                <a:srgbClr val="31394D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lt1"/>
                </a:solidFill>
                <a:highlight>
                  <a:srgbClr val="31394D"/>
                </a:highlight>
              </a:rPr>
              <a:t>Dortmund hat eine unglaubliche Fangemeinde, die bekannt ist für ihre laute und begeisterte Unterstützung</a:t>
            </a:r>
            <a:endParaRPr sz="1200">
              <a:solidFill>
                <a:schemeClr val="lt1"/>
              </a:solidFill>
              <a:highlight>
                <a:srgbClr val="31394D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chemeClr val="lt1"/>
                </a:solidFill>
                <a:highlight>
                  <a:srgbClr val="31394D"/>
                </a:highlight>
              </a:rPr>
              <a:t>FC Bayern München</a:t>
            </a:r>
            <a:endParaRPr sz="1200" b="1">
              <a:solidFill>
                <a:schemeClr val="lt1"/>
              </a:solidFill>
              <a:highlight>
                <a:srgbClr val="31394D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chemeClr val="lt1"/>
                </a:solidFill>
                <a:highlight>
                  <a:srgbClr val="31394D"/>
                </a:highlight>
              </a:rPr>
              <a:t>Der Bayern München ist der erfolgreichste Verein in der Bundesliga-Geschichte mit insgesamt 31 Meisterschaften</a:t>
            </a:r>
            <a:endParaRPr sz="1200">
              <a:solidFill>
                <a:schemeClr val="lt1"/>
              </a:solidFill>
              <a:highlight>
                <a:srgbClr val="31394D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chemeClr val="lt1"/>
                </a:solidFill>
                <a:highlight>
                  <a:srgbClr val="31394D"/>
                </a:highlight>
              </a:rPr>
              <a:t>FC Schalke 04</a:t>
            </a:r>
            <a:endParaRPr sz="1200" b="1">
              <a:solidFill>
                <a:schemeClr val="lt1"/>
              </a:solidFill>
              <a:highlight>
                <a:srgbClr val="31394D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>
                <a:solidFill>
                  <a:schemeClr val="lt1"/>
                </a:solidFill>
                <a:highlight>
                  <a:srgbClr val="31394D"/>
                </a:highlight>
              </a:rPr>
              <a:t>Schalke 04 ist der drittbeliebteste Verein und hat eine treue Fangemeinde, die für ihre Energie bekannt ist</a:t>
            </a:r>
            <a:endParaRPr sz="1200">
              <a:solidFill>
                <a:schemeClr val="lt1"/>
              </a:solidFill>
              <a:highlight>
                <a:srgbClr val="31394D"/>
              </a:highlight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725" y="0"/>
            <a:ext cx="48412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25" y="1255850"/>
            <a:ext cx="2651179" cy="265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48125" y="3384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l" sz="4000" b="1" dirty="0">
                <a:latin typeface="Arial"/>
                <a:ea typeface="Arial"/>
                <a:cs typeface="Arial"/>
                <a:sym typeface="Arial"/>
              </a:rPr>
              <a:t>3 besten Spieler in der Bundesliga</a:t>
            </a:r>
            <a:endParaRPr sz="4000" dirty="0"/>
          </a:p>
        </p:txBody>
      </p:sp>
      <p:sp>
        <p:nvSpPr>
          <p:cNvPr id="103" name="Google Shape;103;p18"/>
          <p:cNvSpPr txBox="1"/>
          <p:nvPr/>
        </p:nvSpPr>
        <p:spPr>
          <a:xfrm>
            <a:off x="6097300" y="3673925"/>
            <a:ext cx="29250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chemeClr val="dk1"/>
                </a:solidFill>
                <a:highlight>
                  <a:srgbClr val="FFFFFF"/>
                </a:highlight>
              </a:rPr>
              <a:t>Jude  Bellingham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>
                <a:solidFill>
                  <a:schemeClr val="dk1"/>
                </a:solidFill>
                <a:highlight>
                  <a:srgbClr val="FFFFFF"/>
                </a:highlight>
              </a:rPr>
              <a:t>ist ein englischer Fußballspieler, Er ist sowohl der jüngste Torschütze als auch der jüngste Spieler, der für den Verein ein Ligaspiel bestritt. 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059250" y="3744575"/>
            <a:ext cx="29673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>
                <a:solidFill>
                  <a:schemeClr val="dk1"/>
                </a:solidFill>
              </a:rPr>
              <a:t>Manuel Neuer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>
                <a:solidFill>
                  <a:schemeClr val="dk1"/>
                </a:solidFill>
                <a:highlight>
                  <a:srgbClr val="FFFFFF"/>
                </a:highlight>
              </a:rPr>
              <a:t>ist ein deutscher </a:t>
            </a:r>
            <a:r>
              <a:rPr lang="pl" sz="12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Fußballtorwart</a:t>
            </a:r>
            <a:r>
              <a:rPr lang="pl" sz="1200">
                <a:solidFill>
                  <a:schemeClr val="dk1"/>
                </a:solidFill>
                <a:highlight>
                  <a:srgbClr val="FFFFFF"/>
                </a:highlight>
              </a:rPr>
              <a:t>.Neuer gilt als einer der besten Torhüter der Welt und als einer der besten aller Zeiten.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0" y="3744575"/>
            <a:ext cx="31302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 b="1" dirty="0">
                <a:solidFill>
                  <a:schemeClr val="dk1"/>
                </a:solidFill>
                <a:highlight>
                  <a:srgbClr val="FFFFFF"/>
                </a:highlight>
              </a:rPr>
              <a:t>Jamal Musiala</a:t>
            </a:r>
            <a:r>
              <a:rPr lang="pl" sz="1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ist ein 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-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englischer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Fußballspieler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, Mit der 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deutschen Nationalmannschaft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 nahm Musiala bisher an je einer 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Welt-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 (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) und Europameisterschaft (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</a:t>
            </a:r>
            <a:r>
              <a:rPr lang="pl" sz="12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</a:rPr>
              <a:t>) teil.</a:t>
            </a:r>
            <a:endParaRPr>
              <a:solidFill>
                <a:schemeClr val="tx1">
                  <a:lumMod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68213" y="1189613"/>
            <a:ext cx="1767474" cy="265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13637" y="1311725"/>
            <a:ext cx="2407000" cy="24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70400" y="3030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pl" sz="4000" b="1">
                <a:latin typeface="Arial"/>
                <a:ea typeface="Arial"/>
                <a:cs typeface="Arial"/>
                <a:sym typeface="Arial"/>
              </a:rPr>
              <a:t>Bundesliga-Stadien</a:t>
            </a:r>
            <a:endParaRPr sz="4000"/>
          </a:p>
        </p:txBody>
      </p:sp>
      <p:sp>
        <p:nvSpPr>
          <p:cNvPr id="113" name="Google Shape;113;p19"/>
          <p:cNvSpPr txBox="1"/>
          <p:nvPr/>
        </p:nvSpPr>
        <p:spPr>
          <a:xfrm>
            <a:off x="0" y="1278825"/>
            <a:ext cx="58617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 b="1"/>
              <a:t>Allianz Arena</a:t>
            </a:r>
            <a:endParaRPr sz="15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/>
              <a:t>Der Heimatverein von Bayern München ist ein modernes und futuristisches Stadion, das 75.000 Besucher fasst.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 b="1"/>
              <a:t>Signal Iduna Park</a:t>
            </a:r>
            <a:endParaRPr sz="15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/>
              <a:t>Der Heimatverein von Borussia Dortmund ist das größte Stadion in Deutschland und fasst 81.360 Besucher.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 b="1"/>
              <a:t>Red Bull Arena</a:t>
            </a:r>
            <a:endParaRPr sz="15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/>
              <a:t>Das Stadion des RB Leipzig ist eine moderne und futuristische Anlage, die nach den neuesten Standards gebaut wurde und fasst 42.959 Besucher.</a:t>
            </a:r>
            <a:endParaRPr sz="150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650" y="1"/>
            <a:ext cx="3282350" cy="16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4">
            <a:alphaModFix/>
          </a:blip>
          <a:srcRect t="16191"/>
          <a:stretch/>
        </p:blipFill>
        <p:spPr>
          <a:xfrm>
            <a:off x="5861575" y="3311500"/>
            <a:ext cx="3346025" cy="1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1650" y="1641175"/>
            <a:ext cx="3282350" cy="183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latin typeface="Arial"/>
                <a:ea typeface="Arial"/>
                <a:cs typeface="Arial"/>
                <a:sym typeface="Arial"/>
              </a:rPr>
              <a:t>Die aktuelle Saison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latin typeface="Arial"/>
                <a:ea typeface="Arial"/>
                <a:cs typeface="Arial"/>
                <a:sym typeface="Arial"/>
              </a:rPr>
              <a:t>06.05.2023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l="27547" t="20331" r="27353"/>
          <a:stretch/>
        </p:blipFill>
        <p:spPr>
          <a:xfrm>
            <a:off x="4177875" y="0"/>
            <a:ext cx="49661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l" sz="2300" b="1">
                <a:latin typeface="Arial"/>
                <a:ea typeface="Arial"/>
                <a:cs typeface="Arial"/>
                <a:sym typeface="Arial"/>
              </a:rPr>
              <a:t>Zusammenfassung</a:t>
            </a:r>
            <a:endParaRPr sz="23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311725" y="1364450"/>
            <a:ext cx="7015198" cy="341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b="1" dirty="0"/>
              <a:t>Spannende Spiele</a:t>
            </a:r>
            <a:endParaRPr b="1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pl" dirty="0"/>
              <a:t>Viele fesselnde und aufregende Spiele in der Bundesliga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dirty="0"/>
              <a:t>Mit vielen Toren und kreativen Spielzügen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b="1" dirty="0"/>
              <a:t>Talentierte Spieler</a:t>
            </a:r>
            <a:endParaRPr b="1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pl" dirty="0"/>
              <a:t>Viele der weltbesten Spieler sind in der Bundesliga tätig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dirty="0"/>
              <a:t>Die Liga ist bekannt dafür, junge Talente zu entdecken und zu fördern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b="1" dirty="0"/>
              <a:t>Eine reiche Geschichte</a:t>
            </a:r>
            <a:endParaRPr b="1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pl" dirty="0"/>
              <a:t>Über 50 Jahre spannende Bundesliga-Geschichte mit vielen großen Momenten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dirty="0"/>
              <a:t>Gründung der Liga hat den deutschen Fußball revolutioniert</a:t>
            </a:r>
            <a:endParaRPr dirty="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5324875" y="1264800"/>
            <a:ext cx="3819125" cy="38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789</Words>
  <Application>Microsoft Office PowerPoint</Application>
  <PresentationFormat>Pokaz na ekranie (16:9)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Roboto</vt:lpstr>
      <vt:lpstr>Arial</vt:lpstr>
      <vt:lpstr>Merriweather</vt:lpstr>
      <vt:lpstr>Paradigm</vt:lpstr>
      <vt:lpstr>Die Bundesliga </vt:lpstr>
      <vt:lpstr>Präsentationsplan</vt:lpstr>
      <vt:lpstr>Wie funktioniert die Bundesliga?</vt:lpstr>
      <vt:lpstr>Geschichte der Bundesliga</vt:lpstr>
      <vt:lpstr>Die beliebtesten Vereine in der Bundesliga</vt:lpstr>
      <vt:lpstr>3 besten Spieler in der Bundesliga</vt:lpstr>
      <vt:lpstr>Bundesliga-Stadien</vt:lpstr>
      <vt:lpstr>Die aktuelle Saison 06.05.2023</vt:lpstr>
      <vt:lpstr>Zusammenfassung </vt:lpstr>
      <vt:lpstr>Danke für Ihre Aufmerksamkeit</vt:lpstr>
      <vt:lpstr>Wörterbuch: 1.  die /der beliebteste- najbardziej ukochany/a, ulubiony/a die Ergebnisse (Pl.)- wyniki  die Geschichte- historia  2.  der Wettbewerb – zawody die meisten- najwięcej gewinnen- wygrywać  qualifizieren- kwalifikować się die Meisterschaft- mistrzostwa  3. der Meister- mistrz  die Rivalität- rywalizacja  der Verein- klub sportowy Derbys (Pl.) - derby zwischen – między  das Nordderby- derby północy der Erflog- sukces  4. die Fangemeinde- rzesza fanów  hervorstehen- wyróżniać się  einschließlich- łącznie   erfolgreich- utytułowany  ser Meistertitel/ Meisterschaften- tytuł mistrzowski  gewinnen- wygrać   true- prawdziwy (ang)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Bundesliga </dc:title>
  <cp:lastModifiedBy>Barbara Skoczyńska-Prokopowicz</cp:lastModifiedBy>
  <cp:revision>40</cp:revision>
  <dcterms:modified xsi:type="dcterms:W3CDTF">2023-06-12T16:04:36Z</dcterms:modified>
</cp:coreProperties>
</file>