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ira Sans Bold" panose="020B0604020202020204" charset="0"/>
      <p:regular r:id="rId17"/>
    </p:embeddedFont>
    <p:embeddedFont>
      <p:font typeface="Fira Sans Light" panose="020B0403050000020004" pitchFamily="34" charset="0"/>
      <p:regular r:id="rId18"/>
    </p:embeddedFont>
    <p:embeddedFont>
      <p:font typeface="Fira Sans Light Bold" panose="020B0604020202020204" charset="0"/>
      <p:regular r:id="rId19"/>
    </p:embeddedFont>
    <p:embeddedFont>
      <p:font typeface="Fira Sans Light Bold Italics" panose="020B0604020202020204" charset="0"/>
      <p:regular r:id="rId20"/>
    </p:embeddedFont>
    <p:embeddedFont>
      <p:font typeface="Fira Sans Medium" panose="020B0603050000020004" pitchFamily="34" charset="0"/>
      <p:regular r:id="rId21"/>
    </p:embeddedFont>
    <p:embeddedFont>
      <p:font typeface="Fira Sans Medium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835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28902" y="2317173"/>
            <a:ext cx="7321033" cy="6340049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-14759"/>
            <a:ext cx="2940651" cy="2940651"/>
          </a:xfrm>
          <a:custGeom>
            <a:avLst/>
            <a:gdLst/>
            <a:ahLst/>
            <a:cxnLst/>
            <a:rect l="l" t="t" r="r" b="b"/>
            <a:pathLst>
              <a:path w="2940651" h="2940651">
                <a:moveTo>
                  <a:pt x="0" y="0"/>
                </a:moveTo>
                <a:lnTo>
                  <a:pt x="2940651" y="0"/>
                </a:lnTo>
                <a:lnTo>
                  <a:pt x="2940651" y="2940651"/>
                </a:lnTo>
                <a:lnTo>
                  <a:pt x="0" y="29406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00400" y="3867150"/>
            <a:ext cx="10202605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0"/>
              </a:lnSpc>
            </a:pPr>
            <a:r>
              <a:rPr lang="en-US" sz="8375" dirty="0" err="1">
                <a:solidFill>
                  <a:srgbClr val="000000"/>
                </a:solidFill>
                <a:latin typeface="Fira Sans Bold"/>
              </a:rPr>
              <a:t>Bankensystem</a:t>
            </a:r>
            <a:r>
              <a:rPr lang="en-US" sz="8375" dirty="0">
                <a:solidFill>
                  <a:srgbClr val="000000"/>
                </a:solidFill>
                <a:latin typeface="Fira Sans Bold"/>
              </a:rPr>
              <a:t> in Deutschland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2529" y="7470019"/>
            <a:ext cx="9265673" cy="230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3269" dirty="0" err="1">
                <a:solidFill>
                  <a:srgbClr val="000000"/>
                </a:solidFill>
                <a:latin typeface="Fira Sans Light Bold"/>
              </a:rPr>
              <a:t>Bearbeitet</a:t>
            </a:r>
            <a:r>
              <a:rPr lang="en-US" sz="3269" dirty="0">
                <a:solidFill>
                  <a:srgbClr val="000000"/>
                </a:solidFill>
                <a:latin typeface="Fira Sans Light Bold"/>
              </a:rPr>
              <a:t> von:</a:t>
            </a:r>
          </a:p>
          <a:p>
            <a:pPr algn="just">
              <a:lnSpc>
                <a:spcPts val="4577"/>
              </a:lnSpc>
            </a:pPr>
            <a:r>
              <a:rPr lang="en-US" sz="3269" dirty="0">
                <a:solidFill>
                  <a:srgbClr val="000000"/>
                </a:solidFill>
                <a:latin typeface="Fira Sans Light"/>
              </a:rPr>
              <a:t>Ewa Głowacka</a:t>
            </a:r>
          </a:p>
          <a:p>
            <a:pPr algn="just">
              <a:lnSpc>
                <a:spcPts val="4577"/>
              </a:lnSpc>
            </a:pPr>
            <a:r>
              <a:rPr lang="en-US" sz="3269" dirty="0">
                <a:solidFill>
                  <a:srgbClr val="000000"/>
                </a:solidFill>
                <a:latin typeface="Fira Sans Light"/>
              </a:rPr>
              <a:t>2. </a:t>
            </a:r>
            <a:r>
              <a:rPr lang="en-US" sz="3269" dirty="0" err="1">
                <a:solidFill>
                  <a:srgbClr val="000000"/>
                </a:solidFill>
                <a:latin typeface="Fira Sans Light"/>
              </a:rPr>
              <a:t>Stj</a:t>
            </a:r>
            <a:r>
              <a:rPr lang="en-US" sz="3269" dirty="0">
                <a:solidFill>
                  <a:srgbClr val="000000"/>
                </a:solidFill>
                <a:latin typeface="Fira Sans Light"/>
              </a:rPr>
              <a:t>. </a:t>
            </a:r>
            <a:r>
              <a:rPr lang="en-US" sz="3269" dirty="0" err="1">
                <a:solidFill>
                  <a:srgbClr val="000000"/>
                </a:solidFill>
                <a:latin typeface="Fira Sans Light"/>
              </a:rPr>
              <a:t>Wirtschaft</a:t>
            </a:r>
            <a:r>
              <a:rPr lang="pl-PL" sz="3269" dirty="0">
                <a:solidFill>
                  <a:srgbClr val="000000"/>
                </a:solidFill>
                <a:latin typeface="Fira Sans Light"/>
              </a:rPr>
              <a:t>s</a:t>
            </a:r>
            <a:r>
              <a:rPr lang="en-US" sz="3269" dirty="0" err="1">
                <a:solidFill>
                  <a:srgbClr val="000000"/>
                </a:solidFill>
                <a:latin typeface="Fira Sans Light"/>
              </a:rPr>
              <a:t>wissenschaften</a:t>
            </a:r>
            <a:endParaRPr lang="en-US" sz="3269" dirty="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4577"/>
              </a:lnSpc>
            </a:pPr>
            <a:r>
              <a:rPr lang="en-US" sz="3269" dirty="0">
                <a:solidFill>
                  <a:srgbClr val="000000"/>
                </a:solidFill>
                <a:latin typeface="Fira Sans Light"/>
              </a:rPr>
              <a:t>2022/2023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64758" y="436513"/>
            <a:ext cx="7158484" cy="1726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</a:pPr>
            <a:r>
              <a:rPr lang="en-US" sz="3269" dirty="0">
                <a:solidFill>
                  <a:srgbClr val="000000"/>
                </a:solidFill>
                <a:latin typeface="Fira Sans Light"/>
              </a:rPr>
              <a:t>Universität </a:t>
            </a:r>
            <a:r>
              <a:rPr lang="en-US" sz="3269" dirty="0" err="1">
                <a:solidFill>
                  <a:srgbClr val="000000"/>
                </a:solidFill>
                <a:latin typeface="Fira Sans Light"/>
              </a:rPr>
              <a:t>Rzeszów</a:t>
            </a:r>
            <a:endParaRPr lang="en-US" sz="3269" dirty="0">
              <a:solidFill>
                <a:srgbClr val="000000"/>
              </a:solidFill>
              <a:latin typeface="Fira Sans Light"/>
            </a:endParaRPr>
          </a:p>
          <a:p>
            <a:pPr algn="ctr">
              <a:lnSpc>
                <a:spcPts val="4577"/>
              </a:lnSpc>
            </a:pPr>
            <a:r>
              <a:rPr lang="en-US" sz="3269" dirty="0" err="1">
                <a:solidFill>
                  <a:srgbClr val="000000"/>
                </a:solidFill>
                <a:latin typeface="Fira Sans Light"/>
              </a:rPr>
              <a:t>Fakultät</a:t>
            </a:r>
            <a:r>
              <a:rPr lang="en-US" sz="3269" dirty="0">
                <a:solidFill>
                  <a:srgbClr val="000000"/>
                </a:solidFill>
                <a:latin typeface="Fira Sans Light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Fira Sans Light"/>
              </a:rPr>
              <a:t>für</a:t>
            </a:r>
            <a:r>
              <a:rPr lang="en-US" sz="3269" dirty="0">
                <a:solidFill>
                  <a:srgbClr val="000000"/>
                </a:solidFill>
                <a:latin typeface="Fira Sans Light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Fira Sans Light"/>
              </a:rPr>
              <a:t>Wirtschaftswissenschaften</a:t>
            </a:r>
            <a:endParaRPr lang="en-US" sz="3269" dirty="0">
              <a:solidFill>
                <a:srgbClr val="000000"/>
              </a:solidFill>
              <a:latin typeface="Fira Sans Light"/>
            </a:endParaRPr>
          </a:p>
          <a:p>
            <a:pPr algn="ctr">
              <a:lnSpc>
                <a:spcPts val="4577"/>
              </a:lnSpc>
              <a:spcBef>
                <a:spcPct val="0"/>
              </a:spcBef>
            </a:pPr>
            <a:endParaRPr lang="en-US" sz="3269" dirty="0">
              <a:solidFill>
                <a:srgbClr val="000000"/>
              </a:solidFill>
              <a:latin typeface="Fira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47973"/>
            <a:ext cx="15263163" cy="5440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81"/>
              </a:lnSpc>
            </a:pPr>
            <a:r>
              <a:rPr lang="en-US" sz="3224">
                <a:solidFill>
                  <a:srgbClr val="000000"/>
                </a:solidFill>
                <a:latin typeface="Fira Sans Light"/>
              </a:rPr>
              <a:t>https://www.kul.pl/files/433/roczniki_2015_nr_2/02-Dabkowska_Corr.pdf</a:t>
            </a:r>
          </a:p>
          <a:p>
            <a:pPr>
              <a:lnSpc>
                <a:spcPts val="5481"/>
              </a:lnSpc>
            </a:pPr>
            <a:endParaRPr lang="en-US" sz="3224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5481"/>
              </a:lnSpc>
            </a:pPr>
            <a:r>
              <a:rPr lang="en-US" sz="3224">
                <a:solidFill>
                  <a:srgbClr val="000000"/>
                </a:solidFill>
                <a:latin typeface="Fira Sans Light"/>
              </a:rPr>
              <a:t>https://de.wikipedia.org/wiki/Bankensystem</a:t>
            </a:r>
          </a:p>
          <a:p>
            <a:pPr>
              <a:lnSpc>
                <a:spcPts val="5481"/>
              </a:lnSpc>
            </a:pPr>
            <a:endParaRPr lang="en-US" sz="3224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5481"/>
              </a:lnSpc>
            </a:pPr>
            <a:r>
              <a:rPr lang="en-US" sz="3224">
                <a:solidFill>
                  <a:srgbClr val="000000"/>
                </a:solidFill>
                <a:latin typeface="Fira Sans Light"/>
              </a:rPr>
              <a:t>https://euroinforma.com/niemcy/finanse/system-bankowy-w-niemczech.html </a:t>
            </a:r>
          </a:p>
          <a:p>
            <a:pPr>
              <a:lnSpc>
                <a:spcPts val="5481"/>
              </a:lnSpc>
            </a:pPr>
            <a:endParaRPr lang="en-US" sz="3224">
              <a:solidFill>
                <a:srgbClr val="000000"/>
              </a:solidFill>
              <a:latin typeface="Fira Sans Light"/>
            </a:endParaRPr>
          </a:p>
          <a:p>
            <a:pPr marL="0" lvl="0" indent="0">
              <a:lnSpc>
                <a:spcPts val="5481"/>
              </a:lnSpc>
              <a:spcBef>
                <a:spcPct val="0"/>
              </a:spcBef>
            </a:pPr>
            <a:r>
              <a:rPr lang="en-US" sz="3224">
                <a:solidFill>
                  <a:srgbClr val="000000"/>
                </a:solidFill>
                <a:latin typeface="Fira Sans Light"/>
              </a:rPr>
              <a:t>https://www.bafin.de/DE/DieBaFin/AufgabenGeschichte/Bankenaufsicht/bankenaufsicht_node.html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683983"/>
            <a:ext cx="7459312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000000"/>
                </a:solidFill>
                <a:latin typeface="Fira Sans Medium"/>
              </a:rPr>
              <a:t>Quellen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99111" y="2687862"/>
            <a:ext cx="2977778" cy="2578770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1665" y="2915694"/>
            <a:ext cx="14766361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0"/>
              </a:lnSpc>
            </a:pPr>
            <a:r>
              <a:rPr lang="en-US" sz="10400">
                <a:solidFill>
                  <a:srgbClr val="A4E473"/>
                </a:solidFill>
                <a:latin typeface="Fira Sans Medium"/>
              </a:rPr>
              <a:t>Vielen Dank für Ihre Aufmerksamkeit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3563094" y="6077994"/>
            <a:ext cx="6383425" cy="5528076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71665" y="7004492"/>
            <a:ext cx="3034530" cy="2627917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053492" y="8956750"/>
            <a:ext cx="2141618" cy="1854652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7743" y="-89986"/>
            <a:ext cx="10138115" cy="8779655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05679" y="5832746"/>
            <a:ext cx="5966980" cy="516743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4081194"/>
            <a:ext cx="4460469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F4F4F4"/>
                </a:solidFill>
                <a:latin typeface="Fira Sans Medium"/>
              </a:rPr>
              <a:t>Agenda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08712" y="2522475"/>
            <a:ext cx="7065869" cy="60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3938" lvl="1" indent="-381969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4F4F4"/>
                </a:solidFill>
                <a:latin typeface="Fira Sans Light"/>
              </a:rPr>
              <a:t>Bankensystem – Definitionen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08712" y="3694392"/>
            <a:ext cx="7065869" cy="60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3938" lvl="1" indent="-381969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4F4F4"/>
                </a:solidFill>
                <a:latin typeface="Fira Sans Light"/>
              </a:rPr>
              <a:t>Struktur des Bankensystems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08712" y="4861817"/>
            <a:ext cx="7065869" cy="60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3938" lvl="1" indent="-381969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4F4F4"/>
                </a:solidFill>
                <a:latin typeface="Fira Sans Light"/>
              </a:rPr>
              <a:t>Säulen des Bankensystems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08712" y="6029242"/>
            <a:ext cx="7065869" cy="123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3938" lvl="1" indent="-381969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4F4F4"/>
                </a:solidFill>
                <a:latin typeface="Fira Sans Light"/>
              </a:rPr>
              <a:t>Zentralbank und ihre Funktionen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08712" y="7825317"/>
            <a:ext cx="7065869" cy="605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4286" lvl="1" indent="-382143">
              <a:lnSpc>
                <a:spcPts val="4956"/>
              </a:lnSpc>
              <a:buFont typeface="Arial"/>
              <a:buChar char="•"/>
            </a:pPr>
            <a:r>
              <a:rPr lang="en-US" sz="3540">
                <a:solidFill>
                  <a:srgbClr val="F4F4F4"/>
                </a:solidFill>
                <a:latin typeface="Fira Sans Light"/>
              </a:rPr>
              <a:t>Rechtsakt und Aufsicht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345997" y="2096525"/>
            <a:ext cx="7611546" cy="6591255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566" r="-566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2099269" y="2397785"/>
            <a:ext cx="7477402" cy="2462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67"/>
              </a:lnSpc>
              <a:spcBef>
                <a:spcPct val="0"/>
              </a:spcBef>
            </a:pPr>
            <a:r>
              <a:rPr lang="en-US" sz="8139" spc="-81">
                <a:solidFill>
                  <a:srgbClr val="000000"/>
                </a:solidFill>
                <a:latin typeface="Fira Sans Medium"/>
              </a:rPr>
              <a:t>Was ist das Bankensystem?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6706" y="5143500"/>
            <a:ext cx="11058094" cy="4581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10"/>
              </a:lnSpc>
            </a:pP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Gesamtheit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der </a:t>
            </a: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privatrechtlich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</a:t>
            </a: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oder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</a:t>
            </a: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öffentlich-rechtlich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</a:t>
            </a: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organisierten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</a:t>
            </a: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Unternehmen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</a:t>
            </a:r>
            <a:endParaRPr lang="pl-PL" sz="3222" b="1" dirty="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4510"/>
              </a:lnSpc>
            </a:pPr>
            <a:r>
              <a:rPr lang="pl-PL" sz="3222" b="1" dirty="0">
                <a:solidFill>
                  <a:srgbClr val="000000"/>
                </a:solidFill>
                <a:latin typeface="Fira Sans Light"/>
              </a:rPr>
              <a:t>-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in </a:t>
            </a: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einem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</a:t>
            </a: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Staat</a:t>
            </a:r>
            <a:r>
              <a:rPr lang="pl-PL" sz="3222" b="1" dirty="0">
                <a:solidFill>
                  <a:srgbClr val="000000"/>
                </a:solidFill>
                <a:latin typeface="Fira Sans Light"/>
              </a:rPr>
              <a:t>,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</a:t>
            </a:r>
            <a:endParaRPr lang="pl-PL" sz="3222" b="1" dirty="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4510"/>
              </a:lnSpc>
            </a:pPr>
            <a:r>
              <a:rPr lang="pl-PL" sz="3222" b="1" dirty="0">
                <a:solidFill>
                  <a:srgbClr val="000000"/>
                </a:solidFill>
                <a:latin typeface="Fira Sans Light"/>
              </a:rPr>
              <a:t>-</a:t>
            </a: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zuständigen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für </a:t>
            </a:r>
            <a:r>
              <a:rPr lang="pl-PL" sz="3222" b="1" dirty="0">
                <a:solidFill>
                  <a:srgbClr val="000000"/>
                </a:solidFill>
                <a:latin typeface="Fira Sans Light"/>
              </a:rPr>
              <a:t>:</a:t>
            </a:r>
          </a:p>
          <a:p>
            <a:pPr>
              <a:lnSpc>
                <a:spcPts val="4510"/>
              </a:lnSpc>
            </a:pP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die </a:t>
            </a: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Versorgung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der </a:t>
            </a: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Volkswirtschaft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</a:t>
            </a:r>
            <a:endParaRPr lang="pl-PL" sz="3222" b="1" dirty="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4510"/>
              </a:lnSpc>
            </a:pPr>
            <a:r>
              <a:rPr lang="pl-PL" sz="3222" b="1" dirty="0">
                <a:solidFill>
                  <a:srgbClr val="000000"/>
                </a:solidFill>
                <a:latin typeface="Fira Sans Light"/>
              </a:rPr>
              <a:t>- mit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Geld </a:t>
            </a: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oder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</a:t>
            </a:r>
            <a:endParaRPr lang="pl-PL" sz="3222" b="1" dirty="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4510"/>
              </a:lnSpc>
            </a:pPr>
            <a:r>
              <a:rPr lang="pl-PL" sz="3222" b="1" dirty="0">
                <a:solidFill>
                  <a:srgbClr val="000000"/>
                </a:solidFill>
                <a:latin typeface="Fira Sans Light"/>
              </a:rPr>
              <a:t>- mit 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Kapital und </a:t>
            </a:r>
            <a:endParaRPr lang="pl-PL" sz="3222" b="1" dirty="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4510"/>
              </a:lnSpc>
            </a:pPr>
            <a:r>
              <a:rPr lang="pl-PL" sz="3222" b="1" dirty="0">
                <a:solidFill>
                  <a:srgbClr val="000000"/>
                </a:solidFill>
                <a:latin typeface="Fira Sans Light"/>
              </a:rPr>
              <a:t>- f</a:t>
            </a: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ür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den </a:t>
            </a:r>
            <a:r>
              <a:rPr lang="en-US" sz="3222" b="1" dirty="0" err="1">
                <a:solidFill>
                  <a:srgbClr val="000000"/>
                </a:solidFill>
                <a:latin typeface="Fira Sans Light"/>
              </a:rPr>
              <a:t>Zahlungsverkehr</a:t>
            </a:r>
            <a:r>
              <a:rPr lang="en-US" sz="3222" b="1" dirty="0">
                <a:solidFill>
                  <a:srgbClr val="000000"/>
                </a:solidFill>
                <a:latin typeface="Fira Sans Light"/>
              </a:rPr>
              <a:t> </a:t>
            </a:r>
            <a:endParaRPr lang="pl-PL" sz="3222" b="1" dirty="0">
              <a:solidFill>
                <a:srgbClr val="000000"/>
              </a:solidFill>
              <a:latin typeface="Fira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986898" y="3327466"/>
            <a:ext cx="8272402" cy="3958345"/>
            <a:chOff x="0" y="-9525"/>
            <a:chExt cx="11029869" cy="527779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11029869" cy="77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29"/>
                </a:lnSpc>
                <a:spcBef>
                  <a:spcPct val="0"/>
                </a:spcBef>
              </a:pPr>
              <a:r>
                <a:rPr lang="en-US" sz="3774">
                  <a:solidFill>
                    <a:srgbClr val="000000"/>
                  </a:solidFill>
                  <a:latin typeface="Fira Sans Medium"/>
                </a:rPr>
                <a:t>Erste Ebene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130042"/>
              <a:ext cx="11029869" cy="4138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9"/>
                </a:lnSpc>
              </a:pPr>
              <a:r>
                <a:rPr lang="en-US" sz="3499" b="1" dirty="0" err="1">
                  <a:solidFill>
                    <a:srgbClr val="000000"/>
                  </a:solidFill>
                  <a:latin typeface="Fira Sans Light"/>
                </a:rPr>
                <a:t>Kundenorientierten</a:t>
              </a:r>
              <a:r>
                <a:rPr lang="en-US" sz="3499" b="1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3499" b="1" dirty="0" err="1">
                  <a:solidFill>
                    <a:srgbClr val="000000"/>
                  </a:solidFill>
                  <a:latin typeface="Fira Sans Light"/>
                </a:rPr>
                <a:t>Kreditinstitute</a:t>
              </a:r>
              <a:r>
                <a:rPr lang="en-US" sz="3499" b="1" dirty="0">
                  <a:solidFill>
                    <a:srgbClr val="000000"/>
                  </a:solidFill>
                  <a:latin typeface="Fira Sans Light"/>
                </a:rPr>
                <a:t>: </a:t>
              </a:r>
              <a:r>
                <a:rPr lang="en-US" sz="3499" b="1" dirty="0" err="1">
                  <a:solidFill>
                    <a:srgbClr val="000000"/>
                  </a:solidFill>
                  <a:latin typeface="Fira Sans Light"/>
                </a:rPr>
                <a:t>Sparkassen</a:t>
              </a:r>
              <a:r>
                <a:rPr lang="en-US" sz="3499" b="1" dirty="0">
                  <a:solidFill>
                    <a:srgbClr val="000000"/>
                  </a:solidFill>
                  <a:latin typeface="Fira Sans Light"/>
                </a:rPr>
                <a:t>, Privat- und </a:t>
              </a:r>
              <a:r>
                <a:rPr lang="en-US" sz="3499" b="1" dirty="0" err="1">
                  <a:solidFill>
                    <a:srgbClr val="000000"/>
                  </a:solidFill>
                  <a:latin typeface="Fira Sans Light"/>
                </a:rPr>
                <a:t>Genossenschaftsbanken</a:t>
              </a:r>
              <a:r>
                <a:rPr lang="en-US" sz="3499" b="1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3499" b="1" dirty="0" err="1">
                  <a:solidFill>
                    <a:srgbClr val="000000"/>
                  </a:solidFill>
                  <a:latin typeface="Fira Sans Light"/>
                </a:rPr>
                <a:t>sowie</a:t>
              </a:r>
              <a:r>
                <a:rPr lang="en-US" sz="3499" b="1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3499" b="1" dirty="0" err="1">
                  <a:solidFill>
                    <a:srgbClr val="000000"/>
                  </a:solidFill>
                  <a:latin typeface="Fira Sans Light"/>
                </a:rPr>
                <a:t>andere</a:t>
              </a:r>
              <a:r>
                <a:rPr lang="en-US" sz="3499" b="1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3499" b="1" dirty="0" err="1">
                  <a:solidFill>
                    <a:srgbClr val="000000"/>
                  </a:solidFill>
                  <a:latin typeface="Fira Sans Light"/>
                </a:rPr>
                <a:t>Finanzinstitute</a:t>
              </a:r>
              <a:r>
                <a:rPr lang="en-US" sz="3499" b="1" dirty="0">
                  <a:solidFill>
                    <a:srgbClr val="000000"/>
                  </a:solidFill>
                  <a:latin typeface="Fira Sans Light"/>
                </a:rPr>
                <a:t>.</a:t>
              </a:r>
            </a:p>
            <a:p>
              <a:pPr>
                <a:lnSpc>
                  <a:spcPts val="4899"/>
                </a:lnSpc>
                <a:spcBef>
                  <a:spcPct val="0"/>
                </a:spcBef>
              </a:pPr>
              <a:endParaRPr lang="en-US" sz="3499" dirty="0">
                <a:solidFill>
                  <a:srgbClr val="000000"/>
                </a:solidFill>
                <a:latin typeface="Fira Sans Light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 flipV="1">
            <a:off x="8450178" y="6947863"/>
            <a:ext cx="8809120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052952" y="1284008"/>
            <a:ext cx="14794452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000000"/>
                </a:solidFill>
                <a:latin typeface="Fira Sans Medium"/>
              </a:rPr>
              <a:t>Struktur des Bankensystems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718537" y="7231729"/>
            <a:ext cx="8540763" cy="1415671"/>
            <a:chOff x="-357815" y="-9525"/>
            <a:chExt cx="11387684" cy="188756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"/>
              <a:ext cx="11029869" cy="77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29"/>
                </a:lnSpc>
                <a:spcBef>
                  <a:spcPct val="0"/>
                </a:spcBef>
              </a:pPr>
              <a:r>
                <a:rPr lang="en-US" sz="3774">
                  <a:solidFill>
                    <a:srgbClr val="000000"/>
                  </a:solidFill>
                  <a:latin typeface="Fira Sans Medium"/>
                </a:rPr>
                <a:t>Zweite Ebene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357815" y="1091154"/>
              <a:ext cx="11029869" cy="786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9"/>
                </a:lnSpc>
                <a:spcBef>
                  <a:spcPct val="0"/>
                </a:spcBef>
              </a:pPr>
              <a:r>
                <a:rPr lang="en-US" sz="3499" b="1" dirty="0" err="1">
                  <a:solidFill>
                    <a:srgbClr val="000000"/>
                  </a:solidFill>
                  <a:latin typeface="Fira Sans Light"/>
                </a:rPr>
                <a:t>Europäische</a:t>
              </a:r>
              <a:r>
                <a:rPr lang="pl-PL" sz="3499" b="1" dirty="0">
                  <a:solidFill>
                    <a:srgbClr val="000000"/>
                  </a:solidFill>
                  <a:latin typeface="Fira Sans Light"/>
                </a:rPr>
                <a:t>s</a:t>
              </a:r>
              <a:r>
                <a:rPr lang="en-US" sz="3499" b="1" dirty="0">
                  <a:solidFill>
                    <a:srgbClr val="000000"/>
                  </a:solidFill>
                  <a:latin typeface="Fira Sans Light"/>
                </a:rPr>
                <a:t> System der </a:t>
              </a:r>
              <a:r>
                <a:rPr lang="en-US" sz="3499" b="1" dirty="0" err="1">
                  <a:solidFill>
                    <a:srgbClr val="000000"/>
                  </a:solidFill>
                  <a:latin typeface="Fira Sans Light"/>
                </a:rPr>
                <a:t>Zentralbanken</a:t>
              </a:r>
              <a:endParaRPr lang="en-US" sz="3499" b="1" dirty="0">
                <a:solidFill>
                  <a:srgbClr val="000000"/>
                </a:solidFill>
                <a:latin typeface="Fira Sans Light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-958852" y="3334610"/>
            <a:ext cx="2519671" cy="2182047"/>
            <a:chOff x="0" y="0"/>
            <a:chExt cx="3619627" cy="313461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7659" y="2532595"/>
            <a:ext cx="5962191" cy="5123758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8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Fira Sans Medium Bold"/>
                </a:rPr>
                <a:t>Öffentlich-rechtliche Kreditinstitute</a:t>
              </a:r>
            </a:p>
            <a:p>
              <a:pPr algn="ctr">
                <a:lnSpc>
                  <a:spcPts val="5199"/>
                </a:lnSpc>
              </a:pPr>
              <a:endParaRPr lang="en-US" sz="3999">
                <a:solidFill>
                  <a:srgbClr val="000000"/>
                </a:solidFill>
                <a:latin typeface="Fira Sans Medium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80355" y="5143500"/>
            <a:ext cx="5848094" cy="5025706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199"/>
                </a:lnSpc>
              </a:pPr>
              <a:r>
                <a:rPr lang="en-US" sz="3999">
                  <a:solidFill>
                    <a:srgbClr val="F4F4F4"/>
                  </a:solidFill>
                  <a:latin typeface="Fira Sans Medium Bold"/>
                </a:rPr>
                <a:t>Genossenschaftsbanken</a:t>
              </a:r>
            </a:p>
            <a:p>
              <a:pPr algn="ctr">
                <a:lnSpc>
                  <a:spcPts val="5199"/>
                </a:lnSpc>
              </a:pPr>
              <a:endParaRPr lang="en-US" sz="3999">
                <a:solidFill>
                  <a:srgbClr val="F4F4F4"/>
                </a:solidFill>
                <a:latin typeface="Fira Sans Medium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92811" y="-550690"/>
            <a:ext cx="6223183" cy="5348048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Fira Sans Medium Bold"/>
                </a:rPr>
                <a:t>Private Geschäftsbanken</a:t>
              </a:r>
            </a:p>
            <a:p>
              <a:pPr algn="ctr">
                <a:lnSpc>
                  <a:spcPts val="5199"/>
                </a:lnSpc>
              </a:pPr>
              <a:endParaRPr lang="en-US" sz="3999">
                <a:solidFill>
                  <a:srgbClr val="000000"/>
                </a:solidFill>
                <a:latin typeface="Fira Sans Medium Bold"/>
              </a:endParaRP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3065156" y="5321385"/>
            <a:ext cx="5598237" cy="4847821"/>
            <a:chOff x="0" y="0"/>
            <a:chExt cx="4282440" cy="3708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52928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28700" y="1104159"/>
            <a:ext cx="6629142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Medium"/>
              </a:rPr>
              <a:t>Säulen des Bankensystems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8398559" y="5567935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8398559" y="6947863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783706" y="7990850"/>
            <a:ext cx="2035171" cy="1963940"/>
          </a:xfrm>
          <a:custGeom>
            <a:avLst/>
            <a:gdLst/>
            <a:ahLst/>
            <a:cxnLst/>
            <a:rect l="l" t="t" r="r" b="b"/>
            <a:pathLst>
              <a:path w="2035171" h="1963940">
                <a:moveTo>
                  <a:pt x="0" y="0"/>
                </a:moveTo>
                <a:lnTo>
                  <a:pt x="2035170" y="0"/>
                </a:lnTo>
                <a:lnTo>
                  <a:pt x="2035170" y="1963940"/>
                </a:lnTo>
                <a:lnTo>
                  <a:pt x="0" y="1963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-1070628" y="983909"/>
            <a:ext cx="14819051" cy="19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  <a:spcBef>
                <a:spcPct val="0"/>
              </a:spcBef>
            </a:pPr>
            <a:r>
              <a:rPr lang="en-US" sz="6266" spc="-62">
                <a:solidFill>
                  <a:srgbClr val="000000"/>
                </a:solidFill>
                <a:latin typeface="Fira Sans Medium"/>
              </a:rPr>
              <a:t>Bundesbank - Zentralbank der Bundesrepublik Deutschland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4517684"/>
            <a:ext cx="827240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8662" lvl="1" indent="-364331">
              <a:lnSpc>
                <a:spcPts val="4050"/>
              </a:lnSpc>
              <a:buFont typeface="Arial"/>
              <a:buChar char="•"/>
            </a:pPr>
            <a:r>
              <a:rPr lang="en-US" sz="3375">
                <a:solidFill>
                  <a:srgbClr val="000000"/>
                </a:solidFill>
                <a:latin typeface="Fira Sans Medium"/>
              </a:rPr>
              <a:t>Bank der Banken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44000" y="6087047"/>
            <a:ext cx="827240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8662" lvl="1" indent="-364331">
              <a:lnSpc>
                <a:spcPts val="4050"/>
              </a:lnSpc>
              <a:buFont typeface="Arial"/>
              <a:buChar char="•"/>
            </a:pPr>
            <a:r>
              <a:rPr lang="en-US" sz="3375">
                <a:solidFill>
                  <a:srgbClr val="000000"/>
                </a:solidFill>
                <a:latin typeface="Fira Sans Medium"/>
              </a:rPr>
              <a:t>Regierungsbank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00" y="7466975"/>
            <a:ext cx="8272402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8662" lvl="1" indent="-364331">
              <a:lnSpc>
                <a:spcPts val="4050"/>
              </a:lnSpc>
              <a:buFont typeface="Arial"/>
              <a:buChar char="•"/>
            </a:pPr>
            <a:r>
              <a:rPr lang="en-US" sz="3375">
                <a:solidFill>
                  <a:srgbClr val="000000"/>
                </a:solidFill>
                <a:latin typeface="Fira Sans Medium"/>
              </a:rPr>
              <a:t>Die Verteilung des Euro und die Geldversorgung der Kreditinstitute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1798163" y="5803579"/>
            <a:ext cx="7388722" cy="63986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4388041" y="430705"/>
            <a:ext cx="5276948" cy="45698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839887" y="1698135"/>
            <a:ext cx="7957376" cy="6890729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5394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6647119" y="7356773"/>
            <a:ext cx="3801687" cy="3292279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720757" y="7271048"/>
            <a:ext cx="7194613" cy="144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5"/>
              </a:lnSpc>
            </a:pPr>
            <a:r>
              <a:rPr lang="en-US" sz="4303">
                <a:solidFill>
                  <a:srgbClr val="000000"/>
                </a:solidFill>
                <a:latin typeface="Fira Sans Light Bold Italics"/>
              </a:rPr>
              <a:t>Kreditwesengesetz</a:t>
            </a:r>
          </a:p>
          <a:p>
            <a:pPr>
              <a:lnSpc>
                <a:spcPts val="5605"/>
              </a:lnSpc>
            </a:pPr>
            <a:endParaRPr lang="en-US" sz="4303">
              <a:solidFill>
                <a:srgbClr val="000000"/>
              </a:solidFill>
              <a:latin typeface="Fira Sans Light 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6885" y="6268504"/>
            <a:ext cx="8499618" cy="108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618"/>
              </a:lnSpc>
              <a:spcBef>
                <a:spcPct val="0"/>
              </a:spcBef>
            </a:pPr>
            <a:r>
              <a:rPr lang="en-US" sz="7181" spc="-71">
                <a:solidFill>
                  <a:srgbClr val="004651"/>
                </a:solidFill>
                <a:latin typeface="Fira Sans Medium"/>
              </a:rPr>
              <a:t>Rechtsakt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6885" y="1688610"/>
            <a:ext cx="7811187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520"/>
              </a:lnSpc>
              <a:spcBef>
                <a:spcPct val="0"/>
              </a:spcBef>
            </a:pPr>
            <a:r>
              <a:rPr lang="en-US" sz="7100" spc="-71">
                <a:solidFill>
                  <a:srgbClr val="00A181"/>
                </a:solidFill>
                <a:latin typeface="Fira Sans Medium"/>
              </a:rPr>
              <a:t>Aufsicht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6885" y="2629911"/>
            <a:ext cx="7194613" cy="2098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5"/>
              </a:lnSpc>
            </a:pPr>
            <a:r>
              <a:rPr lang="en-US" sz="4003">
                <a:solidFill>
                  <a:srgbClr val="000000"/>
                </a:solidFill>
                <a:latin typeface="Fira Sans Light Bold Italics"/>
              </a:rPr>
              <a:t>Die Bundesanstalt für Finanzdienstleistungsaufsicht (BaFIN)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140395" y="-498984"/>
            <a:ext cx="13031070" cy="112849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79573" y="766542"/>
            <a:ext cx="6113968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F4F4F4"/>
                </a:solidFill>
                <a:latin typeface="Fira Sans Medium"/>
              </a:rPr>
              <a:t>Wörterbuch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9238" y="4819967"/>
            <a:ext cx="95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79573" y="2041574"/>
            <a:ext cx="7183840" cy="897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2"/>
              </a:lnSpc>
            </a:pPr>
            <a:r>
              <a:rPr lang="en-US" sz="2963" dirty="0">
                <a:solidFill>
                  <a:srgbClr val="A4E473"/>
                </a:solidFill>
                <a:latin typeface="Fira Sans Medium"/>
              </a:rPr>
              <a:t>das </a:t>
            </a:r>
            <a:r>
              <a:rPr lang="en-US" sz="2963" dirty="0" err="1">
                <a:solidFill>
                  <a:srgbClr val="A4E473"/>
                </a:solidFill>
                <a:latin typeface="Fira Sans Medium"/>
              </a:rPr>
              <a:t>Bankensystem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– system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bankowy</a:t>
            </a:r>
            <a:endParaRPr lang="en-US" sz="2963" dirty="0">
              <a:solidFill>
                <a:srgbClr val="F4F4F4"/>
              </a:solidFill>
              <a:latin typeface="Fira Sans Medium"/>
            </a:endParaRPr>
          </a:p>
          <a:p>
            <a:pPr>
              <a:lnSpc>
                <a:spcPts val="3852"/>
              </a:lnSpc>
            </a:pPr>
            <a:r>
              <a:rPr lang="en-US" sz="2963" dirty="0">
                <a:solidFill>
                  <a:srgbClr val="A4E473"/>
                </a:solidFill>
                <a:latin typeface="Fira Sans Medium"/>
              </a:rPr>
              <a:t>die </a:t>
            </a:r>
            <a:r>
              <a:rPr lang="en-US" sz="2963" dirty="0" err="1">
                <a:solidFill>
                  <a:srgbClr val="A4E473"/>
                </a:solidFill>
                <a:latin typeface="Fira Sans Medium"/>
              </a:rPr>
              <a:t>Gesamtheit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całość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52"/>
              </a:lnSpc>
            </a:pPr>
            <a:r>
              <a:rPr lang="en-US" sz="2963" dirty="0">
                <a:solidFill>
                  <a:srgbClr val="A4E473"/>
                </a:solidFill>
                <a:latin typeface="Fira Sans Medium"/>
              </a:rPr>
              <a:t>die </a:t>
            </a:r>
            <a:r>
              <a:rPr lang="en-US" sz="2963" dirty="0" err="1">
                <a:solidFill>
                  <a:srgbClr val="A4E473"/>
                </a:solidFill>
                <a:latin typeface="Fira Sans Medium"/>
              </a:rPr>
              <a:t>Versorgung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zaopatrzenie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52"/>
              </a:lnSpc>
            </a:pPr>
            <a:r>
              <a:rPr lang="en-US" sz="2963" dirty="0">
                <a:solidFill>
                  <a:srgbClr val="A4E473"/>
                </a:solidFill>
                <a:latin typeface="Fira Sans Medium"/>
              </a:rPr>
              <a:t>d</a:t>
            </a:r>
            <a:r>
              <a:rPr lang="pl-PL" sz="2963" dirty="0" err="1">
                <a:solidFill>
                  <a:srgbClr val="A4E473"/>
                </a:solidFill>
                <a:latin typeface="Fira Sans Medium"/>
              </a:rPr>
              <a:t>ie</a:t>
            </a:r>
            <a:r>
              <a:rPr lang="en-US" sz="2963" dirty="0">
                <a:solidFill>
                  <a:srgbClr val="A4E473"/>
                </a:solidFill>
                <a:latin typeface="Fira Sans Medium"/>
              </a:rPr>
              <a:t> </a:t>
            </a:r>
            <a:r>
              <a:rPr lang="en-US" sz="2963" dirty="0" err="1">
                <a:solidFill>
                  <a:srgbClr val="A4E473"/>
                </a:solidFill>
                <a:latin typeface="Fira Sans Medium"/>
              </a:rPr>
              <a:t>Volkswirtschaft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gospodarka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narodowa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52"/>
              </a:lnSpc>
            </a:pPr>
            <a:r>
              <a:rPr lang="en-US" sz="2963" dirty="0">
                <a:solidFill>
                  <a:srgbClr val="A4E473"/>
                </a:solidFill>
                <a:latin typeface="Fira Sans Medium"/>
              </a:rPr>
              <a:t>das </a:t>
            </a:r>
            <a:r>
              <a:rPr lang="en-US" sz="2963" dirty="0" err="1">
                <a:solidFill>
                  <a:srgbClr val="A4E473"/>
                </a:solidFill>
                <a:latin typeface="Fira Sans Medium"/>
              </a:rPr>
              <a:t>Zahlungsverkehr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transakcje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płatnicze</a:t>
            </a:r>
            <a:endParaRPr lang="en-US" sz="2963" dirty="0">
              <a:solidFill>
                <a:srgbClr val="F4F4F4"/>
              </a:solidFill>
              <a:latin typeface="Fira Sans Medium"/>
            </a:endParaRPr>
          </a:p>
          <a:p>
            <a:pPr>
              <a:lnSpc>
                <a:spcPts val="3852"/>
              </a:lnSpc>
            </a:pPr>
            <a:r>
              <a:rPr lang="en-US" sz="2963" dirty="0">
                <a:solidFill>
                  <a:srgbClr val="A4E473"/>
                </a:solidFill>
                <a:latin typeface="Fira Sans Medium"/>
              </a:rPr>
              <a:t>die </a:t>
            </a:r>
            <a:r>
              <a:rPr lang="en-US" sz="2963" dirty="0" err="1">
                <a:solidFill>
                  <a:srgbClr val="A4E473"/>
                </a:solidFill>
                <a:latin typeface="Fira Sans Medium"/>
              </a:rPr>
              <a:t>Verflechtung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współzależnoś</a:t>
            </a:r>
            <a:r>
              <a:rPr lang="pl-PL" sz="2963" dirty="0">
                <a:solidFill>
                  <a:srgbClr val="F4F4F4"/>
                </a:solidFill>
                <a:latin typeface="Fira Sans Medium"/>
              </a:rPr>
              <a:t>ć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52"/>
              </a:lnSpc>
            </a:pPr>
            <a:r>
              <a:rPr lang="en-US" sz="2963" dirty="0" err="1">
                <a:solidFill>
                  <a:srgbClr val="A4E473"/>
                </a:solidFill>
                <a:latin typeface="Fira Sans Medium"/>
              </a:rPr>
              <a:t>erlassen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wydany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52"/>
              </a:lnSpc>
            </a:pPr>
            <a:r>
              <a:rPr lang="en-US" sz="2963" dirty="0" err="1">
                <a:solidFill>
                  <a:srgbClr val="A4E473"/>
                </a:solidFill>
                <a:latin typeface="Fira Sans Medium"/>
              </a:rPr>
              <a:t>gesetzlich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– prawny </a:t>
            </a:r>
          </a:p>
          <a:p>
            <a:pPr>
              <a:lnSpc>
                <a:spcPts val="3852"/>
              </a:lnSpc>
            </a:pPr>
            <a:r>
              <a:rPr lang="en-US" sz="2963" dirty="0">
                <a:solidFill>
                  <a:srgbClr val="A4E473"/>
                </a:solidFill>
                <a:latin typeface="Fira Sans Medium"/>
              </a:rPr>
              <a:t>die Ebene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poziom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52"/>
              </a:lnSpc>
            </a:pPr>
            <a:r>
              <a:rPr lang="en-US" sz="2963" dirty="0" err="1">
                <a:solidFill>
                  <a:srgbClr val="A4E473"/>
                </a:solidFill>
                <a:latin typeface="Fira Sans Medium"/>
              </a:rPr>
              <a:t>kundenorientiert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zorientowany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na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klienta</a:t>
            </a:r>
            <a:endParaRPr lang="en-US" sz="2963" dirty="0">
              <a:solidFill>
                <a:srgbClr val="F4F4F4"/>
              </a:solidFill>
              <a:latin typeface="Fira Sans Medium"/>
            </a:endParaRPr>
          </a:p>
          <a:p>
            <a:pPr>
              <a:lnSpc>
                <a:spcPts val="3852"/>
              </a:lnSpc>
            </a:pPr>
            <a:r>
              <a:rPr lang="en-US" sz="2963" dirty="0">
                <a:solidFill>
                  <a:srgbClr val="A4E473"/>
                </a:solidFill>
                <a:latin typeface="Fira Sans Medium"/>
              </a:rPr>
              <a:t>das </a:t>
            </a:r>
            <a:r>
              <a:rPr lang="en-US" sz="2963" dirty="0" err="1">
                <a:solidFill>
                  <a:srgbClr val="A4E473"/>
                </a:solidFill>
                <a:latin typeface="Fira Sans Medium"/>
              </a:rPr>
              <a:t>Kreditinstitut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instytucja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kredytowa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52"/>
              </a:lnSpc>
            </a:pPr>
            <a:r>
              <a:rPr lang="en-US" sz="2963" dirty="0">
                <a:solidFill>
                  <a:srgbClr val="A4E473"/>
                </a:solidFill>
                <a:latin typeface="Fira Sans Medium"/>
              </a:rPr>
              <a:t>die </a:t>
            </a:r>
            <a:r>
              <a:rPr lang="en-US" sz="2963" dirty="0" err="1">
                <a:solidFill>
                  <a:srgbClr val="A4E473"/>
                </a:solidFill>
                <a:latin typeface="Fira Sans Medium"/>
              </a:rPr>
              <a:t>Gewinnerzielung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osiąganie</a:t>
            </a:r>
            <a:r>
              <a:rPr lang="en-US" sz="2963" dirty="0">
                <a:solidFill>
                  <a:srgbClr val="F4F4F4"/>
                </a:solidFill>
                <a:latin typeface="Fira Sans Medium"/>
              </a:rPr>
              <a:t> </a:t>
            </a:r>
            <a:r>
              <a:rPr lang="en-US" sz="2963" dirty="0" err="1">
                <a:solidFill>
                  <a:srgbClr val="F4F4F4"/>
                </a:solidFill>
                <a:latin typeface="Fira Sans Medium"/>
              </a:rPr>
              <a:t>zysków</a:t>
            </a:r>
            <a:endParaRPr lang="en-US" sz="2963" dirty="0">
              <a:solidFill>
                <a:srgbClr val="F4F4F4"/>
              </a:solidFill>
              <a:latin typeface="Fira Sans Medium"/>
            </a:endParaRPr>
          </a:p>
          <a:p>
            <a:pPr>
              <a:lnSpc>
                <a:spcPts val="3852"/>
              </a:lnSpc>
            </a:pPr>
            <a:endParaRPr lang="en-US" sz="2963" dirty="0">
              <a:solidFill>
                <a:srgbClr val="F4F4F4"/>
              </a:solidFill>
              <a:latin typeface="Fira Sans Medium"/>
            </a:endParaRPr>
          </a:p>
          <a:p>
            <a:pPr>
              <a:lnSpc>
                <a:spcPts val="3852"/>
              </a:lnSpc>
            </a:pPr>
            <a:endParaRPr lang="en-US" sz="2963" dirty="0">
              <a:solidFill>
                <a:srgbClr val="F4F4F4"/>
              </a:solidFill>
              <a:latin typeface="Fira Sans Medium"/>
            </a:endParaRPr>
          </a:p>
          <a:p>
            <a:pPr>
              <a:lnSpc>
                <a:spcPts val="3852"/>
              </a:lnSpc>
              <a:spcBef>
                <a:spcPct val="0"/>
              </a:spcBef>
            </a:pPr>
            <a:endParaRPr lang="en-US" sz="2963" dirty="0">
              <a:solidFill>
                <a:srgbClr val="F4F4F4"/>
              </a:solidFill>
              <a:latin typeface="Fira Sa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93022" y="1056767"/>
            <a:ext cx="7447713" cy="9230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8"/>
              </a:lnSpc>
            </a:pP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ausgerichtet</a:t>
            </a:r>
            <a:r>
              <a:rPr lang="en-US" sz="2960" dirty="0">
                <a:solidFill>
                  <a:srgbClr val="00A181"/>
                </a:solidFill>
                <a:latin typeface="Fira Sans Medium"/>
              </a:rPr>
              <a:t> sein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być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wyrównanym</a:t>
            </a:r>
            <a:endParaRPr lang="en-US" sz="2960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die Sparkasse 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kasa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oszczędnościowa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die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Privatbank</a:t>
            </a:r>
            <a:r>
              <a:rPr lang="en-US" sz="2960" dirty="0">
                <a:solidFill>
                  <a:srgbClr val="00A181"/>
                </a:solidFill>
                <a:latin typeface="Fira Sans Medium"/>
              </a:rPr>
              <a:t> 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– bank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prywatny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die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Genossenschaftsbank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bank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spółdzielczy</a:t>
            </a:r>
            <a:endParaRPr lang="en-US" sz="2960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das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Finanzinstitut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instytucja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finansowa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Das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Europäische</a:t>
            </a:r>
            <a:r>
              <a:rPr lang="en-US" sz="2960" dirty="0">
                <a:solidFill>
                  <a:srgbClr val="00A181"/>
                </a:solidFill>
                <a:latin typeface="Fira Sans Medium"/>
              </a:rPr>
              <a:t> System der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Zentralbanken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Europejski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System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Banków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Centralnych</a:t>
            </a:r>
            <a:endParaRPr lang="en-US" sz="2960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die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Hauptverwaltung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główne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biuro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/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centrala</a:t>
            </a:r>
            <a:endParaRPr lang="en-US" sz="2960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ts val="3848"/>
              </a:lnSpc>
            </a:pP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verfolgen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realizować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wirtschaftspolitische</a:t>
            </a:r>
            <a:r>
              <a:rPr lang="en-US" sz="2960" dirty="0">
                <a:solidFill>
                  <a:srgbClr val="00A181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Ziele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cele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polityki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gospodarczej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volkswirtschaftliche</a:t>
            </a:r>
            <a:r>
              <a:rPr lang="en-US" sz="2960" dirty="0">
                <a:solidFill>
                  <a:srgbClr val="00A181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Ziele</a:t>
            </a:r>
            <a:r>
              <a:rPr lang="en-US" sz="2960" dirty="0">
                <a:solidFill>
                  <a:srgbClr val="00A181"/>
                </a:solidFill>
                <a:latin typeface="Fira Sans Medium"/>
              </a:rPr>
              <a:t> 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cele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gospodarcze</a:t>
            </a:r>
            <a:endParaRPr lang="en-US" sz="2960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der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Geldumlauf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obieg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pieniądza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die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Kreditversorgung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podaż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kredytu</a:t>
            </a:r>
            <a:endParaRPr lang="en-US" sz="2960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ts val="3848"/>
              </a:lnSpc>
            </a:pPr>
            <a:endParaRPr lang="en-US" sz="2960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ts val="3848"/>
              </a:lnSpc>
              <a:spcBef>
                <a:spcPct val="0"/>
              </a:spcBef>
            </a:pPr>
            <a:endParaRPr lang="en-US" sz="2960" dirty="0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110578" y="-783398"/>
            <a:ext cx="13031070" cy="112849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86158" y="677089"/>
            <a:ext cx="6113968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F4F4F4"/>
                </a:solidFill>
                <a:latin typeface="Fira Sans Medium"/>
              </a:rPr>
              <a:t>Wörterbuch - Fortsetzung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9238" y="4819967"/>
            <a:ext cx="95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586158" y="3202841"/>
            <a:ext cx="7210055" cy="680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8"/>
              </a:lnSpc>
            </a:pPr>
            <a:r>
              <a:rPr lang="en-US" sz="2960" dirty="0" err="1">
                <a:solidFill>
                  <a:srgbClr val="A4E473"/>
                </a:solidFill>
                <a:latin typeface="Fira Sans Medium"/>
              </a:rPr>
              <a:t>gewährleisten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zapewniać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A4E473"/>
                </a:solidFill>
                <a:latin typeface="Fira Sans Medium"/>
              </a:rPr>
              <a:t>die </a:t>
            </a:r>
            <a:r>
              <a:rPr lang="en-US" sz="2960" dirty="0" err="1">
                <a:solidFill>
                  <a:srgbClr val="A4E473"/>
                </a:solidFill>
                <a:latin typeface="Fira Sans Medium"/>
              </a:rPr>
              <a:t>Anleihe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obligacja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 err="1">
                <a:solidFill>
                  <a:srgbClr val="A4E473"/>
                </a:solidFill>
                <a:latin typeface="Fira Sans Medium"/>
              </a:rPr>
              <a:t>verwalten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zarządzać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A4E473"/>
                </a:solidFill>
                <a:latin typeface="Fira Sans Medium"/>
              </a:rPr>
              <a:t>die </a:t>
            </a:r>
            <a:r>
              <a:rPr lang="en-US" sz="2960" dirty="0" err="1">
                <a:solidFill>
                  <a:srgbClr val="A4E473"/>
                </a:solidFill>
                <a:latin typeface="Fira Sans Medium"/>
              </a:rPr>
              <a:t>Devisenreserve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rezerwa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walutowa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 err="1">
                <a:solidFill>
                  <a:srgbClr val="A4E473"/>
                </a:solidFill>
                <a:latin typeface="Fira Sans Medium"/>
              </a:rPr>
              <a:t>beratend</a:t>
            </a:r>
            <a:r>
              <a:rPr lang="en-US" sz="2960" dirty="0">
                <a:solidFill>
                  <a:srgbClr val="A4E473"/>
                </a:solidFill>
                <a:latin typeface="Fira Sans Medium"/>
              </a:rPr>
              <a:t> 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–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doradczy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A4E473"/>
                </a:solidFill>
                <a:latin typeface="Fira Sans Medium"/>
              </a:rPr>
              <a:t>die </a:t>
            </a:r>
            <a:r>
              <a:rPr lang="en-US" sz="2960" dirty="0" err="1">
                <a:solidFill>
                  <a:srgbClr val="A4E473"/>
                </a:solidFill>
                <a:latin typeface="Fira Sans Medium"/>
              </a:rPr>
              <a:t>Geldversorgung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dostarczanie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pieniędzy</a:t>
            </a:r>
            <a:endParaRPr lang="en-US" sz="2960" dirty="0">
              <a:solidFill>
                <a:srgbClr val="F4F4F4"/>
              </a:solidFill>
              <a:latin typeface="Fira Sans Medium"/>
            </a:endParaRPr>
          </a:p>
          <a:p>
            <a:pPr>
              <a:lnSpc>
                <a:spcPts val="3848"/>
              </a:lnSpc>
            </a:pPr>
            <a:r>
              <a:rPr lang="en-US" sz="2960" dirty="0" err="1">
                <a:solidFill>
                  <a:srgbClr val="A4E473"/>
                </a:solidFill>
                <a:latin typeface="Fira Sans Medium"/>
              </a:rPr>
              <a:t>folgendermaßen</a:t>
            </a:r>
            <a:r>
              <a:rPr lang="en-US" sz="2960" dirty="0">
                <a:solidFill>
                  <a:srgbClr val="A4E473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A4E473"/>
                </a:solidFill>
                <a:latin typeface="Fira Sans Medium"/>
              </a:rPr>
              <a:t>gegliedert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przedstawiać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się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następująco</a:t>
            </a:r>
            <a:endParaRPr lang="en-US" sz="2960" dirty="0">
              <a:solidFill>
                <a:srgbClr val="F4F4F4"/>
              </a:solidFill>
              <a:latin typeface="Fira Sans Medium"/>
            </a:endParaRP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A4E473"/>
                </a:solidFill>
                <a:latin typeface="Fira Sans Medium"/>
              </a:rPr>
              <a:t>das </a:t>
            </a:r>
            <a:r>
              <a:rPr lang="en-US" sz="2960" dirty="0" err="1">
                <a:solidFill>
                  <a:srgbClr val="A4E473"/>
                </a:solidFill>
                <a:latin typeface="Fira Sans Medium"/>
              </a:rPr>
              <a:t>Öffentlich-rechtliche</a:t>
            </a:r>
            <a:r>
              <a:rPr lang="en-US" sz="2960" dirty="0">
                <a:solidFill>
                  <a:srgbClr val="A4E473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A4E473"/>
                </a:solidFill>
                <a:latin typeface="Fira Sans Medium"/>
              </a:rPr>
              <a:t>Kreditinstitut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publiczne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instytucje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kredytowe</a:t>
            </a:r>
            <a:endParaRPr lang="en-US" sz="2960" dirty="0">
              <a:solidFill>
                <a:srgbClr val="F4F4F4"/>
              </a:solidFill>
              <a:latin typeface="Fira Sans Medium"/>
            </a:endParaRPr>
          </a:p>
          <a:p>
            <a:pPr>
              <a:lnSpc>
                <a:spcPts val="3848"/>
              </a:lnSpc>
            </a:pPr>
            <a:r>
              <a:rPr lang="en-US" sz="2960" dirty="0" err="1">
                <a:solidFill>
                  <a:srgbClr val="A4E473"/>
                </a:solidFill>
                <a:latin typeface="Fira Sans Medium"/>
              </a:rPr>
              <a:t>örtlich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lokalny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A4E473"/>
                </a:solidFill>
                <a:latin typeface="Fira Sans Medium"/>
              </a:rPr>
              <a:t>das </a:t>
            </a:r>
            <a:r>
              <a:rPr lang="en-US" sz="2960" dirty="0" err="1">
                <a:solidFill>
                  <a:srgbClr val="A4E473"/>
                </a:solidFill>
                <a:latin typeface="Fira Sans Medium"/>
              </a:rPr>
              <a:t>Prinzip</a:t>
            </a:r>
            <a:r>
              <a:rPr lang="en-US" sz="2960" dirty="0">
                <a:solidFill>
                  <a:srgbClr val="A4E473"/>
                </a:solidFill>
                <a:latin typeface="Fira Sans Medium"/>
              </a:rPr>
              <a:t> 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– </a:t>
            </a:r>
            <a:r>
              <a:rPr lang="en-US" sz="2960" dirty="0" err="1">
                <a:solidFill>
                  <a:srgbClr val="F4F4F4"/>
                </a:solidFill>
                <a:latin typeface="Fira Sans Medium"/>
              </a:rPr>
              <a:t>zasada</a:t>
            </a:r>
            <a:r>
              <a:rPr lang="en-US" sz="2960" dirty="0">
                <a:solidFill>
                  <a:srgbClr val="F4F4F4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  <a:spcBef>
                <a:spcPct val="0"/>
              </a:spcBef>
            </a:pPr>
            <a:endParaRPr lang="en-US" sz="2960" dirty="0">
              <a:solidFill>
                <a:srgbClr val="F4F4F4"/>
              </a:solidFill>
              <a:latin typeface="Fira Sa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36448" y="1259741"/>
            <a:ext cx="6377844" cy="8258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der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öffentliche</a:t>
            </a:r>
            <a:r>
              <a:rPr lang="en-US" sz="2960" dirty="0">
                <a:solidFill>
                  <a:srgbClr val="00A181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Auftrag</a:t>
            </a:r>
            <a:r>
              <a:rPr lang="en-US" sz="2960" dirty="0">
                <a:solidFill>
                  <a:srgbClr val="00A181"/>
                </a:solidFill>
                <a:latin typeface="Fira Sans Medium"/>
              </a:rPr>
              <a:t> 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mandat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publiczny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die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Geschäftsbeschränkung</a:t>
            </a:r>
            <a:r>
              <a:rPr lang="en-US" sz="2960" dirty="0">
                <a:solidFill>
                  <a:srgbClr val="00A181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ograniczenie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biznesowe</a:t>
            </a:r>
            <a:endParaRPr lang="en-US" sz="2960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ts val="3848"/>
              </a:lnSpc>
            </a:pP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überwiegend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przeważnie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der Verein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stowarzyszenie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die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Selbsthilfe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samopomoc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der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Spezialbankenbereich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-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die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Grundlage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podstawa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das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Kreditwesen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system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kredytowy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die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Ausübung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pełnienie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,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prowadzenie</a:t>
            </a:r>
            <a:endParaRPr lang="en-US" sz="2960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ts val="3848"/>
              </a:lnSpc>
            </a:pPr>
            <a:r>
              <a:rPr lang="en-US" sz="2960" dirty="0">
                <a:solidFill>
                  <a:srgbClr val="00A181"/>
                </a:solidFill>
                <a:latin typeface="Fira Sans Medium"/>
              </a:rPr>
              <a:t>Die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Bundesanstalt</a:t>
            </a:r>
            <a:r>
              <a:rPr lang="en-US" sz="2960" dirty="0">
                <a:solidFill>
                  <a:srgbClr val="00A181"/>
                </a:solidFill>
                <a:latin typeface="Fira Sans Medium"/>
              </a:rPr>
              <a:t> für </a:t>
            </a: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Finanzdienstleistungsaufsicht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Federalny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Urząd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Nadzoru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Finansowego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3848"/>
              </a:lnSpc>
              <a:spcBef>
                <a:spcPct val="0"/>
              </a:spcBef>
            </a:pPr>
            <a:r>
              <a:rPr lang="en-US" sz="2960" dirty="0" err="1">
                <a:solidFill>
                  <a:srgbClr val="00A181"/>
                </a:solidFill>
                <a:latin typeface="Fira Sans Medium"/>
              </a:rPr>
              <a:t>überwachten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– </a:t>
            </a:r>
            <a:r>
              <a:rPr lang="en-US" sz="2960" dirty="0" err="1">
                <a:solidFill>
                  <a:srgbClr val="000000"/>
                </a:solidFill>
                <a:latin typeface="Fira Sans Medium"/>
              </a:rPr>
              <a:t>monitorować</a:t>
            </a:r>
            <a:r>
              <a:rPr lang="en-US" sz="2960" dirty="0">
                <a:solidFill>
                  <a:srgbClr val="000000"/>
                </a:solidFill>
                <a:latin typeface="Fira Sans Medium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430</Words>
  <Application>Microsoft Office PowerPoint</Application>
  <PresentationFormat>Niestandardowy</PresentationFormat>
  <Paragraphs>95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Fira Sans Light</vt:lpstr>
      <vt:lpstr>Fira Sans Light Bold Italics</vt:lpstr>
      <vt:lpstr>Fira Sans Light Bold</vt:lpstr>
      <vt:lpstr>Fira Sans Medium</vt:lpstr>
      <vt:lpstr>Arial</vt:lpstr>
      <vt:lpstr>Calibri</vt:lpstr>
      <vt:lpstr>Fira Sans Bold</vt:lpstr>
      <vt:lpstr>Fira Sans Medium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Ciemnozielona Jasnozielona Biała Korporacyjna Geometryczna Firma Wewnętrzna Prezentacja Prezentacja biznesowa</dc:title>
  <cp:lastModifiedBy>Barbara Skoczyńska-Prokopowicz</cp:lastModifiedBy>
  <cp:revision>3</cp:revision>
  <dcterms:created xsi:type="dcterms:W3CDTF">2006-08-16T00:00:00Z</dcterms:created>
  <dcterms:modified xsi:type="dcterms:W3CDTF">2023-06-11T20:58:25Z</dcterms:modified>
  <dc:identifier>DAFlbEoQMbg</dc:identifier>
</cp:coreProperties>
</file>