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3" r:id="rId1"/>
    <p:sldMasterId id="2147483754" r:id="rId2"/>
  </p:sldMasterIdLst>
  <p:notesMasterIdLst>
    <p:notesMasterId r:id="rId19"/>
  </p:notesMasterIdLst>
  <p:sldIdLst>
    <p:sldId id="257" r:id="rId3"/>
    <p:sldId id="258" r:id="rId4"/>
    <p:sldId id="259" r:id="rId5"/>
    <p:sldId id="293" r:id="rId6"/>
    <p:sldId id="262" r:id="rId7"/>
    <p:sldId id="343" r:id="rId8"/>
    <p:sldId id="344" r:id="rId9"/>
    <p:sldId id="345" r:id="rId10"/>
    <p:sldId id="276" r:id="rId11"/>
    <p:sldId id="351" r:id="rId12"/>
    <p:sldId id="347" r:id="rId13"/>
    <p:sldId id="348" r:id="rId14"/>
    <p:sldId id="349" r:id="rId15"/>
    <p:sldId id="296" r:id="rId16"/>
    <p:sldId id="324" r:id="rId17"/>
    <p:sldId id="352" r:id="rId18"/>
  </p:sldIdLst>
  <p:sldSz cx="9144000" cy="5143500" type="screen16x9"/>
  <p:notesSz cx="6858000" cy="9144000"/>
  <p:embeddedFontLst>
    <p:embeddedFont>
      <p:font typeface="Barlow" panose="00000500000000000000" pitchFamily="2" charset="-18"/>
      <p:regular r:id="rId20"/>
      <p:bold r:id="rId21"/>
      <p:italic r:id="rId22"/>
      <p:boldItalic r:id="rId23"/>
    </p:embeddedFont>
    <p:embeddedFont>
      <p:font typeface="Barlow Condensed" panose="00000506000000000000" pitchFamily="2" charset="-18"/>
      <p:regular r:id="rId24"/>
      <p:bold r:id="rId25"/>
      <p:italic r:id="rId26"/>
      <p:boldItalic r:id="rId27"/>
    </p:embeddedFont>
    <p:embeddedFont>
      <p:font typeface="Barlow Condensed Light" panose="00000406000000000000" pitchFamily="2" charset="-18"/>
      <p:regular r:id="rId28"/>
      <p:bold r:id="rId29"/>
      <p:italic r:id="rId30"/>
      <p:boldItalic r:id="rId31"/>
    </p:embeddedFont>
    <p:embeddedFont>
      <p:font typeface="Manjari" panose="020B0604020202020204" charset="0"/>
      <p:regular r:id="rId32"/>
      <p:bold r:id="rId33"/>
    </p:embeddedFont>
    <p:embeddedFont>
      <p:font typeface="Poppins" panose="00000500000000000000" pitchFamily="2" charset="-18"/>
      <p:regular r:id="rId34"/>
      <p:bold r:id="rId35"/>
      <p:italic r:id="rId36"/>
      <p:boldItalic r:id="rId37"/>
    </p:embeddedFont>
    <p:embeddedFont>
      <p:font typeface="Rozha One" panose="020B0604020202020204" charset="-18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8F8412D-AEB5-4416-8FD3-33B83358FDAB}">
  <a:tblStyle styleId="{78F8412D-AEB5-4416-8FD3-33B83358FD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presProps" Target="presProps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ga33b2d619d_0_13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ga33b2d619d_0_13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5" name="Google Shape;2135;ga33b2d619d_0_140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6" name="Google Shape;2136;ga33b2d619d_0_140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3" name="Google Shape;3403;g1382fe27081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4" name="Google Shape;3404;g1382fe27081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a33b2d619d_0_13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a33b2d619d_0_13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a33b2d619d_0_13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a33b2d619d_0_13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g13835571175_3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6" name="Google Shape;2076;g13835571175_3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0661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92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47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a33b2d619d_0_13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a33b2d619d_0_13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4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812158" y="27323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81215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1812158" y="2381856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181215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/>
          </p:nvPr>
        </p:nvSpPr>
        <p:spPr>
          <a:xfrm>
            <a:off x="5086498" y="27323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/>
          </p:nvPr>
        </p:nvSpPr>
        <p:spPr>
          <a:xfrm>
            <a:off x="1812158" y="1641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/>
          </p:nvPr>
        </p:nvSpPr>
        <p:spPr>
          <a:xfrm>
            <a:off x="1812158" y="3823250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/>
          </p:nvPr>
        </p:nvSpPr>
        <p:spPr>
          <a:xfrm>
            <a:off x="5086498" y="1641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/>
          </p:nvPr>
        </p:nvSpPr>
        <p:spPr>
          <a:xfrm>
            <a:off x="5086498" y="3823250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649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6498" y="238007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649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81215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181215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508649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/>
          </p:nvPr>
        </p:nvSpPr>
        <p:spPr>
          <a:xfrm>
            <a:off x="508649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181215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508649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3"/>
          <p:cNvSpPr txBox="1">
            <a:spLocks noGrp="1"/>
          </p:cNvSpPr>
          <p:nvPr>
            <p:ph type="title" idx="21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124850" y="-137325"/>
            <a:ext cx="4244650" cy="5405675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186000" y="1323316"/>
            <a:ext cx="8239600" cy="3957500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4793950" y="-112350"/>
            <a:ext cx="4419400" cy="295875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4968035" y="2381425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2" name="Google Shape;122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-299629" y="-137325"/>
            <a:ext cx="9550450" cy="5418141"/>
            <a:chOff x="-124850" y="-137325"/>
            <a:chExt cx="9550450" cy="5418141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129" name="Google Shape;129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557925" y="184964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/>
          </p:nvPr>
        </p:nvSpPr>
        <p:spPr>
          <a:xfrm>
            <a:off x="5173355" y="18496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/>
          </p:nvPr>
        </p:nvSpPr>
        <p:spPr>
          <a:xfrm>
            <a:off x="3252150" y="32199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 idx="6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2"/>
          </p:nvPr>
        </p:nvSpPr>
        <p:spPr>
          <a:xfrm>
            <a:off x="227152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149617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3"/>
          </p:nvPr>
        </p:nvSpPr>
        <p:spPr>
          <a:xfrm>
            <a:off x="2271525" y="30969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4"/>
          </p:nvPr>
        </p:nvSpPr>
        <p:spPr>
          <a:xfrm>
            <a:off x="1496175" y="3390397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5"/>
          </p:nvPr>
        </p:nvSpPr>
        <p:spPr>
          <a:xfrm>
            <a:off x="569047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6"/>
          </p:nvPr>
        </p:nvSpPr>
        <p:spPr>
          <a:xfrm>
            <a:off x="491512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7"/>
          </p:nvPr>
        </p:nvSpPr>
        <p:spPr>
          <a:xfrm>
            <a:off x="5690475" y="309711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8"/>
          </p:nvPr>
        </p:nvSpPr>
        <p:spPr>
          <a:xfrm>
            <a:off x="4915125" y="3389952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 rot="10800000" flipH="1">
            <a:off x="-74900" y="1635441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10800000" flipH="1">
            <a:off x="-74909" y="-74900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 rot="10800000" flipH="1">
            <a:off x="1672891" y="1385757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974300" y="1897400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4426663" y="1897400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8"/>
          <p:cNvSpPr txBox="1">
            <a:spLocks noGrp="1"/>
          </p:cNvSpPr>
          <p:nvPr>
            <p:ph type="subTitle" idx="1"/>
          </p:nvPr>
        </p:nvSpPr>
        <p:spPr>
          <a:xfrm>
            <a:off x="2607250" y="2777775"/>
            <a:ext cx="3699300" cy="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-112366" y="-74900"/>
            <a:ext cx="4455825" cy="3945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3096091" y="-74900"/>
            <a:ext cx="6204650" cy="4232150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-124825" y="2696600"/>
            <a:ext cx="6564300" cy="2559275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>
            <a:off x="5930009" y="3160026"/>
            <a:ext cx="3395700" cy="21348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4" name="Google Shape;174;p1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 flipH="1">
            <a:off x="-136250" y="-74900"/>
            <a:ext cx="9461959" cy="5380700"/>
            <a:chOff x="-124834" y="-74900"/>
            <a:chExt cx="9461959" cy="5380700"/>
          </a:xfrm>
        </p:grpSpPr>
        <p:sp>
          <p:nvSpPr>
            <p:cNvPr id="178" name="Google Shape;178;p20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80" name="Google Shape;180;p20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81" name="Google Shape;181;p20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182" name="Google Shape;182;p2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4919975" y="-87400"/>
            <a:ext cx="4293375" cy="5280825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94" name="Google Shape;194;p22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5" name="Google Shape;195;p22"/>
          <p:cNvSpPr/>
          <p:nvPr/>
        </p:nvSpPr>
        <p:spPr>
          <a:xfrm>
            <a:off x="-62425" y="-62425"/>
            <a:ext cx="5755225" cy="5343250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96" name="Google Shape;196;p2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-62416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01" name="Google Shape;201;p23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02" name="Google Shape;202;p23"/>
          <p:cNvSpPr/>
          <p:nvPr/>
        </p:nvSpPr>
        <p:spPr>
          <a:xfrm>
            <a:off x="3447275" y="-62425"/>
            <a:ext cx="5766075" cy="5343250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3" name="Google Shape;203;p2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415507" y="1754375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283507" y="212123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/>
          </p:nvPr>
        </p:nvSpPr>
        <p:spPr>
          <a:xfrm>
            <a:off x="1415507" y="3204653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283507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4"/>
          </p:nvPr>
        </p:nvSpPr>
        <p:spPr>
          <a:xfrm>
            <a:off x="3777300" y="1754375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3638700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6"/>
          </p:nvPr>
        </p:nvSpPr>
        <p:spPr>
          <a:xfrm>
            <a:off x="3777300" y="3204653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3638700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8"/>
          </p:nvPr>
        </p:nvSpPr>
        <p:spPr>
          <a:xfrm>
            <a:off x="6141241" y="1754375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5999941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13"/>
          </p:nvPr>
        </p:nvSpPr>
        <p:spPr>
          <a:xfrm>
            <a:off x="6141241" y="3204653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5999941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15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55980" y="-27995"/>
            <a:ext cx="5691450" cy="522495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20" name="Google Shape;220;p24"/>
          <p:cNvSpPr/>
          <p:nvPr/>
        </p:nvSpPr>
        <p:spPr>
          <a:xfrm flipH="1">
            <a:off x="4881322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21" name="Google Shape;221;p24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22" name="Google Shape;222;p2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2"/>
          </p:nvPr>
        </p:nvSpPr>
        <p:spPr>
          <a:xfrm>
            <a:off x="1603221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16139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3"/>
          </p:nvPr>
        </p:nvSpPr>
        <p:spPr>
          <a:xfrm>
            <a:off x="1603125" y="30969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4"/>
          </p:nvPr>
        </p:nvSpPr>
        <p:spPr>
          <a:xfrm>
            <a:off x="1613330" y="3483426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5"/>
          </p:nvPr>
        </p:nvSpPr>
        <p:spPr>
          <a:xfrm>
            <a:off x="5032000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6"/>
          </p:nvPr>
        </p:nvSpPr>
        <p:spPr>
          <a:xfrm>
            <a:off x="50328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7"/>
          </p:nvPr>
        </p:nvSpPr>
        <p:spPr>
          <a:xfrm>
            <a:off x="5022125" y="309712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8"/>
          </p:nvPr>
        </p:nvSpPr>
        <p:spPr>
          <a:xfrm>
            <a:off x="5032825" y="348298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32" name="Google Shape;232;p2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18375" y="2550050"/>
            <a:ext cx="4311125" cy="280365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35" name="Google Shape;235;p25"/>
          <p:cNvSpPr/>
          <p:nvPr/>
        </p:nvSpPr>
        <p:spPr>
          <a:xfrm>
            <a:off x="4278625" y="3457200"/>
            <a:ext cx="4110775" cy="1867125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36" name="Google Shape;236;p25"/>
          <p:cNvSpPr/>
          <p:nvPr/>
        </p:nvSpPr>
        <p:spPr>
          <a:xfrm>
            <a:off x="-227861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37" name="Google Shape;237;p25"/>
          <p:cNvSpPr/>
          <p:nvPr/>
        </p:nvSpPr>
        <p:spPr>
          <a:xfrm>
            <a:off x="5867575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2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636700" y="-16227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600075" y="-199725"/>
            <a:ext cx="8638250" cy="2759025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>
            <a:off x="1974642" y="3927350"/>
            <a:ext cx="4028750" cy="1428400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-237200" y="-212225"/>
            <a:ext cx="3422675" cy="558045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2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1" name="Google Shape;251;p27"/>
          <p:cNvSpPr/>
          <p:nvPr/>
        </p:nvSpPr>
        <p:spPr>
          <a:xfrm>
            <a:off x="632825" y="2596700"/>
            <a:ext cx="8605500" cy="2759025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52" name="Google Shape;252;p27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3" name="Google Shape;253;p2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2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8" name="Google Shape;258;p28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0" name="Google Shape;260;p2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2" name="Google Shape;262;p2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66" name="Google Shape;266;p29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7" name="Google Shape;267;p2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_1_1_1_1_1_2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72" name="Google Shape;272;p30"/>
          <p:cNvSpPr/>
          <p:nvPr/>
        </p:nvSpPr>
        <p:spPr>
          <a:xfrm>
            <a:off x="545550" y="2596700"/>
            <a:ext cx="8694300" cy="2781500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73" name="Google Shape;273;p30"/>
          <p:cNvSpPr/>
          <p:nvPr/>
        </p:nvSpPr>
        <p:spPr>
          <a:xfrm flipH="1">
            <a:off x="1816614" y="-199750"/>
            <a:ext cx="4203083" cy="139822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74" name="Google Shape;274;p30"/>
          <p:cNvSpPr/>
          <p:nvPr/>
        </p:nvSpPr>
        <p:spPr>
          <a:xfrm>
            <a:off x="-226275" y="-287950"/>
            <a:ext cx="3383225" cy="5656175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75" name="Google Shape;275;p3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-149800" y="-124843"/>
            <a:ext cx="9363150" cy="5430643"/>
            <a:chOff x="-149800" y="-124843"/>
            <a:chExt cx="9363150" cy="5430643"/>
          </a:xfrm>
        </p:grpSpPr>
        <p:sp>
          <p:nvSpPr>
            <p:cNvPr id="280" name="Google Shape;280;p3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281" name="Google Shape;281;p31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282" name="Google Shape;282;p3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283" name="Google Shape;283;p31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284" name="Google Shape;284;p3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/>
          </p:nvPr>
        </p:nvSpPr>
        <p:spPr>
          <a:xfrm>
            <a:off x="1367327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/>
          </p:nvPr>
        </p:nvSpPr>
        <p:spPr>
          <a:xfrm>
            <a:off x="4675873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87" name="Google Shape;287;p3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850627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 idx="3"/>
          </p:nvPr>
        </p:nvSpPr>
        <p:spPr>
          <a:xfrm>
            <a:off x="5159173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>
            <a:off x="1791252" y="3021182"/>
            <a:ext cx="7428100" cy="2272125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93" name="Google Shape;293;p32"/>
          <p:cNvSpPr/>
          <p:nvPr/>
        </p:nvSpPr>
        <p:spPr>
          <a:xfrm rot="10800000">
            <a:off x="3710841" y="-90416"/>
            <a:ext cx="5480575" cy="4128825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94" name="Google Shape;294;p32"/>
          <p:cNvSpPr/>
          <p:nvPr/>
        </p:nvSpPr>
        <p:spPr>
          <a:xfrm>
            <a:off x="-137325" y="961300"/>
            <a:ext cx="3731225" cy="4344500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95" name="Google Shape;295;p3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97" name="Google Shape;297;p3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39730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-152625" y="-124843"/>
            <a:ext cx="9355008" cy="5419676"/>
            <a:chOff x="-152625" y="-124843"/>
            <a:chExt cx="9355008" cy="5419676"/>
          </a:xfrm>
        </p:grpSpPr>
        <p:sp>
          <p:nvSpPr>
            <p:cNvPr id="301" name="Google Shape;301;p33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302" name="Google Shape;302;p33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03" name="Google Shape;303;p33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04" name="Google Shape;304;p33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05" name="Google Shape;305;p3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3068250" y="1958371"/>
            <a:ext cx="30075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2483550" y="322120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 rot="10800000" flipH="1">
            <a:off x="-138833" y="-124843"/>
            <a:ext cx="9352183" cy="5430643"/>
            <a:chOff x="-138833" y="-124843"/>
            <a:chExt cx="9352183" cy="5430643"/>
          </a:xfrm>
        </p:grpSpPr>
        <p:sp>
          <p:nvSpPr>
            <p:cNvPr id="311" name="Google Shape;311;p34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12" name="Google Shape;312;p34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13" name="Google Shape;313;p34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14" name="Google Shape;314;p3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6" name="Google Shape;316;p3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20" name="Google Shape;320;p35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1" name="Google Shape;321;p35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2" name="Google Shape;322;p35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6" name="Google Shape;326;p36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7" name="Google Shape;327;p36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30" name="Google Shape;330;p37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32" name="Google Shape;332;p37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218775" y="15128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2515500" y="3128650"/>
            <a:ext cx="4113000" cy="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45" name="Google Shape;345;p40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56" name="Google Shape;356;p4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0" name="Google Shape;360;p42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61" name="Google Shape;361;p42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62" name="Google Shape;362;p42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3" name="Google Shape;363;p42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64" name="Google Shape;364;p4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713225" y="1300925"/>
            <a:ext cx="7704000" cy="4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1455750" y="683125"/>
            <a:ext cx="623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67" name="Google Shape;367;p4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6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05" name="Google Shape;405;p46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6" name="Google Shape;406;p46"/>
          <p:cNvSpPr/>
          <p:nvPr/>
        </p:nvSpPr>
        <p:spPr>
          <a:xfrm>
            <a:off x="-77229" y="-108125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07" name="Google Shape;407;p46"/>
          <p:cNvSpPr/>
          <p:nvPr/>
        </p:nvSpPr>
        <p:spPr>
          <a:xfrm>
            <a:off x="2012454" y="-24395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08" name="Google Shape;408;p46"/>
          <p:cNvSpPr/>
          <p:nvPr/>
        </p:nvSpPr>
        <p:spPr>
          <a:xfrm>
            <a:off x="5472333" y="-13449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409" name="Google Shape;409;p46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0" name="Google Shape;410;p46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1" name="Google Shape;411;p46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6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77225" y="-142700"/>
            <a:ext cx="5097150" cy="4065975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1884466" y="-196909"/>
            <a:ext cx="4243962" cy="4121888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35895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16555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/>
          </p:nvPr>
        </p:nvSpPr>
        <p:spPr>
          <a:xfrm>
            <a:off x="5029902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237175" y="-212225"/>
            <a:ext cx="9488144" cy="5536707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21" name="Google Shape;421;p47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39" name="Google Shape;439;p51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40" name="Google Shape;440;p51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41" name="Google Shape;441;p5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1484927" y="33419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3" name="Google Shape;443;p51"/>
          <p:cNvSpPr txBox="1">
            <a:spLocks noGrp="1"/>
          </p:cNvSpPr>
          <p:nvPr>
            <p:ph type="title" idx="2" hasCustomPrompt="1"/>
          </p:nvPr>
        </p:nvSpPr>
        <p:spPr>
          <a:xfrm>
            <a:off x="2309177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3" hasCustomPrompt="1"/>
          </p:nvPr>
        </p:nvSpPr>
        <p:spPr>
          <a:xfrm>
            <a:off x="2309177" y="2991451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4"/>
          </p:nvPr>
        </p:nvSpPr>
        <p:spPr>
          <a:xfrm>
            <a:off x="5405023" y="33419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5"/>
          </p:nvPr>
        </p:nvSpPr>
        <p:spPr>
          <a:xfrm>
            <a:off x="1484927" y="2022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7" name="Google Shape;447;p51"/>
          <p:cNvSpPr txBox="1">
            <a:spLocks noGrp="1"/>
          </p:cNvSpPr>
          <p:nvPr>
            <p:ph type="title" idx="6"/>
          </p:nvPr>
        </p:nvSpPr>
        <p:spPr>
          <a:xfrm>
            <a:off x="5405023" y="2022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8" name="Google Shape;448;p51"/>
          <p:cNvSpPr txBox="1">
            <a:spLocks noGrp="1"/>
          </p:cNvSpPr>
          <p:nvPr>
            <p:ph type="title" idx="7" hasCustomPrompt="1"/>
          </p:nvPr>
        </p:nvSpPr>
        <p:spPr>
          <a:xfrm>
            <a:off x="6193123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51"/>
          <p:cNvSpPr txBox="1">
            <a:spLocks noGrp="1"/>
          </p:cNvSpPr>
          <p:nvPr>
            <p:ph type="title" idx="8" hasCustomPrompt="1"/>
          </p:nvPr>
        </p:nvSpPr>
        <p:spPr>
          <a:xfrm>
            <a:off x="6193123" y="2989672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1"/>
          </p:nvPr>
        </p:nvSpPr>
        <p:spPr>
          <a:xfrm>
            <a:off x="1403027" y="2368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51"/>
          <p:cNvSpPr txBox="1">
            <a:spLocks noGrp="1"/>
          </p:cNvSpPr>
          <p:nvPr>
            <p:ph type="subTitle" idx="9"/>
          </p:nvPr>
        </p:nvSpPr>
        <p:spPr>
          <a:xfrm>
            <a:off x="5286973" y="2368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51"/>
          <p:cNvSpPr txBox="1">
            <a:spLocks noGrp="1"/>
          </p:cNvSpPr>
          <p:nvPr>
            <p:ph type="subTitle" idx="13"/>
          </p:nvPr>
        </p:nvSpPr>
        <p:spPr>
          <a:xfrm>
            <a:off x="1403027" y="36881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51"/>
          <p:cNvSpPr txBox="1">
            <a:spLocks noGrp="1"/>
          </p:cNvSpPr>
          <p:nvPr>
            <p:ph type="subTitle" idx="14"/>
          </p:nvPr>
        </p:nvSpPr>
        <p:spPr>
          <a:xfrm>
            <a:off x="5286973" y="36881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55" name="Google Shape;455;p5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59" name="Google Shape;459;p52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60" name="Google Shape;460;p52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61" name="Google Shape;461;p5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2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63" name="Google Shape;463;p5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" name="Google Shape;464;p5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5" name="Google Shape;465;p52"/>
          <p:cNvSpPr txBox="1">
            <a:spLocks noGrp="1"/>
          </p:cNvSpPr>
          <p:nvPr>
            <p:ph type="title" idx="2" hasCustomPrompt="1"/>
          </p:nvPr>
        </p:nvSpPr>
        <p:spPr>
          <a:xfrm>
            <a:off x="4203751" y="1315750"/>
            <a:ext cx="35775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66" name="Google Shape;466;p52"/>
          <p:cNvSpPr txBox="1">
            <a:spLocks noGrp="1"/>
          </p:cNvSpPr>
          <p:nvPr>
            <p:ph type="subTitle" idx="1"/>
          </p:nvPr>
        </p:nvSpPr>
        <p:spPr>
          <a:xfrm>
            <a:off x="4203751" y="1813683"/>
            <a:ext cx="3577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7" name="Google Shape;467;p52"/>
          <p:cNvSpPr txBox="1">
            <a:spLocks noGrp="1"/>
          </p:cNvSpPr>
          <p:nvPr>
            <p:ph type="title" idx="3" hasCustomPrompt="1"/>
          </p:nvPr>
        </p:nvSpPr>
        <p:spPr>
          <a:xfrm>
            <a:off x="4203751" y="2444625"/>
            <a:ext cx="35775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68" name="Google Shape;468;p52"/>
          <p:cNvSpPr txBox="1">
            <a:spLocks noGrp="1"/>
          </p:cNvSpPr>
          <p:nvPr>
            <p:ph type="subTitle" idx="4"/>
          </p:nvPr>
        </p:nvSpPr>
        <p:spPr>
          <a:xfrm>
            <a:off x="4203751" y="2942624"/>
            <a:ext cx="3577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9" name="Google Shape;469;p52"/>
          <p:cNvSpPr txBox="1">
            <a:spLocks noGrp="1"/>
          </p:cNvSpPr>
          <p:nvPr>
            <p:ph type="title" idx="5" hasCustomPrompt="1"/>
          </p:nvPr>
        </p:nvSpPr>
        <p:spPr>
          <a:xfrm>
            <a:off x="4203751" y="3573573"/>
            <a:ext cx="3577500" cy="4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Rozha One"/>
              <a:buNone/>
              <a:defRPr sz="62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70" name="Google Shape;470;p52"/>
          <p:cNvSpPr txBox="1">
            <a:spLocks noGrp="1"/>
          </p:cNvSpPr>
          <p:nvPr>
            <p:ph type="subTitle" idx="6"/>
          </p:nvPr>
        </p:nvSpPr>
        <p:spPr>
          <a:xfrm>
            <a:off x="4203751" y="4071576"/>
            <a:ext cx="3577500" cy="3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64"/>
          <p:cNvSpPr/>
          <p:nvPr/>
        </p:nvSpPr>
        <p:spPr>
          <a:xfrm>
            <a:off x="-62425" y="-87400"/>
            <a:ext cx="4162700" cy="5280825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11" name="Google Shape;611;p64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12" name="Google Shape;612;p64"/>
          <p:cNvSpPr/>
          <p:nvPr/>
        </p:nvSpPr>
        <p:spPr>
          <a:xfrm>
            <a:off x="3387250" y="-62425"/>
            <a:ext cx="5826100" cy="5343250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13" name="Google Shape;613;p64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64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15" name="Google Shape;615;p64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6" name="Google Shape;616;p64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72"/>
          <p:cNvSpPr/>
          <p:nvPr/>
        </p:nvSpPr>
        <p:spPr>
          <a:xfrm>
            <a:off x="-62425" y="-87400"/>
            <a:ext cx="4162700" cy="5280825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10" name="Google Shape;710;p72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11" name="Google Shape;711;p7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2" name="Google Shape;712;p7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3" name="Google Shape;713;p7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4" name="Google Shape;714;p72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28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5" name="Google Shape;715;p72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00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76" name="Google Shape;976;p100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77" name="Google Shape;977;p100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78" name="Google Shape;978;p100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1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1" name="Google Shape;981;p101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2" name="Google Shape;982;p101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983" name="Google Shape;983;p101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02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86" name="Google Shape;986;p102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87" name="Google Shape;987;p102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88" name="Google Shape;988;p102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4185871" y="1390129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3047333" y="1337291"/>
            <a:ext cx="4169975" cy="4047325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10800000">
            <a:off x="4340321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 rot="10800000">
            <a:off x="-77229" y="-108125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" name="Google Shape;50;p6"/>
          <p:cNvSpPr/>
          <p:nvPr/>
        </p:nvSpPr>
        <p:spPr>
          <a:xfrm rot="10800000">
            <a:off x="-30883" y="-68915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-77229" y="-108125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2012454" y="-24395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5472333" y="-13449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70" name="Google Shape;70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237175" y="2127600"/>
            <a:ext cx="8462695" cy="3196882"/>
          </a:xfrm>
          <a:custGeom>
            <a:avLst/>
            <a:gdLst/>
            <a:ahLst/>
            <a:cxnLst/>
            <a:rect l="l" t="t" r="r" b="b"/>
            <a:pathLst>
              <a:path w="345064" h="110361" extrusionOk="0">
                <a:moveTo>
                  <a:pt x="0" y="4994"/>
                </a:moveTo>
                <a:lnTo>
                  <a:pt x="0" y="110361"/>
                </a:lnTo>
                <a:lnTo>
                  <a:pt x="345064" y="110361"/>
                </a:lnTo>
                <a:lnTo>
                  <a:pt x="17877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1623100" y="-210720"/>
            <a:ext cx="5122507" cy="1387179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5094677" y="-212225"/>
            <a:ext cx="4156292" cy="5536364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>
            <a:off x="611000" y="2609200"/>
            <a:ext cx="8639800" cy="2759025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1810975" y="-199750"/>
            <a:ext cx="4193925" cy="1398225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zha One"/>
              <a:buNone/>
              <a:defRPr sz="2800">
                <a:solidFill>
                  <a:schemeClr val="dk2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Barlow Condensed Light"/>
              <a:buNone/>
              <a:defRPr sz="3000">
                <a:solidFill>
                  <a:schemeClr val="dk2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njari"/>
              <a:buChar char="●"/>
              <a:defRPr sz="18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●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njari"/>
              <a:buChar char="○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njari"/>
              <a:buChar char="■"/>
              <a:defRPr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91" r:id="rId4"/>
    <p:sldLayoutId id="2147483692" r:id="rId5"/>
    <p:sldLayoutId id="2147483695" r:id="rId6"/>
    <p:sldLayoutId id="2147483696" r:id="rId7"/>
    <p:sldLayoutId id="2147483697" r:id="rId8"/>
    <p:sldLayoutId id="2147483709" r:id="rId9"/>
    <p:sldLayoutId id="2147483717" r:id="rId10"/>
    <p:sldLayoutId id="2147483745" r:id="rId11"/>
    <p:sldLayoutId id="2147483746" r:id="rId12"/>
    <p:sldLayoutId id="2147483747" r:id="rId13"/>
    <p:sldLayoutId id="214748374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wl-lexikon.de/wiki/marketing-mix/" TargetMode="External"/><Relationship Id="rId2" Type="http://schemas.openxmlformats.org/officeDocument/2006/relationships/hyperlink" Target="https://www.microtech.de/erp-wiki/marketing-mix/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12"/>
          <p:cNvSpPr txBox="1">
            <a:spLocks noGrp="1"/>
          </p:cNvSpPr>
          <p:nvPr>
            <p:ph type="ctrTitle"/>
          </p:nvPr>
        </p:nvSpPr>
        <p:spPr>
          <a:xfrm>
            <a:off x="1534139" y="1337779"/>
            <a:ext cx="6075722" cy="16834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dirty="0">
                <a:solidFill>
                  <a:schemeClr val="dk1"/>
                </a:solidFill>
              </a:rPr>
              <a:t>MARKETING-MIX</a:t>
            </a:r>
            <a:endParaRPr sz="6000" dirty="0">
              <a:solidFill>
                <a:schemeClr val="dk1"/>
              </a:solidFill>
            </a:endParaRPr>
          </a:p>
        </p:txBody>
      </p:sp>
      <p:sp>
        <p:nvSpPr>
          <p:cNvPr id="1016" name="Google Shape;1016;p112"/>
          <p:cNvSpPr txBox="1">
            <a:spLocks noGrp="1"/>
          </p:cNvSpPr>
          <p:nvPr>
            <p:ph type="subTitle" idx="1"/>
          </p:nvPr>
        </p:nvSpPr>
        <p:spPr>
          <a:xfrm>
            <a:off x="-188286" y="3021263"/>
            <a:ext cx="5446087" cy="1683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de-DE" sz="1300" dirty="0"/>
              <a:t>Bearbeitet von: Monika Fal </a:t>
            </a:r>
            <a:endParaRPr lang="pl-PL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Studentin des 2. Studienjahres </a:t>
            </a:r>
            <a:endParaRPr lang="pl-PL" sz="1300" dirty="0"/>
          </a:p>
          <a:p>
            <a:pPr algn="l">
              <a:lnSpc>
                <a:spcPct val="150000"/>
              </a:lnSpc>
            </a:pPr>
            <a:r>
              <a:rPr lang="de-DE" sz="1300" dirty="0" err="1"/>
              <a:t>Rzeszower</a:t>
            </a:r>
            <a:r>
              <a:rPr lang="de-DE" sz="1300" dirty="0"/>
              <a:t> Universität</a:t>
            </a:r>
            <a:endParaRPr lang="pl-PL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An der Fakultät für Wirtschaftswissenschaften</a:t>
            </a:r>
            <a:endParaRPr lang="pl-PL" sz="1300" dirty="0"/>
          </a:p>
          <a:p>
            <a:pPr algn="l">
              <a:lnSpc>
                <a:spcPct val="150000"/>
              </a:lnSpc>
            </a:pPr>
            <a:r>
              <a:rPr lang="de-DE" sz="1300" dirty="0"/>
              <a:t>Institut für Wirtschaftswissenschaften und Finanzwesen</a:t>
            </a:r>
            <a:endParaRPr lang="pl-PL" sz="1300" dirty="0"/>
          </a:p>
        </p:txBody>
      </p:sp>
      <p:sp>
        <p:nvSpPr>
          <p:cNvPr id="1017" name="Google Shape;1017;p112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12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Obraz 1" descr="sygnet niebieski-01">
            <a:extLst>
              <a:ext uri="{FF2B5EF4-FFF2-40B4-BE49-F238E27FC236}">
                <a16:creationId xmlns:a16="http://schemas.microsoft.com/office/drawing/2014/main" id="{FFB3B127-E9BF-8DBF-157A-4B7AAF554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016" y="665200"/>
            <a:ext cx="1323417" cy="1323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7D7851-436B-E9A1-F014-EDB5C3E76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chemeClr val="bg2"/>
                </a:solidFill>
                <a:latin typeface="Rozha One" panose="020B0604020202020204" charset="-18"/>
                <a:cs typeface="Rozha One" panose="020B0604020202020204" charset="-18"/>
              </a:rPr>
              <a:t>QUIZ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A455DE2-7A60-2DD6-307F-6D354B5F19D2}"/>
              </a:ext>
            </a:extLst>
          </p:cNvPr>
          <p:cNvSpPr txBox="1"/>
          <p:nvPr/>
        </p:nvSpPr>
        <p:spPr>
          <a:xfrm>
            <a:off x="1225009" y="1655380"/>
            <a:ext cx="7185894" cy="2229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de-DE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Aus wie vielen Instrumenten besteht ein Standard-Marketing-Mix?</a:t>
            </a:r>
            <a:endParaRPr lang="pl-PL" sz="1800" kern="100" dirty="0">
              <a:solidFill>
                <a:schemeClr val="bg2"/>
              </a:solidFill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+mj-lt"/>
              <a:buAutoNum type="alphaLcPeriod"/>
            </a:pPr>
            <a:r>
              <a:rPr lang="de-DE" sz="20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pl-PL" sz="20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+mj-lt"/>
              <a:buAutoNum type="alphaLcPeriod"/>
            </a:pPr>
            <a:r>
              <a:rPr lang="de-DE" sz="20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pl-PL" sz="20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de-DE" sz="20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pl-PL" sz="20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pic>
        <p:nvPicPr>
          <p:cNvPr id="5" name="Grafika 4" descr="Znak zapytania z wypełnieniem pełnym">
            <a:extLst>
              <a:ext uri="{FF2B5EF4-FFF2-40B4-BE49-F238E27FC236}">
                <a16:creationId xmlns:a16="http://schemas.microsoft.com/office/drawing/2014/main" id="{971A0217-7244-B260-E0B6-53B2C7792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669" y="370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44C922C4-A693-D994-4256-302DEB82456A}"/>
              </a:ext>
            </a:extLst>
          </p:cNvPr>
          <p:cNvSpPr txBox="1">
            <a:spLocks/>
          </p:cNvSpPr>
          <p:nvPr/>
        </p:nvSpPr>
        <p:spPr>
          <a:xfrm>
            <a:off x="1974300" y="617435"/>
            <a:ext cx="51954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 b="0" i="0" u="none" strike="noStrike" cap="none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r>
              <a:rPr lang="pl-PL" sz="3200" dirty="0">
                <a:solidFill>
                  <a:schemeClr val="bg2"/>
                </a:solidFill>
                <a:latin typeface="Rozha One" panose="020B0604020202020204" charset="-18"/>
                <a:cs typeface="Rozha One" panose="020B0604020202020204" charset="-18"/>
              </a:rPr>
              <a:t>QUIZ</a:t>
            </a:r>
            <a:endParaRPr lang="pl-PL" dirty="0">
              <a:solidFill>
                <a:schemeClr val="bg2"/>
              </a:solidFill>
              <a:latin typeface="Rozha One" panose="020B0604020202020204" charset="-18"/>
              <a:cs typeface="Rozha One" panose="020B0604020202020204" charset="-18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D3441364-EF99-5357-A0D5-1CC1DADD9D3B}"/>
              </a:ext>
            </a:extLst>
          </p:cNvPr>
          <p:cNvSpPr txBox="1"/>
          <p:nvPr/>
        </p:nvSpPr>
        <p:spPr>
          <a:xfrm>
            <a:off x="1269125" y="1657187"/>
            <a:ext cx="5510048" cy="218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dirty="0"/>
              <a:t>2. </a:t>
            </a:r>
            <a:r>
              <a:rPr lang="de-DE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Welches Instrument ist das wichtigste?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product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Produktpolitik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price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Preispolitik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place (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Distributionspolitik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promotion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Kommunikationspolitik</a:t>
            </a: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pl-PL" dirty="0"/>
          </a:p>
        </p:txBody>
      </p:sp>
      <p:pic>
        <p:nvPicPr>
          <p:cNvPr id="5" name="Grafika 4" descr="Znak zapytania z wypełnieniem pełnym">
            <a:extLst>
              <a:ext uri="{FF2B5EF4-FFF2-40B4-BE49-F238E27FC236}">
                <a16:creationId xmlns:a16="http://schemas.microsoft.com/office/drawing/2014/main" id="{C7A73055-548C-C0EA-A21E-87687A1C5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669" y="370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63C45-514E-23CB-0E26-EEB4AB65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>
                <a:solidFill>
                  <a:schemeClr val="bg2"/>
                </a:solidFill>
                <a:latin typeface="Rozha One" panose="020B0604020202020204" charset="-18"/>
                <a:cs typeface="Rozha One" panose="020B0604020202020204" charset="-18"/>
              </a:rPr>
              <a:t>QUIZ</a:t>
            </a:r>
            <a:endParaRPr lang="pl-PL" dirty="0">
              <a:solidFill>
                <a:schemeClr val="bg2"/>
              </a:solidFill>
              <a:latin typeface="Rozha One" panose="020B0604020202020204" charset="-18"/>
              <a:cs typeface="Rozha One" panose="020B0604020202020204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CB67829-38DC-C467-1A9D-A4C63D25C085}"/>
              </a:ext>
            </a:extLst>
          </p:cNvPr>
          <p:cNvSpPr txBox="1"/>
          <p:nvPr/>
        </p:nvSpPr>
        <p:spPr>
          <a:xfrm>
            <a:off x="1135117" y="1650440"/>
            <a:ext cx="7039303" cy="184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e-DE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Welche Kommunikationsinstrumente sind besonders geeignet, um junge Kunden zu erreichen?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Messen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TV 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Werbung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Online-Marketing</a:t>
            </a:r>
          </a:p>
        </p:txBody>
      </p:sp>
      <p:pic>
        <p:nvPicPr>
          <p:cNvPr id="6" name="Grafika 5" descr="Znak zapytania z wypełnieniem pełnym">
            <a:extLst>
              <a:ext uri="{FF2B5EF4-FFF2-40B4-BE49-F238E27FC236}">
                <a16:creationId xmlns:a16="http://schemas.microsoft.com/office/drawing/2014/main" id="{27A0332E-D0CA-4243-1B6F-5B41E8D17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669" y="370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3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4268D5D6-9FE3-E316-1560-24AF1BAED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9710" y="1852824"/>
            <a:ext cx="6960476" cy="1977741"/>
          </a:xfrm>
        </p:spPr>
        <p:txBody>
          <a:bodyPr/>
          <a:lstStyle/>
          <a:p>
            <a:pPr marL="152400" indent="0" algn="l">
              <a:buNone/>
            </a:pPr>
            <a:r>
              <a:rPr lang="pl-PL" sz="1800" dirty="0">
                <a:solidFill>
                  <a:schemeClr val="bg2"/>
                </a:solidFill>
                <a:latin typeface="Barlow" panose="00000500000000000000" pitchFamily="2" charset="-18"/>
              </a:rPr>
              <a:t>4. </a:t>
            </a:r>
            <a:r>
              <a:rPr lang="de-DE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Wie heißt der Autor des Marketing-Mix?	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pl-PL" sz="1800" kern="100" dirty="0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				Jerome </a:t>
            </a:r>
            <a:r>
              <a:rPr lang="pl-PL" sz="1800" kern="100" dirty="0" err="1">
                <a:solidFill>
                  <a:schemeClr val="bg2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McCarthy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de-DE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pl-PL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Was war von Beruf Autor des Marketing-Mix? </a:t>
            </a:r>
            <a:endParaRPr lang="pl-PL" sz="1800" kern="100" dirty="0">
              <a:solidFill>
                <a:schemeClr val="bg2"/>
              </a:solidFill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 algn="l">
              <a:buNone/>
            </a:pPr>
            <a:r>
              <a:rPr lang="de-DE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pl-PL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									</a:t>
            </a:r>
            <a:r>
              <a:rPr lang="de-DE" sz="1800" kern="100" dirty="0">
                <a:solidFill>
                  <a:schemeClr val="bg2"/>
                </a:solidFill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Marketingexperte</a:t>
            </a:r>
            <a:endParaRPr lang="pl-PL" sz="1800" kern="100" dirty="0">
              <a:solidFill>
                <a:schemeClr val="bg2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2EF3543-2146-C144-02BA-FF1DF344F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2"/>
                </a:solidFill>
                <a:latin typeface="Rozha One" panose="020B0604020202020204" charset="-18"/>
                <a:cs typeface="Rozha One" panose="020B0604020202020204" charset="-18"/>
              </a:rPr>
              <a:t>QUIZ</a:t>
            </a:r>
          </a:p>
        </p:txBody>
      </p:sp>
      <p:pic>
        <p:nvPicPr>
          <p:cNvPr id="4" name="Grafika 3" descr="Znak zapytania z wypełnieniem pełnym">
            <a:extLst>
              <a:ext uri="{FF2B5EF4-FFF2-40B4-BE49-F238E27FC236}">
                <a16:creationId xmlns:a16="http://schemas.microsoft.com/office/drawing/2014/main" id="{D3A40692-3E6E-3B3D-1097-FDE3FC285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3669" y="37068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151"/>
          <p:cNvSpPr txBox="1">
            <a:spLocks noGrp="1"/>
          </p:cNvSpPr>
          <p:nvPr>
            <p:ph type="title"/>
          </p:nvPr>
        </p:nvSpPr>
        <p:spPr>
          <a:xfrm>
            <a:off x="244365" y="1056349"/>
            <a:ext cx="8655269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sz="4000" dirty="0">
                <a:solidFill>
                  <a:schemeClr val="dk1"/>
                </a:solidFill>
              </a:rPr>
              <a:t>Vielen Dank für Ihre Aufmerksamkeit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2139" name="Google Shape;2139;p15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0" name="Google Shape;2140;p15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1" name="Google Shape;2141;p15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2" name="Google Shape;2142;p15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6" name="Google Shape;3406;p179"/>
          <p:cNvSpPr txBox="1">
            <a:spLocks noGrp="1"/>
          </p:cNvSpPr>
          <p:nvPr>
            <p:ph type="title"/>
          </p:nvPr>
        </p:nvSpPr>
        <p:spPr>
          <a:xfrm>
            <a:off x="1925198" y="621676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/>
              <a:t>Wörterbuch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7" name="Google Shape;3407;p179"/>
          <p:cNvSpPr txBox="1">
            <a:spLocks noGrp="1"/>
          </p:cNvSpPr>
          <p:nvPr>
            <p:ph type="body" idx="1"/>
          </p:nvPr>
        </p:nvSpPr>
        <p:spPr>
          <a:xfrm>
            <a:off x="713225" y="1212248"/>
            <a:ext cx="3809673" cy="28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Zielmarkt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der  – rynek docelowy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Bedürfnisse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(Pl.) – potrzeby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Zielgruppe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 – grupa docelowa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Säule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 – filar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Gewinnspanne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 – marża zysku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nötig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– niezbędne/a/y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Kunde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der – klient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Kundenansprache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– podejście do klienta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Verkaufsveranstaltung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die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– wydarzenie/impreza sprzedażowe/a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betreffen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 – dotyczyć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pl-PL" sz="1600" dirty="0" err="1">
                <a:latin typeface="Barlow"/>
                <a:ea typeface="Barlow"/>
                <a:cs typeface="Barlow"/>
                <a:sym typeface="Barlow"/>
              </a:rPr>
              <a:t>Arbeitsschritt</a:t>
            </a:r>
            <a:r>
              <a:rPr lang="pl-PL" sz="1600" dirty="0">
                <a:latin typeface="Barlow"/>
                <a:ea typeface="Barlow"/>
                <a:cs typeface="Barlow"/>
                <a:sym typeface="Barlow"/>
              </a:rPr>
              <a:t>, der – etap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408" name="Google Shape;3408;p179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9" name="Google Shape;3409;p179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0" name="Google Shape;3410;p179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1" name="Google Shape;3411;p179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A7652B0-7EFB-6F0A-0441-35FE4FA03996}"/>
              </a:ext>
            </a:extLst>
          </p:cNvPr>
          <p:cNvSpPr txBox="1"/>
          <p:nvPr/>
        </p:nvSpPr>
        <p:spPr>
          <a:xfrm rot="10800000" flipV="1">
            <a:off x="4824248" y="1211725"/>
            <a:ext cx="4319752" cy="3229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</a:pPr>
            <a:r>
              <a:rPr lang="pl-PL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enthalten</a:t>
            </a:r>
            <a:r>
              <a:rPr lang="pl-PL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– zawierać</a:t>
            </a: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Ware, die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towar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produzierendes Unternehmen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firma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produkująca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producent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Ziel, das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cel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Preis-Leistungs-Verhältnis, das 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stosunek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ceny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wydajności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ausgestalten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projektować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kształtować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Bedürfnisse, die 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wymagania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beeinflussen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wpływać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bestimmte Einheit –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określony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podmiot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konkretna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kern="100" dirty="0" err="1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jednostka</a:t>
            </a:r>
            <a:r>
              <a:rPr lang="de-DE" sz="1600" kern="100" dirty="0">
                <a:solidFill>
                  <a:schemeClr val="tx1"/>
                </a:solidFill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600" kern="100" dirty="0">
              <a:solidFill>
                <a:schemeClr val="tx1"/>
              </a:solidFill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Grafika 16" descr="Opowiadanie historii kontur">
            <a:extLst>
              <a:ext uri="{FF2B5EF4-FFF2-40B4-BE49-F238E27FC236}">
                <a16:creationId xmlns:a16="http://schemas.microsoft.com/office/drawing/2014/main" id="{EE441DBC-140F-A92B-1C65-2070626A0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7675" y="669048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7C2ED13-0B9A-BB2F-9B1B-239B98512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50" y="1529778"/>
            <a:ext cx="7717500" cy="281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1600" dirty="0"/>
              <a:t>Webseite: </a:t>
            </a:r>
            <a:r>
              <a:rPr lang="de-DE" sz="1600" dirty="0">
                <a:hlinkClick r:id="rId2"/>
              </a:rPr>
              <a:t>https://www.microtech.de/erp-wiki/marketing-mix/</a:t>
            </a:r>
            <a:r>
              <a:rPr lang="pl-PL" sz="1600" dirty="0"/>
              <a:t> </a:t>
            </a:r>
            <a:r>
              <a:rPr lang="de-DE" sz="1600" dirty="0"/>
              <a:t>[22.03.2023]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Webseite: </a:t>
            </a:r>
            <a:r>
              <a:rPr lang="de-DE" sz="1600" dirty="0">
                <a:hlinkClick r:id="rId3"/>
              </a:rPr>
              <a:t>https://www.bwl-lexikon.de/wiki/marketing-mix/</a:t>
            </a:r>
            <a:r>
              <a:rPr lang="pl-PL" sz="1600" dirty="0"/>
              <a:t> </a:t>
            </a:r>
            <a:r>
              <a:rPr lang="de-DE" sz="1600" dirty="0"/>
              <a:t>[22.03.2023]</a:t>
            </a:r>
          </a:p>
          <a:p>
            <a:pPr marL="139700" indent="0">
              <a:lnSpc>
                <a:spcPct val="150000"/>
              </a:lnSpc>
              <a:buNone/>
            </a:pPr>
            <a:endParaRPr lang="de-DE" sz="1600" dirty="0"/>
          </a:p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215B8906-8BD1-3415-CB60-9ABBF80B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/>
              <a:t>QUELLE</a:t>
            </a:r>
          </a:p>
        </p:txBody>
      </p:sp>
    </p:spTree>
    <p:extLst>
      <p:ext uri="{BB962C8B-B14F-4D97-AF65-F5344CB8AC3E}">
        <p14:creationId xmlns:p14="http://schemas.microsoft.com/office/powerpoint/2010/main" val="253872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13"/>
          <p:cNvSpPr txBox="1">
            <a:spLocks noGrp="1"/>
          </p:cNvSpPr>
          <p:nvPr>
            <p:ph type="title"/>
          </p:nvPr>
        </p:nvSpPr>
        <p:spPr>
          <a:xfrm>
            <a:off x="1455750" y="683125"/>
            <a:ext cx="623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dk1"/>
                </a:solidFill>
              </a:rPr>
              <a:t>AGENDA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024" name="Google Shape;1024;p113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113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113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113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113"/>
          <p:cNvSpPr txBox="1">
            <a:spLocks noGrp="1"/>
          </p:cNvSpPr>
          <p:nvPr>
            <p:ph type="body" idx="1"/>
          </p:nvPr>
        </p:nvSpPr>
        <p:spPr>
          <a:xfrm>
            <a:off x="726725" y="1553173"/>
            <a:ext cx="7778250" cy="2439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Marketing- Mix- </a:t>
            </a:r>
            <a:r>
              <a:rPr lang="pl-PL" sz="1800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Begriffserklärung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Marketing- Mix </a:t>
            </a:r>
            <a:r>
              <a:rPr lang="pl-PL" sz="1800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Instrumente</a:t>
            </a: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(4Ps)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Die 7P-Formel im Marketing-Mix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pl-PL" sz="1800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Wörterbuch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l-PL" sz="1800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Bibliographie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14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>
                <a:solidFill>
                  <a:schemeClr val="dk1"/>
                </a:solidFill>
              </a:rPr>
              <a:t>MARKTING-MIX 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046" name="Google Shape;1046;p114"/>
          <p:cNvSpPr txBox="1">
            <a:spLocks noGrp="1"/>
          </p:cNvSpPr>
          <p:nvPr>
            <p:ph type="subTitle" idx="14"/>
          </p:nvPr>
        </p:nvSpPr>
        <p:spPr>
          <a:xfrm>
            <a:off x="885049" y="1355945"/>
            <a:ext cx="7373851" cy="27467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-DE" sz="1800" dirty="0">
                <a:effectLst/>
                <a:latin typeface="Barlow" panose="00000500000000000000" pitchFamily="2" charset="-18"/>
                <a:ea typeface="Calibri" panose="020F0502020204030204" pitchFamily="34" charset="0"/>
              </a:rPr>
              <a:t>Es handelt sich um eine Reihe von Marketinginstrumenten, die von einer bestimmten Einheit verwendet werden, um den Zielmarkt zu beeinflussen. Der Marketing-Mix setzt sich aus vier Instrumenten zusammen. Diese Systematik wurde vom amerikanischen Marketing-Experten Jerome McCarthy generiert und unter der Bezeichnung „4Ps“ publiziert.</a:t>
            </a:r>
            <a:endParaRPr dirty="0">
              <a:latin typeface="Barlow" panose="00000500000000000000" pitchFamily="2" charset="-18"/>
            </a:endParaRPr>
          </a:p>
        </p:txBody>
      </p:sp>
      <p:sp>
        <p:nvSpPr>
          <p:cNvPr id="1049" name="Google Shape;1049;p114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114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114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114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48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/>
              <a:t>INSTRUMENTE </a:t>
            </a:r>
            <a:endParaRPr sz="3200" dirty="0"/>
          </a:p>
        </p:txBody>
      </p:sp>
      <p:sp>
        <p:nvSpPr>
          <p:cNvPr id="2080" name="Google Shape;2080;p148"/>
          <p:cNvSpPr txBox="1">
            <a:spLocks noGrp="1"/>
          </p:cNvSpPr>
          <p:nvPr>
            <p:ph type="subTitle" idx="1"/>
          </p:nvPr>
        </p:nvSpPr>
        <p:spPr>
          <a:xfrm>
            <a:off x="3933496" y="1428254"/>
            <a:ext cx="4431394" cy="29397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07000"/>
              </a:lnSpc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PRODUCT </a:t>
            </a:r>
            <a:r>
              <a:rPr lang="pl-PL" sz="1800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pl-PL" sz="1800" b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Produktpolitik</a:t>
            </a:r>
            <a:r>
              <a:rPr lang="pl-PL" sz="1800" b="1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</a:pP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</a:pP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PRICE 	              </a:t>
            </a:r>
            <a:r>
              <a:rPr lang="pl-PL" sz="1800" b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Preispolitik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pl-PL" sz="1800" kern="100" dirty="0"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pl-PL" sz="1800" kern="100" dirty="0"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pl-PL" sz="1800" b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Distributionspolitik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pl-PL" sz="1800" kern="100" dirty="0"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800"/>
              </a:spcAft>
            </a:pPr>
            <a:r>
              <a:rPr lang="pl-PL" sz="1800" kern="100" dirty="0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PROMOTION              </a:t>
            </a:r>
            <a:r>
              <a:rPr lang="pl-PL" sz="1800" b="1" kern="100" dirty="0" err="1">
                <a:effectLst/>
                <a:latin typeface="Barlow" panose="00000500000000000000" pitchFamily="2" charset="-18"/>
                <a:ea typeface="Calibri" panose="020F0502020204030204" pitchFamily="34" charset="0"/>
                <a:cs typeface="Times New Roman" panose="02020603050405020304" pitchFamily="18" charset="0"/>
              </a:rPr>
              <a:t>Kommunikationspolitik</a:t>
            </a:r>
            <a:endParaRPr lang="pl-PL" sz="1800" kern="100" dirty="0">
              <a:effectLst/>
              <a:latin typeface="Barlow" panose="00000500000000000000" pitchFamily="2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85" name="Google Shape;2085;p148"/>
          <p:cNvCxnSpPr>
            <a:cxnSpLocks/>
          </p:cNvCxnSpPr>
          <p:nvPr/>
        </p:nvCxnSpPr>
        <p:spPr>
          <a:xfrm>
            <a:off x="2299752" y="1701428"/>
            <a:ext cx="123172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087" name="Google Shape;2087;p148"/>
          <p:cNvGrpSpPr/>
          <p:nvPr/>
        </p:nvGrpSpPr>
        <p:grpSpPr>
          <a:xfrm>
            <a:off x="1362743" y="1333183"/>
            <a:ext cx="739940" cy="739657"/>
            <a:chOff x="4138785" y="1473412"/>
            <a:chExt cx="784500" cy="784200"/>
          </a:xfrm>
        </p:grpSpPr>
        <p:sp>
          <p:nvSpPr>
            <p:cNvPr id="2086" name="Google Shape;2086;p148"/>
            <p:cNvSpPr/>
            <p:nvPr/>
          </p:nvSpPr>
          <p:spPr>
            <a:xfrm>
              <a:off x="4138785" y="1473412"/>
              <a:ext cx="784500" cy="784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8"/>
            <p:cNvSpPr/>
            <p:nvPr/>
          </p:nvSpPr>
          <p:spPr>
            <a:xfrm>
              <a:off x="4238877" y="1573511"/>
              <a:ext cx="584400" cy="584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Rozha One"/>
                <a:ea typeface="Rozha One"/>
                <a:cs typeface="Rozha One"/>
                <a:sym typeface="Rozha One"/>
              </a:endParaRPr>
            </a:p>
          </p:txBody>
        </p:sp>
      </p:grpSp>
      <p:cxnSp>
        <p:nvCxnSpPr>
          <p:cNvPr id="2089" name="Google Shape;2089;p148"/>
          <p:cNvCxnSpPr>
            <a:cxnSpLocks/>
          </p:cNvCxnSpPr>
          <p:nvPr/>
        </p:nvCxnSpPr>
        <p:spPr>
          <a:xfrm>
            <a:off x="2299752" y="2575148"/>
            <a:ext cx="123172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091" name="Google Shape;2091;p148"/>
          <p:cNvGrpSpPr/>
          <p:nvPr/>
        </p:nvGrpSpPr>
        <p:grpSpPr>
          <a:xfrm>
            <a:off x="1362743" y="2149159"/>
            <a:ext cx="739940" cy="765577"/>
            <a:chOff x="4138785" y="1473412"/>
            <a:chExt cx="784500" cy="784200"/>
          </a:xfrm>
        </p:grpSpPr>
        <p:sp>
          <p:nvSpPr>
            <p:cNvPr id="2090" name="Google Shape;2090;p148"/>
            <p:cNvSpPr/>
            <p:nvPr/>
          </p:nvSpPr>
          <p:spPr>
            <a:xfrm>
              <a:off x="4138785" y="1473412"/>
              <a:ext cx="784500" cy="784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8"/>
            <p:cNvSpPr/>
            <p:nvPr/>
          </p:nvSpPr>
          <p:spPr>
            <a:xfrm>
              <a:off x="4238877" y="1573511"/>
              <a:ext cx="584400" cy="584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Rozha One"/>
                <a:ea typeface="Rozha One"/>
                <a:cs typeface="Rozha One"/>
                <a:sym typeface="Rozha One"/>
              </a:endParaRPr>
            </a:p>
          </p:txBody>
        </p:sp>
      </p:grpSp>
      <p:cxnSp>
        <p:nvCxnSpPr>
          <p:cNvPr id="2093" name="Google Shape;2093;p148"/>
          <p:cNvCxnSpPr>
            <a:cxnSpLocks/>
          </p:cNvCxnSpPr>
          <p:nvPr/>
        </p:nvCxnSpPr>
        <p:spPr>
          <a:xfrm>
            <a:off x="2299752" y="3426302"/>
            <a:ext cx="1231724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2095" name="Google Shape;2095;p148"/>
          <p:cNvGrpSpPr/>
          <p:nvPr/>
        </p:nvGrpSpPr>
        <p:grpSpPr>
          <a:xfrm>
            <a:off x="1362743" y="2998736"/>
            <a:ext cx="739940" cy="739657"/>
            <a:chOff x="4138785" y="1473412"/>
            <a:chExt cx="784500" cy="784200"/>
          </a:xfrm>
        </p:grpSpPr>
        <p:sp>
          <p:nvSpPr>
            <p:cNvPr id="2094" name="Google Shape;2094;p148"/>
            <p:cNvSpPr/>
            <p:nvPr/>
          </p:nvSpPr>
          <p:spPr>
            <a:xfrm>
              <a:off x="4138785" y="1473412"/>
              <a:ext cx="784500" cy="784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8"/>
            <p:cNvSpPr/>
            <p:nvPr/>
          </p:nvSpPr>
          <p:spPr>
            <a:xfrm>
              <a:off x="4238877" y="1573511"/>
              <a:ext cx="584400" cy="584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Rozha One"/>
                <a:ea typeface="Rozha One"/>
                <a:cs typeface="Rozha One"/>
                <a:sym typeface="Rozha One"/>
              </a:endParaRPr>
            </a:p>
          </p:txBody>
        </p:sp>
      </p:grpSp>
      <p:grpSp>
        <p:nvGrpSpPr>
          <p:cNvPr id="2097" name="Google Shape;2097;p148"/>
          <p:cNvGrpSpPr/>
          <p:nvPr/>
        </p:nvGrpSpPr>
        <p:grpSpPr>
          <a:xfrm>
            <a:off x="1601533" y="1499890"/>
            <a:ext cx="258359" cy="296275"/>
            <a:chOff x="1765556" y="3371789"/>
            <a:chExt cx="258359" cy="296275"/>
          </a:xfrm>
        </p:grpSpPr>
        <p:sp>
          <p:nvSpPr>
            <p:cNvPr id="2098" name="Google Shape;2098;p148"/>
            <p:cNvSpPr/>
            <p:nvPr/>
          </p:nvSpPr>
          <p:spPr>
            <a:xfrm>
              <a:off x="1765556" y="3455712"/>
              <a:ext cx="258359" cy="212352"/>
            </a:xfrm>
            <a:custGeom>
              <a:avLst/>
              <a:gdLst/>
              <a:ahLst/>
              <a:cxnLst/>
              <a:rect l="l" t="t" r="r" b="b"/>
              <a:pathLst>
                <a:path w="11428" h="9393" extrusionOk="0">
                  <a:moveTo>
                    <a:pt x="1329" y="1686"/>
                  </a:moveTo>
                  <a:lnTo>
                    <a:pt x="5263" y="3015"/>
                  </a:lnTo>
                  <a:lnTo>
                    <a:pt x="4204" y="4188"/>
                  </a:lnTo>
                  <a:lnTo>
                    <a:pt x="635" y="2841"/>
                  </a:lnTo>
                  <a:lnTo>
                    <a:pt x="1329" y="1686"/>
                  </a:lnTo>
                  <a:close/>
                  <a:moveTo>
                    <a:pt x="10099" y="1686"/>
                  </a:moveTo>
                  <a:lnTo>
                    <a:pt x="10793" y="2841"/>
                  </a:lnTo>
                  <a:lnTo>
                    <a:pt x="7222" y="4188"/>
                  </a:lnTo>
                  <a:lnTo>
                    <a:pt x="6166" y="3015"/>
                  </a:lnTo>
                  <a:lnTo>
                    <a:pt x="10099" y="1686"/>
                  </a:lnTo>
                  <a:close/>
                  <a:moveTo>
                    <a:pt x="5457" y="3564"/>
                  </a:moveTo>
                  <a:lnTo>
                    <a:pt x="5457" y="8781"/>
                  </a:lnTo>
                  <a:lnTo>
                    <a:pt x="1471" y="7435"/>
                  </a:lnTo>
                  <a:lnTo>
                    <a:pt x="1471" y="3703"/>
                  </a:lnTo>
                  <a:lnTo>
                    <a:pt x="4188" y="4729"/>
                  </a:lnTo>
                  <a:cubicBezTo>
                    <a:pt x="4216" y="4741"/>
                    <a:pt x="4247" y="4747"/>
                    <a:pt x="4278" y="4747"/>
                  </a:cubicBezTo>
                  <a:cubicBezTo>
                    <a:pt x="4349" y="4747"/>
                    <a:pt x="4419" y="4716"/>
                    <a:pt x="4468" y="4661"/>
                  </a:cubicBezTo>
                  <a:lnTo>
                    <a:pt x="5457" y="3564"/>
                  </a:lnTo>
                  <a:close/>
                  <a:moveTo>
                    <a:pt x="5969" y="3564"/>
                  </a:moveTo>
                  <a:lnTo>
                    <a:pt x="6960" y="4661"/>
                  </a:lnTo>
                  <a:cubicBezTo>
                    <a:pt x="7009" y="4716"/>
                    <a:pt x="7079" y="4747"/>
                    <a:pt x="7150" y="4747"/>
                  </a:cubicBezTo>
                  <a:cubicBezTo>
                    <a:pt x="7181" y="4747"/>
                    <a:pt x="7212" y="4741"/>
                    <a:pt x="7241" y="4729"/>
                  </a:cubicBezTo>
                  <a:lnTo>
                    <a:pt x="9955" y="3703"/>
                  </a:lnTo>
                  <a:lnTo>
                    <a:pt x="9955" y="7435"/>
                  </a:lnTo>
                  <a:lnTo>
                    <a:pt x="5969" y="8781"/>
                  </a:lnTo>
                  <a:lnTo>
                    <a:pt x="5969" y="3564"/>
                  </a:lnTo>
                  <a:close/>
                  <a:moveTo>
                    <a:pt x="4489" y="1"/>
                  </a:moveTo>
                  <a:cubicBezTo>
                    <a:pt x="3817" y="228"/>
                    <a:pt x="1133" y="1135"/>
                    <a:pt x="1133" y="1135"/>
                  </a:cubicBezTo>
                  <a:cubicBezTo>
                    <a:pt x="1131" y="1135"/>
                    <a:pt x="1112" y="1143"/>
                    <a:pt x="1112" y="1143"/>
                  </a:cubicBezTo>
                  <a:cubicBezTo>
                    <a:pt x="1067" y="1162"/>
                    <a:pt x="1031" y="1193"/>
                    <a:pt x="1006" y="1232"/>
                  </a:cubicBezTo>
                  <a:cubicBezTo>
                    <a:pt x="1006" y="1232"/>
                    <a:pt x="996" y="1246"/>
                    <a:pt x="996" y="1246"/>
                  </a:cubicBezTo>
                  <a:lnTo>
                    <a:pt x="42" y="2833"/>
                  </a:lnTo>
                  <a:cubicBezTo>
                    <a:pt x="15" y="2878"/>
                    <a:pt x="1" y="2927"/>
                    <a:pt x="3" y="2980"/>
                  </a:cubicBezTo>
                  <a:cubicBezTo>
                    <a:pt x="7" y="3087"/>
                    <a:pt x="72" y="3175"/>
                    <a:pt x="169" y="3211"/>
                  </a:cubicBezTo>
                  <a:lnTo>
                    <a:pt x="959" y="3510"/>
                  </a:lnTo>
                  <a:lnTo>
                    <a:pt x="959" y="7620"/>
                  </a:lnTo>
                  <a:cubicBezTo>
                    <a:pt x="959" y="7728"/>
                    <a:pt x="1031" y="7826"/>
                    <a:pt x="1133" y="7861"/>
                  </a:cubicBezTo>
                  <a:lnTo>
                    <a:pt x="5631" y="9380"/>
                  </a:lnTo>
                  <a:lnTo>
                    <a:pt x="5633" y="9380"/>
                  </a:lnTo>
                  <a:cubicBezTo>
                    <a:pt x="5659" y="9389"/>
                    <a:pt x="5686" y="9393"/>
                    <a:pt x="5713" y="9393"/>
                  </a:cubicBezTo>
                  <a:cubicBezTo>
                    <a:pt x="5741" y="9393"/>
                    <a:pt x="5768" y="9389"/>
                    <a:pt x="5795" y="9380"/>
                  </a:cubicBezTo>
                  <a:lnTo>
                    <a:pt x="10293" y="7861"/>
                  </a:lnTo>
                  <a:cubicBezTo>
                    <a:pt x="10398" y="7826"/>
                    <a:pt x="10467" y="7728"/>
                    <a:pt x="10467" y="7620"/>
                  </a:cubicBezTo>
                  <a:lnTo>
                    <a:pt x="10467" y="3510"/>
                  </a:lnTo>
                  <a:lnTo>
                    <a:pt x="11260" y="3211"/>
                  </a:lnTo>
                  <a:cubicBezTo>
                    <a:pt x="11354" y="3175"/>
                    <a:pt x="11421" y="3087"/>
                    <a:pt x="11426" y="2980"/>
                  </a:cubicBezTo>
                  <a:cubicBezTo>
                    <a:pt x="11428" y="2927"/>
                    <a:pt x="11411" y="2878"/>
                    <a:pt x="11385" y="2833"/>
                  </a:cubicBezTo>
                  <a:lnTo>
                    <a:pt x="10433" y="1246"/>
                  </a:lnTo>
                  <a:cubicBezTo>
                    <a:pt x="10431" y="1246"/>
                    <a:pt x="10406" y="1209"/>
                    <a:pt x="10406" y="1209"/>
                  </a:cubicBezTo>
                  <a:cubicBezTo>
                    <a:pt x="10377" y="1176"/>
                    <a:pt x="10338" y="1150"/>
                    <a:pt x="10293" y="1135"/>
                  </a:cubicBezTo>
                  <a:lnTo>
                    <a:pt x="6938" y="1"/>
                  </a:lnTo>
                  <a:lnTo>
                    <a:pt x="6557" y="75"/>
                  </a:lnTo>
                  <a:lnTo>
                    <a:pt x="6614" y="433"/>
                  </a:lnTo>
                  <a:lnTo>
                    <a:pt x="6616" y="433"/>
                  </a:lnTo>
                  <a:lnTo>
                    <a:pt x="9413" y="1377"/>
                  </a:lnTo>
                  <a:lnTo>
                    <a:pt x="5713" y="2626"/>
                  </a:lnTo>
                  <a:lnTo>
                    <a:pt x="2015" y="1377"/>
                  </a:lnTo>
                  <a:lnTo>
                    <a:pt x="4804" y="435"/>
                  </a:lnTo>
                  <a:cubicBezTo>
                    <a:pt x="4808" y="435"/>
                    <a:pt x="4810" y="433"/>
                    <a:pt x="4814" y="433"/>
                  </a:cubicBezTo>
                  <a:lnTo>
                    <a:pt x="4863" y="89"/>
                  </a:lnTo>
                  <a:lnTo>
                    <a:pt x="448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8"/>
            <p:cNvSpPr/>
            <p:nvPr/>
          </p:nvSpPr>
          <p:spPr>
            <a:xfrm>
              <a:off x="1841746" y="3371789"/>
              <a:ext cx="105984" cy="120747"/>
            </a:xfrm>
            <a:custGeom>
              <a:avLst/>
              <a:gdLst/>
              <a:ahLst/>
              <a:cxnLst/>
              <a:rect l="l" t="t" r="r" b="b"/>
              <a:pathLst>
                <a:path w="4688" h="5341" extrusionOk="0">
                  <a:moveTo>
                    <a:pt x="1305" y="1"/>
                  </a:moveTo>
                  <a:lnTo>
                    <a:pt x="1305" y="2229"/>
                  </a:lnTo>
                  <a:lnTo>
                    <a:pt x="1" y="2229"/>
                  </a:lnTo>
                  <a:lnTo>
                    <a:pt x="2343" y="5341"/>
                  </a:lnTo>
                  <a:lnTo>
                    <a:pt x="4687" y="2229"/>
                  </a:lnTo>
                  <a:lnTo>
                    <a:pt x="3383" y="2229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3" name="Google Shape;2103;p148"/>
          <p:cNvGrpSpPr/>
          <p:nvPr/>
        </p:nvGrpSpPr>
        <p:grpSpPr>
          <a:xfrm>
            <a:off x="1589447" y="4093286"/>
            <a:ext cx="296278" cy="239323"/>
            <a:chOff x="3276457" y="3400276"/>
            <a:chExt cx="296278" cy="239323"/>
          </a:xfrm>
        </p:grpSpPr>
        <p:sp>
          <p:nvSpPr>
            <p:cNvPr id="2104" name="Google Shape;2104;p148"/>
            <p:cNvSpPr/>
            <p:nvPr/>
          </p:nvSpPr>
          <p:spPr>
            <a:xfrm>
              <a:off x="3329315" y="3549175"/>
              <a:ext cx="56406" cy="11598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257" y="1"/>
                  </a:moveTo>
                  <a:cubicBezTo>
                    <a:pt x="115" y="1"/>
                    <a:pt x="1" y="115"/>
                    <a:pt x="1" y="257"/>
                  </a:cubicBezTo>
                  <a:cubicBezTo>
                    <a:pt x="1" y="398"/>
                    <a:pt x="115" y="513"/>
                    <a:pt x="257" y="513"/>
                  </a:cubicBezTo>
                  <a:lnTo>
                    <a:pt x="2239" y="513"/>
                  </a:lnTo>
                  <a:cubicBezTo>
                    <a:pt x="2380" y="513"/>
                    <a:pt x="2495" y="398"/>
                    <a:pt x="2495" y="257"/>
                  </a:cubicBezTo>
                  <a:cubicBezTo>
                    <a:pt x="2495" y="115"/>
                    <a:pt x="2380" y="1"/>
                    <a:pt x="2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8"/>
            <p:cNvSpPr/>
            <p:nvPr/>
          </p:nvSpPr>
          <p:spPr>
            <a:xfrm>
              <a:off x="3329315" y="3580284"/>
              <a:ext cx="42389" cy="11598"/>
            </a:xfrm>
            <a:custGeom>
              <a:avLst/>
              <a:gdLst/>
              <a:ahLst/>
              <a:cxnLst/>
              <a:rect l="l" t="t" r="r" b="b"/>
              <a:pathLst>
                <a:path w="1875" h="513" extrusionOk="0">
                  <a:moveTo>
                    <a:pt x="257" y="1"/>
                  </a:moveTo>
                  <a:cubicBezTo>
                    <a:pt x="115" y="1"/>
                    <a:pt x="1" y="115"/>
                    <a:pt x="1" y="257"/>
                  </a:cubicBezTo>
                  <a:cubicBezTo>
                    <a:pt x="1" y="398"/>
                    <a:pt x="115" y="513"/>
                    <a:pt x="257" y="513"/>
                  </a:cubicBezTo>
                  <a:lnTo>
                    <a:pt x="1618" y="513"/>
                  </a:lnTo>
                  <a:cubicBezTo>
                    <a:pt x="1760" y="513"/>
                    <a:pt x="1874" y="398"/>
                    <a:pt x="1874" y="257"/>
                  </a:cubicBezTo>
                  <a:cubicBezTo>
                    <a:pt x="1874" y="115"/>
                    <a:pt x="1760" y="1"/>
                    <a:pt x="1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8"/>
            <p:cNvSpPr/>
            <p:nvPr/>
          </p:nvSpPr>
          <p:spPr>
            <a:xfrm>
              <a:off x="3276457" y="3400276"/>
              <a:ext cx="248954" cy="239323"/>
            </a:xfrm>
            <a:custGeom>
              <a:avLst/>
              <a:gdLst/>
              <a:ahLst/>
              <a:cxnLst/>
              <a:rect l="l" t="t" r="r" b="b"/>
              <a:pathLst>
                <a:path w="11012" h="10586" extrusionOk="0">
                  <a:moveTo>
                    <a:pt x="3930" y="512"/>
                  </a:moveTo>
                  <a:lnTo>
                    <a:pt x="3930" y="2293"/>
                  </a:lnTo>
                  <a:lnTo>
                    <a:pt x="512" y="2293"/>
                  </a:lnTo>
                  <a:lnTo>
                    <a:pt x="512" y="512"/>
                  </a:lnTo>
                  <a:close/>
                  <a:moveTo>
                    <a:pt x="10500" y="512"/>
                  </a:moveTo>
                  <a:lnTo>
                    <a:pt x="10500" y="2293"/>
                  </a:lnTo>
                  <a:lnTo>
                    <a:pt x="7083" y="2293"/>
                  </a:lnTo>
                  <a:lnTo>
                    <a:pt x="7083" y="512"/>
                  </a:lnTo>
                  <a:close/>
                  <a:moveTo>
                    <a:pt x="6571" y="506"/>
                  </a:moveTo>
                  <a:lnTo>
                    <a:pt x="6571" y="3948"/>
                  </a:lnTo>
                  <a:lnTo>
                    <a:pt x="5596" y="3581"/>
                  </a:lnTo>
                  <a:cubicBezTo>
                    <a:pt x="5568" y="3569"/>
                    <a:pt x="5537" y="3565"/>
                    <a:pt x="5506" y="3565"/>
                  </a:cubicBezTo>
                  <a:cubicBezTo>
                    <a:pt x="5476" y="3565"/>
                    <a:pt x="5445" y="3569"/>
                    <a:pt x="5416" y="3581"/>
                  </a:cubicBezTo>
                  <a:lnTo>
                    <a:pt x="4442" y="3948"/>
                  </a:lnTo>
                  <a:lnTo>
                    <a:pt x="4442" y="506"/>
                  </a:lnTo>
                  <a:close/>
                  <a:moveTo>
                    <a:pt x="257" y="0"/>
                  </a:moveTo>
                  <a:cubicBezTo>
                    <a:pt x="115" y="0"/>
                    <a:pt x="1" y="115"/>
                    <a:pt x="1" y="256"/>
                  </a:cubicBezTo>
                  <a:lnTo>
                    <a:pt x="1" y="2549"/>
                  </a:lnTo>
                  <a:cubicBezTo>
                    <a:pt x="1" y="2690"/>
                    <a:pt x="115" y="2805"/>
                    <a:pt x="257" y="2805"/>
                  </a:cubicBezTo>
                  <a:lnTo>
                    <a:pt x="353" y="2805"/>
                  </a:lnTo>
                  <a:lnTo>
                    <a:pt x="353" y="9769"/>
                  </a:lnTo>
                  <a:cubicBezTo>
                    <a:pt x="353" y="10219"/>
                    <a:pt x="717" y="10586"/>
                    <a:pt x="1166" y="10586"/>
                  </a:cubicBezTo>
                  <a:lnTo>
                    <a:pt x="9847" y="10586"/>
                  </a:lnTo>
                  <a:cubicBezTo>
                    <a:pt x="10295" y="10586"/>
                    <a:pt x="10660" y="10219"/>
                    <a:pt x="10660" y="9769"/>
                  </a:cubicBezTo>
                  <a:lnTo>
                    <a:pt x="10660" y="8802"/>
                  </a:lnTo>
                  <a:cubicBezTo>
                    <a:pt x="10574" y="8810"/>
                    <a:pt x="10488" y="8814"/>
                    <a:pt x="10400" y="8814"/>
                  </a:cubicBezTo>
                  <a:cubicBezTo>
                    <a:pt x="10316" y="8814"/>
                    <a:pt x="10232" y="8810"/>
                    <a:pt x="10148" y="8804"/>
                  </a:cubicBezTo>
                  <a:lnTo>
                    <a:pt x="10148" y="9769"/>
                  </a:lnTo>
                  <a:cubicBezTo>
                    <a:pt x="10148" y="9939"/>
                    <a:pt x="10013" y="10074"/>
                    <a:pt x="9847" y="10074"/>
                  </a:cubicBezTo>
                  <a:lnTo>
                    <a:pt x="1166" y="10074"/>
                  </a:lnTo>
                  <a:cubicBezTo>
                    <a:pt x="1000" y="10074"/>
                    <a:pt x="865" y="9939"/>
                    <a:pt x="865" y="9769"/>
                  </a:cubicBezTo>
                  <a:lnTo>
                    <a:pt x="865" y="2805"/>
                  </a:lnTo>
                  <a:lnTo>
                    <a:pt x="3930" y="2805"/>
                  </a:lnTo>
                  <a:lnTo>
                    <a:pt x="3930" y="4318"/>
                  </a:lnTo>
                  <a:cubicBezTo>
                    <a:pt x="3930" y="4402"/>
                    <a:pt x="3971" y="4480"/>
                    <a:pt x="4040" y="4527"/>
                  </a:cubicBezTo>
                  <a:cubicBezTo>
                    <a:pt x="4084" y="4558"/>
                    <a:pt x="4136" y="4574"/>
                    <a:pt x="4187" y="4574"/>
                  </a:cubicBezTo>
                  <a:cubicBezTo>
                    <a:pt x="4217" y="4574"/>
                    <a:pt x="4247" y="4568"/>
                    <a:pt x="4276" y="4558"/>
                  </a:cubicBezTo>
                  <a:lnTo>
                    <a:pt x="5506" y="4093"/>
                  </a:lnTo>
                  <a:lnTo>
                    <a:pt x="6737" y="4558"/>
                  </a:lnTo>
                  <a:cubicBezTo>
                    <a:pt x="6768" y="4568"/>
                    <a:pt x="6798" y="4574"/>
                    <a:pt x="6827" y="4574"/>
                  </a:cubicBezTo>
                  <a:cubicBezTo>
                    <a:pt x="6878" y="4574"/>
                    <a:pt x="6929" y="4558"/>
                    <a:pt x="6974" y="4527"/>
                  </a:cubicBezTo>
                  <a:cubicBezTo>
                    <a:pt x="7042" y="4480"/>
                    <a:pt x="7083" y="4402"/>
                    <a:pt x="7083" y="4318"/>
                  </a:cubicBezTo>
                  <a:lnTo>
                    <a:pt x="7083" y="2805"/>
                  </a:lnTo>
                  <a:lnTo>
                    <a:pt x="10148" y="2805"/>
                  </a:lnTo>
                  <a:lnTo>
                    <a:pt x="10148" y="3872"/>
                  </a:lnTo>
                  <a:cubicBezTo>
                    <a:pt x="10232" y="3864"/>
                    <a:pt x="10316" y="3860"/>
                    <a:pt x="10400" y="3860"/>
                  </a:cubicBezTo>
                  <a:cubicBezTo>
                    <a:pt x="10488" y="3860"/>
                    <a:pt x="10574" y="3864"/>
                    <a:pt x="10660" y="3872"/>
                  </a:cubicBezTo>
                  <a:lnTo>
                    <a:pt x="10660" y="2805"/>
                  </a:lnTo>
                  <a:lnTo>
                    <a:pt x="10756" y="2805"/>
                  </a:lnTo>
                  <a:cubicBezTo>
                    <a:pt x="10899" y="2805"/>
                    <a:pt x="11012" y="2690"/>
                    <a:pt x="11012" y="2549"/>
                  </a:cubicBezTo>
                  <a:lnTo>
                    <a:pt x="11012" y="256"/>
                  </a:lnTo>
                  <a:cubicBezTo>
                    <a:pt x="11012" y="115"/>
                    <a:pt x="10899" y="0"/>
                    <a:pt x="10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8"/>
            <p:cNvSpPr/>
            <p:nvPr/>
          </p:nvSpPr>
          <p:spPr>
            <a:xfrm>
              <a:off x="3450428" y="3481734"/>
              <a:ext cx="122307" cy="123618"/>
            </a:xfrm>
            <a:custGeom>
              <a:avLst/>
              <a:gdLst/>
              <a:ahLst/>
              <a:cxnLst/>
              <a:rect l="l" t="t" r="r" b="b"/>
              <a:pathLst>
                <a:path w="5410" h="5468" extrusionOk="0">
                  <a:moveTo>
                    <a:pt x="2705" y="1"/>
                  </a:moveTo>
                  <a:cubicBezTo>
                    <a:pt x="1210" y="1"/>
                    <a:pt x="0" y="1225"/>
                    <a:pt x="0" y="2734"/>
                  </a:cubicBezTo>
                  <a:cubicBezTo>
                    <a:pt x="0" y="4243"/>
                    <a:pt x="1210" y="5467"/>
                    <a:pt x="2705" y="5467"/>
                  </a:cubicBezTo>
                  <a:cubicBezTo>
                    <a:pt x="4199" y="5467"/>
                    <a:pt x="5409" y="4243"/>
                    <a:pt x="5409" y="2734"/>
                  </a:cubicBezTo>
                  <a:cubicBezTo>
                    <a:pt x="5409" y="1225"/>
                    <a:pt x="4199" y="1"/>
                    <a:pt x="27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8"/>
            <p:cNvSpPr/>
            <p:nvPr/>
          </p:nvSpPr>
          <p:spPr>
            <a:xfrm>
              <a:off x="3490920" y="3522700"/>
              <a:ext cx="42886" cy="35539"/>
            </a:xfrm>
            <a:custGeom>
              <a:avLst/>
              <a:gdLst/>
              <a:ahLst/>
              <a:cxnLst/>
              <a:rect l="l" t="t" r="r" b="b"/>
              <a:pathLst>
                <a:path w="1897" h="1572" extrusionOk="0">
                  <a:moveTo>
                    <a:pt x="1610" y="1"/>
                  </a:moveTo>
                  <a:cubicBezTo>
                    <a:pt x="1536" y="1"/>
                    <a:pt x="1464" y="32"/>
                    <a:pt x="1413" y="93"/>
                  </a:cubicBezTo>
                  <a:lnTo>
                    <a:pt x="709" y="936"/>
                  </a:lnTo>
                  <a:lnTo>
                    <a:pt x="463" y="691"/>
                  </a:lnTo>
                  <a:cubicBezTo>
                    <a:pt x="413" y="640"/>
                    <a:pt x="348" y="615"/>
                    <a:pt x="282" y="615"/>
                  </a:cubicBezTo>
                  <a:cubicBezTo>
                    <a:pt x="217" y="615"/>
                    <a:pt x="151" y="640"/>
                    <a:pt x="101" y="691"/>
                  </a:cubicBezTo>
                  <a:cubicBezTo>
                    <a:pt x="3" y="791"/>
                    <a:pt x="1" y="953"/>
                    <a:pt x="101" y="1053"/>
                  </a:cubicBezTo>
                  <a:lnTo>
                    <a:pt x="543" y="1497"/>
                  </a:lnTo>
                  <a:cubicBezTo>
                    <a:pt x="592" y="1544"/>
                    <a:pt x="658" y="1571"/>
                    <a:pt x="725" y="1571"/>
                  </a:cubicBezTo>
                  <a:lnTo>
                    <a:pt x="736" y="1571"/>
                  </a:lnTo>
                  <a:cubicBezTo>
                    <a:pt x="807" y="1569"/>
                    <a:pt x="875" y="1536"/>
                    <a:pt x="922" y="1481"/>
                  </a:cubicBezTo>
                  <a:lnTo>
                    <a:pt x="1806" y="420"/>
                  </a:lnTo>
                  <a:cubicBezTo>
                    <a:pt x="1897" y="312"/>
                    <a:pt x="1882" y="150"/>
                    <a:pt x="1774" y="60"/>
                  </a:cubicBezTo>
                  <a:cubicBezTo>
                    <a:pt x="1726" y="20"/>
                    <a:pt x="1668" y="1"/>
                    <a:pt x="1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9" name="Google Shape;2109;p148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0" name="Google Shape;2110;p148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1" name="Google Shape;2111;p148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2" name="Google Shape;2112;p148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2095;p148">
            <a:extLst>
              <a:ext uri="{FF2B5EF4-FFF2-40B4-BE49-F238E27FC236}">
                <a16:creationId xmlns:a16="http://schemas.microsoft.com/office/drawing/2014/main" id="{CF30B5F1-0EA0-9A4D-A5FA-FA7DBC7EC8FA}"/>
              </a:ext>
            </a:extLst>
          </p:cNvPr>
          <p:cNvGrpSpPr/>
          <p:nvPr/>
        </p:nvGrpSpPr>
        <p:grpSpPr>
          <a:xfrm>
            <a:off x="1360743" y="3822393"/>
            <a:ext cx="739940" cy="739657"/>
            <a:chOff x="4138785" y="1473412"/>
            <a:chExt cx="784500" cy="784200"/>
          </a:xfrm>
        </p:grpSpPr>
        <p:sp>
          <p:nvSpPr>
            <p:cNvPr id="16" name="Google Shape;2094;p148">
              <a:extLst>
                <a:ext uri="{FF2B5EF4-FFF2-40B4-BE49-F238E27FC236}">
                  <a16:creationId xmlns:a16="http://schemas.microsoft.com/office/drawing/2014/main" id="{3A1C84C0-8AC6-717F-A925-7EE3EADBFE07}"/>
                </a:ext>
              </a:extLst>
            </p:cNvPr>
            <p:cNvSpPr/>
            <p:nvPr/>
          </p:nvSpPr>
          <p:spPr>
            <a:xfrm>
              <a:off x="4138785" y="1473412"/>
              <a:ext cx="784500" cy="784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96;p148">
              <a:extLst>
                <a:ext uri="{FF2B5EF4-FFF2-40B4-BE49-F238E27FC236}">
                  <a16:creationId xmlns:a16="http://schemas.microsoft.com/office/drawing/2014/main" id="{F1E4685A-587C-A153-A239-D81FD82286CB}"/>
                </a:ext>
              </a:extLst>
            </p:cNvPr>
            <p:cNvSpPr/>
            <p:nvPr/>
          </p:nvSpPr>
          <p:spPr>
            <a:xfrm>
              <a:off x="4238877" y="1573511"/>
              <a:ext cx="584400" cy="584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accent2"/>
                </a:solidFill>
                <a:latin typeface="Rozha One"/>
                <a:ea typeface="Rozha One"/>
                <a:cs typeface="Rozha One"/>
                <a:sym typeface="Rozha One"/>
              </a:endParaRPr>
            </a:p>
          </p:txBody>
        </p:sp>
      </p:grpSp>
      <p:cxnSp>
        <p:nvCxnSpPr>
          <p:cNvPr id="18" name="Google Shape;2093;p148">
            <a:extLst>
              <a:ext uri="{FF2B5EF4-FFF2-40B4-BE49-F238E27FC236}">
                <a16:creationId xmlns:a16="http://schemas.microsoft.com/office/drawing/2014/main" id="{7640F460-CA8A-F066-EE5B-1F0B1B82EDCE}"/>
              </a:ext>
            </a:extLst>
          </p:cNvPr>
          <p:cNvCxnSpPr>
            <a:cxnSpLocks/>
          </p:cNvCxnSpPr>
          <p:nvPr/>
        </p:nvCxnSpPr>
        <p:spPr>
          <a:xfrm>
            <a:off x="2274654" y="4298362"/>
            <a:ext cx="1240853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0" name="Grafika 19" descr="Trasa (ścieżka między dwiema pinezkami) kontur">
            <a:extLst>
              <a:ext uri="{FF2B5EF4-FFF2-40B4-BE49-F238E27FC236}">
                <a16:creationId xmlns:a16="http://schemas.microsoft.com/office/drawing/2014/main" id="{6AE75955-62F3-E23C-8D8D-66E77777C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6749" y="3180697"/>
            <a:ext cx="375601" cy="375601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AACC5966-0B05-9B0D-D73E-80F1A331A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447" y="2372763"/>
            <a:ext cx="292633" cy="298730"/>
          </a:xfrm>
          <a:prstGeom prst="rect">
            <a:avLst/>
          </a:prstGeom>
        </p:spPr>
      </p:pic>
      <p:cxnSp>
        <p:nvCxnSpPr>
          <p:cNvPr id="7" name="Google Shape;2085;p148">
            <a:extLst>
              <a:ext uri="{FF2B5EF4-FFF2-40B4-BE49-F238E27FC236}">
                <a16:creationId xmlns:a16="http://schemas.microsoft.com/office/drawing/2014/main" id="{2FCC34D9-8BCF-9682-3F11-A4EB0420FEB2}"/>
              </a:ext>
            </a:extLst>
          </p:cNvPr>
          <p:cNvCxnSpPr>
            <a:cxnSpLocks/>
          </p:cNvCxnSpPr>
          <p:nvPr/>
        </p:nvCxnSpPr>
        <p:spPr>
          <a:xfrm flipV="1">
            <a:off x="5174588" y="1678372"/>
            <a:ext cx="377759" cy="138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085;p148">
            <a:extLst>
              <a:ext uri="{FF2B5EF4-FFF2-40B4-BE49-F238E27FC236}">
                <a16:creationId xmlns:a16="http://schemas.microsoft.com/office/drawing/2014/main" id="{693E1D80-1E9D-EE3F-6B5C-3FF7EAEE6614}"/>
              </a:ext>
            </a:extLst>
          </p:cNvPr>
          <p:cNvCxnSpPr>
            <a:cxnSpLocks/>
          </p:cNvCxnSpPr>
          <p:nvPr/>
        </p:nvCxnSpPr>
        <p:spPr>
          <a:xfrm flipV="1">
            <a:off x="5363468" y="4311644"/>
            <a:ext cx="377759" cy="138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085;p148">
            <a:extLst>
              <a:ext uri="{FF2B5EF4-FFF2-40B4-BE49-F238E27FC236}">
                <a16:creationId xmlns:a16="http://schemas.microsoft.com/office/drawing/2014/main" id="{5D965D96-DC6F-1FA9-3894-5D5250445679}"/>
              </a:ext>
            </a:extLst>
          </p:cNvPr>
          <p:cNvCxnSpPr>
            <a:cxnSpLocks/>
          </p:cNvCxnSpPr>
          <p:nvPr/>
        </p:nvCxnSpPr>
        <p:spPr>
          <a:xfrm flipV="1">
            <a:off x="4972313" y="2550267"/>
            <a:ext cx="377759" cy="138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085;p148">
            <a:extLst>
              <a:ext uri="{FF2B5EF4-FFF2-40B4-BE49-F238E27FC236}">
                <a16:creationId xmlns:a16="http://schemas.microsoft.com/office/drawing/2014/main" id="{496F49C9-4206-609D-51E7-BE4AFDFA3D87}"/>
              </a:ext>
            </a:extLst>
          </p:cNvPr>
          <p:cNvCxnSpPr>
            <a:cxnSpLocks/>
          </p:cNvCxnSpPr>
          <p:nvPr/>
        </p:nvCxnSpPr>
        <p:spPr>
          <a:xfrm flipV="1">
            <a:off x="4984530" y="3422162"/>
            <a:ext cx="377759" cy="138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" grpId="0"/>
      <p:bldP spid="208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7"/>
          <p:cNvSpPr txBox="1">
            <a:spLocks noGrp="1"/>
          </p:cNvSpPr>
          <p:nvPr>
            <p:ph type="title"/>
          </p:nvPr>
        </p:nvSpPr>
        <p:spPr>
          <a:xfrm>
            <a:off x="2593427" y="568352"/>
            <a:ext cx="4257931" cy="1112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PRODUKTPOLITIK</a:t>
            </a:r>
            <a:endParaRPr dirty="0"/>
          </a:p>
        </p:txBody>
      </p:sp>
      <p:sp>
        <p:nvSpPr>
          <p:cNvPr id="1101" name="Google Shape;1101;p117"/>
          <p:cNvSpPr txBox="1">
            <a:spLocks noGrp="1"/>
          </p:cNvSpPr>
          <p:nvPr>
            <p:ph type="title" idx="2"/>
          </p:nvPr>
        </p:nvSpPr>
        <p:spPr>
          <a:xfrm>
            <a:off x="194563" y="405587"/>
            <a:ext cx="2235325" cy="1438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01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02" name="Google Shape;1102;p117"/>
          <p:cNvSpPr txBox="1">
            <a:spLocks noGrp="1"/>
          </p:cNvSpPr>
          <p:nvPr>
            <p:ph type="subTitle" idx="1"/>
          </p:nvPr>
        </p:nvSpPr>
        <p:spPr>
          <a:xfrm>
            <a:off x="713225" y="1681292"/>
            <a:ext cx="7691773" cy="229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Die Produktpolitik beschäftigt sich damit, wie die Produkte und Dienstleistungen ausgestaltet werden müssen, damit die Bedürfnisse der Zielgruppe bestmöglich befriedigt werden.</a:t>
            </a:r>
            <a:endParaRPr lang="pl-PL" sz="18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Somit ist die Produktpolitik die wichtigste der vier Säulen des </a:t>
            </a:r>
            <a:br>
              <a:rPr lang="pl-PL" sz="1800" dirty="0">
                <a:latin typeface="Barlow" panose="00000500000000000000" pitchFamily="2" charset="-18"/>
                <a:cs typeface="Times New Roman" panose="02020603050405020304" pitchFamily="18" charset="0"/>
              </a:rPr>
            </a:br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Marketing-Mix. Sie bildet die Basis der unternehmerischen Tätigkeit, denn ohne ein Produkt wird kein Umsatz generiert.</a:t>
            </a:r>
            <a:endParaRPr lang="pl-PL" sz="1800" dirty="0">
              <a:latin typeface="Barlow" panose="00000500000000000000" pitchFamily="2" charset="-18"/>
              <a:cs typeface="Times New Roman" panose="02020603050405020304" pitchFamily="18" charset="0"/>
            </a:endParaRPr>
          </a:p>
        </p:txBody>
      </p:sp>
      <p:sp>
        <p:nvSpPr>
          <p:cNvPr id="1104" name="Google Shape;1104;p117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17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17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7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rafika 4" descr="Stałe ulepszanie z wypełnieniem pełnym">
            <a:extLst>
              <a:ext uri="{FF2B5EF4-FFF2-40B4-BE49-F238E27FC236}">
                <a16:creationId xmlns:a16="http://schemas.microsoft.com/office/drawing/2014/main" id="{39014D93-EF7E-17A0-93B0-BEC5387F1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4644" y="524721"/>
            <a:ext cx="1409016" cy="1409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7"/>
          <p:cNvSpPr txBox="1">
            <a:spLocks noGrp="1"/>
          </p:cNvSpPr>
          <p:nvPr>
            <p:ph type="title"/>
          </p:nvPr>
        </p:nvSpPr>
        <p:spPr>
          <a:xfrm>
            <a:off x="2593427" y="568352"/>
            <a:ext cx="4257931" cy="1112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PREISPOLITIK</a:t>
            </a:r>
            <a:endParaRPr dirty="0"/>
          </a:p>
        </p:txBody>
      </p:sp>
      <p:sp>
        <p:nvSpPr>
          <p:cNvPr id="1101" name="Google Shape;1101;p117"/>
          <p:cNvSpPr txBox="1">
            <a:spLocks noGrp="1"/>
          </p:cNvSpPr>
          <p:nvPr>
            <p:ph type="title" idx="2"/>
          </p:nvPr>
        </p:nvSpPr>
        <p:spPr>
          <a:xfrm>
            <a:off x="194563" y="405587"/>
            <a:ext cx="2235325" cy="1438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0</a:t>
            </a:r>
            <a:r>
              <a:rPr lang="pl-PL" sz="4000" dirty="0">
                <a:solidFill>
                  <a:schemeClr val="accent1"/>
                </a:solidFill>
              </a:rPr>
              <a:t>2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02" name="Google Shape;1102;p117"/>
          <p:cNvSpPr txBox="1">
            <a:spLocks noGrp="1"/>
          </p:cNvSpPr>
          <p:nvPr>
            <p:ph type="subTitle" idx="1"/>
          </p:nvPr>
        </p:nvSpPr>
        <p:spPr>
          <a:xfrm>
            <a:off x="1040302" y="1808983"/>
            <a:ext cx="7063395" cy="229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In der Preispolitik wird in erster Linie die Verkaufspreisgestaltung der Produkte und Dienstleistungen abgestimmt. Zielführend ist es, bei fairem Preis-Leistungs-Verhältnis eine möglichst hohe Gewinnspanne für das Unternehmen anzusetzen.</a:t>
            </a:r>
            <a:endParaRPr lang="pl-PL" sz="2400" dirty="0">
              <a:latin typeface="Barlow" panose="00000500000000000000" pitchFamily="2" charset="-18"/>
              <a:cs typeface="Times New Roman" panose="02020603050405020304" pitchFamily="18" charset="0"/>
            </a:endParaRPr>
          </a:p>
        </p:txBody>
      </p:sp>
      <p:sp>
        <p:nvSpPr>
          <p:cNvPr id="1104" name="Google Shape;1104;p117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17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17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7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rafika 7" descr="Pieniądze z wypełnieniem pełnym">
            <a:extLst>
              <a:ext uri="{FF2B5EF4-FFF2-40B4-BE49-F238E27FC236}">
                <a16:creationId xmlns:a16="http://schemas.microsoft.com/office/drawing/2014/main" id="{15126399-AD2F-1E8D-3B80-EB1F43D60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1358" y="3096677"/>
            <a:ext cx="1381623" cy="138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9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7"/>
          <p:cNvSpPr txBox="1">
            <a:spLocks noGrp="1"/>
          </p:cNvSpPr>
          <p:nvPr>
            <p:ph type="title"/>
          </p:nvPr>
        </p:nvSpPr>
        <p:spPr>
          <a:xfrm>
            <a:off x="1978571" y="568351"/>
            <a:ext cx="5186856" cy="1112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DISTRIBUTIONSPOLITIK</a:t>
            </a:r>
            <a:endParaRPr dirty="0"/>
          </a:p>
        </p:txBody>
      </p:sp>
      <p:sp>
        <p:nvSpPr>
          <p:cNvPr id="1101" name="Google Shape;1101;p117"/>
          <p:cNvSpPr txBox="1">
            <a:spLocks noGrp="1"/>
          </p:cNvSpPr>
          <p:nvPr>
            <p:ph type="title" idx="2"/>
          </p:nvPr>
        </p:nvSpPr>
        <p:spPr>
          <a:xfrm>
            <a:off x="194563" y="405587"/>
            <a:ext cx="2235325" cy="1438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0</a:t>
            </a:r>
            <a:r>
              <a:rPr lang="pl-PL" sz="4000" dirty="0">
                <a:solidFill>
                  <a:schemeClr val="accent1"/>
                </a:solidFill>
              </a:rPr>
              <a:t>3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02" name="Google Shape;1102;p117"/>
          <p:cNvSpPr txBox="1">
            <a:spLocks noGrp="1"/>
          </p:cNvSpPr>
          <p:nvPr>
            <p:ph type="subTitle" idx="1"/>
          </p:nvPr>
        </p:nvSpPr>
        <p:spPr>
          <a:xfrm>
            <a:off x="1040302" y="1808983"/>
            <a:ext cx="7063395" cy="2293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Die Distributionspolitik beinhaltet alle Aktivitäten, die nötig sind, damit das Produkt vom produzierenden Unternehmen zum Kunden gelangt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4" name="Google Shape;1104;p117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17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17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7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ka 2" descr="Dostarczanie z wypełnieniem pełnym">
            <a:extLst>
              <a:ext uri="{FF2B5EF4-FFF2-40B4-BE49-F238E27FC236}">
                <a16:creationId xmlns:a16="http://schemas.microsoft.com/office/drawing/2014/main" id="{2242D22F-50CD-2ED5-60D7-2F8597F7E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4637" y="3299445"/>
            <a:ext cx="1442546" cy="130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117"/>
          <p:cNvSpPr txBox="1">
            <a:spLocks noGrp="1"/>
          </p:cNvSpPr>
          <p:nvPr>
            <p:ph type="title"/>
          </p:nvPr>
        </p:nvSpPr>
        <p:spPr>
          <a:xfrm>
            <a:off x="1653350" y="568351"/>
            <a:ext cx="5837298" cy="111294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KOMMUNIKATIONSPOLITIK</a:t>
            </a:r>
            <a:endParaRPr dirty="0"/>
          </a:p>
        </p:txBody>
      </p:sp>
      <p:sp>
        <p:nvSpPr>
          <p:cNvPr id="1101" name="Google Shape;1101;p117"/>
          <p:cNvSpPr txBox="1">
            <a:spLocks noGrp="1"/>
          </p:cNvSpPr>
          <p:nvPr>
            <p:ph type="title" idx="2"/>
          </p:nvPr>
        </p:nvSpPr>
        <p:spPr>
          <a:xfrm>
            <a:off x="194563" y="405587"/>
            <a:ext cx="2235325" cy="143846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1"/>
                </a:solidFill>
              </a:rPr>
              <a:t>0</a:t>
            </a:r>
            <a:r>
              <a:rPr lang="pl-PL" sz="4000" dirty="0">
                <a:solidFill>
                  <a:schemeClr val="accent1"/>
                </a:solidFill>
              </a:rPr>
              <a:t>4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102" name="Google Shape;1102;p117"/>
          <p:cNvSpPr txBox="1">
            <a:spLocks noGrp="1"/>
          </p:cNvSpPr>
          <p:nvPr>
            <p:ph type="subTitle" idx="1"/>
          </p:nvPr>
        </p:nvSpPr>
        <p:spPr>
          <a:xfrm>
            <a:off x="1032531" y="1415221"/>
            <a:ext cx="7078937" cy="3322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DE" sz="1800" dirty="0">
                <a:latin typeface="Barlow" panose="00000500000000000000" pitchFamily="2" charset="-18"/>
                <a:cs typeface="Times New Roman" panose="02020603050405020304" pitchFamily="18" charset="0"/>
              </a:rPr>
              <a:t> Die Kommunikations- oder Marketingkommunikation beinhaltet alle Instrumente, mit denen der Verkauf der Ware beworben und die Kundenansprache durchgeführt werden kann.</a:t>
            </a:r>
            <a:endParaRPr lang="pl-PL" sz="18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endParaRPr lang="pl-PL" sz="18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pPr marL="114300" indent="0" algn="l"/>
            <a:r>
              <a:rPr lang="de-DE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Zur Kommunikationspolitik gehören folgende Bereiche: </a:t>
            </a:r>
            <a:endParaRPr lang="pl-PL" sz="16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pPr marL="114300" indent="0" algn="l"/>
            <a:endParaRPr lang="pl-PL" sz="16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de-DE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Werbung (TV, Internet, Printmedien, Radio)</a:t>
            </a:r>
            <a:endParaRPr lang="pl-PL" sz="16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pl-PL" sz="1600" dirty="0" err="1">
                <a:latin typeface="Barlow" panose="00000500000000000000" pitchFamily="2" charset="-18"/>
                <a:cs typeface="Times New Roman" panose="02020603050405020304" pitchFamily="18" charset="0"/>
              </a:rPr>
              <a:t>Öffentlichkeitsarbeit</a:t>
            </a:r>
            <a:r>
              <a:rPr lang="pl-PL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 (Public Relations)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pl-PL" sz="1600" dirty="0" err="1">
                <a:latin typeface="Barlow" panose="00000500000000000000" pitchFamily="2" charset="-18"/>
                <a:cs typeface="Times New Roman" panose="02020603050405020304" pitchFamily="18" charset="0"/>
              </a:rPr>
              <a:t>Produktauftritt</a:t>
            </a:r>
            <a:r>
              <a:rPr lang="pl-PL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 in den </a:t>
            </a:r>
            <a:r>
              <a:rPr lang="pl-PL" sz="1600" dirty="0" err="1">
                <a:latin typeface="Barlow" panose="00000500000000000000" pitchFamily="2" charset="-18"/>
                <a:cs typeface="Times New Roman" panose="02020603050405020304" pitchFamily="18" charset="0"/>
              </a:rPr>
              <a:t>Social</a:t>
            </a:r>
            <a:r>
              <a:rPr lang="pl-PL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 Media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pl-PL" sz="1600" dirty="0" err="1">
                <a:latin typeface="Barlow" panose="00000500000000000000" pitchFamily="2" charset="-18"/>
                <a:cs typeface="Times New Roman" panose="02020603050405020304" pitchFamily="18" charset="0"/>
              </a:rPr>
              <a:t>Verkaufsveranstaltungen</a:t>
            </a:r>
            <a:endParaRPr lang="pl-PL" sz="1600" dirty="0">
              <a:latin typeface="Barlow" panose="00000500000000000000" pitchFamily="2" charset="-18"/>
              <a:cs typeface="Times New Roman" panose="02020603050405020304" pitchFamily="18" charset="0"/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Sponsoring</a:t>
            </a:r>
          </a:p>
          <a:p>
            <a:pPr lvl="0" algn="l">
              <a:buFont typeface="Arial" panose="020B0604020202020204" pitchFamily="34" charset="0"/>
              <a:buChar char="•"/>
            </a:pPr>
            <a:r>
              <a:rPr lang="pl-PL" sz="1600" dirty="0">
                <a:latin typeface="Barlow" panose="00000500000000000000" pitchFamily="2" charset="-18"/>
                <a:cs typeface="Times New Roman" panose="02020603050405020304" pitchFamily="18" charset="0"/>
              </a:rPr>
              <a:t>Online-Marketing</a:t>
            </a:r>
          </a:p>
          <a:p>
            <a:pPr marL="114300" indent="0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4" name="Google Shape;1104;p117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117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117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117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ka 2" descr="Internet z wypełnieniem pełnym">
            <a:extLst>
              <a:ext uri="{FF2B5EF4-FFF2-40B4-BE49-F238E27FC236}">
                <a16:creationId xmlns:a16="http://schemas.microsoft.com/office/drawing/2014/main" id="{C2A6A284-34A2-9CE7-F458-FB3D9AF0C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5344" y="3359025"/>
            <a:ext cx="1216124" cy="121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8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1"/>
          <p:cNvSpPr txBox="1"/>
          <p:nvPr/>
        </p:nvSpPr>
        <p:spPr>
          <a:xfrm>
            <a:off x="197069" y="2350999"/>
            <a:ext cx="2868556" cy="912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Physical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 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evidence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 (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Ausstattungspolitik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) 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397" name="Google Shape;1397;p131"/>
          <p:cNvSpPr txBox="1"/>
          <p:nvPr/>
        </p:nvSpPr>
        <p:spPr>
          <a:xfrm>
            <a:off x="3569774" y="2350999"/>
            <a:ext cx="2308225" cy="84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People (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Personalpolitik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)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398" name="Google Shape;1398;p131"/>
          <p:cNvSpPr txBox="1"/>
          <p:nvPr/>
        </p:nvSpPr>
        <p:spPr>
          <a:xfrm>
            <a:off x="6269925" y="2350999"/>
            <a:ext cx="2235050" cy="784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Process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 (</a:t>
            </a:r>
            <a:r>
              <a:rPr lang="pl-PL" sz="2000" dirty="0" err="1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Prozesspolitik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)</a:t>
            </a:r>
            <a:endParaRPr sz="2000" dirty="0">
              <a:solidFill>
                <a:schemeClr val="accent6">
                  <a:lumMod val="50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1399" name="Google Shape;1399;p131"/>
          <p:cNvSpPr txBox="1"/>
          <p:nvPr/>
        </p:nvSpPr>
        <p:spPr>
          <a:xfrm>
            <a:off x="6196300" y="3255964"/>
            <a:ext cx="2535775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Analyse von Arbeitsschritten und Prozessen der erbrachten Dienstleistungen</a:t>
            </a:r>
            <a:endParaRPr sz="1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00" name="Google Shape;1400;p131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err="1">
                <a:solidFill>
                  <a:schemeClr val="dk1"/>
                </a:solidFill>
              </a:rPr>
              <a:t>Weitere</a:t>
            </a:r>
            <a:r>
              <a:rPr lang="pl-PL" sz="3200" dirty="0">
                <a:solidFill>
                  <a:schemeClr val="dk1"/>
                </a:solidFill>
              </a:rPr>
              <a:t> </a:t>
            </a:r>
            <a:r>
              <a:rPr lang="pl-PL" sz="3200" dirty="0" err="1">
                <a:solidFill>
                  <a:schemeClr val="dk1"/>
                </a:solidFill>
              </a:rPr>
              <a:t>Instrumente</a:t>
            </a:r>
            <a:r>
              <a:rPr lang="pl-PL" sz="3200" dirty="0">
                <a:solidFill>
                  <a:schemeClr val="dk1"/>
                </a:solidFill>
              </a:rPr>
              <a:t> des Marketing-Mix</a:t>
            </a:r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401" name="Google Shape;1401;p131"/>
          <p:cNvSpPr txBox="1"/>
          <p:nvPr/>
        </p:nvSpPr>
        <p:spPr>
          <a:xfrm>
            <a:off x="599803" y="3255964"/>
            <a:ext cx="19998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betrifft die Gestaltung von Verkaufsräumen</a:t>
            </a:r>
            <a:endParaRPr lang="en-US" sz="1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02" name="Google Shape;1402;p131"/>
          <p:cNvSpPr txBox="1"/>
          <p:nvPr/>
        </p:nvSpPr>
        <p:spPr>
          <a:xfrm>
            <a:off x="3723985" y="3255964"/>
            <a:ext cx="1999800" cy="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die mit dem Kontakt zum Kunden zusammenhängen</a:t>
            </a:r>
            <a:endParaRPr sz="1600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1403" name="Google Shape;1403;p131"/>
          <p:cNvCxnSpPr/>
          <p:nvPr/>
        </p:nvCxnSpPr>
        <p:spPr>
          <a:xfrm>
            <a:off x="5878000" y="2619375"/>
            <a:ext cx="318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04" name="Google Shape;1404;p131"/>
          <p:cNvCxnSpPr/>
          <p:nvPr/>
        </p:nvCxnSpPr>
        <p:spPr>
          <a:xfrm>
            <a:off x="3026463" y="2619375"/>
            <a:ext cx="3183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1405" name="Google Shape;1405;p131"/>
          <p:cNvGrpSpPr/>
          <p:nvPr/>
        </p:nvGrpSpPr>
        <p:grpSpPr>
          <a:xfrm>
            <a:off x="7169706" y="1946544"/>
            <a:ext cx="410549" cy="372538"/>
            <a:chOff x="1190625" y="477875"/>
            <a:chExt cx="5223275" cy="4739675"/>
          </a:xfrm>
        </p:grpSpPr>
        <p:sp>
          <p:nvSpPr>
            <p:cNvPr id="1406" name="Google Shape;1406;p131"/>
            <p:cNvSpPr/>
            <p:nvPr/>
          </p:nvSpPr>
          <p:spPr>
            <a:xfrm>
              <a:off x="4351475" y="603450"/>
              <a:ext cx="998200" cy="1449175"/>
            </a:xfrm>
            <a:custGeom>
              <a:avLst/>
              <a:gdLst/>
              <a:ahLst/>
              <a:cxnLst/>
              <a:rect l="l" t="t" r="r" b="b"/>
              <a:pathLst>
                <a:path w="39928" h="57967" extrusionOk="0">
                  <a:moveTo>
                    <a:pt x="1" y="1"/>
                  </a:moveTo>
                  <a:lnTo>
                    <a:pt x="1" y="57966"/>
                  </a:lnTo>
                  <a:lnTo>
                    <a:pt x="19964" y="49387"/>
                  </a:lnTo>
                  <a:lnTo>
                    <a:pt x="39927" y="57966"/>
                  </a:lnTo>
                  <a:lnTo>
                    <a:pt x="399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31"/>
            <p:cNvSpPr/>
            <p:nvPr/>
          </p:nvSpPr>
          <p:spPr>
            <a:xfrm>
              <a:off x="1190625" y="3493775"/>
              <a:ext cx="5223275" cy="1723775"/>
            </a:xfrm>
            <a:custGeom>
              <a:avLst/>
              <a:gdLst/>
              <a:ahLst/>
              <a:cxnLst/>
              <a:rect l="l" t="t" r="r" b="b"/>
              <a:pathLst>
                <a:path w="208931" h="68951" extrusionOk="0">
                  <a:moveTo>
                    <a:pt x="53790" y="24001"/>
                  </a:moveTo>
                  <a:lnTo>
                    <a:pt x="53790" y="54402"/>
                  </a:lnTo>
                  <a:lnTo>
                    <a:pt x="39927" y="54402"/>
                  </a:lnTo>
                  <a:lnTo>
                    <a:pt x="39927" y="24001"/>
                  </a:lnTo>
                  <a:close/>
                  <a:moveTo>
                    <a:pt x="31772" y="19369"/>
                  </a:moveTo>
                  <a:lnTo>
                    <a:pt x="31772" y="59034"/>
                  </a:lnTo>
                  <a:lnTo>
                    <a:pt x="8155" y="59034"/>
                  </a:lnTo>
                  <a:lnTo>
                    <a:pt x="8155" y="19369"/>
                  </a:lnTo>
                  <a:close/>
                  <a:moveTo>
                    <a:pt x="192957" y="8156"/>
                  </a:moveTo>
                  <a:cubicBezTo>
                    <a:pt x="194571" y="8156"/>
                    <a:pt x="196196" y="8638"/>
                    <a:pt x="197611" y="9615"/>
                  </a:cubicBezTo>
                  <a:cubicBezTo>
                    <a:pt x="201852" y="12616"/>
                    <a:pt x="201134" y="18586"/>
                    <a:pt x="198264" y="22990"/>
                  </a:cubicBezTo>
                  <a:lnTo>
                    <a:pt x="172722" y="59654"/>
                  </a:lnTo>
                  <a:lnTo>
                    <a:pt x="92412" y="60763"/>
                  </a:lnTo>
                  <a:lnTo>
                    <a:pt x="80212" y="47846"/>
                  </a:lnTo>
                  <a:cubicBezTo>
                    <a:pt x="79429" y="47030"/>
                    <a:pt x="78353" y="46574"/>
                    <a:pt x="77244" y="46574"/>
                  </a:cubicBezTo>
                  <a:lnTo>
                    <a:pt x="61945" y="46574"/>
                  </a:lnTo>
                  <a:lnTo>
                    <a:pt x="61945" y="31666"/>
                  </a:lnTo>
                  <a:lnTo>
                    <a:pt x="75254" y="31666"/>
                  </a:lnTo>
                  <a:cubicBezTo>
                    <a:pt x="76200" y="31666"/>
                    <a:pt x="77146" y="31308"/>
                    <a:pt x="77896" y="30688"/>
                  </a:cubicBezTo>
                  <a:lnTo>
                    <a:pt x="94010" y="16824"/>
                  </a:lnTo>
                  <a:lnTo>
                    <a:pt x="156869" y="16857"/>
                  </a:lnTo>
                  <a:cubicBezTo>
                    <a:pt x="161403" y="16857"/>
                    <a:pt x="165122" y="20608"/>
                    <a:pt x="165122" y="25240"/>
                  </a:cubicBezTo>
                  <a:cubicBezTo>
                    <a:pt x="165122" y="29872"/>
                    <a:pt x="161403" y="33656"/>
                    <a:pt x="156869" y="33656"/>
                  </a:cubicBezTo>
                  <a:lnTo>
                    <a:pt x="121672" y="33656"/>
                  </a:lnTo>
                  <a:cubicBezTo>
                    <a:pt x="120563" y="33656"/>
                    <a:pt x="119487" y="34113"/>
                    <a:pt x="118704" y="34928"/>
                  </a:cubicBezTo>
                  <a:lnTo>
                    <a:pt x="110125" y="43964"/>
                  </a:lnTo>
                  <a:cubicBezTo>
                    <a:pt x="108592" y="45595"/>
                    <a:pt x="108657" y="48172"/>
                    <a:pt x="110288" y="49738"/>
                  </a:cubicBezTo>
                  <a:cubicBezTo>
                    <a:pt x="111071" y="50488"/>
                    <a:pt x="112082" y="50847"/>
                    <a:pt x="113093" y="50847"/>
                  </a:cubicBezTo>
                  <a:cubicBezTo>
                    <a:pt x="114170" y="50847"/>
                    <a:pt x="115246" y="50423"/>
                    <a:pt x="116061" y="49575"/>
                  </a:cubicBezTo>
                  <a:lnTo>
                    <a:pt x="123434" y="41811"/>
                  </a:lnTo>
                  <a:lnTo>
                    <a:pt x="164143" y="41811"/>
                  </a:lnTo>
                  <a:cubicBezTo>
                    <a:pt x="165481" y="41811"/>
                    <a:pt x="166753" y="41126"/>
                    <a:pt x="167536" y="39984"/>
                  </a:cubicBezTo>
                  <a:lnTo>
                    <a:pt x="187434" y="10333"/>
                  </a:lnTo>
                  <a:cubicBezTo>
                    <a:pt x="188984" y="8891"/>
                    <a:pt x="190963" y="8156"/>
                    <a:pt x="192957" y="8156"/>
                  </a:cubicBezTo>
                  <a:close/>
                  <a:moveTo>
                    <a:pt x="192946" y="1"/>
                  </a:moveTo>
                  <a:cubicBezTo>
                    <a:pt x="188728" y="1"/>
                    <a:pt x="184537" y="1645"/>
                    <a:pt x="181366" y="4853"/>
                  </a:cubicBezTo>
                  <a:cubicBezTo>
                    <a:pt x="181203" y="5016"/>
                    <a:pt x="181040" y="5212"/>
                    <a:pt x="180910" y="5440"/>
                  </a:cubicBezTo>
                  <a:lnTo>
                    <a:pt x="171939" y="18782"/>
                  </a:lnTo>
                  <a:cubicBezTo>
                    <a:pt x="169460" y="12845"/>
                    <a:pt x="163621" y="8702"/>
                    <a:pt x="156869" y="8702"/>
                  </a:cubicBezTo>
                  <a:lnTo>
                    <a:pt x="92510" y="8669"/>
                  </a:lnTo>
                  <a:cubicBezTo>
                    <a:pt x="91531" y="8669"/>
                    <a:pt x="90585" y="8996"/>
                    <a:pt x="89835" y="9648"/>
                  </a:cubicBezTo>
                  <a:lnTo>
                    <a:pt x="73721" y="23511"/>
                  </a:lnTo>
                  <a:lnTo>
                    <a:pt x="61945" y="23511"/>
                  </a:lnTo>
                  <a:lnTo>
                    <a:pt x="61945" y="19923"/>
                  </a:lnTo>
                  <a:cubicBezTo>
                    <a:pt x="61945" y="17672"/>
                    <a:pt x="60151" y="15846"/>
                    <a:pt x="57868" y="15846"/>
                  </a:cubicBezTo>
                  <a:lnTo>
                    <a:pt x="39927" y="15846"/>
                  </a:lnTo>
                  <a:lnTo>
                    <a:pt x="39927" y="15291"/>
                  </a:lnTo>
                  <a:cubicBezTo>
                    <a:pt x="39927" y="13040"/>
                    <a:pt x="38100" y="11214"/>
                    <a:pt x="35849" y="11214"/>
                  </a:cubicBezTo>
                  <a:lnTo>
                    <a:pt x="4077" y="11214"/>
                  </a:lnTo>
                  <a:cubicBezTo>
                    <a:pt x="1827" y="11214"/>
                    <a:pt x="0" y="13040"/>
                    <a:pt x="0" y="15291"/>
                  </a:cubicBezTo>
                  <a:lnTo>
                    <a:pt x="0" y="63112"/>
                  </a:lnTo>
                  <a:cubicBezTo>
                    <a:pt x="0" y="65363"/>
                    <a:pt x="1827" y="67189"/>
                    <a:pt x="4077" y="67189"/>
                  </a:cubicBezTo>
                  <a:lnTo>
                    <a:pt x="35849" y="67189"/>
                  </a:lnTo>
                  <a:cubicBezTo>
                    <a:pt x="38100" y="67189"/>
                    <a:pt x="39927" y="65363"/>
                    <a:pt x="39927" y="63112"/>
                  </a:cubicBezTo>
                  <a:lnTo>
                    <a:pt x="39927" y="62557"/>
                  </a:lnTo>
                  <a:lnTo>
                    <a:pt x="57868" y="62557"/>
                  </a:lnTo>
                  <a:cubicBezTo>
                    <a:pt x="60151" y="62557"/>
                    <a:pt x="61945" y="60731"/>
                    <a:pt x="61945" y="58480"/>
                  </a:cubicBezTo>
                  <a:lnTo>
                    <a:pt x="61945" y="54729"/>
                  </a:lnTo>
                  <a:lnTo>
                    <a:pt x="75482" y="54729"/>
                  </a:lnTo>
                  <a:lnTo>
                    <a:pt x="87682" y="67679"/>
                  </a:lnTo>
                  <a:cubicBezTo>
                    <a:pt x="88465" y="68494"/>
                    <a:pt x="89542" y="68951"/>
                    <a:pt x="90651" y="68951"/>
                  </a:cubicBezTo>
                  <a:lnTo>
                    <a:pt x="90716" y="68951"/>
                  </a:lnTo>
                  <a:lnTo>
                    <a:pt x="174908" y="67777"/>
                  </a:lnTo>
                  <a:cubicBezTo>
                    <a:pt x="176245" y="67744"/>
                    <a:pt x="177452" y="67092"/>
                    <a:pt x="178202" y="66015"/>
                  </a:cubicBezTo>
                  <a:lnTo>
                    <a:pt x="204983" y="27589"/>
                  </a:lnTo>
                  <a:cubicBezTo>
                    <a:pt x="204983" y="27556"/>
                    <a:pt x="205016" y="27556"/>
                    <a:pt x="205016" y="27524"/>
                  </a:cubicBezTo>
                  <a:cubicBezTo>
                    <a:pt x="207593" y="23642"/>
                    <a:pt x="208930" y="19173"/>
                    <a:pt x="208735" y="14932"/>
                  </a:cubicBezTo>
                  <a:cubicBezTo>
                    <a:pt x="208539" y="10007"/>
                    <a:pt x="206255" y="5734"/>
                    <a:pt x="202276" y="2961"/>
                  </a:cubicBezTo>
                  <a:cubicBezTo>
                    <a:pt x="199453" y="975"/>
                    <a:pt x="196192" y="1"/>
                    <a:pt x="1929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31"/>
            <p:cNvSpPr/>
            <p:nvPr/>
          </p:nvSpPr>
          <p:spPr>
            <a:xfrm>
              <a:off x="3292150" y="477875"/>
              <a:ext cx="3117675" cy="2762100"/>
            </a:xfrm>
            <a:custGeom>
              <a:avLst/>
              <a:gdLst/>
              <a:ahLst/>
              <a:cxnLst/>
              <a:rect l="l" t="t" r="r" b="b"/>
              <a:pathLst>
                <a:path w="124707" h="110484" extrusionOk="0">
                  <a:moveTo>
                    <a:pt x="111430" y="8155"/>
                  </a:moveTo>
                  <a:cubicBezTo>
                    <a:pt x="114268" y="8155"/>
                    <a:pt x="116551" y="10471"/>
                    <a:pt x="116551" y="13277"/>
                  </a:cubicBezTo>
                  <a:lnTo>
                    <a:pt x="116551" y="97240"/>
                  </a:lnTo>
                  <a:cubicBezTo>
                    <a:pt x="116551" y="100045"/>
                    <a:pt x="114268" y="102329"/>
                    <a:pt x="111430" y="102329"/>
                  </a:cubicBezTo>
                  <a:lnTo>
                    <a:pt x="13277" y="102329"/>
                  </a:lnTo>
                  <a:cubicBezTo>
                    <a:pt x="10439" y="102329"/>
                    <a:pt x="8155" y="100045"/>
                    <a:pt x="8155" y="97240"/>
                  </a:cubicBezTo>
                  <a:lnTo>
                    <a:pt x="8155" y="13277"/>
                  </a:lnTo>
                  <a:cubicBezTo>
                    <a:pt x="8155" y="10471"/>
                    <a:pt x="10439" y="8155"/>
                    <a:pt x="13277" y="8155"/>
                  </a:cubicBezTo>
                  <a:close/>
                  <a:moveTo>
                    <a:pt x="13277" y="0"/>
                  </a:moveTo>
                  <a:cubicBezTo>
                    <a:pt x="5937" y="0"/>
                    <a:pt x="0" y="5970"/>
                    <a:pt x="0" y="13277"/>
                  </a:cubicBezTo>
                  <a:lnTo>
                    <a:pt x="0" y="97240"/>
                  </a:lnTo>
                  <a:cubicBezTo>
                    <a:pt x="0" y="104547"/>
                    <a:pt x="5937" y="110484"/>
                    <a:pt x="13277" y="110484"/>
                  </a:cubicBezTo>
                  <a:lnTo>
                    <a:pt x="111430" y="110484"/>
                  </a:lnTo>
                  <a:cubicBezTo>
                    <a:pt x="118769" y="110484"/>
                    <a:pt x="124706" y="104547"/>
                    <a:pt x="124706" y="97240"/>
                  </a:cubicBezTo>
                  <a:lnTo>
                    <a:pt x="124706" y="13277"/>
                  </a:lnTo>
                  <a:cubicBezTo>
                    <a:pt x="124706" y="5970"/>
                    <a:pt x="118769" y="0"/>
                    <a:pt x="111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31"/>
            <p:cNvSpPr/>
            <p:nvPr/>
          </p:nvSpPr>
          <p:spPr>
            <a:xfrm>
              <a:off x="5136800" y="2463600"/>
              <a:ext cx="819600" cy="203900"/>
            </a:xfrm>
            <a:custGeom>
              <a:avLst/>
              <a:gdLst/>
              <a:ahLst/>
              <a:cxnLst/>
              <a:rect l="l" t="t" r="r" b="b"/>
              <a:pathLst>
                <a:path w="32784" h="8156" extrusionOk="0">
                  <a:moveTo>
                    <a:pt x="4078" y="1"/>
                  </a:moveTo>
                  <a:cubicBezTo>
                    <a:pt x="1827" y="1"/>
                    <a:pt x="1" y="1827"/>
                    <a:pt x="1" y="4078"/>
                  </a:cubicBezTo>
                  <a:cubicBezTo>
                    <a:pt x="1" y="6329"/>
                    <a:pt x="1827" y="8156"/>
                    <a:pt x="4078" y="8156"/>
                  </a:cubicBezTo>
                  <a:lnTo>
                    <a:pt x="28706" y="8156"/>
                  </a:lnTo>
                  <a:cubicBezTo>
                    <a:pt x="30957" y="8156"/>
                    <a:pt x="32783" y="6329"/>
                    <a:pt x="32783" y="4078"/>
                  </a:cubicBezTo>
                  <a:cubicBezTo>
                    <a:pt x="32783" y="1827"/>
                    <a:pt x="30957" y="1"/>
                    <a:pt x="287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5" name="Google Shape;1415;p131"/>
          <p:cNvGrpSpPr/>
          <p:nvPr/>
        </p:nvGrpSpPr>
        <p:grpSpPr>
          <a:xfrm>
            <a:off x="1387022" y="1907960"/>
            <a:ext cx="425365" cy="421377"/>
            <a:chOff x="1190625" y="262575"/>
            <a:chExt cx="5219200" cy="5170275"/>
          </a:xfrm>
        </p:grpSpPr>
        <p:sp>
          <p:nvSpPr>
            <p:cNvPr id="1416" name="Google Shape;1416;p131"/>
            <p:cNvSpPr/>
            <p:nvPr/>
          </p:nvSpPr>
          <p:spPr>
            <a:xfrm>
              <a:off x="2249950" y="1312125"/>
              <a:ext cx="3100525" cy="3071175"/>
            </a:xfrm>
            <a:custGeom>
              <a:avLst/>
              <a:gdLst/>
              <a:ahLst/>
              <a:cxnLst/>
              <a:rect l="l" t="t" r="r" b="b"/>
              <a:pathLst>
                <a:path w="124021" h="122847" extrusionOk="0">
                  <a:moveTo>
                    <a:pt x="62011" y="0"/>
                  </a:moveTo>
                  <a:cubicBezTo>
                    <a:pt x="27760" y="0"/>
                    <a:pt x="0" y="27499"/>
                    <a:pt x="0" y="61424"/>
                  </a:cubicBezTo>
                  <a:cubicBezTo>
                    <a:pt x="0" y="95348"/>
                    <a:pt x="27760" y="122847"/>
                    <a:pt x="62011" y="122847"/>
                  </a:cubicBezTo>
                  <a:cubicBezTo>
                    <a:pt x="96261" y="122847"/>
                    <a:pt x="124021" y="95348"/>
                    <a:pt x="124021" y="61424"/>
                  </a:cubicBezTo>
                  <a:cubicBezTo>
                    <a:pt x="124021" y="27499"/>
                    <a:pt x="96261" y="0"/>
                    <a:pt x="62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31"/>
            <p:cNvSpPr/>
            <p:nvPr/>
          </p:nvSpPr>
          <p:spPr>
            <a:xfrm>
              <a:off x="1190625" y="262575"/>
              <a:ext cx="5219200" cy="5170275"/>
            </a:xfrm>
            <a:custGeom>
              <a:avLst/>
              <a:gdLst/>
              <a:ahLst/>
              <a:cxnLst/>
              <a:rect l="l" t="t" r="r" b="b"/>
              <a:pathLst>
                <a:path w="208768" h="206811" extrusionOk="0">
                  <a:moveTo>
                    <a:pt x="119226" y="8156"/>
                  </a:moveTo>
                  <a:cubicBezTo>
                    <a:pt x="120954" y="8156"/>
                    <a:pt x="122357" y="9493"/>
                    <a:pt x="122357" y="11189"/>
                  </a:cubicBezTo>
                  <a:lnTo>
                    <a:pt x="122357" y="16930"/>
                  </a:lnTo>
                  <a:cubicBezTo>
                    <a:pt x="122357" y="18790"/>
                    <a:pt x="123629" y="20453"/>
                    <a:pt x="125456" y="20877"/>
                  </a:cubicBezTo>
                  <a:cubicBezTo>
                    <a:pt x="133546" y="22900"/>
                    <a:pt x="141277" y="26096"/>
                    <a:pt x="148453" y="30337"/>
                  </a:cubicBezTo>
                  <a:cubicBezTo>
                    <a:pt x="149097" y="30718"/>
                    <a:pt x="149810" y="30903"/>
                    <a:pt x="150519" y="30903"/>
                  </a:cubicBezTo>
                  <a:cubicBezTo>
                    <a:pt x="151570" y="30903"/>
                    <a:pt x="152613" y="30496"/>
                    <a:pt x="153411" y="29717"/>
                  </a:cubicBezTo>
                  <a:lnTo>
                    <a:pt x="157489" y="25672"/>
                  </a:lnTo>
                  <a:cubicBezTo>
                    <a:pt x="158108" y="25069"/>
                    <a:pt x="158916" y="24767"/>
                    <a:pt x="159723" y="24767"/>
                  </a:cubicBezTo>
                  <a:cubicBezTo>
                    <a:pt x="160531" y="24767"/>
                    <a:pt x="161338" y="25069"/>
                    <a:pt x="161958" y="25672"/>
                  </a:cubicBezTo>
                  <a:lnTo>
                    <a:pt x="182965" y="46484"/>
                  </a:lnTo>
                  <a:cubicBezTo>
                    <a:pt x="183552" y="47071"/>
                    <a:pt x="183846" y="47821"/>
                    <a:pt x="183846" y="48604"/>
                  </a:cubicBezTo>
                  <a:cubicBezTo>
                    <a:pt x="183846" y="49387"/>
                    <a:pt x="183552" y="50137"/>
                    <a:pt x="182965" y="50724"/>
                  </a:cubicBezTo>
                  <a:lnTo>
                    <a:pt x="178855" y="54802"/>
                  </a:lnTo>
                  <a:cubicBezTo>
                    <a:pt x="177517" y="56139"/>
                    <a:pt x="177256" y="58194"/>
                    <a:pt x="178235" y="59825"/>
                  </a:cubicBezTo>
                  <a:cubicBezTo>
                    <a:pt x="182508" y="66904"/>
                    <a:pt x="185705" y="74570"/>
                    <a:pt x="187760" y="82561"/>
                  </a:cubicBezTo>
                  <a:cubicBezTo>
                    <a:pt x="188217" y="84388"/>
                    <a:pt x="189848" y="85660"/>
                    <a:pt x="191707" y="85660"/>
                  </a:cubicBezTo>
                  <a:lnTo>
                    <a:pt x="197481" y="85660"/>
                  </a:lnTo>
                  <a:cubicBezTo>
                    <a:pt x="199210" y="85660"/>
                    <a:pt x="200612" y="86998"/>
                    <a:pt x="200612" y="88661"/>
                  </a:cubicBezTo>
                  <a:lnTo>
                    <a:pt x="200612" y="118150"/>
                  </a:lnTo>
                  <a:cubicBezTo>
                    <a:pt x="200612" y="119813"/>
                    <a:pt x="199210" y="121151"/>
                    <a:pt x="197481" y="121151"/>
                  </a:cubicBezTo>
                  <a:lnTo>
                    <a:pt x="191707" y="121151"/>
                  </a:lnTo>
                  <a:cubicBezTo>
                    <a:pt x="189848" y="121151"/>
                    <a:pt x="188217" y="122423"/>
                    <a:pt x="187760" y="124250"/>
                  </a:cubicBezTo>
                  <a:cubicBezTo>
                    <a:pt x="185705" y="132242"/>
                    <a:pt x="182508" y="139907"/>
                    <a:pt x="178235" y="146986"/>
                  </a:cubicBezTo>
                  <a:cubicBezTo>
                    <a:pt x="177256" y="148617"/>
                    <a:pt x="177517" y="150672"/>
                    <a:pt x="178855" y="152009"/>
                  </a:cubicBezTo>
                  <a:lnTo>
                    <a:pt x="182965" y="156087"/>
                  </a:lnTo>
                  <a:cubicBezTo>
                    <a:pt x="183552" y="156674"/>
                    <a:pt x="183846" y="157424"/>
                    <a:pt x="183846" y="158207"/>
                  </a:cubicBezTo>
                  <a:cubicBezTo>
                    <a:pt x="183846" y="158990"/>
                    <a:pt x="183552" y="159740"/>
                    <a:pt x="182965" y="160327"/>
                  </a:cubicBezTo>
                  <a:lnTo>
                    <a:pt x="161958" y="181139"/>
                  </a:lnTo>
                  <a:cubicBezTo>
                    <a:pt x="161338" y="181742"/>
                    <a:pt x="160531" y="182044"/>
                    <a:pt x="159723" y="182044"/>
                  </a:cubicBezTo>
                  <a:cubicBezTo>
                    <a:pt x="158916" y="182044"/>
                    <a:pt x="158108" y="181742"/>
                    <a:pt x="157489" y="181139"/>
                  </a:cubicBezTo>
                  <a:lnTo>
                    <a:pt x="153411" y="177094"/>
                  </a:lnTo>
                  <a:cubicBezTo>
                    <a:pt x="152613" y="176315"/>
                    <a:pt x="151570" y="175908"/>
                    <a:pt x="150519" y="175908"/>
                  </a:cubicBezTo>
                  <a:cubicBezTo>
                    <a:pt x="149810" y="175908"/>
                    <a:pt x="149097" y="176093"/>
                    <a:pt x="148453" y="176474"/>
                  </a:cubicBezTo>
                  <a:cubicBezTo>
                    <a:pt x="141277" y="180715"/>
                    <a:pt x="133546" y="183911"/>
                    <a:pt x="125456" y="185934"/>
                  </a:cubicBezTo>
                  <a:cubicBezTo>
                    <a:pt x="123629" y="186358"/>
                    <a:pt x="122357" y="187989"/>
                    <a:pt x="122357" y="189881"/>
                  </a:cubicBezTo>
                  <a:lnTo>
                    <a:pt x="122357" y="195622"/>
                  </a:lnTo>
                  <a:cubicBezTo>
                    <a:pt x="122357" y="197318"/>
                    <a:pt x="120954" y="198656"/>
                    <a:pt x="119226" y="198656"/>
                  </a:cubicBezTo>
                  <a:lnTo>
                    <a:pt x="89542" y="198656"/>
                  </a:lnTo>
                  <a:cubicBezTo>
                    <a:pt x="87813" y="198656"/>
                    <a:pt x="86410" y="197318"/>
                    <a:pt x="86410" y="195622"/>
                  </a:cubicBezTo>
                  <a:lnTo>
                    <a:pt x="86410" y="189881"/>
                  </a:lnTo>
                  <a:cubicBezTo>
                    <a:pt x="86410" y="187989"/>
                    <a:pt x="85138" y="186358"/>
                    <a:pt x="83311" y="185934"/>
                  </a:cubicBezTo>
                  <a:cubicBezTo>
                    <a:pt x="75221" y="183911"/>
                    <a:pt x="67491" y="180715"/>
                    <a:pt x="60314" y="176474"/>
                  </a:cubicBezTo>
                  <a:cubicBezTo>
                    <a:pt x="59662" y="176083"/>
                    <a:pt x="58944" y="175920"/>
                    <a:pt x="58226" y="175920"/>
                  </a:cubicBezTo>
                  <a:cubicBezTo>
                    <a:pt x="57183" y="175920"/>
                    <a:pt x="56139" y="176311"/>
                    <a:pt x="55356" y="177094"/>
                  </a:cubicBezTo>
                  <a:lnTo>
                    <a:pt x="51278" y="181139"/>
                  </a:lnTo>
                  <a:cubicBezTo>
                    <a:pt x="50659" y="181742"/>
                    <a:pt x="49851" y="182044"/>
                    <a:pt x="49044" y="182044"/>
                  </a:cubicBezTo>
                  <a:cubicBezTo>
                    <a:pt x="48237" y="182044"/>
                    <a:pt x="47429" y="181742"/>
                    <a:pt x="46810" y="181139"/>
                  </a:cubicBezTo>
                  <a:lnTo>
                    <a:pt x="25802" y="160327"/>
                  </a:lnTo>
                  <a:cubicBezTo>
                    <a:pt x="25215" y="159740"/>
                    <a:pt x="24922" y="158990"/>
                    <a:pt x="24922" y="158207"/>
                  </a:cubicBezTo>
                  <a:cubicBezTo>
                    <a:pt x="24922" y="157424"/>
                    <a:pt x="25215" y="156674"/>
                    <a:pt x="25802" y="156087"/>
                  </a:cubicBezTo>
                  <a:lnTo>
                    <a:pt x="29912" y="152009"/>
                  </a:lnTo>
                  <a:cubicBezTo>
                    <a:pt x="31250" y="150672"/>
                    <a:pt x="31511" y="148617"/>
                    <a:pt x="30532" y="146986"/>
                  </a:cubicBezTo>
                  <a:cubicBezTo>
                    <a:pt x="26259" y="139907"/>
                    <a:pt x="23062" y="132242"/>
                    <a:pt x="21007" y="124250"/>
                  </a:cubicBezTo>
                  <a:cubicBezTo>
                    <a:pt x="20551" y="122423"/>
                    <a:pt x="18920" y="121151"/>
                    <a:pt x="17060" y="121151"/>
                  </a:cubicBezTo>
                  <a:lnTo>
                    <a:pt x="11286" y="121151"/>
                  </a:lnTo>
                  <a:cubicBezTo>
                    <a:pt x="9558" y="121151"/>
                    <a:pt x="8155" y="119813"/>
                    <a:pt x="8155" y="118150"/>
                  </a:cubicBezTo>
                  <a:lnTo>
                    <a:pt x="8155" y="88661"/>
                  </a:lnTo>
                  <a:cubicBezTo>
                    <a:pt x="8155" y="86998"/>
                    <a:pt x="9558" y="85660"/>
                    <a:pt x="11286" y="85660"/>
                  </a:cubicBezTo>
                  <a:lnTo>
                    <a:pt x="17060" y="85660"/>
                  </a:lnTo>
                  <a:cubicBezTo>
                    <a:pt x="18920" y="85660"/>
                    <a:pt x="20551" y="84388"/>
                    <a:pt x="21007" y="82561"/>
                  </a:cubicBezTo>
                  <a:cubicBezTo>
                    <a:pt x="23062" y="74570"/>
                    <a:pt x="26259" y="66904"/>
                    <a:pt x="30532" y="59825"/>
                  </a:cubicBezTo>
                  <a:cubicBezTo>
                    <a:pt x="31511" y="58194"/>
                    <a:pt x="31250" y="56139"/>
                    <a:pt x="29912" y="54802"/>
                  </a:cubicBezTo>
                  <a:lnTo>
                    <a:pt x="25802" y="50724"/>
                  </a:lnTo>
                  <a:cubicBezTo>
                    <a:pt x="25215" y="50137"/>
                    <a:pt x="24922" y="49387"/>
                    <a:pt x="24922" y="48604"/>
                  </a:cubicBezTo>
                  <a:cubicBezTo>
                    <a:pt x="24922" y="47821"/>
                    <a:pt x="25215" y="47071"/>
                    <a:pt x="25802" y="46484"/>
                  </a:cubicBezTo>
                  <a:lnTo>
                    <a:pt x="46810" y="25672"/>
                  </a:lnTo>
                  <a:cubicBezTo>
                    <a:pt x="47429" y="25069"/>
                    <a:pt x="48237" y="24767"/>
                    <a:pt x="49044" y="24767"/>
                  </a:cubicBezTo>
                  <a:cubicBezTo>
                    <a:pt x="49851" y="24767"/>
                    <a:pt x="50659" y="25069"/>
                    <a:pt x="51278" y="25672"/>
                  </a:cubicBezTo>
                  <a:lnTo>
                    <a:pt x="55356" y="29717"/>
                  </a:lnTo>
                  <a:cubicBezTo>
                    <a:pt x="56155" y="30496"/>
                    <a:pt x="57197" y="30903"/>
                    <a:pt x="58248" y="30903"/>
                  </a:cubicBezTo>
                  <a:cubicBezTo>
                    <a:pt x="58957" y="30903"/>
                    <a:pt x="59670" y="30718"/>
                    <a:pt x="60314" y="30337"/>
                  </a:cubicBezTo>
                  <a:cubicBezTo>
                    <a:pt x="67491" y="26096"/>
                    <a:pt x="75221" y="22900"/>
                    <a:pt x="83311" y="20877"/>
                  </a:cubicBezTo>
                  <a:cubicBezTo>
                    <a:pt x="85138" y="20453"/>
                    <a:pt x="86410" y="18822"/>
                    <a:pt x="86410" y="16930"/>
                  </a:cubicBezTo>
                  <a:lnTo>
                    <a:pt x="86410" y="11189"/>
                  </a:lnTo>
                  <a:cubicBezTo>
                    <a:pt x="86410" y="9493"/>
                    <a:pt x="87813" y="8156"/>
                    <a:pt x="89542" y="8156"/>
                  </a:cubicBezTo>
                  <a:close/>
                  <a:moveTo>
                    <a:pt x="89542" y="1"/>
                  </a:moveTo>
                  <a:cubicBezTo>
                    <a:pt x="83311" y="1"/>
                    <a:pt x="78255" y="5024"/>
                    <a:pt x="78255" y="11189"/>
                  </a:cubicBezTo>
                  <a:lnTo>
                    <a:pt x="78255" y="13799"/>
                  </a:lnTo>
                  <a:cubicBezTo>
                    <a:pt x="71535" y="15723"/>
                    <a:pt x="65044" y="18398"/>
                    <a:pt x="58911" y="21758"/>
                  </a:cubicBezTo>
                  <a:lnTo>
                    <a:pt x="57020" y="19866"/>
                  </a:lnTo>
                  <a:cubicBezTo>
                    <a:pt x="54818" y="17697"/>
                    <a:pt x="51931" y="16612"/>
                    <a:pt x="49044" y="16612"/>
                  </a:cubicBezTo>
                  <a:cubicBezTo>
                    <a:pt x="46157" y="16612"/>
                    <a:pt x="43270" y="17697"/>
                    <a:pt x="41068" y="19866"/>
                  </a:cubicBezTo>
                  <a:lnTo>
                    <a:pt x="20061" y="40710"/>
                  </a:lnTo>
                  <a:cubicBezTo>
                    <a:pt x="17941" y="42798"/>
                    <a:pt x="16767" y="45603"/>
                    <a:pt x="16767" y="48604"/>
                  </a:cubicBezTo>
                  <a:cubicBezTo>
                    <a:pt x="16767" y="51605"/>
                    <a:pt x="17941" y="54411"/>
                    <a:pt x="20061" y="56531"/>
                  </a:cubicBezTo>
                  <a:lnTo>
                    <a:pt x="21953" y="58390"/>
                  </a:lnTo>
                  <a:cubicBezTo>
                    <a:pt x="18561" y="64457"/>
                    <a:pt x="15886" y="70851"/>
                    <a:pt x="13961" y="77505"/>
                  </a:cubicBezTo>
                  <a:lnTo>
                    <a:pt x="11286" y="77505"/>
                  </a:lnTo>
                  <a:cubicBezTo>
                    <a:pt x="5056" y="77505"/>
                    <a:pt x="0" y="82496"/>
                    <a:pt x="0" y="88661"/>
                  </a:cubicBezTo>
                  <a:lnTo>
                    <a:pt x="0" y="118150"/>
                  </a:lnTo>
                  <a:cubicBezTo>
                    <a:pt x="0" y="124315"/>
                    <a:pt x="5056" y="129306"/>
                    <a:pt x="11286" y="129306"/>
                  </a:cubicBezTo>
                  <a:lnTo>
                    <a:pt x="13961" y="129306"/>
                  </a:lnTo>
                  <a:cubicBezTo>
                    <a:pt x="15886" y="135960"/>
                    <a:pt x="18561" y="142354"/>
                    <a:pt x="21953" y="148421"/>
                  </a:cubicBezTo>
                  <a:lnTo>
                    <a:pt x="20061" y="150280"/>
                  </a:lnTo>
                  <a:cubicBezTo>
                    <a:pt x="17941" y="152401"/>
                    <a:pt x="16767" y="155206"/>
                    <a:pt x="16767" y="158207"/>
                  </a:cubicBezTo>
                  <a:cubicBezTo>
                    <a:pt x="16767" y="161208"/>
                    <a:pt x="17941" y="164013"/>
                    <a:pt x="20061" y="166101"/>
                  </a:cubicBezTo>
                  <a:lnTo>
                    <a:pt x="41068" y="186945"/>
                  </a:lnTo>
                  <a:cubicBezTo>
                    <a:pt x="43270" y="189114"/>
                    <a:pt x="46157" y="190199"/>
                    <a:pt x="49044" y="190199"/>
                  </a:cubicBezTo>
                  <a:cubicBezTo>
                    <a:pt x="51931" y="190199"/>
                    <a:pt x="54818" y="189114"/>
                    <a:pt x="57020" y="186945"/>
                  </a:cubicBezTo>
                  <a:lnTo>
                    <a:pt x="58911" y="185053"/>
                  </a:lnTo>
                  <a:cubicBezTo>
                    <a:pt x="65044" y="188413"/>
                    <a:pt x="71535" y="191088"/>
                    <a:pt x="78255" y="193012"/>
                  </a:cubicBezTo>
                  <a:lnTo>
                    <a:pt x="78255" y="195622"/>
                  </a:lnTo>
                  <a:cubicBezTo>
                    <a:pt x="78255" y="201787"/>
                    <a:pt x="83311" y="206811"/>
                    <a:pt x="89542" y="206811"/>
                  </a:cubicBezTo>
                  <a:lnTo>
                    <a:pt x="119226" y="206811"/>
                  </a:lnTo>
                  <a:cubicBezTo>
                    <a:pt x="125456" y="206811"/>
                    <a:pt x="130512" y="201787"/>
                    <a:pt x="130512" y="195622"/>
                  </a:cubicBezTo>
                  <a:lnTo>
                    <a:pt x="130512" y="193012"/>
                  </a:lnTo>
                  <a:cubicBezTo>
                    <a:pt x="137232" y="191088"/>
                    <a:pt x="143723" y="188413"/>
                    <a:pt x="149856" y="185053"/>
                  </a:cubicBezTo>
                  <a:lnTo>
                    <a:pt x="151748" y="186945"/>
                  </a:lnTo>
                  <a:cubicBezTo>
                    <a:pt x="153949" y="189114"/>
                    <a:pt x="156836" y="190199"/>
                    <a:pt x="159723" y="190199"/>
                  </a:cubicBezTo>
                  <a:cubicBezTo>
                    <a:pt x="162610" y="190199"/>
                    <a:pt x="165497" y="189114"/>
                    <a:pt x="167699" y="186945"/>
                  </a:cubicBezTo>
                  <a:lnTo>
                    <a:pt x="188706" y="166101"/>
                  </a:lnTo>
                  <a:cubicBezTo>
                    <a:pt x="190826" y="164013"/>
                    <a:pt x="192001" y="161208"/>
                    <a:pt x="192001" y="158207"/>
                  </a:cubicBezTo>
                  <a:cubicBezTo>
                    <a:pt x="192001" y="155206"/>
                    <a:pt x="190826" y="152401"/>
                    <a:pt x="188706" y="150280"/>
                  </a:cubicBezTo>
                  <a:lnTo>
                    <a:pt x="186814" y="148421"/>
                  </a:lnTo>
                  <a:cubicBezTo>
                    <a:pt x="190206" y="142354"/>
                    <a:pt x="192881" y="135960"/>
                    <a:pt x="194806" y="129306"/>
                  </a:cubicBezTo>
                  <a:lnTo>
                    <a:pt x="197481" y="129306"/>
                  </a:lnTo>
                  <a:cubicBezTo>
                    <a:pt x="203711" y="129306"/>
                    <a:pt x="208767" y="124315"/>
                    <a:pt x="208767" y="118150"/>
                  </a:cubicBezTo>
                  <a:lnTo>
                    <a:pt x="208767" y="88661"/>
                  </a:lnTo>
                  <a:cubicBezTo>
                    <a:pt x="208767" y="82496"/>
                    <a:pt x="203711" y="77505"/>
                    <a:pt x="197481" y="77505"/>
                  </a:cubicBezTo>
                  <a:lnTo>
                    <a:pt x="194806" y="77505"/>
                  </a:lnTo>
                  <a:cubicBezTo>
                    <a:pt x="192881" y="70851"/>
                    <a:pt x="190206" y="64457"/>
                    <a:pt x="186814" y="58390"/>
                  </a:cubicBezTo>
                  <a:lnTo>
                    <a:pt x="188706" y="56531"/>
                  </a:lnTo>
                  <a:cubicBezTo>
                    <a:pt x="190826" y="54411"/>
                    <a:pt x="192001" y="51605"/>
                    <a:pt x="192001" y="48604"/>
                  </a:cubicBezTo>
                  <a:cubicBezTo>
                    <a:pt x="192001" y="45603"/>
                    <a:pt x="190826" y="42798"/>
                    <a:pt x="188706" y="40710"/>
                  </a:cubicBezTo>
                  <a:lnTo>
                    <a:pt x="167699" y="19866"/>
                  </a:lnTo>
                  <a:cubicBezTo>
                    <a:pt x="165497" y="17697"/>
                    <a:pt x="162610" y="16612"/>
                    <a:pt x="159723" y="16612"/>
                  </a:cubicBezTo>
                  <a:cubicBezTo>
                    <a:pt x="156836" y="16612"/>
                    <a:pt x="153949" y="17697"/>
                    <a:pt x="151748" y="19866"/>
                  </a:cubicBezTo>
                  <a:lnTo>
                    <a:pt x="149856" y="21758"/>
                  </a:lnTo>
                  <a:cubicBezTo>
                    <a:pt x="143723" y="18398"/>
                    <a:pt x="137232" y="15723"/>
                    <a:pt x="130512" y="13799"/>
                  </a:cubicBezTo>
                  <a:lnTo>
                    <a:pt x="130512" y="11189"/>
                  </a:lnTo>
                  <a:cubicBezTo>
                    <a:pt x="130512" y="5024"/>
                    <a:pt x="125456" y="1"/>
                    <a:pt x="119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31"/>
            <p:cNvSpPr/>
            <p:nvPr/>
          </p:nvSpPr>
          <p:spPr>
            <a:xfrm>
              <a:off x="2550850" y="2025675"/>
              <a:ext cx="2498725" cy="1644075"/>
            </a:xfrm>
            <a:custGeom>
              <a:avLst/>
              <a:gdLst/>
              <a:ahLst/>
              <a:cxnLst/>
              <a:rect l="l" t="t" r="r" b="b"/>
              <a:pathLst>
                <a:path w="99949" h="65763" extrusionOk="0">
                  <a:moveTo>
                    <a:pt x="49975" y="8156"/>
                  </a:moveTo>
                  <a:cubicBezTo>
                    <a:pt x="69873" y="8156"/>
                    <a:pt x="85628" y="26390"/>
                    <a:pt x="90619" y="32882"/>
                  </a:cubicBezTo>
                  <a:cubicBezTo>
                    <a:pt x="85628" y="39373"/>
                    <a:pt x="69873" y="57607"/>
                    <a:pt x="49975" y="57607"/>
                  </a:cubicBezTo>
                  <a:cubicBezTo>
                    <a:pt x="30076" y="57607"/>
                    <a:pt x="14288" y="39373"/>
                    <a:pt x="9330" y="32882"/>
                  </a:cubicBezTo>
                  <a:cubicBezTo>
                    <a:pt x="14321" y="26390"/>
                    <a:pt x="30076" y="8156"/>
                    <a:pt x="49975" y="8156"/>
                  </a:cubicBezTo>
                  <a:close/>
                  <a:moveTo>
                    <a:pt x="49975" y="1"/>
                  </a:moveTo>
                  <a:cubicBezTo>
                    <a:pt x="21465" y="1"/>
                    <a:pt x="1730" y="29391"/>
                    <a:pt x="882" y="30631"/>
                  </a:cubicBezTo>
                  <a:cubicBezTo>
                    <a:pt x="1" y="32001"/>
                    <a:pt x="1" y="33762"/>
                    <a:pt x="882" y="35132"/>
                  </a:cubicBezTo>
                  <a:cubicBezTo>
                    <a:pt x="1730" y="36372"/>
                    <a:pt x="21465" y="65762"/>
                    <a:pt x="49975" y="65762"/>
                  </a:cubicBezTo>
                  <a:cubicBezTo>
                    <a:pt x="78484" y="65762"/>
                    <a:pt x="98219" y="36372"/>
                    <a:pt x="99067" y="35132"/>
                  </a:cubicBezTo>
                  <a:cubicBezTo>
                    <a:pt x="99948" y="33762"/>
                    <a:pt x="99948" y="32001"/>
                    <a:pt x="99067" y="30631"/>
                  </a:cubicBezTo>
                  <a:cubicBezTo>
                    <a:pt x="98219" y="29391"/>
                    <a:pt x="78484" y="1"/>
                    <a:pt x="49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31"/>
            <p:cNvSpPr/>
            <p:nvPr/>
          </p:nvSpPr>
          <p:spPr>
            <a:xfrm>
              <a:off x="3350875" y="2398375"/>
              <a:ext cx="898700" cy="898700"/>
            </a:xfrm>
            <a:custGeom>
              <a:avLst/>
              <a:gdLst/>
              <a:ahLst/>
              <a:cxnLst/>
              <a:rect l="l" t="t" r="r" b="b"/>
              <a:pathLst>
                <a:path w="35948" h="35948" extrusionOk="0">
                  <a:moveTo>
                    <a:pt x="17974" y="8155"/>
                  </a:moveTo>
                  <a:cubicBezTo>
                    <a:pt x="23388" y="8155"/>
                    <a:pt x="27792" y="12559"/>
                    <a:pt x="27792" y="17974"/>
                  </a:cubicBezTo>
                  <a:cubicBezTo>
                    <a:pt x="27792" y="23388"/>
                    <a:pt x="23388" y="27792"/>
                    <a:pt x="17974" y="27792"/>
                  </a:cubicBezTo>
                  <a:cubicBezTo>
                    <a:pt x="12559" y="27792"/>
                    <a:pt x="8155" y="23388"/>
                    <a:pt x="8155" y="17974"/>
                  </a:cubicBezTo>
                  <a:cubicBezTo>
                    <a:pt x="8155" y="12559"/>
                    <a:pt x="12559" y="8155"/>
                    <a:pt x="17974" y="8155"/>
                  </a:cubicBezTo>
                  <a:close/>
                  <a:moveTo>
                    <a:pt x="17974" y="0"/>
                  </a:moveTo>
                  <a:cubicBezTo>
                    <a:pt x="8057" y="0"/>
                    <a:pt x="0" y="8057"/>
                    <a:pt x="0" y="17974"/>
                  </a:cubicBezTo>
                  <a:cubicBezTo>
                    <a:pt x="0" y="27890"/>
                    <a:pt x="8057" y="35947"/>
                    <a:pt x="17974" y="35947"/>
                  </a:cubicBezTo>
                  <a:cubicBezTo>
                    <a:pt x="27890" y="35947"/>
                    <a:pt x="35947" y="27890"/>
                    <a:pt x="35947" y="17974"/>
                  </a:cubicBezTo>
                  <a:cubicBezTo>
                    <a:pt x="35947" y="8057"/>
                    <a:pt x="27890" y="0"/>
                    <a:pt x="179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0" name="Google Shape;1420;p131"/>
          <p:cNvSpPr/>
          <p:nvPr/>
        </p:nvSpPr>
        <p:spPr>
          <a:xfrm rot="10800000">
            <a:off x="3376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131">
            <a:hlinkClick r:id="" action="ppaction://hlinkshowjump?jump=previousslide"/>
          </p:cNvPr>
          <p:cNvSpPr/>
          <p:nvPr/>
        </p:nvSpPr>
        <p:spPr>
          <a:xfrm rot="10800000">
            <a:off x="411875" y="4212949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131"/>
          <p:cNvSpPr/>
          <p:nvPr/>
        </p:nvSpPr>
        <p:spPr>
          <a:xfrm>
            <a:off x="8430725" y="4102700"/>
            <a:ext cx="375600" cy="37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131">
            <a:hlinkClick r:id="" action="ppaction://hlinkshowjump?jump=nextslide"/>
          </p:cNvPr>
          <p:cNvSpPr/>
          <p:nvPr/>
        </p:nvSpPr>
        <p:spPr>
          <a:xfrm>
            <a:off x="8504975" y="4212951"/>
            <a:ext cx="227100" cy="155100"/>
          </a:xfrm>
          <a:prstGeom prst="rightArrow">
            <a:avLst>
              <a:gd name="adj1" fmla="val 51031"/>
              <a:gd name="adj2" fmla="val 62363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ka 2" descr="Grupa mężczyzn kontur">
            <a:extLst>
              <a:ext uri="{FF2B5EF4-FFF2-40B4-BE49-F238E27FC236}">
                <a16:creationId xmlns:a16="http://schemas.microsoft.com/office/drawing/2014/main" id="{965C7F17-832B-863C-8F39-5910AF461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6281" y="1845867"/>
            <a:ext cx="575209" cy="575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" grpId="0"/>
    </p:bldLst>
  </p:timing>
</p:sld>
</file>

<file path=ppt/theme/theme1.xml><?xml version="1.0" encoding="utf-8"?>
<a:theme xmlns:a="http://schemas.openxmlformats.org/drawingml/2006/main" name="2021 Marketing Plan by Slidesgo">
  <a:themeElements>
    <a:clrScheme name="Simple Light">
      <a:dk1>
        <a:srgbClr val="1D262D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1 Marketing Plan XL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565</Words>
  <Application>Microsoft Office PowerPoint</Application>
  <PresentationFormat>Pokaz na ekranie (16:9)</PresentationFormat>
  <Paragraphs>105</Paragraphs>
  <Slides>16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7" baseType="lpstr">
      <vt:lpstr>Times New Roman</vt:lpstr>
      <vt:lpstr>Manjari</vt:lpstr>
      <vt:lpstr>Poppins</vt:lpstr>
      <vt:lpstr>Barlow Condensed Light</vt:lpstr>
      <vt:lpstr>Arial</vt:lpstr>
      <vt:lpstr>Barlow</vt:lpstr>
      <vt:lpstr>Barlow Condensed</vt:lpstr>
      <vt:lpstr>Wingdings</vt:lpstr>
      <vt:lpstr>Rozha One</vt:lpstr>
      <vt:lpstr>2021 Marketing Plan by Slidesgo</vt:lpstr>
      <vt:lpstr>2021 Marketing Plan XL by Slidesgo</vt:lpstr>
      <vt:lpstr>MARKETING-MIX</vt:lpstr>
      <vt:lpstr>AGENDA</vt:lpstr>
      <vt:lpstr>MARKTING-MIX </vt:lpstr>
      <vt:lpstr>INSTRUMENTE </vt:lpstr>
      <vt:lpstr>PRODUKTPOLITIK</vt:lpstr>
      <vt:lpstr>PREISPOLITIK</vt:lpstr>
      <vt:lpstr>DISTRIBUTIONSPOLITIK</vt:lpstr>
      <vt:lpstr>KOMMUNIKATIONSPOLITIK</vt:lpstr>
      <vt:lpstr>Weitere Instrumente des Marketing-Mix</vt:lpstr>
      <vt:lpstr>QUIZ</vt:lpstr>
      <vt:lpstr>Prezentacja programu PowerPoint</vt:lpstr>
      <vt:lpstr>QUIZ</vt:lpstr>
      <vt:lpstr>QUIZ</vt:lpstr>
      <vt:lpstr>Vielen Dank für Ihre Aufmerksamkeit</vt:lpstr>
      <vt:lpstr>Wörterbuch </vt:lpstr>
      <vt:lpstr>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MARKETING-MIX</dc:title>
  <dc:creator>pc</dc:creator>
  <cp:lastModifiedBy>Monika Fal</cp:lastModifiedBy>
  <cp:revision>7</cp:revision>
  <dcterms:modified xsi:type="dcterms:W3CDTF">2023-05-18T09:54:32Z</dcterms:modified>
</cp:coreProperties>
</file>