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67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B3FD8D-F397-41EA-AA6F-7A5D24E96FC9}" v="16" dt="2023-03-06T16:50:15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B1EB3-1D6A-417C-B15B-87966E9ACCAB}" type="doc">
      <dgm:prSet loTypeId="urn:microsoft.com/office/officeart/2018/5/layout/IconCircleLabelList" loCatId="icon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C0F09A-8291-4B73-BBED-CE4F5A858CC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 err="1"/>
            <a:t>die</a:t>
          </a:r>
          <a:r>
            <a:rPr lang="pl-PL" dirty="0"/>
            <a:t> </a:t>
          </a:r>
          <a:r>
            <a:rPr lang="pl-PL" dirty="0" err="1"/>
            <a:t>Einleitung</a:t>
          </a:r>
          <a:endParaRPr lang="en-US" dirty="0"/>
        </a:p>
      </dgm:t>
    </dgm:pt>
    <dgm:pt modelId="{94D8F398-287A-4A60-935D-EBF36102425A}" type="parTrans" cxnId="{9044885D-D6A2-4C98-918E-FE82D1489D44}">
      <dgm:prSet/>
      <dgm:spPr/>
      <dgm:t>
        <a:bodyPr/>
        <a:lstStyle/>
        <a:p>
          <a:endParaRPr lang="en-US"/>
        </a:p>
      </dgm:t>
    </dgm:pt>
    <dgm:pt modelId="{8F5AA269-CF07-4A8B-A725-7BB58C95AE7C}" type="sibTrans" cxnId="{9044885D-D6A2-4C98-918E-FE82D1489D44}">
      <dgm:prSet/>
      <dgm:spPr/>
      <dgm:t>
        <a:bodyPr/>
        <a:lstStyle/>
        <a:p>
          <a:endParaRPr lang="en-US"/>
        </a:p>
      </dgm:t>
    </dgm:pt>
    <dgm:pt modelId="{273B80E5-1F85-482A-9100-A558EE808B2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 err="1"/>
            <a:t>Aufgliederung</a:t>
          </a:r>
          <a:r>
            <a:rPr lang="pl-PL" dirty="0"/>
            <a:t> der </a:t>
          </a:r>
          <a:r>
            <a:rPr lang="pl-PL" dirty="0" err="1"/>
            <a:t>Bilanzierungsgrundsätze</a:t>
          </a:r>
          <a:r>
            <a:rPr lang="pl-PL" dirty="0"/>
            <a:t> </a:t>
          </a:r>
          <a:endParaRPr lang="en-US" dirty="0"/>
        </a:p>
      </dgm:t>
    </dgm:pt>
    <dgm:pt modelId="{C6A98A48-CC87-4FF3-B1F9-E4C4952BBBA9}" type="parTrans" cxnId="{53717F7A-8A0B-4A03-962A-8BE7775A87F2}">
      <dgm:prSet/>
      <dgm:spPr/>
      <dgm:t>
        <a:bodyPr/>
        <a:lstStyle/>
        <a:p>
          <a:endParaRPr lang="en-US"/>
        </a:p>
      </dgm:t>
    </dgm:pt>
    <dgm:pt modelId="{6DC2F86E-3736-4476-9464-C26D7E0FB47D}" type="sibTrans" cxnId="{53717F7A-8A0B-4A03-962A-8BE7775A87F2}">
      <dgm:prSet/>
      <dgm:spPr/>
      <dgm:t>
        <a:bodyPr/>
        <a:lstStyle/>
        <a:p>
          <a:endParaRPr lang="en-US"/>
        </a:p>
      </dgm:t>
    </dgm:pt>
    <dgm:pt modelId="{6C483DFD-5268-4FEA-A0B8-D82EA6FDDF1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 err="1"/>
            <a:t>die</a:t>
          </a:r>
          <a:r>
            <a:rPr lang="pl-PL" dirty="0"/>
            <a:t> </a:t>
          </a:r>
          <a:r>
            <a:rPr lang="pl-PL" dirty="0" err="1"/>
            <a:t>Zusammenfassung</a:t>
          </a:r>
          <a:endParaRPr lang="en-US" dirty="0"/>
        </a:p>
      </dgm:t>
    </dgm:pt>
    <dgm:pt modelId="{F7C13ED8-C5D1-4C23-8BEC-2ACC1DD4105F}" type="parTrans" cxnId="{0FDE7F31-6BA1-4770-9104-6A40771F1549}">
      <dgm:prSet/>
      <dgm:spPr/>
      <dgm:t>
        <a:bodyPr/>
        <a:lstStyle/>
        <a:p>
          <a:endParaRPr lang="en-US"/>
        </a:p>
      </dgm:t>
    </dgm:pt>
    <dgm:pt modelId="{47CE770E-E883-40AB-B646-62D94A6BD9A5}" type="sibTrans" cxnId="{0FDE7F31-6BA1-4770-9104-6A40771F1549}">
      <dgm:prSet/>
      <dgm:spPr/>
      <dgm:t>
        <a:bodyPr/>
        <a:lstStyle/>
        <a:p>
          <a:endParaRPr lang="en-US"/>
        </a:p>
      </dgm:t>
    </dgm:pt>
    <dgm:pt modelId="{9AC4A9D5-1DCA-4FA1-A534-578656B78CB2}" type="pres">
      <dgm:prSet presAssocID="{14FB1EB3-1D6A-417C-B15B-87966E9ACCAB}" presName="root" presStyleCnt="0">
        <dgm:presLayoutVars>
          <dgm:dir/>
          <dgm:resizeHandles val="exact"/>
        </dgm:presLayoutVars>
      </dgm:prSet>
      <dgm:spPr/>
    </dgm:pt>
    <dgm:pt modelId="{4CDDE66F-AC9D-4F0A-A829-A3E16AE0D6D6}" type="pres">
      <dgm:prSet presAssocID="{33C0F09A-8291-4B73-BBED-CE4F5A858CC2}" presName="compNode" presStyleCnt="0"/>
      <dgm:spPr/>
    </dgm:pt>
    <dgm:pt modelId="{B5EE5A71-AF15-4BEB-99AE-D855FD831B4E}" type="pres">
      <dgm:prSet presAssocID="{33C0F09A-8291-4B73-BBED-CE4F5A858CC2}" presName="iconBgRect" presStyleLbl="bgShp" presStyleIdx="0" presStyleCnt="3"/>
      <dgm:spPr/>
    </dgm:pt>
    <dgm:pt modelId="{CFC4E4F4-5A3B-4016-9405-2F9A097E05A0}" type="pres">
      <dgm:prSet presAssocID="{33C0F09A-8291-4B73-BBED-CE4F5A858CC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gafon"/>
        </a:ext>
      </dgm:extLst>
    </dgm:pt>
    <dgm:pt modelId="{A6B02C97-0D73-4C6B-B81C-085DD0F68C35}" type="pres">
      <dgm:prSet presAssocID="{33C0F09A-8291-4B73-BBED-CE4F5A858CC2}" presName="spaceRect" presStyleCnt="0"/>
      <dgm:spPr/>
    </dgm:pt>
    <dgm:pt modelId="{B494B951-28EA-4138-9296-E720E859FE7C}" type="pres">
      <dgm:prSet presAssocID="{33C0F09A-8291-4B73-BBED-CE4F5A858CC2}" presName="textRect" presStyleLbl="revTx" presStyleIdx="0" presStyleCnt="3">
        <dgm:presLayoutVars>
          <dgm:chMax val="1"/>
          <dgm:chPref val="1"/>
        </dgm:presLayoutVars>
      </dgm:prSet>
      <dgm:spPr/>
    </dgm:pt>
    <dgm:pt modelId="{4DDF0057-43F9-48C8-8642-6E2C7B5BD61B}" type="pres">
      <dgm:prSet presAssocID="{8F5AA269-CF07-4A8B-A725-7BB58C95AE7C}" presName="sibTrans" presStyleCnt="0"/>
      <dgm:spPr/>
    </dgm:pt>
    <dgm:pt modelId="{F8C58FB9-819F-43C1-BFC6-E4D424C0A889}" type="pres">
      <dgm:prSet presAssocID="{273B80E5-1F85-482A-9100-A558EE808B2A}" presName="compNode" presStyleCnt="0"/>
      <dgm:spPr/>
    </dgm:pt>
    <dgm:pt modelId="{C0399904-5537-4E00-8F68-E25ACBF3271B}" type="pres">
      <dgm:prSet presAssocID="{273B80E5-1F85-482A-9100-A558EE808B2A}" presName="iconBgRect" presStyleLbl="bgShp" presStyleIdx="1" presStyleCnt="3"/>
      <dgm:spPr/>
    </dgm:pt>
    <dgm:pt modelId="{11BBD0B4-9342-444D-A9C5-2D5E6370B250}" type="pres">
      <dgm:prSet presAssocID="{273B80E5-1F85-482A-9100-A558EE808B2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m"/>
        </a:ext>
      </dgm:extLst>
    </dgm:pt>
    <dgm:pt modelId="{488F1D96-E0DE-45FA-A465-DB33064B7016}" type="pres">
      <dgm:prSet presAssocID="{273B80E5-1F85-482A-9100-A558EE808B2A}" presName="spaceRect" presStyleCnt="0"/>
      <dgm:spPr/>
    </dgm:pt>
    <dgm:pt modelId="{8A2DC0AE-4983-4808-B403-3214EEB77FCB}" type="pres">
      <dgm:prSet presAssocID="{273B80E5-1F85-482A-9100-A558EE808B2A}" presName="textRect" presStyleLbl="revTx" presStyleIdx="1" presStyleCnt="3">
        <dgm:presLayoutVars>
          <dgm:chMax val="1"/>
          <dgm:chPref val="1"/>
        </dgm:presLayoutVars>
      </dgm:prSet>
      <dgm:spPr/>
    </dgm:pt>
    <dgm:pt modelId="{47E3B5C4-27DC-408D-AEB1-87BBBA76260E}" type="pres">
      <dgm:prSet presAssocID="{6DC2F86E-3736-4476-9464-C26D7E0FB47D}" presName="sibTrans" presStyleCnt="0"/>
      <dgm:spPr/>
    </dgm:pt>
    <dgm:pt modelId="{9CEE9573-38E7-41CB-8D84-E56358F11F0A}" type="pres">
      <dgm:prSet presAssocID="{6C483DFD-5268-4FEA-A0B8-D82EA6FDDF10}" presName="compNode" presStyleCnt="0"/>
      <dgm:spPr/>
    </dgm:pt>
    <dgm:pt modelId="{BE666490-2A69-4C1C-AA39-15D5D3CFD227}" type="pres">
      <dgm:prSet presAssocID="{6C483DFD-5268-4FEA-A0B8-D82EA6FDDF10}" presName="iconBgRect" presStyleLbl="bgShp" presStyleIdx="2" presStyleCnt="3"/>
      <dgm:spPr/>
    </dgm:pt>
    <dgm:pt modelId="{2D5A2688-E2FA-4A93-847E-2DF182EC9CA8}" type="pres">
      <dgm:prSet presAssocID="{6C483DFD-5268-4FEA-A0B8-D82EA6FDDF1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A66EC38A-C44D-4891-9FCB-0B6219C8AB4A}" type="pres">
      <dgm:prSet presAssocID="{6C483DFD-5268-4FEA-A0B8-D82EA6FDDF10}" presName="spaceRect" presStyleCnt="0"/>
      <dgm:spPr/>
    </dgm:pt>
    <dgm:pt modelId="{1ED0132E-4F64-4595-8877-A7AC5383E5EA}" type="pres">
      <dgm:prSet presAssocID="{6C483DFD-5268-4FEA-A0B8-D82EA6FDDF1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DC89323-3ACB-48E2-88B5-5568236A9E9B}" type="presOf" srcId="{33C0F09A-8291-4B73-BBED-CE4F5A858CC2}" destId="{B494B951-28EA-4138-9296-E720E859FE7C}" srcOrd="0" destOrd="0" presId="urn:microsoft.com/office/officeart/2018/5/layout/IconCircleLabelList"/>
    <dgm:cxn modelId="{0FDE7F31-6BA1-4770-9104-6A40771F1549}" srcId="{14FB1EB3-1D6A-417C-B15B-87966E9ACCAB}" destId="{6C483DFD-5268-4FEA-A0B8-D82EA6FDDF10}" srcOrd="2" destOrd="0" parTransId="{F7C13ED8-C5D1-4C23-8BEC-2ACC1DD4105F}" sibTransId="{47CE770E-E883-40AB-B646-62D94A6BD9A5}"/>
    <dgm:cxn modelId="{9044885D-D6A2-4C98-918E-FE82D1489D44}" srcId="{14FB1EB3-1D6A-417C-B15B-87966E9ACCAB}" destId="{33C0F09A-8291-4B73-BBED-CE4F5A858CC2}" srcOrd="0" destOrd="0" parTransId="{94D8F398-287A-4A60-935D-EBF36102425A}" sibTransId="{8F5AA269-CF07-4A8B-A725-7BB58C95AE7C}"/>
    <dgm:cxn modelId="{53717F7A-8A0B-4A03-962A-8BE7775A87F2}" srcId="{14FB1EB3-1D6A-417C-B15B-87966E9ACCAB}" destId="{273B80E5-1F85-482A-9100-A558EE808B2A}" srcOrd="1" destOrd="0" parTransId="{C6A98A48-CC87-4FF3-B1F9-E4C4952BBBA9}" sibTransId="{6DC2F86E-3736-4476-9464-C26D7E0FB47D}"/>
    <dgm:cxn modelId="{538CA2A3-5127-4162-86C9-6D1E299C4C20}" type="presOf" srcId="{273B80E5-1F85-482A-9100-A558EE808B2A}" destId="{8A2DC0AE-4983-4808-B403-3214EEB77FCB}" srcOrd="0" destOrd="0" presId="urn:microsoft.com/office/officeart/2018/5/layout/IconCircleLabelList"/>
    <dgm:cxn modelId="{E6951AE6-875C-485E-9F8A-F9CF96F5D25A}" type="presOf" srcId="{6C483DFD-5268-4FEA-A0B8-D82EA6FDDF10}" destId="{1ED0132E-4F64-4595-8877-A7AC5383E5EA}" srcOrd="0" destOrd="0" presId="urn:microsoft.com/office/officeart/2018/5/layout/IconCircleLabelList"/>
    <dgm:cxn modelId="{A7CDC5FB-A47D-48A9-BCCC-2DE5C289EB6F}" type="presOf" srcId="{14FB1EB3-1D6A-417C-B15B-87966E9ACCAB}" destId="{9AC4A9D5-1DCA-4FA1-A534-578656B78CB2}" srcOrd="0" destOrd="0" presId="urn:microsoft.com/office/officeart/2018/5/layout/IconCircleLabelList"/>
    <dgm:cxn modelId="{5E447D0E-40C1-4AAD-8AA0-F6174001AA53}" type="presParOf" srcId="{9AC4A9D5-1DCA-4FA1-A534-578656B78CB2}" destId="{4CDDE66F-AC9D-4F0A-A829-A3E16AE0D6D6}" srcOrd="0" destOrd="0" presId="urn:microsoft.com/office/officeart/2018/5/layout/IconCircleLabelList"/>
    <dgm:cxn modelId="{1A316A62-282E-4886-A0B3-F43F628908CB}" type="presParOf" srcId="{4CDDE66F-AC9D-4F0A-A829-A3E16AE0D6D6}" destId="{B5EE5A71-AF15-4BEB-99AE-D855FD831B4E}" srcOrd="0" destOrd="0" presId="urn:microsoft.com/office/officeart/2018/5/layout/IconCircleLabelList"/>
    <dgm:cxn modelId="{B944A3DA-3853-42D4-85EB-ED232053ABFD}" type="presParOf" srcId="{4CDDE66F-AC9D-4F0A-A829-A3E16AE0D6D6}" destId="{CFC4E4F4-5A3B-4016-9405-2F9A097E05A0}" srcOrd="1" destOrd="0" presId="urn:microsoft.com/office/officeart/2018/5/layout/IconCircleLabelList"/>
    <dgm:cxn modelId="{B06B0419-D1A3-4AC4-AF9E-9CE4A5866EC1}" type="presParOf" srcId="{4CDDE66F-AC9D-4F0A-A829-A3E16AE0D6D6}" destId="{A6B02C97-0D73-4C6B-B81C-085DD0F68C35}" srcOrd="2" destOrd="0" presId="urn:microsoft.com/office/officeart/2018/5/layout/IconCircleLabelList"/>
    <dgm:cxn modelId="{CCF847B5-3E4E-4165-B252-E8D972A9867E}" type="presParOf" srcId="{4CDDE66F-AC9D-4F0A-A829-A3E16AE0D6D6}" destId="{B494B951-28EA-4138-9296-E720E859FE7C}" srcOrd="3" destOrd="0" presId="urn:microsoft.com/office/officeart/2018/5/layout/IconCircleLabelList"/>
    <dgm:cxn modelId="{7F4D7AA5-DB6D-4162-B6A9-3BE27BD28EF3}" type="presParOf" srcId="{9AC4A9D5-1DCA-4FA1-A534-578656B78CB2}" destId="{4DDF0057-43F9-48C8-8642-6E2C7B5BD61B}" srcOrd="1" destOrd="0" presId="urn:microsoft.com/office/officeart/2018/5/layout/IconCircleLabelList"/>
    <dgm:cxn modelId="{D89A4CA9-0EFC-464E-AFC4-9E87D39D4566}" type="presParOf" srcId="{9AC4A9D5-1DCA-4FA1-A534-578656B78CB2}" destId="{F8C58FB9-819F-43C1-BFC6-E4D424C0A889}" srcOrd="2" destOrd="0" presId="urn:microsoft.com/office/officeart/2018/5/layout/IconCircleLabelList"/>
    <dgm:cxn modelId="{9D6AD9D2-7B39-4AA3-8421-B1F18CA6BDB2}" type="presParOf" srcId="{F8C58FB9-819F-43C1-BFC6-E4D424C0A889}" destId="{C0399904-5537-4E00-8F68-E25ACBF3271B}" srcOrd="0" destOrd="0" presId="urn:microsoft.com/office/officeart/2018/5/layout/IconCircleLabelList"/>
    <dgm:cxn modelId="{9C606E2F-501C-4733-8CE2-BA4762F547DD}" type="presParOf" srcId="{F8C58FB9-819F-43C1-BFC6-E4D424C0A889}" destId="{11BBD0B4-9342-444D-A9C5-2D5E6370B250}" srcOrd="1" destOrd="0" presId="urn:microsoft.com/office/officeart/2018/5/layout/IconCircleLabelList"/>
    <dgm:cxn modelId="{926E73F9-1A2E-417A-9B96-E1911E88D989}" type="presParOf" srcId="{F8C58FB9-819F-43C1-BFC6-E4D424C0A889}" destId="{488F1D96-E0DE-45FA-A465-DB33064B7016}" srcOrd="2" destOrd="0" presId="urn:microsoft.com/office/officeart/2018/5/layout/IconCircleLabelList"/>
    <dgm:cxn modelId="{3CE6327B-3D6D-4F39-BA03-0EB946F2828D}" type="presParOf" srcId="{F8C58FB9-819F-43C1-BFC6-E4D424C0A889}" destId="{8A2DC0AE-4983-4808-B403-3214EEB77FCB}" srcOrd="3" destOrd="0" presId="urn:microsoft.com/office/officeart/2018/5/layout/IconCircleLabelList"/>
    <dgm:cxn modelId="{D936D6F2-5177-40D9-8285-B01A84B3384C}" type="presParOf" srcId="{9AC4A9D5-1DCA-4FA1-A534-578656B78CB2}" destId="{47E3B5C4-27DC-408D-AEB1-87BBBA76260E}" srcOrd="3" destOrd="0" presId="urn:microsoft.com/office/officeart/2018/5/layout/IconCircleLabelList"/>
    <dgm:cxn modelId="{907F2AFE-A0BD-4C63-A7A8-E7DFA8925859}" type="presParOf" srcId="{9AC4A9D5-1DCA-4FA1-A534-578656B78CB2}" destId="{9CEE9573-38E7-41CB-8D84-E56358F11F0A}" srcOrd="4" destOrd="0" presId="urn:microsoft.com/office/officeart/2018/5/layout/IconCircleLabelList"/>
    <dgm:cxn modelId="{49053209-E6C4-4937-A6DC-8FA9F3069618}" type="presParOf" srcId="{9CEE9573-38E7-41CB-8D84-E56358F11F0A}" destId="{BE666490-2A69-4C1C-AA39-15D5D3CFD227}" srcOrd="0" destOrd="0" presId="urn:microsoft.com/office/officeart/2018/5/layout/IconCircleLabelList"/>
    <dgm:cxn modelId="{C74EE563-C743-492D-B1E0-7EFE8B7F39DE}" type="presParOf" srcId="{9CEE9573-38E7-41CB-8D84-E56358F11F0A}" destId="{2D5A2688-E2FA-4A93-847E-2DF182EC9CA8}" srcOrd="1" destOrd="0" presId="urn:microsoft.com/office/officeart/2018/5/layout/IconCircleLabelList"/>
    <dgm:cxn modelId="{01935D13-E3C7-4CCE-8476-5972A5A2BB03}" type="presParOf" srcId="{9CEE9573-38E7-41CB-8D84-E56358F11F0A}" destId="{A66EC38A-C44D-4891-9FCB-0B6219C8AB4A}" srcOrd="2" destOrd="0" presId="urn:microsoft.com/office/officeart/2018/5/layout/IconCircleLabelList"/>
    <dgm:cxn modelId="{D8BF4E4C-C547-413B-A711-828CBA43C574}" type="presParOf" srcId="{9CEE9573-38E7-41CB-8D84-E56358F11F0A}" destId="{1ED0132E-4F64-4595-8877-A7AC5383E5E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E5A71-AF15-4BEB-99AE-D855FD831B4E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4E4F4-5A3B-4016-9405-2F9A097E05A0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94B951-28EA-4138-9296-E720E859FE7C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700" kern="1200" dirty="0" err="1"/>
            <a:t>die</a:t>
          </a:r>
          <a:r>
            <a:rPr lang="pl-PL" sz="1700" kern="1200" dirty="0"/>
            <a:t> </a:t>
          </a:r>
          <a:r>
            <a:rPr lang="pl-PL" sz="1700" kern="1200" dirty="0" err="1"/>
            <a:t>Einleitung</a:t>
          </a:r>
          <a:endParaRPr lang="en-US" sz="1700" kern="1200" dirty="0"/>
        </a:p>
      </dsp:txBody>
      <dsp:txXfrm>
        <a:off x="35606" y="2695306"/>
        <a:ext cx="2981250" cy="720000"/>
      </dsp:txXfrm>
    </dsp:sp>
    <dsp:sp modelId="{C0399904-5537-4E00-8F68-E25ACBF3271B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BD0B4-9342-444D-A9C5-2D5E6370B250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2DC0AE-4983-4808-B403-3214EEB77FCB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700" kern="1200" dirty="0" err="1"/>
            <a:t>Aufgliederung</a:t>
          </a:r>
          <a:r>
            <a:rPr lang="pl-PL" sz="1700" kern="1200" dirty="0"/>
            <a:t> der </a:t>
          </a:r>
          <a:r>
            <a:rPr lang="pl-PL" sz="1700" kern="1200" dirty="0" err="1"/>
            <a:t>Bilanzierungsgrundsätze</a:t>
          </a:r>
          <a:r>
            <a:rPr lang="pl-PL" sz="1700" kern="1200" dirty="0"/>
            <a:t> </a:t>
          </a:r>
          <a:endParaRPr lang="en-US" sz="1700" kern="1200" dirty="0"/>
        </a:p>
      </dsp:txBody>
      <dsp:txXfrm>
        <a:off x="3538574" y="2695306"/>
        <a:ext cx="2981250" cy="720000"/>
      </dsp:txXfrm>
    </dsp:sp>
    <dsp:sp modelId="{BE666490-2A69-4C1C-AA39-15D5D3CFD227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A2688-E2FA-4A93-847E-2DF182EC9CA8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D0132E-4F64-4595-8877-A7AC5383E5EA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700" kern="1200" dirty="0" err="1"/>
            <a:t>die</a:t>
          </a:r>
          <a:r>
            <a:rPr lang="pl-PL" sz="1700" kern="1200" dirty="0"/>
            <a:t> </a:t>
          </a:r>
          <a:r>
            <a:rPr lang="pl-PL" sz="1700" kern="1200" dirty="0" err="1"/>
            <a:t>Zusammenfassung</a:t>
          </a:r>
          <a:endParaRPr lang="en-US" sz="1700" kern="1200" dirty="0"/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29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84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19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37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01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4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40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99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50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626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1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D6F1F715-B1B3-4EAF-8307-2819821DE678}" type="datetimeFigureOut">
              <a:rPr lang="pl-PL" smtClean="0"/>
              <a:t>2023-04-24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91DE3FBE-D329-49CD-A3CE-1CC3ABA74B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485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triebsausgabe.de/wiki/bilanzierungsgrundsaetze/" TargetMode="External"/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hyperlink" Target="https://www.brennecke-rechtsanwaelte.de/Grundsaetze-der-ordnungsgemaessen-Buchfuehrung-GoB_17758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58446" y="2175938"/>
            <a:ext cx="8144342" cy="2142915"/>
          </a:xfrm>
        </p:spPr>
        <p:txBody>
          <a:bodyPr/>
          <a:lstStyle/>
          <a:p>
            <a:r>
              <a:rPr lang="pl-PL" sz="4400" dirty="0" err="1"/>
              <a:t>Bilanzierungsgrundsätze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62099" y="4093030"/>
            <a:ext cx="9076871" cy="1046234"/>
          </a:xfrm>
        </p:spPr>
        <p:txBody>
          <a:bodyPr>
            <a:normAutofit/>
          </a:bodyPr>
          <a:lstStyle/>
          <a:p>
            <a:r>
              <a:rPr lang="pl-PL"/>
              <a:t>Wiktoria Goch </a:t>
            </a:r>
          </a:p>
          <a:p>
            <a:r>
              <a:rPr lang="pl-PL"/>
              <a:t>Finanse i Rachunkowość, rok II, stopień I</a:t>
            </a:r>
          </a:p>
          <a:p>
            <a:r>
              <a:rPr lang="pl-PL"/>
              <a:t>Nr albumu 121496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AE48440-41D5-23AE-A19D-2DABDDA72D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83" t="22524" r="24196" b="25062"/>
          <a:stretch/>
        </p:blipFill>
        <p:spPr>
          <a:xfrm>
            <a:off x="0" y="0"/>
            <a:ext cx="2089212" cy="212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3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32C9B7B-3F14-5E07-3473-08F457CD2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106963"/>
              </p:ext>
            </p:extLst>
          </p:nvPr>
        </p:nvGraphicFramePr>
        <p:xfrm>
          <a:off x="2281561" y="674703"/>
          <a:ext cx="7217546" cy="5442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773">
                  <a:extLst>
                    <a:ext uri="{9D8B030D-6E8A-4147-A177-3AD203B41FA5}">
                      <a16:colId xmlns:a16="http://schemas.microsoft.com/office/drawing/2014/main" val="3789689324"/>
                    </a:ext>
                  </a:extLst>
                </a:gridCol>
                <a:gridCol w="3608773">
                  <a:extLst>
                    <a:ext uri="{9D8B030D-6E8A-4147-A177-3AD203B41FA5}">
                      <a16:colId xmlns:a16="http://schemas.microsoft.com/office/drawing/2014/main" val="2161177698"/>
                    </a:ext>
                  </a:extLst>
                </a:gridCol>
              </a:tblGrid>
              <a:tr h="2634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0435" algn="l"/>
                        </a:tabLst>
                      </a:pPr>
                      <a:r>
                        <a:rPr lang="pl-PL" sz="1400" dirty="0" err="1">
                          <a:effectLst/>
                        </a:rPr>
                        <a:t>das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Wörterbuch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052312"/>
                  </a:ext>
                </a:extLst>
              </a:tr>
              <a:tr h="819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0435" algn="l"/>
                        </a:tabLst>
                      </a:pPr>
                      <a:r>
                        <a:rPr lang="pl-PL" sz="1400">
                          <a:effectLst/>
                        </a:rPr>
                        <a:t>das Handelsgesetzbuch - kodeks handlowy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das Prinzip der vorsichtigen Bewertung - zasada ostrożnej wyceny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331468"/>
                  </a:ext>
                </a:extLst>
              </a:tr>
              <a:tr h="541389">
                <a:tc>
                  <a:txBody>
                    <a:bodyPr/>
                    <a:lstStyle/>
                    <a:p>
                      <a:pPr marL="698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10030" algn="l"/>
                          <a:tab pos="2950210" algn="l"/>
                          <a:tab pos="4390390" algn="l"/>
                        </a:tabLst>
                      </a:pPr>
                      <a:r>
                        <a:rPr lang="pl-PL" sz="1400">
                          <a:effectLst/>
                        </a:rPr>
                        <a:t>der Ansatzgrundsatz -zasada podejścia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die Abgrenzung der Sache nach - rozgraniczenie sprawy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275106"/>
                  </a:ext>
                </a:extLst>
              </a:tr>
              <a:tr h="541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0435" algn="l"/>
                        </a:tabLst>
                      </a:pPr>
                      <a:r>
                        <a:rPr lang="pl-PL" sz="1400">
                          <a:effectLst/>
                        </a:rPr>
                        <a:t>der Bewertungsgrundsatz - zasad wyceny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das Going-Concern-Prinzip - zasada kontynuacji działalności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0399140"/>
                  </a:ext>
                </a:extLst>
              </a:tr>
              <a:tr h="819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10030" algn="l"/>
                          <a:tab pos="2950210" algn="l"/>
                          <a:tab pos="4390390" algn="l"/>
                        </a:tabLst>
                      </a:pPr>
                      <a:r>
                        <a:rPr lang="pl-PL" sz="1400">
                          <a:effectLst/>
                        </a:rPr>
                        <a:t>der Abgrenzungsgrundsatz - zasada delimitacji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Grundsatz der Klarheit und Übersichtlichkeit - zasada jasności i przejrzystości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687645"/>
                  </a:ext>
                </a:extLst>
              </a:tr>
              <a:tr h="819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10030" algn="l"/>
                          <a:tab pos="2950210" algn="l"/>
                          <a:tab pos="4390390" algn="l"/>
                        </a:tabLst>
                      </a:pPr>
                      <a:r>
                        <a:rPr lang="pl-PL" sz="1400">
                          <a:effectLst/>
                        </a:rPr>
                        <a:t>der Ergänzende Grundsatz - zasada uzupełniająca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0435" algn="l"/>
                        </a:tabLst>
                      </a:pPr>
                      <a:r>
                        <a:rPr lang="pl-PL" sz="1400">
                          <a:effectLst/>
                        </a:rPr>
                        <a:t>Grundsatz der Richtigkeit und Vollständigkeit - zasada poprawności i kompletności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1537775"/>
                  </a:ext>
                </a:extLst>
              </a:tr>
              <a:tr h="541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0435" algn="l"/>
                        </a:tabLst>
                      </a:pPr>
                      <a:r>
                        <a:rPr lang="pl-PL" sz="1400">
                          <a:effectLst/>
                        </a:rPr>
                        <a:t>das Realisationsprinzip - zasada realizacji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0435" algn="l"/>
                        </a:tabLst>
                      </a:pPr>
                      <a:r>
                        <a:rPr lang="pl-PL" sz="1400">
                          <a:effectLst/>
                        </a:rPr>
                        <a:t>Grundsatz der formellen Kontinuität - zasada ciągłości formalnej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7027906"/>
                  </a:ext>
                </a:extLst>
              </a:tr>
              <a:tr h="1096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0435" algn="l"/>
                        </a:tabLst>
                      </a:pPr>
                      <a:r>
                        <a:rPr lang="pl-PL" sz="1400" dirty="0" err="1">
                          <a:effectLst/>
                        </a:rPr>
                        <a:t>das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Imparitätsprinzip</a:t>
                      </a:r>
                      <a:r>
                        <a:rPr lang="pl-PL" sz="1400" dirty="0">
                          <a:effectLst/>
                        </a:rPr>
                        <a:t> - zasada równości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Grundsatz</a:t>
                      </a:r>
                      <a:r>
                        <a:rPr lang="pl-PL" sz="1400" dirty="0">
                          <a:effectLst/>
                        </a:rPr>
                        <a:t> der </a:t>
                      </a:r>
                      <a:r>
                        <a:rPr lang="pl-PL" sz="1400" dirty="0" err="1">
                          <a:effectLst/>
                        </a:rPr>
                        <a:t>materiellen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Kontinuität</a:t>
                      </a:r>
                      <a:r>
                        <a:rPr lang="pl-PL" sz="1400" dirty="0">
                          <a:effectLst/>
                        </a:rPr>
                        <a:t> - zasada ciągłości materiału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0435" algn="l"/>
                        </a:tabLs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85109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F24D5AC-BEA5-8D8D-8E26-235F7C0EF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39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9800" algn="l"/>
              </a:tabLst>
            </a:pPr>
            <a:r>
              <a:rPr kumimoji="0" lang="pl-PL" altLang="pl-P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25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3FB29C5-9E32-4F49-A689-B10EE31E5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8DDAAC-DCAB-1AA6-2CDA-39A577810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Abschlie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end sei erw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hnt, dass alle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Bilanzierungsgrundsätze f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ü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eine ordnungsgem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äβ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Buchf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ü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hrung sehr wichtig sind.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F478D-A773-43B4-80DF-A229B5A0F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4668B3-D82D-4011-810E-1D47D3FC0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756813-AFA6-4588-BE17-2C5032F07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1F3C65-2218-406A-8F6B-425015920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EADC416-2CB9-42D8-B647-6B83826E2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3244EEC-028E-41B0-918C-004185357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08BE727-A9F7-4F6A-AB25-6100EC581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DB03F5-6EDF-4104-A2F1-4C7F5AA1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6318998-C19E-4594-9FB4-193BC2661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34D2EEE-E18B-47B9-90F1-2BA9D8D1A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782" y="620772"/>
            <a:ext cx="10952424" cy="561645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8F9E258-400D-7361-986D-C168EB6BA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100" dirty="0" err="1"/>
              <a:t>Danke</a:t>
            </a:r>
            <a:r>
              <a:rPr lang="en-US" sz="5100" dirty="0"/>
              <a:t> für </a:t>
            </a:r>
            <a:r>
              <a:rPr lang="en-US" sz="5100" dirty="0" err="1"/>
              <a:t>Ihre</a:t>
            </a:r>
            <a:r>
              <a:rPr lang="en-US" sz="5100" dirty="0"/>
              <a:t> </a:t>
            </a:r>
            <a:r>
              <a:rPr lang="en-US" sz="5100" dirty="0" err="1"/>
              <a:t>Aufmerksamkeit</a:t>
            </a:r>
            <a:endParaRPr lang="en-US" sz="51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A1CD3F9-5F28-78F1-0435-801501651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7386" y="3991442"/>
            <a:ext cx="5706822" cy="1576860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pl-PL" sz="2300" u="sng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</a:rPr>
              <a:t>Quellen</a:t>
            </a:r>
            <a:r>
              <a:rPr lang="pl-PL" sz="2300" u="sng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pl-PL" sz="23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https://www.betriebsausgabe.de/wiki/bilanzierungsgrundsaetze/</a:t>
            </a:r>
            <a:r>
              <a:rPr lang="pl-PL" sz="23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pl-PL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- 21.03.2023</a:t>
            </a:r>
            <a:endParaRPr lang="pl-PL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pl-PL" sz="23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https://www.brennecke-rechtsanwaelte.de/Grundsaetze-der-ordnungsgemaessen-Buchfuehrung-GoB_177587</a:t>
            </a:r>
            <a:r>
              <a:rPr lang="pl-PL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- 21.03.2023</a:t>
            </a:r>
            <a:endParaRPr lang="pl-PL" sz="2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600" kern="1200" spc="8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F18E515-60E5-43F8-A05E-92AE00EBC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29DCB65-8532-4281-AAE2-A65DD7F3E3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C79C354-91BA-494C-BC93-779E73C42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FF5F9B5-9D53-48DF-AE33-00386EC54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B6112569-F30E-C017-53CF-52C6B2DCC6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28703" y="1562546"/>
            <a:ext cx="3750954" cy="3750954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08D7D96C-9DAD-F688-D510-9D880334D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906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3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0F9E8A-7D03-F1FA-ACA8-E8D72783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AGENDA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2013B5E-2EA6-D164-0AF5-C84A11415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2727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075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577554-36D9-4AB4-9D46-76AC4A790B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F55E26-3E89-4C31-ADE5-C94730585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5E873-2EC1-4744-A510-C9CED8A5E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CEB23F-DC25-4957-A6C5-2D060645B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439589-68CE-4F2E-8851-4A2A43EC2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50AFDAA-823E-410E-AA59-59B163EC37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94F9F62-BFA0-4A06-9FEB-B0C393C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FBCD850-0871-4F29-8821-5B688719F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1AA55ABF-213F-4B65-8B7E-1ED8609F2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400" y="945072"/>
            <a:ext cx="10339129" cy="4055144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F8DB4189-B5C4-45EA-AFC5-6739032B8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624" y="1107268"/>
            <a:ext cx="10012680" cy="3730752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9357" y="1447184"/>
            <a:ext cx="9369214" cy="30691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000" b="0" kern="1200" cap="all" spc="-100" baseline="0">
                <a:solidFill>
                  <a:schemeClr val="bg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rPr>
              <a:t>Bilanzierungsgrundsätze </a:t>
            </a:r>
          </a:p>
        </p:txBody>
      </p:sp>
    </p:spTree>
    <p:extLst>
      <p:ext uri="{BB962C8B-B14F-4D97-AF65-F5344CB8AC3E}">
        <p14:creationId xmlns:p14="http://schemas.microsoft.com/office/powerpoint/2010/main" val="2470409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pl-PL" sz="3100" dirty="0" err="1">
                <a:solidFill>
                  <a:schemeClr val="bg1"/>
                </a:solidFill>
              </a:rPr>
              <a:t>Die</a:t>
            </a:r>
            <a:r>
              <a:rPr lang="pl-PL" sz="3100" dirty="0">
                <a:solidFill>
                  <a:schemeClr val="bg1"/>
                </a:solidFill>
              </a:rPr>
              <a:t> </a:t>
            </a:r>
            <a:r>
              <a:rPr lang="pl-PL" sz="3100" dirty="0" err="1">
                <a:solidFill>
                  <a:schemeClr val="bg1"/>
                </a:solidFill>
              </a:rPr>
              <a:t>Grundsätze</a:t>
            </a:r>
            <a:r>
              <a:rPr lang="pl-PL" sz="3100" dirty="0">
                <a:solidFill>
                  <a:schemeClr val="bg1"/>
                </a:solidFill>
              </a:rPr>
              <a:t> </a:t>
            </a:r>
            <a:r>
              <a:rPr lang="pl-PL" sz="3100" dirty="0" err="1">
                <a:solidFill>
                  <a:schemeClr val="bg1"/>
                </a:solidFill>
              </a:rPr>
              <a:t>ordnungsgemäßer</a:t>
            </a:r>
            <a:r>
              <a:rPr lang="pl-PL" sz="3100" dirty="0">
                <a:solidFill>
                  <a:schemeClr val="bg1"/>
                </a:solidFill>
              </a:rPr>
              <a:t> </a:t>
            </a:r>
            <a:r>
              <a:rPr lang="pl-PL" sz="3100" dirty="0" err="1">
                <a:solidFill>
                  <a:schemeClr val="bg1"/>
                </a:solidFill>
              </a:rPr>
              <a:t>Bilanzierung</a:t>
            </a:r>
            <a:r>
              <a:rPr lang="pl-PL" sz="3100" dirty="0">
                <a:solidFill>
                  <a:schemeClr val="bg1"/>
                </a:solidFill>
              </a:rPr>
              <a:t>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42857" y="568575"/>
            <a:ext cx="5682343" cy="6051681"/>
          </a:xfrm>
        </p:spPr>
        <p:txBody>
          <a:bodyPr anchor="ctr">
            <a:normAutofit/>
          </a:bodyPr>
          <a:lstStyle/>
          <a:p>
            <a:r>
              <a:rPr lang="pl-PL" sz="2000" b="1" dirty="0" err="1"/>
              <a:t>Bewertungsgrundsätze</a:t>
            </a:r>
            <a:r>
              <a:rPr lang="pl-PL" sz="2000" b="1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/>
              <a:t>Das </a:t>
            </a:r>
            <a:r>
              <a:rPr lang="pl-PL" sz="2000" b="1" dirty="0" err="1"/>
              <a:t>Realisationsprinzip</a:t>
            </a:r>
            <a:r>
              <a:rPr lang="pl-PL" sz="2000" b="1" dirty="0"/>
              <a:t> </a:t>
            </a:r>
            <a:r>
              <a:rPr lang="pl-PL" sz="2000" dirty="0"/>
              <a:t>- Das </a:t>
            </a:r>
            <a:r>
              <a:rPr lang="pl-PL" sz="2000" dirty="0" err="1"/>
              <a:t>Realisationsprinzip</a:t>
            </a:r>
            <a:r>
              <a:rPr lang="pl-PL" sz="2000" dirty="0"/>
              <a:t> </a:t>
            </a:r>
            <a:r>
              <a:rPr lang="pl-PL" sz="2000" dirty="0" err="1"/>
              <a:t>sagt</a:t>
            </a:r>
            <a:r>
              <a:rPr lang="pl-PL" sz="2000" dirty="0"/>
              <a:t> </a:t>
            </a:r>
            <a:r>
              <a:rPr lang="pl-PL" sz="2000" dirty="0" err="1"/>
              <a:t>aus</a:t>
            </a:r>
            <a:r>
              <a:rPr lang="pl-PL" sz="2000" dirty="0"/>
              <a:t>, </a:t>
            </a:r>
            <a:r>
              <a:rPr lang="pl-PL" sz="2000" dirty="0" err="1"/>
              <a:t>dass</a:t>
            </a:r>
            <a:r>
              <a:rPr lang="pl-PL" sz="2000" dirty="0"/>
              <a:t> nur </a:t>
            </a:r>
            <a:r>
              <a:rPr lang="pl-PL" sz="2000" dirty="0" err="1"/>
              <a:t>realisierte</a:t>
            </a:r>
            <a:r>
              <a:rPr lang="pl-PL" sz="2000" dirty="0"/>
              <a:t> </a:t>
            </a:r>
            <a:r>
              <a:rPr lang="pl-PL" sz="2000" dirty="0" err="1"/>
              <a:t>Gewinne</a:t>
            </a:r>
            <a:r>
              <a:rPr lang="pl-PL" sz="2000" dirty="0"/>
              <a:t> </a:t>
            </a:r>
            <a:r>
              <a:rPr lang="pl-PL" sz="2000" dirty="0" err="1"/>
              <a:t>und</a:t>
            </a:r>
            <a:r>
              <a:rPr lang="pl-PL" sz="2000" dirty="0"/>
              <a:t> </a:t>
            </a:r>
            <a:r>
              <a:rPr lang="pl-PL" sz="2000" dirty="0" err="1"/>
              <a:t>Verluste</a:t>
            </a:r>
            <a:r>
              <a:rPr lang="pl-PL" sz="2000" dirty="0"/>
              <a:t> in der </a:t>
            </a:r>
            <a:r>
              <a:rPr lang="pl-PL" sz="2000" dirty="0" err="1"/>
              <a:t>Jahresbilanz</a:t>
            </a:r>
            <a:r>
              <a:rPr lang="pl-PL" sz="2000" dirty="0"/>
              <a:t> </a:t>
            </a:r>
            <a:r>
              <a:rPr lang="pl-PL" sz="2000" dirty="0" err="1"/>
              <a:t>ausgewiesen</a:t>
            </a:r>
            <a:r>
              <a:rPr lang="pl-PL" sz="2000" dirty="0"/>
              <a:t> </a:t>
            </a:r>
            <a:r>
              <a:rPr lang="pl-PL" sz="2000" dirty="0" err="1"/>
              <a:t>und</a:t>
            </a:r>
            <a:r>
              <a:rPr lang="pl-PL" sz="2000" dirty="0"/>
              <a:t> </a:t>
            </a:r>
            <a:r>
              <a:rPr lang="pl-PL" sz="2000" dirty="0" err="1"/>
              <a:t>eingerechnet</a:t>
            </a:r>
            <a:r>
              <a:rPr lang="pl-PL" sz="2000" dirty="0"/>
              <a:t> </a:t>
            </a:r>
            <a:r>
              <a:rPr lang="pl-PL" sz="2000" dirty="0" err="1"/>
              <a:t>werden</a:t>
            </a:r>
            <a:r>
              <a:rPr lang="pl-PL" sz="2000" dirty="0"/>
              <a:t> </a:t>
            </a:r>
            <a:r>
              <a:rPr lang="pl-PL" sz="2000" dirty="0" err="1"/>
              <a:t>dürfen</a:t>
            </a:r>
            <a:r>
              <a:rPr lang="pl-PL" sz="2000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 err="1"/>
              <a:t>Imparitätsprinzip</a:t>
            </a:r>
            <a:r>
              <a:rPr lang="pl-PL" sz="2000" dirty="0"/>
              <a:t> - Das </a:t>
            </a:r>
            <a:r>
              <a:rPr lang="pl-PL" sz="2000" dirty="0" err="1"/>
              <a:t>Imparitätsprinzip</a:t>
            </a:r>
            <a:r>
              <a:rPr lang="pl-PL" sz="2000" dirty="0"/>
              <a:t> </a:t>
            </a:r>
            <a:r>
              <a:rPr lang="pl-PL" sz="2000" dirty="0" err="1"/>
              <a:t>konkretisiert</a:t>
            </a:r>
            <a:r>
              <a:rPr lang="pl-PL" sz="2000" dirty="0"/>
              <a:t> </a:t>
            </a:r>
            <a:r>
              <a:rPr lang="pl-PL" sz="2000" dirty="0" err="1"/>
              <a:t>Realisationsprinzip</a:t>
            </a:r>
            <a:r>
              <a:rPr lang="pl-PL" sz="2000" dirty="0"/>
              <a:t>  </a:t>
            </a:r>
            <a:r>
              <a:rPr lang="pl-PL" sz="2000" dirty="0" err="1"/>
              <a:t>dahingehend</a:t>
            </a:r>
            <a:r>
              <a:rPr lang="pl-PL" sz="2000" dirty="0"/>
              <a:t>, </a:t>
            </a:r>
            <a:r>
              <a:rPr lang="pl-PL" sz="2000" dirty="0" err="1"/>
              <a:t>dass</a:t>
            </a:r>
            <a:r>
              <a:rPr lang="pl-PL" sz="2000" dirty="0"/>
              <a:t> </a:t>
            </a:r>
            <a:r>
              <a:rPr lang="pl-PL" sz="2000" dirty="0" err="1"/>
              <a:t>noch</a:t>
            </a:r>
            <a:r>
              <a:rPr lang="pl-PL" sz="2000" dirty="0"/>
              <a:t> </a:t>
            </a:r>
            <a:r>
              <a:rPr lang="pl-PL" sz="2000" dirty="0" err="1"/>
              <a:t>nicht</a:t>
            </a:r>
            <a:r>
              <a:rPr lang="pl-PL" sz="2000" dirty="0"/>
              <a:t> </a:t>
            </a:r>
            <a:r>
              <a:rPr lang="pl-PL" sz="2000" dirty="0" err="1"/>
              <a:t>realisierte</a:t>
            </a:r>
            <a:r>
              <a:rPr lang="pl-PL" sz="2000" dirty="0"/>
              <a:t> </a:t>
            </a:r>
            <a:r>
              <a:rPr lang="pl-PL" sz="2000" dirty="0" err="1"/>
              <a:t>und</a:t>
            </a:r>
            <a:r>
              <a:rPr lang="pl-PL" sz="2000" dirty="0"/>
              <a:t> </a:t>
            </a:r>
            <a:r>
              <a:rPr lang="pl-PL" sz="2000" dirty="0" err="1"/>
              <a:t>zu</a:t>
            </a:r>
            <a:r>
              <a:rPr lang="pl-PL" sz="2000" dirty="0"/>
              <a:t> </a:t>
            </a:r>
            <a:r>
              <a:rPr lang="pl-PL" sz="2000" dirty="0" err="1"/>
              <a:t>erwartende</a:t>
            </a:r>
            <a:r>
              <a:rPr lang="pl-PL" sz="2000" dirty="0"/>
              <a:t> </a:t>
            </a:r>
            <a:r>
              <a:rPr lang="pl-PL" sz="2000" dirty="0" err="1"/>
              <a:t>Verluste</a:t>
            </a:r>
            <a:r>
              <a:rPr lang="pl-PL" sz="2000" dirty="0"/>
              <a:t> </a:t>
            </a:r>
            <a:r>
              <a:rPr lang="pl-PL" sz="2000" dirty="0" err="1"/>
              <a:t>frühzeitig</a:t>
            </a:r>
            <a:r>
              <a:rPr lang="pl-PL" sz="2000" dirty="0"/>
              <a:t> in </a:t>
            </a:r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Bilanz</a:t>
            </a:r>
            <a:r>
              <a:rPr lang="pl-PL" sz="2000" dirty="0"/>
              <a:t> </a:t>
            </a:r>
            <a:r>
              <a:rPr lang="pl-PL" sz="2000" dirty="0" err="1"/>
              <a:t>einzubeziehen</a:t>
            </a:r>
            <a:r>
              <a:rPr lang="pl-PL" sz="2000" dirty="0"/>
              <a:t> </a:t>
            </a:r>
            <a:r>
              <a:rPr lang="pl-PL" sz="2000" dirty="0" err="1"/>
              <a:t>sind</a:t>
            </a:r>
            <a:r>
              <a:rPr lang="pl-PL" sz="2000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/>
              <a:t>Das </a:t>
            </a:r>
            <a:r>
              <a:rPr lang="pl-PL" sz="2000" b="1" dirty="0" err="1"/>
              <a:t>Prinzip</a:t>
            </a:r>
            <a:r>
              <a:rPr lang="pl-PL" sz="2000" b="1" dirty="0"/>
              <a:t> der </a:t>
            </a:r>
            <a:r>
              <a:rPr lang="pl-PL" sz="2000" b="1" dirty="0" err="1"/>
              <a:t>vorsichtigen</a:t>
            </a:r>
            <a:r>
              <a:rPr lang="pl-PL" sz="2000" b="1" dirty="0"/>
              <a:t> </a:t>
            </a:r>
            <a:r>
              <a:rPr lang="pl-PL" sz="2000" b="1" dirty="0" err="1"/>
              <a:t>Bewertung</a:t>
            </a:r>
            <a:r>
              <a:rPr lang="pl-PL" sz="2000" b="1" dirty="0"/>
              <a:t> </a:t>
            </a:r>
            <a:r>
              <a:rPr lang="pl-PL" sz="2000" dirty="0"/>
              <a:t>- Das </a:t>
            </a:r>
            <a:r>
              <a:rPr lang="pl-PL" sz="2000" dirty="0" err="1"/>
              <a:t>Prinzip</a:t>
            </a:r>
            <a:r>
              <a:rPr lang="pl-PL" sz="2000" dirty="0"/>
              <a:t> der </a:t>
            </a:r>
            <a:r>
              <a:rPr lang="pl-PL" sz="2000" dirty="0" err="1"/>
              <a:t>vorsichtigen</a:t>
            </a:r>
            <a:r>
              <a:rPr lang="pl-PL" sz="2000" dirty="0"/>
              <a:t> </a:t>
            </a:r>
            <a:r>
              <a:rPr lang="pl-PL" sz="2000" dirty="0" err="1"/>
              <a:t>Bewertung</a:t>
            </a:r>
            <a:r>
              <a:rPr lang="pl-PL" sz="2000" dirty="0"/>
              <a:t> </a:t>
            </a:r>
            <a:r>
              <a:rPr lang="pl-PL" sz="2000" dirty="0" err="1"/>
              <a:t>sieht</a:t>
            </a:r>
            <a:r>
              <a:rPr lang="pl-PL" sz="2000" dirty="0"/>
              <a:t> </a:t>
            </a:r>
            <a:r>
              <a:rPr lang="pl-PL" sz="2000" dirty="0" err="1"/>
              <a:t>vor</a:t>
            </a:r>
            <a:r>
              <a:rPr lang="pl-PL" sz="2000" dirty="0"/>
              <a:t>, </a:t>
            </a:r>
            <a:r>
              <a:rPr lang="pl-PL" sz="2000" dirty="0" err="1"/>
              <a:t>dass</a:t>
            </a:r>
            <a:r>
              <a:rPr lang="pl-PL" sz="2000" dirty="0"/>
              <a:t> </a:t>
            </a:r>
            <a:r>
              <a:rPr lang="pl-PL" sz="2000" dirty="0" err="1"/>
              <a:t>Aktiva</a:t>
            </a:r>
            <a:r>
              <a:rPr lang="pl-PL" sz="2000" dirty="0"/>
              <a:t> </a:t>
            </a:r>
            <a:r>
              <a:rPr lang="pl-PL" sz="2000" dirty="0" err="1"/>
              <a:t>so</a:t>
            </a:r>
            <a:r>
              <a:rPr lang="pl-PL" sz="2000" dirty="0"/>
              <a:t> </a:t>
            </a:r>
            <a:r>
              <a:rPr lang="pl-PL" sz="2000" dirty="0" err="1"/>
              <a:t>niedrig</a:t>
            </a:r>
            <a:r>
              <a:rPr lang="pl-PL" sz="2000" dirty="0"/>
              <a:t> wie </a:t>
            </a:r>
            <a:r>
              <a:rPr lang="pl-PL" sz="2000" dirty="0" err="1"/>
              <a:t>möglich</a:t>
            </a:r>
            <a:r>
              <a:rPr lang="pl-PL" sz="2000" dirty="0"/>
              <a:t> </a:t>
            </a:r>
            <a:r>
              <a:rPr lang="pl-PL" sz="2000" dirty="0" err="1"/>
              <a:t>und</a:t>
            </a:r>
            <a:r>
              <a:rPr lang="pl-PL" sz="2000" dirty="0"/>
              <a:t> Passiva </a:t>
            </a:r>
            <a:r>
              <a:rPr lang="pl-PL" sz="2000" dirty="0" err="1"/>
              <a:t>so</a:t>
            </a:r>
            <a:r>
              <a:rPr lang="pl-PL" sz="2000" dirty="0"/>
              <a:t> </a:t>
            </a:r>
            <a:r>
              <a:rPr lang="pl-PL" sz="2000" dirty="0" err="1"/>
              <a:t>hoch</a:t>
            </a:r>
            <a:r>
              <a:rPr lang="pl-PL" sz="2000" dirty="0"/>
              <a:t> wie </a:t>
            </a:r>
            <a:r>
              <a:rPr lang="pl-PL" sz="2000" dirty="0" err="1"/>
              <a:t>möglich</a:t>
            </a:r>
            <a:r>
              <a:rPr lang="pl-PL" sz="2000" dirty="0"/>
              <a:t> </a:t>
            </a:r>
            <a:r>
              <a:rPr lang="pl-PL" sz="2000" dirty="0" err="1"/>
              <a:t>bewertet</a:t>
            </a:r>
            <a:r>
              <a:rPr lang="pl-PL" sz="2000" dirty="0"/>
              <a:t> </a:t>
            </a:r>
            <a:r>
              <a:rPr lang="pl-PL" sz="2000" dirty="0" err="1"/>
              <a:t>werden</a:t>
            </a:r>
            <a:r>
              <a:rPr lang="pl-PL" sz="20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1538934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pl-PL" sz="3100">
                <a:solidFill>
                  <a:schemeClr val="bg1"/>
                </a:solidFill>
              </a:rPr>
              <a:t>Die Grundsätze ordnungsgemäßer Bilanzierung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pl-PL" sz="2000" b="1" dirty="0" err="1"/>
              <a:t>Abgrenzungsgrundsätze</a:t>
            </a:r>
            <a:r>
              <a:rPr lang="pl-PL" sz="2000" b="1" dirty="0"/>
              <a:t>:</a:t>
            </a:r>
          </a:p>
          <a:p>
            <a:endParaRPr lang="pl-PL" sz="2000" b="1" dirty="0"/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 err="1"/>
              <a:t>Abgrenzung</a:t>
            </a:r>
            <a:r>
              <a:rPr lang="pl-PL" sz="2000" b="1" dirty="0"/>
              <a:t> der </a:t>
            </a:r>
            <a:r>
              <a:rPr lang="pl-PL" sz="2000" b="1" dirty="0" err="1"/>
              <a:t>Sache</a:t>
            </a:r>
            <a:r>
              <a:rPr lang="pl-PL" sz="2000" b="1" dirty="0"/>
              <a:t> </a:t>
            </a:r>
            <a:r>
              <a:rPr lang="pl-PL" sz="2000" b="1" dirty="0" err="1"/>
              <a:t>nach</a:t>
            </a:r>
            <a:r>
              <a:rPr lang="pl-PL" sz="2000" b="1" dirty="0"/>
              <a:t> </a:t>
            </a:r>
            <a:r>
              <a:rPr lang="pl-PL" sz="2000" dirty="0"/>
              <a:t>- </a:t>
            </a:r>
            <a:r>
              <a:rPr lang="pl-PL" sz="2000" dirty="0" err="1"/>
              <a:t>Erträge</a:t>
            </a:r>
            <a:r>
              <a:rPr lang="pl-PL" sz="2000" dirty="0"/>
              <a:t> </a:t>
            </a:r>
            <a:r>
              <a:rPr lang="pl-PL" sz="2000" dirty="0" err="1"/>
              <a:t>sind</a:t>
            </a:r>
            <a:r>
              <a:rPr lang="pl-PL" sz="2000" dirty="0"/>
              <a:t> </a:t>
            </a:r>
            <a:r>
              <a:rPr lang="pl-PL" sz="2000" dirty="0" err="1"/>
              <a:t>jenen</a:t>
            </a:r>
            <a:r>
              <a:rPr lang="pl-PL" sz="2000" dirty="0"/>
              <a:t> </a:t>
            </a:r>
            <a:r>
              <a:rPr lang="pl-PL" sz="2000" dirty="0" err="1"/>
              <a:t>Aufwendungen</a:t>
            </a:r>
            <a:r>
              <a:rPr lang="pl-PL" sz="2000" dirty="0"/>
              <a:t> </a:t>
            </a:r>
            <a:r>
              <a:rPr lang="pl-PL" sz="2000" dirty="0" err="1"/>
              <a:t>gegenüberzustellen</a:t>
            </a:r>
            <a:r>
              <a:rPr lang="pl-PL" sz="2000" dirty="0"/>
              <a:t>, </a:t>
            </a:r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ihnen</a:t>
            </a:r>
            <a:r>
              <a:rPr lang="pl-PL" sz="2000" dirty="0"/>
              <a:t> </a:t>
            </a:r>
            <a:r>
              <a:rPr lang="pl-PL" sz="2000" dirty="0" err="1"/>
              <a:t>entsprechen</a:t>
            </a:r>
            <a:r>
              <a:rPr lang="pl-PL" sz="2000" dirty="0"/>
              <a:t> </a:t>
            </a:r>
            <a:r>
              <a:rPr lang="pl-PL" sz="2000" dirty="0" err="1"/>
              <a:t>oder</a:t>
            </a:r>
            <a:r>
              <a:rPr lang="pl-PL" sz="2000" dirty="0"/>
              <a:t> </a:t>
            </a:r>
            <a:r>
              <a:rPr lang="pl-PL" sz="2000" dirty="0" err="1"/>
              <a:t>durch</a:t>
            </a:r>
            <a:r>
              <a:rPr lang="pl-PL" sz="2000" dirty="0"/>
              <a:t> </a:t>
            </a:r>
            <a:r>
              <a:rPr lang="pl-PL" sz="2000" dirty="0" err="1"/>
              <a:t>sie</a:t>
            </a:r>
            <a:r>
              <a:rPr lang="pl-PL" sz="2000" dirty="0"/>
              <a:t> </a:t>
            </a:r>
            <a:r>
              <a:rPr lang="pl-PL" sz="2000" dirty="0" err="1"/>
              <a:t>verursacht</a:t>
            </a:r>
            <a:r>
              <a:rPr lang="pl-PL" sz="2000" dirty="0"/>
              <a:t> </a:t>
            </a:r>
            <a:r>
              <a:rPr lang="pl-PL" sz="2000" dirty="0" err="1"/>
              <a:t>wurden</a:t>
            </a:r>
            <a:r>
              <a:rPr lang="pl-PL" sz="2000" dirty="0"/>
              <a:t>. </a:t>
            </a:r>
          </a:p>
          <a:p>
            <a:pPr marL="971550" lvl="1" indent="-514350">
              <a:buFont typeface="+mj-lt"/>
              <a:buAutoNum type="arabicPeriod"/>
            </a:pPr>
            <a:endParaRPr lang="pl-PL" sz="2000" dirty="0"/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 err="1"/>
              <a:t>Abgrenzung</a:t>
            </a:r>
            <a:r>
              <a:rPr lang="pl-PL" sz="2000" b="1" dirty="0"/>
              <a:t> der </a:t>
            </a:r>
            <a:r>
              <a:rPr lang="pl-PL" sz="2000" b="1" dirty="0" err="1"/>
              <a:t>Zeit</a:t>
            </a:r>
            <a:r>
              <a:rPr lang="pl-PL" sz="2000" b="1" dirty="0"/>
              <a:t> </a:t>
            </a:r>
            <a:r>
              <a:rPr lang="pl-PL" sz="2000" b="1" dirty="0" err="1"/>
              <a:t>nach</a:t>
            </a:r>
            <a:r>
              <a:rPr lang="pl-PL" sz="2000" b="1" dirty="0"/>
              <a:t> </a:t>
            </a:r>
            <a:r>
              <a:rPr lang="pl-PL" sz="2000" dirty="0"/>
              <a:t>- </a:t>
            </a:r>
            <a:r>
              <a:rPr lang="pl-PL" sz="2000" dirty="0" err="1"/>
              <a:t>Einnahmen</a:t>
            </a:r>
            <a:r>
              <a:rPr lang="pl-PL" sz="2000" dirty="0"/>
              <a:t> </a:t>
            </a:r>
            <a:r>
              <a:rPr lang="pl-PL" sz="2000" dirty="0" err="1"/>
              <a:t>und</a:t>
            </a:r>
            <a:r>
              <a:rPr lang="pl-PL" sz="2000" dirty="0"/>
              <a:t> </a:t>
            </a:r>
            <a:r>
              <a:rPr lang="pl-PL" sz="2000" dirty="0" err="1"/>
              <a:t>Ausgaben</a:t>
            </a:r>
            <a:r>
              <a:rPr lang="pl-PL" sz="2000" dirty="0"/>
              <a:t>, </a:t>
            </a:r>
            <a:r>
              <a:rPr lang="pl-PL" sz="2000" dirty="0" err="1"/>
              <a:t>die</a:t>
            </a:r>
            <a:r>
              <a:rPr lang="pl-PL" sz="2000" dirty="0"/>
              <a:t> im </a:t>
            </a:r>
            <a:r>
              <a:rPr lang="pl-PL" sz="2000" dirty="0" err="1"/>
              <a:t>Bezug</a:t>
            </a:r>
            <a:r>
              <a:rPr lang="pl-PL" sz="2000" dirty="0"/>
              <a:t> </a:t>
            </a:r>
            <a:r>
              <a:rPr lang="pl-PL" sz="2000" dirty="0" err="1"/>
              <a:t>zu</a:t>
            </a:r>
            <a:r>
              <a:rPr lang="pl-PL" sz="2000" dirty="0"/>
              <a:t> </a:t>
            </a:r>
            <a:r>
              <a:rPr lang="pl-PL" sz="2000" dirty="0" err="1"/>
              <a:t>bestimmten</a:t>
            </a:r>
            <a:r>
              <a:rPr lang="pl-PL" sz="2000" dirty="0"/>
              <a:t> </a:t>
            </a:r>
            <a:r>
              <a:rPr lang="pl-PL" sz="2000" dirty="0" err="1"/>
              <a:t>Zeiträumen</a:t>
            </a:r>
            <a:r>
              <a:rPr lang="pl-PL" sz="2000" dirty="0"/>
              <a:t> </a:t>
            </a:r>
            <a:r>
              <a:rPr lang="pl-PL" sz="2000" dirty="0" err="1"/>
              <a:t>stehen</a:t>
            </a:r>
            <a:r>
              <a:rPr lang="pl-PL" sz="2000" dirty="0"/>
              <a:t>, </a:t>
            </a:r>
            <a:r>
              <a:rPr lang="pl-PL" sz="2000" dirty="0" err="1"/>
              <a:t>sind</a:t>
            </a:r>
            <a:r>
              <a:rPr lang="pl-PL" sz="2000" dirty="0"/>
              <a:t> </a:t>
            </a:r>
            <a:r>
              <a:rPr lang="pl-PL" sz="2000" dirty="0" err="1"/>
              <a:t>diesen</a:t>
            </a:r>
            <a:r>
              <a:rPr lang="pl-PL" sz="2000" dirty="0"/>
              <a:t> </a:t>
            </a:r>
            <a:r>
              <a:rPr lang="pl-PL" sz="2000" dirty="0" err="1"/>
              <a:t>zeitanteilig</a:t>
            </a:r>
            <a:r>
              <a:rPr lang="pl-PL" sz="2000" dirty="0"/>
              <a:t> </a:t>
            </a:r>
            <a:r>
              <a:rPr lang="pl-PL" sz="2000" dirty="0" err="1"/>
              <a:t>zuzurechnen</a:t>
            </a:r>
            <a:r>
              <a:rPr lang="pl-PL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5695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pl-PL" sz="3100">
                <a:solidFill>
                  <a:schemeClr val="bg1"/>
                </a:solidFill>
              </a:rPr>
              <a:t>Die Grundsätze ordnungsgemäßer Bilanzierung (3)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78123" y="237744"/>
            <a:ext cx="5944620" cy="6382511"/>
          </a:xfrm>
        </p:spPr>
        <p:txBody>
          <a:bodyPr anchor="ctr">
            <a:noAutofit/>
          </a:bodyPr>
          <a:lstStyle/>
          <a:p>
            <a:r>
              <a:rPr lang="pl-PL" sz="2000" b="1" dirty="0" err="1"/>
              <a:t>Ergänzende</a:t>
            </a:r>
            <a:r>
              <a:rPr lang="pl-PL" sz="2000" b="1" dirty="0"/>
              <a:t> </a:t>
            </a:r>
            <a:r>
              <a:rPr lang="pl-PL" sz="2000" b="1" dirty="0" err="1"/>
              <a:t>Grundsätze</a:t>
            </a:r>
            <a:r>
              <a:rPr lang="pl-PL" sz="2000" b="1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 err="1"/>
              <a:t>Wesentlichkeitsprinzip</a:t>
            </a:r>
            <a:r>
              <a:rPr lang="pl-PL" sz="2000" b="1" dirty="0"/>
              <a:t> </a:t>
            </a:r>
            <a:r>
              <a:rPr lang="pl-PL" sz="2000" dirty="0"/>
              <a:t>- </a:t>
            </a:r>
            <a:r>
              <a:rPr lang="pl-PL" sz="2000" dirty="0" err="1"/>
              <a:t>Werden</a:t>
            </a:r>
            <a:r>
              <a:rPr lang="pl-PL" sz="2000" dirty="0"/>
              <a:t> in </a:t>
            </a:r>
            <a:r>
              <a:rPr lang="pl-PL" sz="2000" dirty="0" err="1"/>
              <a:t>einer</a:t>
            </a:r>
            <a:r>
              <a:rPr lang="pl-PL" sz="2000" dirty="0"/>
              <a:t> </a:t>
            </a:r>
            <a:r>
              <a:rPr lang="pl-PL" sz="2000" dirty="0" err="1"/>
              <a:t>Bilanz</a:t>
            </a:r>
            <a:r>
              <a:rPr lang="pl-PL" sz="2000" dirty="0"/>
              <a:t> </a:t>
            </a:r>
            <a:r>
              <a:rPr lang="pl-PL" sz="2000" dirty="0" err="1"/>
              <a:t>zusätzliche</a:t>
            </a:r>
            <a:r>
              <a:rPr lang="pl-PL" sz="2000" dirty="0"/>
              <a:t> (</a:t>
            </a:r>
            <a:r>
              <a:rPr lang="pl-PL" sz="2000" dirty="0" err="1"/>
              <a:t>auch</a:t>
            </a:r>
            <a:r>
              <a:rPr lang="pl-PL" sz="2000" dirty="0"/>
              <a:t> </a:t>
            </a:r>
            <a:r>
              <a:rPr lang="pl-PL" sz="2000" dirty="0" err="1"/>
              <a:t>freiwillige</a:t>
            </a:r>
            <a:r>
              <a:rPr lang="pl-PL" sz="2000" dirty="0"/>
              <a:t>) </a:t>
            </a:r>
            <a:r>
              <a:rPr lang="pl-PL" sz="2000" dirty="0" err="1"/>
              <a:t>Informationen</a:t>
            </a:r>
            <a:r>
              <a:rPr lang="pl-PL" sz="2000" dirty="0"/>
              <a:t> </a:t>
            </a:r>
            <a:r>
              <a:rPr lang="pl-PL" sz="2000" dirty="0" err="1"/>
              <a:t>zur</a:t>
            </a:r>
            <a:r>
              <a:rPr lang="pl-PL" sz="2000" dirty="0"/>
              <a:t> </a:t>
            </a:r>
            <a:r>
              <a:rPr lang="pl-PL" sz="2000" dirty="0" err="1"/>
              <a:t>Verfügung</a:t>
            </a:r>
            <a:r>
              <a:rPr lang="pl-PL" sz="2000" dirty="0"/>
              <a:t> </a:t>
            </a:r>
            <a:r>
              <a:rPr lang="pl-PL" sz="2000" dirty="0" err="1"/>
              <a:t>gestellt</a:t>
            </a:r>
            <a:r>
              <a:rPr lang="pl-PL" sz="2000" dirty="0"/>
              <a:t>, </a:t>
            </a:r>
            <a:r>
              <a:rPr lang="pl-PL" sz="2000" dirty="0" err="1"/>
              <a:t>so</a:t>
            </a:r>
            <a:r>
              <a:rPr lang="pl-PL" sz="2000" dirty="0"/>
              <a:t> </a:t>
            </a:r>
            <a:r>
              <a:rPr lang="pl-PL" sz="2000" dirty="0" err="1"/>
              <a:t>muss</a:t>
            </a:r>
            <a:r>
              <a:rPr lang="pl-PL" sz="2000" dirty="0"/>
              <a:t> </a:t>
            </a:r>
            <a:r>
              <a:rPr lang="pl-PL" sz="2000" dirty="0" err="1"/>
              <a:t>deren</a:t>
            </a:r>
            <a:r>
              <a:rPr lang="pl-PL" sz="2000" dirty="0"/>
              <a:t> </a:t>
            </a:r>
            <a:r>
              <a:rPr lang="pl-PL" sz="2000" dirty="0" err="1"/>
              <a:t>Nutzen</a:t>
            </a:r>
            <a:r>
              <a:rPr lang="pl-PL" sz="2000" dirty="0"/>
              <a:t> </a:t>
            </a:r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Koste</a:t>
            </a:r>
            <a:r>
              <a:rPr lang="pl-PL" sz="2000" dirty="0"/>
              <a:t> der </a:t>
            </a:r>
            <a:r>
              <a:rPr lang="pl-PL" sz="2000" dirty="0" err="1"/>
              <a:t>Bereitstellung</a:t>
            </a:r>
            <a:r>
              <a:rPr lang="pl-PL" sz="2000" dirty="0"/>
              <a:t> </a:t>
            </a:r>
            <a:r>
              <a:rPr lang="pl-PL" sz="2000" dirty="0" err="1"/>
              <a:t>übersteigen</a:t>
            </a:r>
            <a:r>
              <a:rPr lang="pl-PL" sz="2000" dirty="0"/>
              <a:t>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 err="1"/>
              <a:t>Going-Concern-Prinzip</a:t>
            </a:r>
            <a:r>
              <a:rPr lang="pl-PL" sz="2000" b="1" dirty="0"/>
              <a:t> </a:t>
            </a:r>
            <a:r>
              <a:rPr lang="pl-PL" sz="2000" dirty="0"/>
              <a:t>- </a:t>
            </a:r>
            <a:r>
              <a:rPr lang="pl-PL" sz="2000" dirty="0" err="1"/>
              <a:t>wonach</a:t>
            </a:r>
            <a:r>
              <a:rPr lang="pl-PL" sz="2000" dirty="0"/>
              <a:t> </a:t>
            </a:r>
            <a:r>
              <a:rPr lang="pl-PL" sz="2000" dirty="0" err="1"/>
              <a:t>bei</a:t>
            </a:r>
            <a:r>
              <a:rPr lang="pl-PL" sz="2000" dirty="0"/>
              <a:t> der </a:t>
            </a:r>
            <a:r>
              <a:rPr lang="pl-PL" sz="2000" dirty="0" err="1"/>
              <a:t>Bewertung</a:t>
            </a:r>
            <a:r>
              <a:rPr lang="pl-PL" sz="2000" dirty="0"/>
              <a:t> von </a:t>
            </a:r>
            <a:r>
              <a:rPr lang="pl-PL" sz="2000" dirty="0" err="1"/>
              <a:t>Vermögensgegenständen</a:t>
            </a:r>
            <a:r>
              <a:rPr lang="pl-PL" sz="2000" dirty="0"/>
              <a:t> </a:t>
            </a:r>
            <a:r>
              <a:rPr lang="pl-PL" sz="2000" dirty="0" err="1"/>
              <a:t>und</a:t>
            </a:r>
            <a:r>
              <a:rPr lang="pl-PL" sz="2000" dirty="0"/>
              <a:t> </a:t>
            </a:r>
            <a:r>
              <a:rPr lang="pl-PL" sz="2000" dirty="0" err="1"/>
              <a:t>Schulden</a:t>
            </a:r>
            <a:r>
              <a:rPr lang="pl-PL" sz="2000" dirty="0"/>
              <a:t> von der </a:t>
            </a:r>
            <a:r>
              <a:rPr lang="pl-PL" sz="2000" dirty="0" err="1"/>
              <a:t>Fortführung</a:t>
            </a:r>
            <a:r>
              <a:rPr lang="pl-PL" sz="2000" dirty="0"/>
              <a:t> des </a:t>
            </a:r>
            <a:r>
              <a:rPr lang="pl-PL" sz="2000" dirty="0" err="1"/>
              <a:t>Unternehmens</a:t>
            </a:r>
            <a:r>
              <a:rPr lang="pl-PL" sz="2000" dirty="0"/>
              <a:t> </a:t>
            </a:r>
            <a:r>
              <a:rPr lang="pl-PL" sz="2000" dirty="0" err="1"/>
              <a:t>auszugehen</a:t>
            </a:r>
            <a:r>
              <a:rPr lang="pl-PL" sz="2000" dirty="0"/>
              <a:t> </a:t>
            </a:r>
            <a:r>
              <a:rPr lang="pl-PL" sz="2000" dirty="0" err="1"/>
              <a:t>ist</a:t>
            </a:r>
            <a:r>
              <a:rPr lang="pl-PL" sz="2000" dirty="0"/>
              <a:t>, </a:t>
            </a:r>
            <a:r>
              <a:rPr lang="pl-PL" sz="2000" dirty="0" err="1"/>
              <a:t>gehört</a:t>
            </a:r>
            <a:r>
              <a:rPr lang="pl-PL" sz="2000" dirty="0"/>
              <a:t> </a:t>
            </a:r>
            <a:r>
              <a:rPr lang="pl-PL" sz="2000" dirty="0" err="1"/>
              <a:t>zu</a:t>
            </a:r>
            <a:r>
              <a:rPr lang="pl-PL" sz="2000" dirty="0"/>
              <a:t> den </a:t>
            </a:r>
            <a:r>
              <a:rPr lang="pl-PL" sz="2000" dirty="0" err="1"/>
              <a:t>GoB</a:t>
            </a:r>
            <a:r>
              <a:rPr lang="pl-PL" sz="2000" dirty="0"/>
              <a:t>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 err="1"/>
              <a:t>Grundsatz</a:t>
            </a:r>
            <a:r>
              <a:rPr lang="pl-PL" sz="2000" b="1" dirty="0"/>
              <a:t> der </a:t>
            </a:r>
            <a:r>
              <a:rPr lang="pl-PL" sz="2000" b="1" dirty="0" err="1"/>
              <a:t>Richtigkeit</a:t>
            </a:r>
            <a:r>
              <a:rPr lang="pl-PL" sz="2000" b="1" dirty="0"/>
              <a:t> </a:t>
            </a:r>
            <a:r>
              <a:rPr lang="pl-PL" sz="2000" b="1" dirty="0" err="1"/>
              <a:t>und</a:t>
            </a:r>
            <a:r>
              <a:rPr lang="pl-PL" sz="2000" b="1" dirty="0"/>
              <a:t> </a:t>
            </a:r>
            <a:r>
              <a:rPr lang="pl-PL" sz="2000" b="1" dirty="0" err="1"/>
              <a:t>Vollständigkeit</a:t>
            </a:r>
            <a:r>
              <a:rPr lang="pl-PL" sz="2000" b="1" dirty="0"/>
              <a:t> </a:t>
            </a:r>
            <a:r>
              <a:rPr lang="pl-PL" sz="2000" dirty="0"/>
              <a:t>- </a:t>
            </a:r>
            <a:r>
              <a:rPr lang="pl-PL" sz="2000" dirty="0" err="1"/>
              <a:t>Nach</a:t>
            </a:r>
            <a:r>
              <a:rPr lang="pl-PL" sz="2000" dirty="0"/>
              <a:t> </a:t>
            </a:r>
            <a:r>
              <a:rPr lang="pl-PL" sz="2000" dirty="0" err="1"/>
              <a:t>diesem</a:t>
            </a:r>
            <a:r>
              <a:rPr lang="pl-PL" sz="2000" dirty="0"/>
              <a:t> </a:t>
            </a:r>
            <a:r>
              <a:rPr lang="pl-PL" sz="2000" dirty="0" err="1"/>
              <a:t>Grundsatz</a:t>
            </a:r>
            <a:r>
              <a:rPr lang="pl-PL" sz="2000" dirty="0"/>
              <a:t> </a:t>
            </a:r>
            <a:r>
              <a:rPr lang="pl-PL" sz="2000" dirty="0" err="1"/>
              <a:t>sind</a:t>
            </a:r>
            <a:r>
              <a:rPr lang="pl-PL" sz="2000" dirty="0"/>
              <a:t> </a:t>
            </a:r>
            <a:r>
              <a:rPr lang="pl-PL" sz="2000" dirty="0" err="1"/>
              <a:t>sämtliche</a:t>
            </a:r>
            <a:r>
              <a:rPr lang="pl-PL" sz="2000" dirty="0"/>
              <a:t> </a:t>
            </a:r>
            <a:r>
              <a:rPr lang="pl-PL" sz="2000" dirty="0" err="1"/>
              <a:t>buchungspflichtigen</a:t>
            </a:r>
            <a:r>
              <a:rPr lang="pl-PL" sz="2000" dirty="0"/>
              <a:t> </a:t>
            </a:r>
            <a:r>
              <a:rPr lang="pl-PL" sz="2000" dirty="0" err="1"/>
              <a:t>Geschäftsvorfälle</a:t>
            </a:r>
            <a:r>
              <a:rPr lang="pl-PL" sz="2000" dirty="0"/>
              <a:t> im </a:t>
            </a:r>
            <a:r>
              <a:rPr lang="pl-PL" sz="2000" dirty="0" err="1"/>
              <a:t>Jahresabschluss</a:t>
            </a:r>
            <a:r>
              <a:rPr lang="pl-PL" sz="2000" dirty="0"/>
              <a:t> </a:t>
            </a:r>
            <a:r>
              <a:rPr lang="pl-PL" sz="2000" dirty="0" err="1"/>
              <a:t>zu</a:t>
            </a:r>
            <a:r>
              <a:rPr lang="pl-PL" sz="2000" dirty="0"/>
              <a:t> </a:t>
            </a:r>
            <a:r>
              <a:rPr lang="pl-PL" sz="2000" dirty="0" err="1"/>
              <a:t>erfassen</a:t>
            </a:r>
            <a:r>
              <a:rPr lang="pl-PL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7430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pl-PL" sz="3100">
                <a:solidFill>
                  <a:schemeClr val="bg1"/>
                </a:solidFill>
              </a:rPr>
              <a:t>Die Grundsätze ordnungsgemäßer Bilanzierung (4)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pl-PL" sz="2000" b="1" dirty="0" err="1"/>
              <a:t>Grundsatz</a:t>
            </a:r>
            <a:r>
              <a:rPr lang="pl-PL" sz="2000" b="1" dirty="0"/>
              <a:t> der </a:t>
            </a:r>
            <a:r>
              <a:rPr lang="pl-PL" sz="2000" b="1" dirty="0" err="1"/>
              <a:t>Klarheit</a:t>
            </a:r>
            <a:r>
              <a:rPr lang="pl-PL" sz="2000" b="1" dirty="0"/>
              <a:t> </a:t>
            </a:r>
            <a:r>
              <a:rPr lang="pl-PL" sz="2000" b="1" dirty="0" err="1"/>
              <a:t>und</a:t>
            </a:r>
            <a:r>
              <a:rPr lang="pl-PL" sz="2000" b="1" dirty="0"/>
              <a:t> </a:t>
            </a:r>
            <a:r>
              <a:rPr lang="pl-PL" sz="2000" b="1" dirty="0" err="1"/>
              <a:t>Übersichtlichkeit</a:t>
            </a:r>
            <a:r>
              <a:rPr lang="pl-PL" sz="2000" b="1" dirty="0"/>
              <a:t> </a:t>
            </a:r>
          </a:p>
          <a:p>
            <a:pPr marL="0" indent="0">
              <a:buNone/>
            </a:pPr>
            <a:r>
              <a:rPr lang="pl-PL" sz="2000" b="1" dirty="0"/>
              <a:t>- </a:t>
            </a:r>
            <a:r>
              <a:rPr lang="pl-PL" sz="2000" dirty="0" err="1"/>
              <a:t>Dieser</a:t>
            </a:r>
            <a:r>
              <a:rPr lang="pl-PL" sz="2000" dirty="0"/>
              <a:t> </a:t>
            </a:r>
            <a:r>
              <a:rPr lang="pl-PL" sz="2000" dirty="0" err="1"/>
              <a:t>Grundsatz</a:t>
            </a:r>
            <a:r>
              <a:rPr lang="pl-PL" sz="2000" dirty="0"/>
              <a:t> </a:t>
            </a:r>
            <a:r>
              <a:rPr lang="pl-PL" sz="2000" dirty="0" err="1"/>
              <a:t>besagt</a:t>
            </a:r>
            <a:r>
              <a:rPr lang="pl-PL" sz="2000" dirty="0"/>
              <a:t>, </a:t>
            </a:r>
            <a:r>
              <a:rPr lang="pl-PL" sz="2000" dirty="0" err="1"/>
              <a:t>dass</a:t>
            </a:r>
            <a:r>
              <a:rPr lang="pl-PL" sz="2000" dirty="0"/>
              <a:t> </a:t>
            </a:r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einzelnen</a:t>
            </a:r>
            <a:r>
              <a:rPr lang="pl-PL" sz="2000" dirty="0"/>
              <a:t> </a:t>
            </a:r>
            <a:r>
              <a:rPr lang="pl-PL" sz="2000" dirty="0" err="1"/>
              <a:t>Positionen</a:t>
            </a:r>
            <a:r>
              <a:rPr lang="pl-PL" sz="2000" dirty="0"/>
              <a:t> </a:t>
            </a:r>
            <a:r>
              <a:rPr lang="pl-PL" sz="2000" dirty="0" err="1"/>
              <a:t>eines</a:t>
            </a:r>
            <a:r>
              <a:rPr lang="pl-PL" sz="2000" dirty="0"/>
              <a:t> </a:t>
            </a:r>
            <a:r>
              <a:rPr lang="pl-PL" sz="2000" dirty="0" err="1"/>
              <a:t>Jahresabschlusses</a:t>
            </a:r>
            <a:r>
              <a:rPr lang="pl-PL" sz="2000" dirty="0"/>
              <a:t> </a:t>
            </a:r>
            <a:r>
              <a:rPr lang="pl-PL" sz="2000" dirty="0" err="1"/>
              <a:t>so</a:t>
            </a:r>
            <a:r>
              <a:rPr lang="pl-PL" sz="2000" dirty="0"/>
              <a:t> </a:t>
            </a:r>
            <a:r>
              <a:rPr lang="pl-PL" sz="2000" dirty="0" err="1"/>
              <a:t>geordnet</a:t>
            </a:r>
            <a:r>
              <a:rPr lang="pl-PL" sz="2000" dirty="0"/>
              <a:t> </a:t>
            </a:r>
            <a:r>
              <a:rPr lang="pl-PL" sz="2000" dirty="0" err="1"/>
              <a:t>werden</a:t>
            </a:r>
            <a:r>
              <a:rPr lang="pl-PL" sz="2000" dirty="0"/>
              <a:t> </a:t>
            </a:r>
            <a:r>
              <a:rPr lang="pl-PL" sz="2000" dirty="0" err="1"/>
              <a:t>müssen</a:t>
            </a:r>
            <a:r>
              <a:rPr lang="pl-PL" sz="2000" dirty="0"/>
              <a:t>, </a:t>
            </a:r>
            <a:r>
              <a:rPr lang="pl-PL" sz="2000" dirty="0" err="1"/>
              <a:t>dass</a:t>
            </a:r>
            <a:r>
              <a:rPr lang="pl-PL" sz="2000" dirty="0"/>
              <a:t> </a:t>
            </a:r>
            <a:r>
              <a:rPr lang="pl-PL" sz="2000" dirty="0" err="1"/>
              <a:t>ihr</a:t>
            </a:r>
            <a:r>
              <a:rPr lang="pl-PL" sz="2000" dirty="0"/>
              <a:t> </a:t>
            </a:r>
            <a:r>
              <a:rPr lang="pl-PL" sz="2000" dirty="0" err="1"/>
              <a:t>Inhalt</a:t>
            </a:r>
            <a:r>
              <a:rPr lang="pl-PL" sz="2000" dirty="0"/>
              <a:t> </a:t>
            </a:r>
            <a:r>
              <a:rPr lang="pl-PL" sz="2000" dirty="0" err="1"/>
              <a:t>ohne</a:t>
            </a:r>
            <a:r>
              <a:rPr lang="pl-PL" sz="2000" dirty="0"/>
              <a:t> </a:t>
            </a:r>
            <a:r>
              <a:rPr lang="pl-PL" sz="2000" dirty="0" err="1"/>
              <a:t>großen</a:t>
            </a:r>
            <a:r>
              <a:rPr lang="pl-PL" sz="2000" dirty="0"/>
              <a:t> </a:t>
            </a:r>
            <a:r>
              <a:rPr lang="pl-PL" sz="2000" dirty="0" err="1"/>
              <a:t>Aufwand</a:t>
            </a:r>
            <a:r>
              <a:rPr lang="pl-PL" sz="2000" dirty="0"/>
              <a:t> </a:t>
            </a:r>
            <a:r>
              <a:rPr lang="pl-PL" sz="2000" dirty="0" err="1"/>
              <a:t>eindeutig</a:t>
            </a:r>
            <a:r>
              <a:rPr lang="pl-PL" sz="2000" dirty="0"/>
              <a:t> </a:t>
            </a:r>
            <a:r>
              <a:rPr lang="pl-PL" sz="2000" dirty="0" err="1"/>
              <a:t>erkennbar</a:t>
            </a:r>
            <a:r>
              <a:rPr lang="pl-PL" sz="2000" dirty="0"/>
              <a:t> </a:t>
            </a:r>
            <a:r>
              <a:rPr lang="pl-PL" sz="2000" dirty="0" err="1"/>
              <a:t>ist</a:t>
            </a:r>
            <a:r>
              <a:rPr lang="pl-PL" sz="2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431301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pl-PL" sz="3100">
                <a:solidFill>
                  <a:schemeClr val="bg1"/>
                </a:solidFill>
              </a:rPr>
              <a:t>Die Grundsätze ordnungsgemäßer Bilanzierung (5)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pl-PL" sz="2000" b="1" dirty="0" err="1"/>
              <a:t>Grundsatz</a:t>
            </a:r>
            <a:r>
              <a:rPr lang="pl-PL" sz="2000" b="1" dirty="0"/>
              <a:t> der </a:t>
            </a:r>
            <a:r>
              <a:rPr lang="pl-PL" sz="2000" b="1" dirty="0" err="1"/>
              <a:t>Kontinuität</a:t>
            </a:r>
            <a:r>
              <a:rPr lang="pl-PL" sz="2000" b="1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 err="1"/>
              <a:t>Grundsatz</a:t>
            </a:r>
            <a:r>
              <a:rPr lang="pl-PL" sz="2000" b="1" dirty="0"/>
              <a:t> der </a:t>
            </a:r>
            <a:r>
              <a:rPr lang="pl-PL" sz="2000" b="1" dirty="0" err="1"/>
              <a:t>formellen</a:t>
            </a:r>
            <a:r>
              <a:rPr lang="pl-PL" sz="2000" b="1" dirty="0"/>
              <a:t> </a:t>
            </a:r>
            <a:r>
              <a:rPr lang="pl-PL" sz="2000" b="1" dirty="0" err="1"/>
              <a:t>Kontinuität</a:t>
            </a:r>
            <a:r>
              <a:rPr lang="pl-PL" sz="2000" b="1" dirty="0"/>
              <a:t> </a:t>
            </a:r>
            <a:r>
              <a:rPr lang="pl-PL" sz="2000" dirty="0"/>
              <a:t>- </a:t>
            </a:r>
            <a:r>
              <a:rPr lang="pl-PL" sz="2000" dirty="0" err="1"/>
              <a:t>Formelle</a:t>
            </a:r>
            <a:r>
              <a:rPr lang="pl-PL" sz="2000" dirty="0"/>
              <a:t> </a:t>
            </a:r>
            <a:r>
              <a:rPr lang="pl-PL" sz="2000" dirty="0" err="1"/>
              <a:t>Kontinuität</a:t>
            </a:r>
            <a:r>
              <a:rPr lang="pl-PL" sz="2000" dirty="0"/>
              <a:t> </a:t>
            </a:r>
            <a:r>
              <a:rPr lang="pl-PL" sz="2000" dirty="0" err="1"/>
              <a:t>bedeutet</a:t>
            </a:r>
            <a:r>
              <a:rPr lang="pl-PL" sz="2000" dirty="0"/>
              <a:t>, </a:t>
            </a:r>
            <a:r>
              <a:rPr lang="pl-PL" sz="2000" dirty="0" err="1"/>
              <a:t>dass</a:t>
            </a:r>
            <a:r>
              <a:rPr lang="pl-PL" sz="2000" dirty="0"/>
              <a:t> </a:t>
            </a:r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einmal</a:t>
            </a:r>
            <a:r>
              <a:rPr lang="pl-PL" sz="2000" dirty="0"/>
              <a:t> </a:t>
            </a:r>
            <a:r>
              <a:rPr lang="pl-PL" sz="2000" dirty="0" err="1"/>
              <a:t>verwendete</a:t>
            </a:r>
            <a:r>
              <a:rPr lang="pl-PL" sz="2000" dirty="0"/>
              <a:t> </a:t>
            </a:r>
            <a:r>
              <a:rPr lang="pl-PL" sz="2000" dirty="0" err="1"/>
              <a:t>Bilanzgliederung</a:t>
            </a:r>
            <a:r>
              <a:rPr lang="pl-PL" sz="2000" dirty="0"/>
              <a:t> </a:t>
            </a:r>
            <a:r>
              <a:rPr lang="pl-PL" sz="2000" dirty="0" err="1"/>
              <a:t>beibehalten</a:t>
            </a:r>
            <a:r>
              <a:rPr lang="pl-PL" sz="2000" dirty="0"/>
              <a:t> </a:t>
            </a:r>
            <a:r>
              <a:rPr lang="pl-PL" sz="2000" dirty="0" err="1"/>
              <a:t>wird</a:t>
            </a:r>
            <a:r>
              <a:rPr lang="pl-PL" sz="2000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endParaRPr lang="pl-PL" sz="2000" dirty="0"/>
          </a:p>
          <a:p>
            <a:pPr marL="971550" lvl="1" indent="-514350">
              <a:buFont typeface="+mj-lt"/>
              <a:buAutoNum type="arabicPeriod"/>
            </a:pPr>
            <a:r>
              <a:rPr lang="pl-PL" sz="2000" b="1" dirty="0" err="1"/>
              <a:t>Grundsatz</a:t>
            </a:r>
            <a:r>
              <a:rPr lang="pl-PL" sz="2000" b="1" dirty="0"/>
              <a:t> der </a:t>
            </a:r>
            <a:r>
              <a:rPr lang="pl-PL" sz="2000" b="1" dirty="0" err="1"/>
              <a:t>materiellen</a:t>
            </a:r>
            <a:r>
              <a:rPr lang="pl-PL" sz="2000" b="1" dirty="0"/>
              <a:t> </a:t>
            </a:r>
            <a:r>
              <a:rPr lang="pl-PL" sz="2000" b="1" dirty="0" err="1"/>
              <a:t>Kontinuität</a:t>
            </a:r>
            <a:r>
              <a:rPr lang="pl-PL" sz="2000" b="1" dirty="0"/>
              <a:t> </a:t>
            </a:r>
            <a:r>
              <a:rPr lang="pl-PL" sz="2000" dirty="0"/>
              <a:t>- </a:t>
            </a:r>
            <a:r>
              <a:rPr lang="pl-PL" sz="2000" dirty="0" err="1"/>
              <a:t>Materielle</a:t>
            </a:r>
            <a:r>
              <a:rPr lang="pl-PL" sz="2000" dirty="0"/>
              <a:t> </a:t>
            </a:r>
            <a:r>
              <a:rPr lang="pl-PL" sz="2000" dirty="0" err="1"/>
              <a:t>Kontinuität</a:t>
            </a:r>
            <a:r>
              <a:rPr lang="pl-PL" sz="2000" dirty="0"/>
              <a:t> </a:t>
            </a:r>
            <a:r>
              <a:rPr lang="pl-PL" sz="2000" dirty="0" err="1"/>
              <a:t>bedeutet</a:t>
            </a:r>
            <a:r>
              <a:rPr lang="pl-PL" sz="2000" dirty="0"/>
              <a:t>, </a:t>
            </a:r>
            <a:r>
              <a:rPr lang="pl-PL" sz="2000" dirty="0" err="1"/>
              <a:t>dass</a:t>
            </a:r>
            <a:r>
              <a:rPr lang="pl-PL" sz="2000" dirty="0"/>
              <a:t> </a:t>
            </a:r>
            <a:r>
              <a:rPr lang="pl-PL" sz="2000" dirty="0" err="1"/>
              <a:t>das</a:t>
            </a:r>
            <a:r>
              <a:rPr lang="pl-PL" sz="2000" dirty="0"/>
              <a:t> im </a:t>
            </a:r>
            <a:r>
              <a:rPr lang="pl-PL" sz="2000" dirty="0" err="1"/>
              <a:t>Rahmen</a:t>
            </a:r>
            <a:r>
              <a:rPr lang="pl-PL" sz="2000" dirty="0"/>
              <a:t> der </a:t>
            </a:r>
            <a:r>
              <a:rPr lang="pl-PL" sz="2000" dirty="0" err="1"/>
              <a:t>Bilanz</a:t>
            </a:r>
            <a:r>
              <a:rPr lang="pl-PL" sz="2000" dirty="0"/>
              <a:t> </a:t>
            </a:r>
            <a:r>
              <a:rPr lang="pl-PL" sz="2000" dirty="0" err="1"/>
              <a:t>eine</a:t>
            </a:r>
            <a:r>
              <a:rPr lang="pl-PL" sz="2000" dirty="0"/>
              <a:t> </a:t>
            </a:r>
            <a:r>
              <a:rPr lang="pl-PL" sz="2000" dirty="0" err="1"/>
              <a:t>Bewertungsstetigkeit</a:t>
            </a:r>
            <a:r>
              <a:rPr lang="pl-PL" sz="2000" dirty="0"/>
              <a:t> </a:t>
            </a:r>
            <a:r>
              <a:rPr lang="pl-PL" sz="2000" dirty="0" err="1"/>
              <a:t>und</a:t>
            </a:r>
            <a:r>
              <a:rPr lang="pl-PL" sz="2000" dirty="0"/>
              <a:t> </a:t>
            </a:r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Wertkontinuität</a:t>
            </a:r>
            <a:r>
              <a:rPr lang="pl-PL" sz="2000" dirty="0"/>
              <a:t> </a:t>
            </a:r>
            <a:r>
              <a:rPr lang="pl-PL" sz="2000" dirty="0" err="1"/>
              <a:t>gegeben</a:t>
            </a:r>
            <a:r>
              <a:rPr lang="pl-PL" sz="2000" dirty="0"/>
              <a:t> </a:t>
            </a:r>
            <a:r>
              <a:rPr lang="pl-PL" sz="2000" dirty="0" err="1"/>
              <a:t>sein</a:t>
            </a:r>
            <a:r>
              <a:rPr lang="pl-PL" sz="2000" dirty="0"/>
              <a:t> </a:t>
            </a:r>
            <a:r>
              <a:rPr lang="pl-PL" sz="2000" dirty="0" err="1"/>
              <a:t>muss</a:t>
            </a:r>
            <a:r>
              <a:rPr lang="pl-PL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9100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AB3D9C-959D-D9E3-EF33-76E3E7E6A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pl-PL" sz="3600" dirty="0" err="1">
                <a:effectLst/>
                <a:ea typeface="Times New Roman" panose="02020603050405020304" pitchFamily="18" charset="0"/>
              </a:rPr>
              <a:t>Bilanzidentität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658315-42DF-5211-E8C2-2B1F34BCB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Bilanzidentität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bedeutet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dass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die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Schlussbilanz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eines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Geschäftsjahres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immer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auch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die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Eröffnungsbilanz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des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nachfolgenden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Geschäftsjahres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darstellt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352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Mydło</Template>
  <TotalTime>405</TotalTime>
  <Words>491</Words>
  <Application>Microsoft Office PowerPoint</Application>
  <PresentationFormat>Panoramiczny</PresentationFormat>
  <Paragraphs>58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Century Gothic</vt:lpstr>
      <vt:lpstr>inherit</vt:lpstr>
      <vt:lpstr>Times New Roman</vt:lpstr>
      <vt:lpstr>Mydło</vt:lpstr>
      <vt:lpstr>Bilanzierungsgrundsätze</vt:lpstr>
      <vt:lpstr>AGENDA</vt:lpstr>
      <vt:lpstr>Bilanzierungsgrundsätze </vt:lpstr>
      <vt:lpstr>Die Grundsätze ordnungsgemäßer Bilanzierung (1)</vt:lpstr>
      <vt:lpstr>Die Grundsätze ordnungsgemäßer Bilanzierung (2)</vt:lpstr>
      <vt:lpstr>Die Grundsätze ordnungsgemäßer Bilanzierung (3)</vt:lpstr>
      <vt:lpstr>Die Grundsätze ordnungsgemäßer Bilanzierung (4)</vt:lpstr>
      <vt:lpstr>Die Grundsätze ordnungsgemäßer Bilanzierung (5)</vt:lpstr>
      <vt:lpstr>Bilanzidentität</vt:lpstr>
      <vt:lpstr>Prezentacja programu PowerPoint</vt:lpstr>
      <vt:lpstr>Prezentacja programu PowerPoint</vt:lpstr>
      <vt:lpstr>Danke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Bilanzierungsgrundsätze</dc:title>
  <dc:creator>Wiktoria Goch</dc:creator>
  <cp:lastModifiedBy>Barbara Skoczyńska-Prokopowicz</cp:lastModifiedBy>
  <cp:revision>20</cp:revision>
  <dcterms:created xsi:type="dcterms:W3CDTF">2023-02-22T20:32:33Z</dcterms:created>
  <dcterms:modified xsi:type="dcterms:W3CDTF">2023-04-24T21:00:45Z</dcterms:modified>
</cp:coreProperties>
</file>