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13"/>
  </p:notesMasterIdLst>
  <p:sldIdLst>
    <p:sldId id="256" r:id="rId2"/>
    <p:sldId id="267" r:id="rId3"/>
    <p:sldId id="264" r:id="rId4"/>
    <p:sldId id="257" r:id="rId5"/>
    <p:sldId id="272" r:id="rId6"/>
    <p:sldId id="263" r:id="rId7"/>
    <p:sldId id="265" r:id="rId8"/>
    <p:sldId id="269" r:id="rId9"/>
    <p:sldId id="271" r:id="rId10"/>
    <p:sldId id="266" r:id="rId11"/>
    <p:sldId id="273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D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7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22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1FEFE-66F5-4A6D-ACBB-27EDCC494C0E}" type="datetimeFigureOut">
              <a:rPr lang="pl-PL" smtClean="0"/>
              <a:t>2023-05-07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0EA54-2069-4B58-AF82-0C6A969BAE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3168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3B3C7E-BC2D-4436-8B03-AC421FA66787}"/>
              </a:ext>
            </a:extLst>
          </p:cNvPr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6887E-4265-46F7-9DE0-605FFFC907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5130" y="1066800"/>
            <a:ext cx="8112369" cy="2073119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 cap="all" spc="39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1A74-54F5-45CA-8922-87FFD5751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804" y="4876802"/>
            <a:ext cx="7821637" cy="102869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E6EF-9D0F-4ABF-B92C-E967FE3F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B150-954C-4F02-89AC-DA7163D7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9965" y="6245352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270-CBD7-4ACC-BFC5-9CADE722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5D0C1-066E-4C02-A6B8-59FAE4A19724}"/>
              </a:ext>
            </a:extLst>
          </p:cNvPr>
          <p:cNvGrpSpPr/>
          <p:nvPr/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0635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1126-542A-43AD-8078-EE356516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F98B-5F32-4561-BFBC-9F6E5DA0A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28700" y="2161903"/>
            <a:ext cx="10134600" cy="3743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3D0DD-B04E-4E48-8EE1-51E46131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352D-F9C0-4442-9601-A09A7655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0801-9C45-40AE-AB33-5742CDA4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59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46561-59BF-4566-AD2C-9B05C4771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6250" y="723899"/>
            <a:ext cx="2271849" cy="5410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F7870-6CBD-47E2-854C-68141BAA1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3900" y="723899"/>
            <a:ext cx="8302534" cy="5410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FAF3-C106-49CB-A845-1FC7F731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5CCC-00E8-48FA-91A6-921E7B64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1751-E7AA-406D-A977-1ACEF1FB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16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C87-4B97-4A7C-BC4C-6E772456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9FD9-57FD-4ABA-9FCD-79540525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D40E-B0AA-47B8-900F-488A8AEC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623C-1E35-4485-A5B4-A71969BE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6BB9-EF4F-465E-985B-34521F68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34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5577-D71B-4279-B07A-62F703E5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367D-C35C-4023-BEBE-F834D033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CF8A-B8C6-496A-98A5-BBB52DB7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DE45C10-227D-42DF-A888-EEFD3784F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900" y="750338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214944-8898-48BC-AE6F-065DA7BBB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80478" y="4714704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4B3AAB-30C4-441D-B481-D253F8325953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CB6176-5585-40BC-BC9C-CA625F989F1B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7C4F1D9-97D8-43DD-A319-C56367F97FCE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5E64ED-B373-4866-B5A2-E805D31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291" y="1274475"/>
            <a:ext cx="3761832" cy="2823913"/>
          </a:xfrm>
        </p:spPr>
        <p:txBody>
          <a:bodyPr anchor="b">
            <a:normAutofit/>
          </a:bodyPr>
          <a:lstStyle>
            <a:lvl1pPr algn="ctr">
              <a:defRPr sz="3200" cap="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6168-DDAE-41B2-A0D5-42185A2D0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6756" y="2730304"/>
            <a:ext cx="4383030" cy="13973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0270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25EB-71EE-41B3-89D2-47A0C7C3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2F7D-C4AD-4BD4-AAC8-F0223EE4A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5" y="2155369"/>
            <a:ext cx="4953000" cy="39983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FB088-28C6-4667-8DF2-0DE32AE3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55369"/>
            <a:ext cx="4953000" cy="3998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6095F-AE34-4E94-B722-E3A1205A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6A8E6-BD94-48EA-8F35-DA0DF91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78AEF-56B8-49F5-81E8-663B1FFA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10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873F-001F-4254-97F3-05329E6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B575-060F-4296-A28A-93DA109F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7306" y="1801620"/>
            <a:ext cx="4849036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81A51-F4D1-4A02-9918-C416F820B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7306" y="2619103"/>
            <a:ext cx="4849036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916D0-3DFE-455D-9888-3FDEFD3D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108" y="1801620"/>
            <a:ext cx="4904585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D763-0643-4A48-8007-93391C59F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108" y="2619103"/>
            <a:ext cx="4904585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2D07B-3A5D-41C2-83B8-BD1AD652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C1367-FE5A-4CDD-B85B-724FFFE5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2F244-23EB-4E1A-B74F-77F23F87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78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C0A-BEF4-4DE4-A9D2-C60298F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7C0AC-3C98-4D68-AE72-CFFA1638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722A-E2E4-45D2-8A20-4853ED68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B9201-B20B-4412-B745-F2F6A914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01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4889A-9ABE-4409-BAD8-F84C36C1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A5A70-FE21-4CB6-A67B-1DC798E9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4AD11-7FD2-432C-A6AB-395BE927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472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97CF-9CDD-4E78-8F35-A2FFE786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BFE-7A85-4123-B0F7-4DB1C141C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6800"/>
            <a:ext cx="6172200" cy="48386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D6D-1929-4A73-A860-22A36FF5C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399A5-94A1-4452-AFF0-918BDA8B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589D8-DD83-406C-A77A-176D2399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6024-82ED-40EF-8846-F6CC44BC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08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12FA-83A4-42AF-98D7-312C4C5A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F1DC8-2932-4C6E-BFBB-8BA1C9598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5942012" cy="4838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E0000-EF01-46A5-8A71-25FB7EA3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AD40B-9246-4532-9F73-5BA9061C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6B9A0-5B1C-4F7B-828A-EF74E514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E99FB-C932-4165-A612-8B302D8F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2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7638-D991-46E7-BF2C-67D1AC8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6B9C-4923-4DAB-9748-D5CD289E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8CF6-4B33-40E4-B881-5F4C56837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857E-F564-4539-9984-10435B614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C485584D-7D79-4248-9986-4CA35242F944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ABEF-B998-4B11-A878-8F492F8E3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B54D17-3792-403D-9127-495845021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29" r:id="rId6"/>
    <p:sldLayoutId id="2147483725" r:id="rId7"/>
    <p:sldLayoutId id="2147483726" r:id="rId8"/>
    <p:sldLayoutId id="2147483727" r:id="rId9"/>
    <p:sldLayoutId id="2147483728" r:id="rId10"/>
    <p:sldLayoutId id="2147483730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Tx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-228600" algn="l" defTabSz="914400" rtl="0" eaLnBrk="1" latinLnBrk="0" hangingPunct="1">
        <a:lnSpc>
          <a:spcPct val="11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xoffice.de/lexikon/aktiengesellschaft/" TargetMode="External"/><Relationship Id="rId2" Type="http://schemas.openxmlformats.org/officeDocument/2006/relationships/hyperlink" Target="https://www.sumup.com/de-de/rechnungen/lexikon/aktiengesellschaft-ag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qonto.com/de/blog/rechtsformen/ag/vor-und-nachteile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4905C695-F54E-4EF8-8AEF-811D460E7A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Wielobarwny gradient dymu wędzarniczego">
            <a:extLst>
              <a:ext uri="{FF2B5EF4-FFF2-40B4-BE49-F238E27FC236}">
                <a16:creationId xmlns:a16="http://schemas.microsoft.com/office/drawing/2014/main" id="{8518D39E-20B2-B3E0-AE43-0828336387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7966" b="7764"/>
          <a:stretch/>
        </p:blipFill>
        <p:spPr>
          <a:xfrm>
            <a:off x="3" y="1"/>
            <a:ext cx="12191997" cy="6857999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85AEFF94-0E7F-40D2-BB64-2466E9D66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4705" y="159026"/>
            <a:ext cx="11870161" cy="6542788"/>
          </a:xfrm>
          <a:prstGeom prst="rect">
            <a:avLst/>
          </a:pr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9C15D62-81BF-231A-9084-EA6C021988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39253" y="1205260"/>
            <a:ext cx="7113494" cy="1880480"/>
          </a:xfrm>
        </p:spPr>
        <p:txBody>
          <a:bodyPr>
            <a:normAutofit/>
          </a:bodyPr>
          <a:lstStyle/>
          <a:p>
            <a:r>
              <a:rPr lang="pl-PL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Aktiengesellschaft</a:t>
            </a:r>
            <a:br>
              <a:rPr lang="pl-PL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pl-PL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deutschland</a:t>
            </a:r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E2873E2-18B7-1852-A457-BABBB3153B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60844" y="4755674"/>
            <a:ext cx="5074022" cy="2024233"/>
          </a:xfrm>
        </p:spPr>
        <p:txBody>
          <a:bodyPr anchor="t">
            <a:normAutofit/>
          </a:bodyPr>
          <a:lstStyle/>
          <a:p>
            <a:r>
              <a:rPr lang="pl-PL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Bearbeitet</a:t>
            </a:r>
            <a:r>
              <a:rPr lang="pl-PL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von Aleksandra Hedesz</a:t>
            </a:r>
          </a:p>
          <a:p>
            <a:r>
              <a:rPr lang="pl-PL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Studentin des 2. </a:t>
            </a:r>
            <a:r>
              <a:rPr lang="pl-PL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Studienjahres</a:t>
            </a:r>
            <a:r>
              <a:rPr lang="pl-PL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(2022/23)</a:t>
            </a:r>
          </a:p>
          <a:p>
            <a:r>
              <a:rPr lang="pl-PL" sz="1600" dirty="0">
                <a:solidFill>
                  <a:schemeClr val="tx1"/>
                </a:solidFill>
                <a:latin typeface="Times New Roman" panose="02020603050405020304" pitchFamily="18" charset="0"/>
                <a:ea typeface="Meiryo"/>
                <a:cs typeface="Times New Roman" panose="02020603050405020304" pitchFamily="18" charset="0"/>
              </a:rPr>
              <a:t>Institut </a:t>
            </a:r>
            <a:r>
              <a:rPr lang="de-DE" sz="1600" dirty="0">
                <a:solidFill>
                  <a:schemeClr val="tx1"/>
                </a:solidFill>
                <a:latin typeface="Times New Roman" panose="02020603050405020304" pitchFamily="18" charset="0"/>
                <a:ea typeface="Meiryo"/>
                <a:cs typeface="Times New Roman" panose="02020603050405020304" pitchFamily="18" charset="0"/>
              </a:rPr>
              <a:t>für Wirtschaftswissenschaften und Finanzwesen</a:t>
            </a:r>
          </a:p>
          <a:p>
            <a:r>
              <a:rPr lang="de-DE" sz="1600" dirty="0">
                <a:solidFill>
                  <a:schemeClr val="tx1"/>
                </a:solidFill>
                <a:latin typeface="Times New Roman" panose="02020603050405020304" pitchFamily="18" charset="0"/>
                <a:ea typeface="Meiryo"/>
                <a:cs typeface="Times New Roman" panose="02020603050405020304" pitchFamily="18" charset="0"/>
              </a:rPr>
              <a:t>Rzeszower Universität</a:t>
            </a:r>
            <a:endParaRPr lang="pl-PL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206FD63-63B5-4FE3-A87F-05F94B21B8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4237480"/>
            <a:ext cx="867485" cy="115439"/>
            <a:chOff x="8910933" y="1861308"/>
            <a:chExt cx="867485" cy="115439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A86DBE9-D336-44D1-92FA-BA402C628C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A46B389-851B-469E-BEE7-92EA81669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423CA0E-FA7F-4ACA-9F3B-4FEBC353A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11821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266F59-B84C-1B9C-0FDA-86FA527BA4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5130" y="1066801"/>
            <a:ext cx="8112369" cy="789992"/>
          </a:xfrm>
        </p:spPr>
        <p:txBody>
          <a:bodyPr/>
          <a:lstStyle/>
          <a:p>
            <a:r>
              <a:rPr lang="pl-PL" dirty="0"/>
              <a:t>Die quellen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A8989C5-92E6-BCD1-0089-FC4F99F7AB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85181" y="2192694"/>
            <a:ext cx="7821637" cy="3722137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dirty="0">
                <a:hlinkClick r:id="rId2"/>
              </a:rPr>
              <a:t>https://www.sumup.com/de-de/rechnungen/lexikon/aktiengesellschaft-ag/</a:t>
            </a:r>
            <a:endParaRPr lang="pl-P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dirty="0">
                <a:hlinkClick r:id="rId3"/>
              </a:rPr>
              <a:t>https://www.lexoffice.de/lexikon/aktiengesellschaft/</a:t>
            </a:r>
            <a:endParaRPr lang="pl-P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dirty="0">
                <a:hlinkClick r:id="rId4"/>
              </a:rPr>
              <a:t>https://qonto.com/de/blog/rechtsformen/ag/vor-und-nachteile</a:t>
            </a:r>
            <a:endParaRPr lang="pl-P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l-P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l-PL" dirty="0"/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8786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439A8C-D0DA-39F3-91D1-040ABE9AFD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0485" y="1654628"/>
            <a:ext cx="8112369" cy="2073119"/>
          </a:xfrm>
        </p:spPr>
        <p:txBody>
          <a:bodyPr/>
          <a:lstStyle/>
          <a:p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Vielen Dank</a:t>
            </a: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für Ihre Aufmerksamkeit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300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98D2B0-6373-C800-09CC-9F217E506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9815" y="487484"/>
            <a:ext cx="8112369" cy="930034"/>
          </a:xfrm>
        </p:spPr>
        <p:txBody>
          <a:bodyPr/>
          <a:lstStyle/>
          <a:p>
            <a:r>
              <a:rPr lang="pl-PL" dirty="0"/>
              <a:t>Präsentationsplan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CB1C35B-CE78-12B3-2D78-16E033669A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0972" y="1912776"/>
            <a:ext cx="8756470" cy="3992723"/>
          </a:xfrm>
        </p:spPr>
        <p:txBody>
          <a:bodyPr/>
          <a:lstStyle/>
          <a:p>
            <a:pPr marL="457200" indent="-457200" algn="l">
              <a:buFont typeface="+mj-lt"/>
              <a:buAutoNum type="arabicPeriod"/>
            </a:pPr>
            <a:r>
              <a:rPr lang="pl-PL" dirty="0"/>
              <a:t>Gründung einer AG</a:t>
            </a:r>
          </a:p>
          <a:p>
            <a:pPr marL="457200" indent="-457200" algn="l">
              <a:buFont typeface="+mj-lt"/>
              <a:buAutoNum type="arabicPeriod"/>
            </a:pPr>
            <a:r>
              <a:rPr lang="pl-PL" dirty="0"/>
              <a:t>Haftung bei Aktiengesellschaften</a:t>
            </a:r>
          </a:p>
          <a:p>
            <a:pPr marL="457200" indent="-457200" algn="l">
              <a:buFont typeface="+mj-lt"/>
              <a:buAutoNum type="arabicPeriod"/>
            </a:pPr>
            <a:r>
              <a:rPr lang="pl-PL" dirty="0"/>
              <a:t>Organe und Geschäftsführung der AG</a:t>
            </a:r>
          </a:p>
          <a:p>
            <a:pPr marL="457200" indent="-457200" algn="l">
              <a:buFont typeface="+mj-lt"/>
              <a:buAutoNum type="arabicPeriod"/>
            </a:pPr>
            <a:r>
              <a:rPr lang="pl-PL" dirty="0"/>
              <a:t>Die Vorteile einer AG</a:t>
            </a:r>
          </a:p>
          <a:p>
            <a:pPr marL="457200" indent="-457200" algn="l">
              <a:buFont typeface="+mj-lt"/>
              <a:buAutoNum type="arabicPeriod"/>
            </a:pPr>
            <a:r>
              <a:rPr lang="pl-PL" dirty="0"/>
              <a:t>Die nachteile einer AG</a:t>
            </a:r>
          </a:p>
          <a:p>
            <a:pPr marL="457200" indent="-457200" algn="l">
              <a:buFont typeface="+mj-lt"/>
              <a:buAutoNum type="arabicPeriod"/>
            </a:pPr>
            <a:r>
              <a:rPr lang="pl-PL" dirty="0"/>
              <a:t>Aktiengesellschaft beispiele</a:t>
            </a:r>
          </a:p>
          <a:p>
            <a:pPr marL="457200" indent="-457200" algn="l">
              <a:buFont typeface="+mj-lt"/>
              <a:buAutoNum type="arabicPeriod"/>
            </a:pPr>
            <a:r>
              <a:rPr lang="pl-PL" dirty="0"/>
              <a:t>Das Wörterbuch</a:t>
            </a:r>
          </a:p>
          <a:p>
            <a:pPr marL="457200" indent="-457200" algn="l">
              <a:buFont typeface="+mj-lt"/>
              <a:buAutoNum type="arabicPeriod"/>
            </a:pPr>
            <a:r>
              <a:rPr lang="pl-PL" dirty="0"/>
              <a:t>Die Quellen</a:t>
            </a:r>
          </a:p>
          <a:p>
            <a:pPr marL="457200" indent="-457200" algn="l">
              <a:buFont typeface="+mj-lt"/>
              <a:buAutoNum type="arabicPeriod"/>
            </a:pPr>
            <a:endParaRPr lang="pl-PL" dirty="0"/>
          </a:p>
          <a:p>
            <a:pPr marL="457200" indent="-457200" algn="l">
              <a:buFont typeface="+mj-lt"/>
              <a:buAutoNum type="arabicPeriod"/>
            </a:pPr>
            <a:endParaRPr lang="pl-PL" dirty="0"/>
          </a:p>
          <a:p>
            <a:pPr marL="457200" indent="-457200" algn="l">
              <a:buFont typeface="+mj-lt"/>
              <a:buAutoNum type="arabicPeriod"/>
            </a:pPr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4D06FEA9-ABD8-66A0-4573-1A4E924624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9954" y="3645256"/>
            <a:ext cx="2781300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892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E2D6AA-15BC-9F50-9ED3-8D50A4E695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9814" y="578499"/>
            <a:ext cx="8112369" cy="1283127"/>
          </a:xfrm>
        </p:spPr>
        <p:txBody>
          <a:bodyPr/>
          <a:lstStyle/>
          <a:p>
            <a:r>
              <a:rPr lang="pl-PL" sz="2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Gründung einer AG</a:t>
            </a:r>
            <a:br>
              <a:rPr lang="pl-PL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B608187-A03C-92B0-00BA-337F3E5F8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6286" y="1861626"/>
            <a:ext cx="9909110" cy="4253981"/>
          </a:xfrm>
        </p:spPr>
        <p:txBody>
          <a:bodyPr>
            <a:normAutofit/>
          </a:bodyPr>
          <a:lstStyle/>
          <a:p>
            <a:pPr algn="just"/>
            <a:r>
              <a:rPr lang="de-DE" sz="22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Um eine Aktiengesellschaft (AG) zu gründen, ist mindestens eine natürliche oder juristische Person nötig. Eine AG entsteht erst mit der Eintragung ins Handelsregister.</a:t>
            </a:r>
            <a:r>
              <a:rPr lang="de-DE" sz="22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Da sie eine Kapitalgesellschaft ist, wird sie wie die GmbH auch in Abteilung B des Handelsregisters eingetragen</a:t>
            </a:r>
            <a:endParaRPr lang="pl-PL" sz="2200" b="0" i="0" dirty="0">
              <a:solidFill>
                <a:srgbClr val="1A1A1A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Ein Gesellschaftsvertrag muss ausgehandelt und notariell beurkundet werden. </a:t>
            </a:r>
          </a:p>
          <a:p>
            <a:pPr algn="just"/>
            <a:endParaRPr lang="pl-PL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Das Mindestgrundkapital 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einer Aktiengesellschaft beträgt </a:t>
            </a:r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50.000 €.</a:t>
            </a:r>
            <a:endParaRPr lang="pl-PL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C5CDF5-570B-9BD4-B939-5534A3F67D18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359075" y="4152121"/>
            <a:ext cx="1610891" cy="39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860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D8EACB7-D372-470B-B76E-A829D0031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820570-59A6-4E83-B3B9-3D61408074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4113F4D4-3DC4-4E87-A3AC-FBA029A7A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700" y="1028700"/>
            <a:ext cx="4038600" cy="4841072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13BE365-390C-4F00-AED4-363CDA121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614258" y="4550150"/>
            <a:ext cx="867485" cy="115439"/>
            <a:chOff x="8910933" y="1861308"/>
            <a:chExt cx="867485" cy="115439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E27C97D-E52B-4D8F-8FA6-2CDCFD5A7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2F895FA-022C-48E7-BB08-05B62EDF01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490EFB9-2F6F-46DF-A47C-ACAC0C7EA6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EB044DCC-8BE5-9BFF-B0E7-37724D8D07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138" y="2200723"/>
            <a:ext cx="4657725" cy="1517427"/>
          </a:xfrm>
        </p:spPr>
        <p:txBody>
          <a:bodyPr anchor="ctr">
            <a:normAutofit/>
          </a:bodyPr>
          <a:lstStyle/>
          <a:p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HAFTUNG </a:t>
            </a:r>
            <a:b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AKTIENGESELLSCHAFTEN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E107C8B-3437-8C60-F637-06C5889C92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2858" y="839755"/>
            <a:ext cx="5150366" cy="5551714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de-DE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Die Haftung der Aktionäre ist beschränkt. </a:t>
            </a:r>
            <a:r>
              <a:rPr lang="pl-PL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de-DE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aften die Anteilseigner der AG nicht mit ihrem Privatvermögen, sondern nur mit ihren Anteilen, d.h. mit dem Wert ihrer Aktien.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8001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49A0AB-368B-A7EB-B498-C1B08FFF83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9815" y="604851"/>
            <a:ext cx="8112369" cy="695299"/>
          </a:xfrm>
        </p:spPr>
        <p:txBody>
          <a:bodyPr>
            <a:normAutofit/>
          </a:bodyPr>
          <a:lstStyle/>
          <a:p>
            <a:r>
              <a:rPr lang="de-DE" sz="2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Organe der A</a:t>
            </a:r>
            <a:r>
              <a:rPr lang="pl-PL" sz="2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ktiengesellschaft</a:t>
            </a:r>
            <a:endParaRPr lang="pl-PL" sz="24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0034BE7-8FE6-AC6E-B329-1DE7EAA6BA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7451" y="1838132"/>
            <a:ext cx="8957096" cy="4310742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 Vorstand - </a:t>
            </a:r>
            <a:r>
              <a:rPr lang="pl-PL" b="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de-DE" b="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 zuständig für das operative Geschäft der Aktiengesellschaft.</a:t>
            </a:r>
            <a:r>
              <a:rPr lang="pl-PL" b="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b="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 Vorstand vertritt die Aktiengesellschaft nach außen.</a:t>
            </a:r>
            <a:endParaRPr lang="pl-PL" b="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pl-PL" b="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l-PL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 Aufsichtsrat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F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ungiert als Überwachungsorgan der Aktiengesellschaft.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 bestellt den Vorstand und beruft ihn ab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de-DE" b="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 vertritt die Aktiengesellschaft (AG) gegenüber dem Vorstand.</a:t>
            </a:r>
            <a:endParaRPr lang="pl-PL" b="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/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pl-PL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Hauptversammlung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I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 die Versammlung aller Aktionäre der Gesellschaft, in der sie ihre Rechte gegenüber der AG ausüben.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Hauptversammlung findet einmal jährlich statt. 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23712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1" name="Freeform: Shape 2070">
            <a:extLst>
              <a:ext uri="{FF2B5EF4-FFF2-40B4-BE49-F238E27FC236}">
                <a16:creationId xmlns:a16="http://schemas.microsoft.com/office/drawing/2014/main" id="{9EB54D17-3792-403D-9127-495845021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02" name="Rectangle 2072">
            <a:extLst>
              <a:ext uri="{FF2B5EF4-FFF2-40B4-BE49-F238E27FC236}">
                <a16:creationId xmlns:a16="http://schemas.microsoft.com/office/drawing/2014/main" id="{158E38A4-F699-490C-8D1F-E8AD332D9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3" name="Rectangle 2074">
            <a:extLst>
              <a:ext uri="{FF2B5EF4-FFF2-40B4-BE49-F238E27FC236}">
                <a16:creationId xmlns:a16="http://schemas.microsoft.com/office/drawing/2014/main" id="{939C6AAB-48AC-41A3-95C2-6BF83715DF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4" name="Rectangle 2076">
            <a:extLst>
              <a:ext uri="{FF2B5EF4-FFF2-40B4-BE49-F238E27FC236}">
                <a16:creationId xmlns:a16="http://schemas.microsoft.com/office/drawing/2014/main" id="{F6EE861B-7D2F-4B7C-A6E3-5937E81B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081" y="159026"/>
            <a:ext cx="11886519" cy="6542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81484D6-192E-5566-0DB4-6F04443CE3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8700" y="723901"/>
            <a:ext cx="5836920" cy="1288884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b="0" i="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Die Vorteile einer AG</a:t>
            </a:r>
            <a:br>
              <a:rPr lang="en-US" sz="2500" b="0" i="0" cap="none" dirty="0">
                <a:effectLst/>
              </a:rPr>
            </a:br>
            <a:endParaRPr lang="en-US" sz="2500" cap="none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ECCFDC9-F572-7A85-1783-84F7A73132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4581" y="2824609"/>
            <a:ext cx="5871039" cy="354790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</a:rPr>
              <a:t>Hohes Ansehen bei Kapitalgebern, Kunden und Geschäftspartnern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</a:rPr>
              <a:t>Haftungsbeschränkung auf das Gesellschaftsvermögen</a:t>
            </a:r>
            <a:endParaRPr lang="en-US" sz="2400" dirty="0"/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</a:rPr>
              <a:t>Zusätzliches Vertrauen und Sicherheit durch die Gewaltenteilung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</a:rPr>
              <a:t>Unkomplizierte Übertragung der Aktien</a:t>
            </a:r>
            <a:endParaRPr lang="en-US" sz="2400" dirty="0"/>
          </a:p>
        </p:txBody>
      </p:sp>
      <p:pic>
        <p:nvPicPr>
          <p:cNvPr id="2050" name="Picture 2" descr="กำปั้น นิ้วหัวแม่มือ นิ้ว - กราฟิกแบบเวกเตอร์ฟรีบน Pixabay">
            <a:extLst>
              <a:ext uri="{FF2B5EF4-FFF2-40B4-BE49-F238E27FC236}">
                <a16:creationId xmlns:a16="http://schemas.microsoft.com/office/drawing/2014/main" id="{2AC80003-42B4-B1BD-656A-FFE214DD1E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80234" y="723901"/>
            <a:ext cx="3188402" cy="5314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05" name="Group 2078">
            <a:extLst>
              <a:ext uri="{FF2B5EF4-FFF2-40B4-BE49-F238E27FC236}">
                <a16:creationId xmlns:a16="http://schemas.microsoft.com/office/drawing/2014/main" id="{073091F1-AA5A-47C6-9502-D5870A72D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513418" y="2320171"/>
            <a:ext cx="867485" cy="115439"/>
            <a:chOff x="8910933" y="1861308"/>
            <a:chExt cx="867485" cy="115439"/>
          </a:xfrm>
        </p:grpSpPr>
        <p:sp>
          <p:nvSpPr>
            <p:cNvPr id="2080" name="Rectangle 2079">
              <a:extLst>
                <a:ext uri="{FF2B5EF4-FFF2-40B4-BE49-F238E27FC236}">
                  <a16:creationId xmlns:a16="http://schemas.microsoft.com/office/drawing/2014/main" id="{8085C4F7-6E91-4DF6-BB01-A46132BC3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081" name="Straight Connector 2080">
              <a:extLst>
                <a:ext uri="{FF2B5EF4-FFF2-40B4-BE49-F238E27FC236}">
                  <a16:creationId xmlns:a16="http://schemas.microsoft.com/office/drawing/2014/main" id="{25476588-B9AD-4662-A085-8E4D91493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2" name="Straight Connector 2081">
              <a:extLst>
                <a:ext uri="{FF2B5EF4-FFF2-40B4-BE49-F238E27FC236}">
                  <a16:creationId xmlns:a16="http://schemas.microsoft.com/office/drawing/2014/main" id="{BCDB34B3-D348-476E-BE7F-1139370F4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81122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D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Freeform: Shape 1030">
            <a:extLst>
              <a:ext uri="{FF2B5EF4-FFF2-40B4-BE49-F238E27FC236}">
                <a16:creationId xmlns:a16="http://schemas.microsoft.com/office/drawing/2014/main" id="{9EB54D17-3792-403D-9127-495845021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45" name="Rectangle 1032">
            <a:extLst>
              <a:ext uri="{FF2B5EF4-FFF2-40B4-BE49-F238E27FC236}">
                <a16:creationId xmlns:a16="http://schemas.microsoft.com/office/drawing/2014/main" id="{7B22176A-41DB-4D9A-9B6F-F2296F1ED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6" name="Rectangle 1034">
            <a:extLst>
              <a:ext uri="{FF2B5EF4-FFF2-40B4-BE49-F238E27FC236}">
                <a16:creationId xmlns:a16="http://schemas.microsoft.com/office/drawing/2014/main" id="{774A8DF5-445E-49C5-B10A-8DF5FEFBC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7" name="Rectangle 1036">
            <a:extLst>
              <a:ext uri="{FF2B5EF4-FFF2-40B4-BE49-F238E27FC236}">
                <a16:creationId xmlns:a16="http://schemas.microsoft.com/office/drawing/2014/main" id="{9A4E38D9-EFB8-40B5-B42B-514FBF180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FA67ECF-7E98-5034-66F4-2015543A9C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42995" y="722376"/>
            <a:ext cx="5129972" cy="12888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ie Nachteile einer AG</a:t>
            </a:r>
            <a:br>
              <a:rPr lang="en-US" sz="3200" u="sng" cap="none" dirty="0"/>
            </a:br>
            <a:endParaRPr lang="en-US" sz="3200" u="sng" cap="none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49EF2EB-7AEE-3225-DE95-60675A1A6A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5774" y="1757099"/>
            <a:ext cx="5987642" cy="391162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</a:rPr>
              <a:t>Strenge Reglementierung durch das Aktiengesetz.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Hohes Mindestgrundkapital.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</a:rPr>
              <a:t>Komplexer Gründungsprozess.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</a:rPr>
              <a:t>Doppelte Buchhaltung, Bilanzierungs- und Publizitätspflicht.</a:t>
            </a:r>
            <a:endParaRPr lang="en-US" sz="2400" dirty="0"/>
          </a:p>
        </p:txBody>
      </p:sp>
      <p:pic>
        <p:nvPicPr>
          <p:cNvPr id="1026" name="Picture 2" descr="Faust Daumen Finger - Kostenlose Vektorgrafik auf Pixabay">
            <a:extLst>
              <a:ext uri="{FF2B5EF4-FFF2-40B4-BE49-F238E27FC236}">
                <a16:creationId xmlns:a16="http://schemas.microsoft.com/office/drawing/2014/main" id="{8D98506B-2CB4-033A-ED3F-BC71951DEB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52612" y="770574"/>
            <a:ext cx="3190110" cy="5316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48" name="Group 1038">
            <a:extLst>
              <a:ext uri="{FF2B5EF4-FFF2-40B4-BE49-F238E27FC236}">
                <a16:creationId xmlns:a16="http://schemas.microsoft.com/office/drawing/2014/main" id="{D87FFE71-34DC-4C53-AE0F-6B141D081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74239" y="5850225"/>
            <a:ext cx="867485" cy="115439"/>
            <a:chOff x="8910933" y="1861308"/>
            <a:chExt cx="867485" cy="115439"/>
          </a:xfrm>
        </p:grpSpPr>
        <p:sp>
          <p:nvSpPr>
            <p:cNvPr id="1049" name="Rectangle 1039">
              <a:extLst>
                <a:ext uri="{FF2B5EF4-FFF2-40B4-BE49-F238E27FC236}">
                  <a16:creationId xmlns:a16="http://schemas.microsoft.com/office/drawing/2014/main" id="{37DF92F1-0E20-46AC-BB8F-F66926B40C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041" name="Straight Connector 1040">
              <a:extLst>
                <a:ext uri="{FF2B5EF4-FFF2-40B4-BE49-F238E27FC236}">
                  <a16:creationId xmlns:a16="http://schemas.microsoft.com/office/drawing/2014/main" id="{FFA14CB4-8459-4D23-B4FF-8F9868E3FC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2" name="Straight Connector 1041">
              <a:extLst>
                <a:ext uri="{FF2B5EF4-FFF2-40B4-BE49-F238E27FC236}">
                  <a16:creationId xmlns:a16="http://schemas.microsoft.com/office/drawing/2014/main" id="{7A0C763F-37C4-4E00-AEB2-8867F4AA25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8099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1" name="Rectangle 1040">
            <a:extLst>
              <a:ext uri="{FF2B5EF4-FFF2-40B4-BE49-F238E27FC236}">
                <a16:creationId xmlns:a16="http://schemas.microsoft.com/office/drawing/2014/main" id="{DD8EACB7-D372-470B-B76E-A829D0031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3" name="Rectangle 5">
            <a:extLst>
              <a:ext uri="{FF2B5EF4-FFF2-40B4-BE49-F238E27FC236}">
                <a16:creationId xmlns:a16="http://schemas.microsoft.com/office/drawing/2014/main" id="{DE0C8C58-F874-4C26-96A3-4A9A8F4120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3900" y="723900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B044DCC-8BE5-9BFF-B0E7-37724D8D07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5632" y="2335087"/>
            <a:ext cx="4037176" cy="969687"/>
          </a:xfrm>
        </p:spPr>
        <p:txBody>
          <a:bodyPr>
            <a:normAutofit/>
          </a:bodyPr>
          <a:lstStyle/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Aktiengesellschaft bespiele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E107C8B-3437-8C60-F637-06C5889C92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026" y="4001217"/>
            <a:ext cx="3489065" cy="155611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de-DE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Die 30 bekanntesten börsennotierten Aktiengesellschaften sind im </a:t>
            </a:r>
            <a:r>
              <a:rPr lang="de-DE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Deutschen Aktien-Index DAX </a:t>
            </a:r>
            <a:r>
              <a:rPr lang="de-DE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zu finden.</a:t>
            </a:r>
            <a:endParaRPr lang="pl-PL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45" name="Group 1044">
            <a:extLst>
              <a:ext uri="{FF2B5EF4-FFF2-40B4-BE49-F238E27FC236}">
                <a16:creationId xmlns:a16="http://schemas.microsoft.com/office/drawing/2014/main" id="{35305E06-3BDB-4522-8518-2B2FDE9BEC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580479" y="3871114"/>
            <a:ext cx="867485" cy="115439"/>
            <a:chOff x="8910933" y="1861308"/>
            <a:chExt cx="867485" cy="115439"/>
          </a:xfrm>
        </p:grpSpPr>
        <p:sp>
          <p:nvSpPr>
            <p:cNvPr id="1046" name="Rectangle 1045">
              <a:extLst>
                <a:ext uri="{FF2B5EF4-FFF2-40B4-BE49-F238E27FC236}">
                  <a16:creationId xmlns:a16="http://schemas.microsoft.com/office/drawing/2014/main" id="{EEF18BED-7084-4E08-9DFA-8A95CBC00F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7" name="Straight Connector 1046">
              <a:extLst>
                <a:ext uri="{FF2B5EF4-FFF2-40B4-BE49-F238E27FC236}">
                  <a16:creationId xmlns:a16="http://schemas.microsoft.com/office/drawing/2014/main" id="{60E478B1-5861-403B-8C9D-0815BE1F57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8" name="Straight Connector 1047">
              <a:extLst>
                <a:ext uri="{FF2B5EF4-FFF2-40B4-BE49-F238E27FC236}">
                  <a16:creationId xmlns:a16="http://schemas.microsoft.com/office/drawing/2014/main" id="{0327B47F-5002-4920-B381-BEF47694B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8" name="Picture 4">
            <a:extLst>
              <a:ext uri="{FF2B5EF4-FFF2-40B4-BE49-F238E27FC236}">
                <a16:creationId xmlns:a16="http://schemas.microsoft.com/office/drawing/2014/main" id="{9BD00724-D93E-276F-5BCE-3610CDCB5C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75073" y="4689931"/>
            <a:ext cx="2124701" cy="1426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orsche – historia marki | Motofakty">
            <a:extLst>
              <a:ext uri="{FF2B5EF4-FFF2-40B4-BE49-F238E27FC236}">
                <a16:creationId xmlns:a16="http://schemas.microsoft.com/office/drawing/2014/main" id="{A9C73CB8-B312-1465-A44C-C530DDE746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87686" y="2863968"/>
            <a:ext cx="1850167" cy="2280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Zalando Logo, symbol, meaning, history, PNG, brand">
            <a:extLst>
              <a:ext uri="{FF2B5EF4-FFF2-40B4-BE49-F238E27FC236}">
                <a16:creationId xmlns:a16="http://schemas.microsoft.com/office/drawing/2014/main" id="{AE69FD0A-98C4-3D29-838E-F7549E624E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74682" y="3580454"/>
            <a:ext cx="2531742" cy="141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36D37F39-7F88-CB91-6CDF-182C463B87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99774" y="1406351"/>
            <a:ext cx="2194800" cy="219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844FDE64-9F00-271D-5ED4-E3BF5F665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312" y="60206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78144CED-4B98-4D0A-DEFA-CA00F8CAE94A}"/>
              </a:ext>
            </a:extLst>
          </p:cNvPr>
          <p:cNvPicPr>
            <a:picLocks noChangeAspect="1"/>
          </p:cNvPicPr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23900" y="5403334"/>
            <a:ext cx="4580641" cy="1214924"/>
          </a:xfrm>
          <a:prstGeom prst="rect">
            <a:avLst/>
          </a:prstGeom>
        </p:spPr>
      </p:pic>
      <p:sp>
        <p:nvSpPr>
          <p:cNvPr id="9" name="Trójkąt równoramienny 8">
            <a:extLst>
              <a:ext uri="{FF2B5EF4-FFF2-40B4-BE49-F238E27FC236}">
                <a16:creationId xmlns:a16="http://schemas.microsoft.com/office/drawing/2014/main" id="{1DDD1C9B-0BFA-FA82-483E-E66CD6BE9F48}"/>
              </a:ext>
            </a:extLst>
          </p:cNvPr>
          <p:cNvSpPr/>
          <p:nvPr/>
        </p:nvSpPr>
        <p:spPr>
          <a:xfrm flipV="1">
            <a:off x="735674" y="695209"/>
            <a:ext cx="4568867" cy="812294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8784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B6C820-B6ED-B586-EA5F-72592AA49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46618"/>
            <a:ext cx="10134600" cy="787659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Das Wörterbuch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7F4FA9-757A-11AE-6C96-5B8CBD6437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7" y="940446"/>
            <a:ext cx="4953000" cy="5637635"/>
          </a:xfrm>
        </p:spPr>
        <p:txBody>
          <a:bodyPr>
            <a:normAutofit/>
          </a:bodyPr>
          <a:lstStyle/>
          <a:p>
            <a:r>
              <a:rPr lang="pl-PL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pl-PL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Gründung – założenie</a:t>
            </a:r>
          </a:p>
          <a:p>
            <a:r>
              <a:rPr lang="pl-PL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mindestens – przynajmniej</a:t>
            </a:r>
          </a:p>
          <a:p>
            <a:r>
              <a:rPr lang="pl-PL" sz="16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de-DE" sz="1600" b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ötig</a:t>
            </a:r>
            <a:r>
              <a:rPr lang="pl-PL" sz="16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potrzebny, niezbędny</a:t>
            </a:r>
          </a:p>
          <a:p>
            <a:r>
              <a:rPr lang="pl-PL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l-PL" sz="16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lang="pl-PL" sz="16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600" b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Eintragung</a:t>
            </a:r>
            <a:r>
              <a:rPr lang="pl-PL" sz="16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rejestracja, wpis</a:t>
            </a:r>
          </a:p>
          <a:p>
            <a:r>
              <a:rPr lang="pl-PL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pl-PL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6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Abteilung</a:t>
            </a:r>
            <a:r>
              <a:rPr lang="pl-PL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dział</a:t>
            </a:r>
          </a:p>
          <a:p>
            <a:r>
              <a:rPr lang="pl-PL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l-PL" sz="16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er </a:t>
            </a: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Gesellschaftsvertrag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umowa spółki</a:t>
            </a:r>
          </a:p>
          <a:p>
            <a:r>
              <a:rPr lang="pl-PL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l-PL" sz="16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ushandeln – negocjować</a:t>
            </a:r>
          </a:p>
          <a:p>
            <a:r>
              <a:rPr lang="pl-PL" sz="1600" b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beurkunden – udokumentować</a:t>
            </a:r>
          </a:p>
          <a:p>
            <a:r>
              <a:rPr lang="pl-PL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l-PL" sz="16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er </a:t>
            </a:r>
            <a:r>
              <a:rPr lang="de-DE" sz="1600" b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Aktionär</a:t>
            </a:r>
            <a:r>
              <a:rPr lang="pl-PL" sz="1600" b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Akcjonariusz</a:t>
            </a:r>
          </a:p>
          <a:p>
            <a:r>
              <a:rPr lang="pl-PL" sz="1600" b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beschränkt – ograniczony</a:t>
            </a:r>
          </a:p>
          <a:p>
            <a:r>
              <a:rPr lang="pl-PL" sz="16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l-PL" sz="1600" b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er </a:t>
            </a:r>
            <a:r>
              <a:rPr lang="pl-PL" sz="1600" b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Anteilseigner - udziałowiec</a:t>
            </a:r>
            <a:endParaRPr lang="pl-PL" sz="1600" b="0" dirty="0">
              <a:solidFill>
                <a:srgbClr val="1A1A1A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 </a:t>
            </a:r>
            <a:r>
              <a:rPr lang="de-DE" sz="1600" b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Anteil</a:t>
            </a:r>
            <a:r>
              <a:rPr lang="pl-PL" sz="1600" b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udział</a:t>
            </a:r>
          </a:p>
          <a:p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 Vorstand – zarząd</a:t>
            </a:r>
          </a:p>
          <a:p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vertreten – reprezentować</a:t>
            </a:r>
          </a:p>
          <a:p>
            <a:endParaRPr lang="pl-PL" sz="1800" b="0" i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800" b="0" i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8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i="1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F14E650-F9C8-D806-59CD-ACD41EF38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1694" y="940446"/>
            <a:ext cx="5377595" cy="5637635"/>
          </a:xfrm>
        </p:spPr>
        <p:txBody>
          <a:bodyPr>
            <a:normAutofit/>
          </a:bodyPr>
          <a:lstStyle/>
          <a:p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e-DE" sz="1600" b="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ußen</a:t>
            </a:r>
            <a:r>
              <a:rPr lang="pl-PL" sz="1600" b="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poza, na zewnątrz</a:t>
            </a:r>
          </a:p>
          <a:p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 Aufsichtsrat – rada nadzorcza</a:t>
            </a:r>
          </a:p>
          <a:p>
            <a:r>
              <a:rPr lang="pl-PL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fungieren – pełnić funkcję</a:t>
            </a:r>
          </a:p>
          <a:p>
            <a:r>
              <a:rPr lang="pl-PL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pl-PL" sz="1600" dirty="0"/>
              <a:t> </a:t>
            </a: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Überwachungsorgan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organ nadzorczy</a:t>
            </a:r>
          </a:p>
          <a:p>
            <a:r>
              <a:rPr lang="pl-PL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Hauptversammlung – walne zgromadzenie</a:t>
            </a:r>
          </a:p>
          <a:p>
            <a:pPr lvl="0" algn="l">
              <a:lnSpc>
                <a:spcPct val="114000"/>
              </a:lnSpc>
            </a:pPr>
            <a:r>
              <a:rPr lang="pl-PL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Versammlung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zgromadzenie</a:t>
            </a:r>
          </a:p>
          <a:p>
            <a:pPr lvl="0" algn="l">
              <a:lnSpc>
                <a:spcPct val="114000"/>
              </a:lnSpc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ausüben – wykonywać</a:t>
            </a:r>
          </a:p>
          <a:p>
            <a:pPr lvl="0" algn="l">
              <a:lnSpc>
                <a:spcPct val="114000"/>
              </a:lnSpc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 </a:t>
            </a:r>
            <a:r>
              <a:rPr lang="pl-PL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Geschäftspartner</a:t>
            </a:r>
            <a:r>
              <a:rPr lang="pl-PL" sz="1400" dirty="0">
                <a:solidFill>
                  <a:srgbClr val="26262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– </a:t>
            </a:r>
            <a:r>
              <a:rPr lang="pl-PL" sz="16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partner</a:t>
            </a:r>
            <a:r>
              <a:rPr lang="pl-PL" sz="1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biznesowy</a:t>
            </a:r>
          </a:p>
          <a:p>
            <a:pPr lvl="0" algn="l">
              <a:lnSpc>
                <a:spcPct val="114000"/>
              </a:lnSpc>
            </a:pPr>
            <a:r>
              <a:rPr lang="pl-PL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Haftungsbeschränkung</a:t>
            </a:r>
            <a:r>
              <a:rPr lang="pl-PL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ograniczenie odpowiedzialności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Gesellschaftsvermögen – majątek spółki</a:t>
            </a:r>
          </a:p>
          <a:p>
            <a:r>
              <a:rPr lang="pl-PL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Gewaltenteilung – podział władzy</a:t>
            </a:r>
          </a:p>
          <a:p>
            <a:r>
              <a:rPr lang="pl-PL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Übertragung</a:t>
            </a:r>
            <a:r>
              <a:rPr lang="pl-PL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transfer, przeniesienie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Reglementierung - regulacje</a:t>
            </a:r>
          </a:p>
          <a:p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de-DE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örsennotiert</a:t>
            </a:r>
            <a:r>
              <a:rPr lang="pl-PL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notowany na giełdzie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813718191"/>
      </p:ext>
    </p:extLst>
  </p:cSld>
  <p:clrMapOvr>
    <a:masterClrMapping/>
  </p:clrMapOvr>
</p:sld>
</file>

<file path=ppt/theme/theme1.xml><?xml version="1.0" encoding="utf-8"?>
<a:theme xmlns:a="http://schemas.openxmlformats.org/drawingml/2006/main" name="AdornVTI">
  <a:themeElements>
    <a:clrScheme name="GC1">
      <a:dk1>
        <a:sysClr val="windowText" lastClr="000000"/>
      </a:dk1>
      <a:lt1>
        <a:sysClr val="window" lastClr="FFFFFF"/>
      </a:lt1>
      <a:dk2>
        <a:srgbClr val="2C2830"/>
      </a:dk2>
      <a:lt2>
        <a:srgbClr val="E0DCE1"/>
      </a:lt2>
      <a:accent1>
        <a:srgbClr val="908193"/>
      </a:accent1>
      <a:accent2>
        <a:srgbClr val="A08889"/>
      </a:accent2>
      <a:accent3>
        <a:srgbClr val="B48C7E"/>
      </a:accent3>
      <a:accent4>
        <a:srgbClr val="809C9B"/>
      </a:accent4>
      <a:accent5>
        <a:srgbClr val="899F91"/>
      </a:accent5>
      <a:accent6>
        <a:srgbClr val="728274"/>
      </a:accent6>
      <a:hlink>
        <a:srgbClr val="837585"/>
      </a:hlink>
      <a:folHlink>
        <a:srgbClr val="677E83"/>
      </a:folHlink>
    </a:clrScheme>
    <a:fontScheme name="Bembo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ornVTI" id="{497E3FA9-5A27-4D12-9D04-917BEF3D1303}" vid="{34192A01-61CA-4566-9818-841C607496F7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487</Words>
  <Application>Microsoft Office PowerPoint</Application>
  <PresentationFormat>Panoramiczny</PresentationFormat>
  <Paragraphs>78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Bembo</vt:lpstr>
      <vt:lpstr>Calibri</vt:lpstr>
      <vt:lpstr>Times New Roman</vt:lpstr>
      <vt:lpstr>AdornVTI</vt:lpstr>
      <vt:lpstr> Aktiengesellschaft   in deutschland</vt:lpstr>
      <vt:lpstr>Präsentationsplan</vt:lpstr>
      <vt:lpstr>Gründung einer AG </vt:lpstr>
      <vt:lpstr>HAFTUNG  BEI AKTIENGESELLSCHAFTEN</vt:lpstr>
      <vt:lpstr>Organe der Aktiengesellschaft</vt:lpstr>
      <vt:lpstr>Die Vorteile einer AG </vt:lpstr>
      <vt:lpstr>Die Nachteile einer AG </vt:lpstr>
      <vt:lpstr>Aktiengesellschaft bespiele</vt:lpstr>
      <vt:lpstr>Das Wörterbuch </vt:lpstr>
      <vt:lpstr>Die quellen</vt:lpstr>
      <vt:lpstr>Vielen Dank für Ihre Aufmerksamkeit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SPÓŁKA AKCYJNA</dc:title>
  <dc:creator>Aleksandra Hedesz</dc:creator>
  <cp:lastModifiedBy>Barbara Skoczyńska-Prokopowicz</cp:lastModifiedBy>
  <cp:revision>7</cp:revision>
  <dcterms:created xsi:type="dcterms:W3CDTF">2023-04-11T15:44:51Z</dcterms:created>
  <dcterms:modified xsi:type="dcterms:W3CDTF">2023-05-07T13:36:24Z</dcterms:modified>
</cp:coreProperties>
</file>