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7" r:id="rId8"/>
    <p:sldId id="261" r:id="rId9"/>
    <p:sldId id="266" r:id="rId10"/>
    <p:sldId id="268" r:id="rId11"/>
    <p:sldId id="262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691CE5-D8E9-4A6A-9BDE-BC161FC7DB3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C89AC7-18EC-4B9D-B340-A35F4DFB237D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dirty="0"/>
            <a:t>Recht auf Arbeit nach eigener Wahl.</a:t>
          </a:r>
          <a:endParaRPr lang="en-US" dirty="0"/>
        </a:p>
      </dgm:t>
    </dgm:pt>
    <dgm:pt modelId="{5DC052D7-BC7A-4058-9070-2288D41898EF}" type="parTrans" cxnId="{884EC0F4-4B8B-4ED2-9C6E-DB6E60023101}">
      <dgm:prSet/>
      <dgm:spPr/>
      <dgm:t>
        <a:bodyPr/>
        <a:lstStyle/>
        <a:p>
          <a:endParaRPr lang="en-US"/>
        </a:p>
      </dgm:t>
    </dgm:pt>
    <dgm:pt modelId="{2841A652-8862-474A-825A-2F4882829266}" type="sibTrans" cxnId="{884EC0F4-4B8B-4ED2-9C6E-DB6E60023101}">
      <dgm:prSet/>
      <dgm:spPr/>
      <dgm:t>
        <a:bodyPr/>
        <a:lstStyle/>
        <a:p>
          <a:endParaRPr lang="en-US"/>
        </a:p>
      </dgm:t>
    </dgm:pt>
    <dgm:pt modelId="{9857EC3E-8AD8-4B0A-83C8-66D97C544FF5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dirty="0"/>
            <a:t>Anspruch auf angemessene Vergütung für die geleistete Arbeit.</a:t>
          </a:r>
          <a:endParaRPr lang="en-US" dirty="0"/>
        </a:p>
      </dgm:t>
    </dgm:pt>
    <dgm:pt modelId="{1EF53BCC-336E-4634-8782-C903386DD1B9}" type="parTrans" cxnId="{3E021D02-B9D0-4FF0-A1E3-30FBCEC6064A}">
      <dgm:prSet/>
      <dgm:spPr/>
      <dgm:t>
        <a:bodyPr/>
        <a:lstStyle/>
        <a:p>
          <a:endParaRPr lang="en-US"/>
        </a:p>
      </dgm:t>
    </dgm:pt>
    <dgm:pt modelId="{280E3DE4-D120-4F04-891C-22C29B444B9F}" type="sibTrans" cxnId="{3E021D02-B9D0-4FF0-A1E3-30FBCEC6064A}">
      <dgm:prSet/>
      <dgm:spPr/>
      <dgm:t>
        <a:bodyPr/>
        <a:lstStyle/>
        <a:p>
          <a:endParaRPr lang="en-US"/>
        </a:p>
      </dgm:t>
    </dgm:pt>
    <dgm:pt modelId="{41B2491D-A0B9-4F4C-BEE4-7D921FB44C13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dirty="0"/>
            <a:t>Das Recht auf Entschädigung bei einem Arbeitsunfall.</a:t>
          </a:r>
          <a:endParaRPr lang="en-US" dirty="0"/>
        </a:p>
      </dgm:t>
    </dgm:pt>
    <dgm:pt modelId="{48107203-740A-4B8E-9AE2-6CAC2654C133}" type="parTrans" cxnId="{83791C3E-96CB-44FA-A5E6-3386C01FB60F}">
      <dgm:prSet/>
      <dgm:spPr/>
      <dgm:t>
        <a:bodyPr/>
        <a:lstStyle/>
        <a:p>
          <a:endParaRPr lang="en-US"/>
        </a:p>
      </dgm:t>
    </dgm:pt>
    <dgm:pt modelId="{4CB40E0E-6E56-48DB-92E4-BB342112566A}" type="sibTrans" cxnId="{83791C3E-96CB-44FA-A5E6-3386C01FB60F}">
      <dgm:prSet/>
      <dgm:spPr/>
      <dgm:t>
        <a:bodyPr/>
        <a:lstStyle/>
        <a:p>
          <a:endParaRPr lang="en-US"/>
        </a:p>
      </dgm:t>
    </dgm:pt>
    <dgm:pt modelId="{EDCA8029-2C78-40AD-8C76-035C833BAD45}" type="pres">
      <dgm:prSet presAssocID="{24691CE5-D8E9-4A6A-9BDE-BC161FC7DB37}" presName="root" presStyleCnt="0">
        <dgm:presLayoutVars>
          <dgm:dir/>
          <dgm:resizeHandles val="exact"/>
        </dgm:presLayoutVars>
      </dgm:prSet>
      <dgm:spPr/>
    </dgm:pt>
    <dgm:pt modelId="{6EE453AA-90D9-428B-B574-8CCCEDFFD7ED}" type="pres">
      <dgm:prSet presAssocID="{CFC89AC7-18EC-4B9D-B340-A35F4DFB237D}" presName="compNode" presStyleCnt="0"/>
      <dgm:spPr/>
    </dgm:pt>
    <dgm:pt modelId="{BB2C0AAF-A8DD-4D2E-8555-E1EBFDD40B76}" type="pres">
      <dgm:prSet presAssocID="{CFC89AC7-18EC-4B9D-B340-A35F4DFB237D}" presName="bgRect" presStyleLbl="bgShp" presStyleIdx="0" presStyleCnt="3"/>
      <dgm:spPr/>
    </dgm:pt>
    <dgm:pt modelId="{1E36D6FA-C2F3-4B3A-BC0E-805258F58F42}" type="pres">
      <dgm:prSet presAssocID="{CFC89AC7-18EC-4B9D-B340-A35F4DFB237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łotek sędziowski"/>
        </a:ext>
      </dgm:extLst>
    </dgm:pt>
    <dgm:pt modelId="{413EBCB2-CDFE-452F-B267-CBC37D0F8986}" type="pres">
      <dgm:prSet presAssocID="{CFC89AC7-18EC-4B9D-B340-A35F4DFB237D}" presName="spaceRect" presStyleCnt="0"/>
      <dgm:spPr/>
    </dgm:pt>
    <dgm:pt modelId="{A190C954-EF6F-4406-935B-9A5B9EA286E2}" type="pres">
      <dgm:prSet presAssocID="{CFC89AC7-18EC-4B9D-B340-A35F4DFB237D}" presName="parTx" presStyleLbl="revTx" presStyleIdx="0" presStyleCnt="3">
        <dgm:presLayoutVars>
          <dgm:chMax val="0"/>
          <dgm:chPref val="0"/>
        </dgm:presLayoutVars>
      </dgm:prSet>
      <dgm:spPr/>
    </dgm:pt>
    <dgm:pt modelId="{990D4B55-9D7D-4A09-990E-81F91CF6852D}" type="pres">
      <dgm:prSet presAssocID="{2841A652-8862-474A-825A-2F4882829266}" presName="sibTrans" presStyleCnt="0"/>
      <dgm:spPr/>
    </dgm:pt>
    <dgm:pt modelId="{0D6DA5AA-BAA8-4924-B3A6-29B12624A9FA}" type="pres">
      <dgm:prSet presAssocID="{9857EC3E-8AD8-4B0A-83C8-66D97C544FF5}" presName="compNode" presStyleCnt="0"/>
      <dgm:spPr/>
    </dgm:pt>
    <dgm:pt modelId="{0FBE6BD3-B43F-46B6-B281-0CFE297E9D34}" type="pres">
      <dgm:prSet presAssocID="{9857EC3E-8AD8-4B0A-83C8-66D97C544FF5}" presName="bgRect" presStyleLbl="bgShp" presStyleIdx="1" presStyleCnt="3"/>
      <dgm:spPr/>
    </dgm:pt>
    <dgm:pt modelId="{2DCE95C2-8A8B-44E1-BF99-C6338E757DB2}" type="pres">
      <dgm:prSet presAssocID="{9857EC3E-8AD8-4B0A-83C8-66D97C544FF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eniądze"/>
        </a:ext>
      </dgm:extLst>
    </dgm:pt>
    <dgm:pt modelId="{43B3530F-5C91-46A2-80BC-A95DECB427B0}" type="pres">
      <dgm:prSet presAssocID="{9857EC3E-8AD8-4B0A-83C8-66D97C544FF5}" presName="spaceRect" presStyleCnt="0"/>
      <dgm:spPr/>
    </dgm:pt>
    <dgm:pt modelId="{997E7036-A880-4312-BCA2-C287F91B256A}" type="pres">
      <dgm:prSet presAssocID="{9857EC3E-8AD8-4B0A-83C8-66D97C544FF5}" presName="parTx" presStyleLbl="revTx" presStyleIdx="1" presStyleCnt="3">
        <dgm:presLayoutVars>
          <dgm:chMax val="0"/>
          <dgm:chPref val="0"/>
        </dgm:presLayoutVars>
      </dgm:prSet>
      <dgm:spPr/>
    </dgm:pt>
    <dgm:pt modelId="{1410CBFA-E543-448C-8AB2-C9AB1F14131D}" type="pres">
      <dgm:prSet presAssocID="{280E3DE4-D120-4F04-891C-22C29B444B9F}" presName="sibTrans" presStyleCnt="0"/>
      <dgm:spPr/>
    </dgm:pt>
    <dgm:pt modelId="{66793DC5-4D26-4EEA-8FAA-7C99E6ECAF0C}" type="pres">
      <dgm:prSet presAssocID="{41B2491D-A0B9-4F4C-BEE4-7D921FB44C13}" presName="compNode" presStyleCnt="0"/>
      <dgm:spPr/>
    </dgm:pt>
    <dgm:pt modelId="{839BAE8E-640E-45DC-96E9-01C15C99763E}" type="pres">
      <dgm:prSet presAssocID="{41B2491D-A0B9-4F4C-BEE4-7D921FB44C13}" presName="bgRect" presStyleLbl="bgShp" presStyleIdx="2" presStyleCnt="3"/>
      <dgm:spPr/>
    </dgm:pt>
    <dgm:pt modelId="{D74229D8-FD75-48C7-AE00-3A953D587F57}" type="pres">
      <dgm:prSet presAssocID="{41B2491D-A0B9-4F4C-BEE4-7D921FB44C1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ędzia"/>
        </a:ext>
      </dgm:extLst>
    </dgm:pt>
    <dgm:pt modelId="{CC374B9B-D353-45F7-940D-409690E95418}" type="pres">
      <dgm:prSet presAssocID="{41B2491D-A0B9-4F4C-BEE4-7D921FB44C13}" presName="spaceRect" presStyleCnt="0"/>
      <dgm:spPr/>
    </dgm:pt>
    <dgm:pt modelId="{7E9F468A-B86C-4B15-A8F8-F66F6E0C7BE2}" type="pres">
      <dgm:prSet presAssocID="{41B2491D-A0B9-4F4C-BEE4-7D921FB44C1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E021D02-B9D0-4FF0-A1E3-30FBCEC6064A}" srcId="{24691CE5-D8E9-4A6A-9BDE-BC161FC7DB37}" destId="{9857EC3E-8AD8-4B0A-83C8-66D97C544FF5}" srcOrd="1" destOrd="0" parTransId="{1EF53BCC-336E-4634-8782-C903386DD1B9}" sibTransId="{280E3DE4-D120-4F04-891C-22C29B444B9F}"/>
    <dgm:cxn modelId="{F2173B2A-3EB3-45B4-B93E-80AEE86AC84B}" type="presOf" srcId="{24691CE5-D8E9-4A6A-9BDE-BC161FC7DB37}" destId="{EDCA8029-2C78-40AD-8C76-035C833BAD45}" srcOrd="0" destOrd="0" presId="urn:microsoft.com/office/officeart/2018/2/layout/IconVerticalSolidList"/>
    <dgm:cxn modelId="{83791C3E-96CB-44FA-A5E6-3386C01FB60F}" srcId="{24691CE5-D8E9-4A6A-9BDE-BC161FC7DB37}" destId="{41B2491D-A0B9-4F4C-BEE4-7D921FB44C13}" srcOrd="2" destOrd="0" parTransId="{48107203-740A-4B8E-9AE2-6CAC2654C133}" sibTransId="{4CB40E0E-6E56-48DB-92E4-BB342112566A}"/>
    <dgm:cxn modelId="{61C38B44-90AB-4851-934E-65D766A72641}" type="presOf" srcId="{9857EC3E-8AD8-4B0A-83C8-66D97C544FF5}" destId="{997E7036-A880-4312-BCA2-C287F91B256A}" srcOrd="0" destOrd="0" presId="urn:microsoft.com/office/officeart/2018/2/layout/IconVerticalSolidList"/>
    <dgm:cxn modelId="{A54F60D2-7407-4130-A7E3-8BC4D075818E}" type="presOf" srcId="{CFC89AC7-18EC-4B9D-B340-A35F4DFB237D}" destId="{A190C954-EF6F-4406-935B-9A5B9EA286E2}" srcOrd="0" destOrd="0" presId="urn:microsoft.com/office/officeart/2018/2/layout/IconVerticalSolidList"/>
    <dgm:cxn modelId="{7B3283D9-DCF5-41FF-B436-E149EE452823}" type="presOf" srcId="{41B2491D-A0B9-4F4C-BEE4-7D921FB44C13}" destId="{7E9F468A-B86C-4B15-A8F8-F66F6E0C7BE2}" srcOrd="0" destOrd="0" presId="urn:microsoft.com/office/officeart/2018/2/layout/IconVerticalSolidList"/>
    <dgm:cxn modelId="{884EC0F4-4B8B-4ED2-9C6E-DB6E60023101}" srcId="{24691CE5-D8E9-4A6A-9BDE-BC161FC7DB37}" destId="{CFC89AC7-18EC-4B9D-B340-A35F4DFB237D}" srcOrd="0" destOrd="0" parTransId="{5DC052D7-BC7A-4058-9070-2288D41898EF}" sibTransId="{2841A652-8862-474A-825A-2F4882829266}"/>
    <dgm:cxn modelId="{B5BD91A2-1203-4F44-A2DD-FCEB86C5CC2E}" type="presParOf" srcId="{EDCA8029-2C78-40AD-8C76-035C833BAD45}" destId="{6EE453AA-90D9-428B-B574-8CCCEDFFD7ED}" srcOrd="0" destOrd="0" presId="urn:microsoft.com/office/officeart/2018/2/layout/IconVerticalSolidList"/>
    <dgm:cxn modelId="{FB0C6CB7-70D8-4466-A2E6-8D7572EA6808}" type="presParOf" srcId="{6EE453AA-90D9-428B-B574-8CCCEDFFD7ED}" destId="{BB2C0AAF-A8DD-4D2E-8555-E1EBFDD40B76}" srcOrd="0" destOrd="0" presId="urn:microsoft.com/office/officeart/2018/2/layout/IconVerticalSolidList"/>
    <dgm:cxn modelId="{9C9C61D0-5DD6-4D6F-8A54-79C3155A2455}" type="presParOf" srcId="{6EE453AA-90D9-428B-B574-8CCCEDFFD7ED}" destId="{1E36D6FA-C2F3-4B3A-BC0E-805258F58F42}" srcOrd="1" destOrd="0" presId="urn:microsoft.com/office/officeart/2018/2/layout/IconVerticalSolidList"/>
    <dgm:cxn modelId="{3ED992C9-76E0-4731-8353-255604252928}" type="presParOf" srcId="{6EE453AA-90D9-428B-B574-8CCCEDFFD7ED}" destId="{413EBCB2-CDFE-452F-B267-CBC37D0F8986}" srcOrd="2" destOrd="0" presId="urn:microsoft.com/office/officeart/2018/2/layout/IconVerticalSolidList"/>
    <dgm:cxn modelId="{7DE8EAB2-0335-4C76-85CA-A96159FCDCB1}" type="presParOf" srcId="{6EE453AA-90D9-428B-B574-8CCCEDFFD7ED}" destId="{A190C954-EF6F-4406-935B-9A5B9EA286E2}" srcOrd="3" destOrd="0" presId="urn:microsoft.com/office/officeart/2018/2/layout/IconVerticalSolidList"/>
    <dgm:cxn modelId="{2283B4D7-D0C7-4B70-A714-4E136873D3FF}" type="presParOf" srcId="{EDCA8029-2C78-40AD-8C76-035C833BAD45}" destId="{990D4B55-9D7D-4A09-990E-81F91CF6852D}" srcOrd="1" destOrd="0" presId="urn:microsoft.com/office/officeart/2018/2/layout/IconVerticalSolidList"/>
    <dgm:cxn modelId="{E71EC20E-0BE6-49FE-883E-78D618AD5916}" type="presParOf" srcId="{EDCA8029-2C78-40AD-8C76-035C833BAD45}" destId="{0D6DA5AA-BAA8-4924-B3A6-29B12624A9FA}" srcOrd="2" destOrd="0" presId="urn:microsoft.com/office/officeart/2018/2/layout/IconVerticalSolidList"/>
    <dgm:cxn modelId="{2C8AFB1E-DC3F-4E70-95F7-C4B0EDB2EDDB}" type="presParOf" srcId="{0D6DA5AA-BAA8-4924-B3A6-29B12624A9FA}" destId="{0FBE6BD3-B43F-46B6-B281-0CFE297E9D34}" srcOrd="0" destOrd="0" presId="urn:microsoft.com/office/officeart/2018/2/layout/IconVerticalSolidList"/>
    <dgm:cxn modelId="{0FCDCBC5-52AF-4981-B726-7A54319C8674}" type="presParOf" srcId="{0D6DA5AA-BAA8-4924-B3A6-29B12624A9FA}" destId="{2DCE95C2-8A8B-44E1-BF99-C6338E757DB2}" srcOrd="1" destOrd="0" presId="urn:microsoft.com/office/officeart/2018/2/layout/IconVerticalSolidList"/>
    <dgm:cxn modelId="{57A7453D-D0BA-4F99-944F-F0DFC60F12CA}" type="presParOf" srcId="{0D6DA5AA-BAA8-4924-B3A6-29B12624A9FA}" destId="{43B3530F-5C91-46A2-80BC-A95DECB427B0}" srcOrd="2" destOrd="0" presId="urn:microsoft.com/office/officeart/2018/2/layout/IconVerticalSolidList"/>
    <dgm:cxn modelId="{7EEFFDED-84F0-40FD-94A2-2C6169CF8E64}" type="presParOf" srcId="{0D6DA5AA-BAA8-4924-B3A6-29B12624A9FA}" destId="{997E7036-A880-4312-BCA2-C287F91B256A}" srcOrd="3" destOrd="0" presId="urn:microsoft.com/office/officeart/2018/2/layout/IconVerticalSolidList"/>
    <dgm:cxn modelId="{02747E8F-AA0F-4573-ADA5-E4E8E1B6354B}" type="presParOf" srcId="{EDCA8029-2C78-40AD-8C76-035C833BAD45}" destId="{1410CBFA-E543-448C-8AB2-C9AB1F14131D}" srcOrd="3" destOrd="0" presId="urn:microsoft.com/office/officeart/2018/2/layout/IconVerticalSolidList"/>
    <dgm:cxn modelId="{D23F3A93-6D03-4B83-9F18-2DB22C0F43C8}" type="presParOf" srcId="{EDCA8029-2C78-40AD-8C76-035C833BAD45}" destId="{66793DC5-4D26-4EEA-8FAA-7C99E6ECAF0C}" srcOrd="4" destOrd="0" presId="urn:microsoft.com/office/officeart/2018/2/layout/IconVerticalSolidList"/>
    <dgm:cxn modelId="{884860C4-4F06-4188-AD82-FF9211BFF4C0}" type="presParOf" srcId="{66793DC5-4D26-4EEA-8FAA-7C99E6ECAF0C}" destId="{839BAE8E-640E-45DC-96E9-01C15C99763E}" srcOrd="0" destOrd="0" presId="urn:microsoft.com/office/officeart/2018/2/layout/IconVerticalSolidList"/>
    <dgm:cxn modelId="{368E68A5-9E47-4EA7-871F-B47A803B6EAF}" type="presParOf" srcId="{66793DC5-4D26-4EEA-8FAA-7C99E6ECAF0C}" destId="{D74229D8-FD75-48C7-AE00-3A953D587F57}" srcOrd="1" destOrd="0" presId="urn:microsoft.com/office/officeart/2018/2/layout/IconVerticalSolidList"/>
    <dgm:cxn modelId="{A59FBA82-18FB-4243-90BE-C971992B070C}" type="presParOf" srcId="{66793DC5-4D26-4EEA-8FAA-7C99E6ECAF0C}" destId="{CC374B9B-D353-45F7-940D-409690E95418}" srcOrd="2" destOrd="0" presId="urn:microsoft.com/office/officeart/2018/2/layout/IconVerticalSolidList"/>
    <dgm:cxn modelId="{EF76ED1B-C253-400F-B090-E85224ED07F3}" type="presParOf" srcId="{66793DC5-4D26-4EEA-8FAA-7C99E6ECAF0C}" destId="{7E9F468A-B86C-4B15-A8F8-F66F6E0C7BE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4E873B-B6B5-44A4-BADE-7CBF4F0EB1C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88A5A4-6D1B-49CF-9456-F99F9AB2624C}">
      <dgm:prSet/>
      <dgm:spPr/>
      <dgm:t>
        <a:bodyPr/>
        <a:lstStyle/>
        <a:p>
          <a:r>
            <a:rPr lang="de-DE" dirty="0"/>
            <a:t>Erinnerung</a:t>
          </a:r>
          <a:endParaRPr lang="en-US" dirty="0"/>
        </a:p>
      </dgm:t>
    </dgm:pt>
    <dgm:pt modelId="{5076E07A-026E-4237-AA90-0C4F267D3D2F}" type="parTrans" cxnId="{8895CBD2-10BD-4CD6-8D2E-964394B7980C}">
      <dgm:prSet/>
      <dgm:spPr/>
      <dgm:t>
        <a:bodyPr/>
        <a:lstStyle/>
        <a:p>
          <a:endParaRPr lang="en-US"/>
        </a:p>
      </dgm:t>
    </dgm:pt>
    <dgm:pt modelId="{A4F9E240-51BA-4440-A2F5-659D482ABB9C}" type="sibTrans" cxnId="{8895CBD2-10BD-4CD6-8D2E-964394B7980C}">
      <dgm:prSet/>
      <dgm:spPr/>
      <dgm:t>
        <a:bodyPr/>
        <a:lstStyle/>
        <a:p>
          <a:endParaRPr lang="en-US"/>
        </a:p>
      </dgm:t>
    </dgm:pt>
    <dgm:pt modelId="{F9B59A40-7475-4BDA-8736-22A5E40FF9CC}">
      <dgm:prSet/>
      <dgm:spPr/>
      <dgm:t>
        <a:bodyPr/>
        <a:lstStyle/>
        <a:p>
          <a:r>
            <a:rPr lang="de-DE" dirty="0"/>
            <a:t>Geldstrafe</a:t>
          </a:r>
          <a:endParaRPr lang="en-US" dirty="0"/>
        </a:p>
      </dgm:t>
    </dgm:pt>
    <dgm:pt modelId="{BDCEDD53-BCCB-4FC9-BA8F-082ADA89CFB0}" type="parTrans" cxnId="{8740EAD3-FEAD-4A76-86FF-2D004D0A99A2}">
      <dgm:prSet/>
      <dgm:spPr/>
      <dgm:t>
        <a:bodyPr/>
        <a:lstStyle/>
        <a:p>
          <a:endParaRPr lang="en-US"/>
        </a:p>
      </dgm:t>
    </dgm:pt>
    <dgm:pt modelId="{247DD393-7924-4085-A4F7-1AC1DC30AC4E}" type="sibTrans" cxnId="{8740EAD3-FEAD-4A76-86FF-2D004D0A99A2}">
      <dgm:prSet/>
      <dgm:spPr/>
      <dgm:t>
        <a:bodyPr/>
        <a:lstStyle/>
        <a:p>
          <a:endParaRPr lang="en-US"/>
        </a:p>
      </dgm:t>
    </dgm:pt>
    <dgm:pt modelId="{A465210A-4AAE-4159-9F11-CBB5C4856F04}">
      <dgm:prSet/>
      <dgm:spPr/>
      <dgm:t>
        <a:bodyPr/>
        <a:lstStyle/>
        <a:p>
          <a:r>
            <a:rPr lang="de-DE" dirty="0"/>
            <a:t>Verweis</a:t>
          </a:r>
          <a:endParaRPr lang="en-US" dirty="0"/>
        </a:p>
      </dgm:t>
    </dgm:pt>
    <dgm:pt modelId="{90D4A89D-9BC0-4B0F-B75B-19EC1045897F}" type="parTrans" cxnId="{04D482B0-37C6-444F-B93E-8488C9E516A7}">
      <dgm:prSet/>
      <dgm:spPr/>
      <dgm:t>
        <a:bodyPr/>
        <a:lstStyle/>
        <a:p>
          <a:endParaRPr lang="en-US"/>
        </a:p>
      </dgm:t>
    </dgm:pt>
    <dgm:pt modelId="{1E5CA9B1-FA18-4427-950D-5622B2143312}" type="sibTrans" cxnId="{04D482B0-37C6-444F-B93E-8488C9E516A7}">
      <dgm:prSet/>
      <dgm:spPr/>
      <dgm:t>
        <a:bodyPr/>
        <a:lstStyle/>
        <a:p>
          <a:endParaRPr lang="en-US"/>
        </a:p>
      </dgm:t>
    </dgm:pt>
    <dgm:pt modelId="{E3E04287-AB90-4083-91C7-0EEA36702BD1}" type="pres">
      <dgm:prSet presAssocID="{BA4E873B-B6B5-44A4-BADE-7CBF4F0EB1C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AAF3874-54A0-4127-8D8E-14903BD64F46}" type="pres">
      <dgm:prSet presAssocID="{3188A5A4-6D1B-49CF-9456-F99F9AB2624C}" presName="hierRoot1" presStyleCnt="0"/>
      <dgm:spPr/>
    </dgm:pt>
    <dgm:pt modelId="{0196985D-D4B2-4A62-B5ED-4F8128D24390}" type="pres">
      <dgm:prSet presAssocID="{3188A5A4-6D1B-49CF-9456-F99F9AB2624C}" presName="composite" presStyleCnt="0"/>
      <dgm:spPr/>
    </dgm:pt>
    <dgm:pt modelId="{3A20EF47-1E9F-428E-98C9-2348B8BAF1A9}" type="pres">
      <dgm:prSet presAssocID="{3188A5A4-6D1B-49CF-9456-F99F9AB2624C}" presName="background" presStyleLbl="node0" presStyleIdx="0" presStyleCnt="3"/>
      <dgm:spPr/>
    </dgm:pt>
    <dgm:pt modelId="{754A89B5-6C6D-45FB-98BC-3C888A1B8C69}" type="pres">
      <dgm:prSet presAssocID="{3188A5A4-6D1B-49CF-9456-F99F9AB2624C}" presName="text" presStyleLbl="fgAcc0" presStyleIdx="0" presStyleCnt="3">
        <dgm:presLayoutVars>
          <dgm:chPref val="3"/>
        </dgm:presLayoutVars>
      </dgm:prSet>
      <dgm:spPr/>
    </dgm:pt>
    <dgm:pt modelId="{8022271A-A54F-4008-9C60-6DBB29E13C48}" type="pres">
      <dgm:prSet presAssocID="{3188A5A4-6D1B-49CF-9456-F99F9AB2624C}" presName="hierChild2" presStyleCnt="0"/>
      <dgm:spPr/>
    </dgm:pt>
    <dgm:pt modelId="{B5356018-A717-4A80-B6F7-609E4E676259}" type="pres">
      <dgm:prSet presAssocID="{F9B59A40-7475-4BDA-8736-22A5E40FF9CC}" presName="hierRoot1" presStyleCnt="0"/>
      <dgm:spPr/>
    </dgm:pt>
    <dgm:pt modelId="{AE0ABCFA-944E-4A3A-8DF3-F0357B48F664}" type="pres">
      <dgm:prSet presAssocID="{F9B59A40-7475-4BDA-8736-22A5E40FF9CC}" presName="composite" presStyleCnt="0"/>
      <dgm:spPr/>
    </dgm:pt>
    <dgm:pt modelId="{BE5976C3-FBD9-4B27-A7C9-56EDB85591AC}" type="pres">
      <dgm:prSet presAssocID="{F9B59A40-7475-4BDA-8736-22A5E40FF9CC}" presName="background" presStyleLbl="node0" presStyleIdx="1" presStyleCnt="3"/>
      <dgm:spPr/>
    </dgm:pt>
    <dgm:pt modelId="{3D5D4E4C-6732-4D21-B9E5-B8228D829931}" type="pres">
      <dgm:prSet presAssocID="{F9B59A40-7475-4BDA-8736-22A5E40FF9CC}" presName="text" presStyleLbl="fgAcc0" presStyleIdx="1" presStyleCnt="3">
        <dgm:presLayoutVars>
          <dgm:chPref val="3"/>
        </dgm:presLayoutVars>
      </dgm:prSet>
      <dgm:spPr/>
    </dgm:pt>
    <dgm:pt modelId="{5BDAB72E-96D8-438E-ADF6-C632774C6091}" type="pres">
      <dgm:prSet presAssocID="{F9B59A40-7475-4BDA-8736-22A5E40FF9CC}" presName="hierChild2" presStyleCnt="0"/>
      <dgm:spPr/>
    </dgm:pt>
    <dgm:pt modelId="{92E99686-CEF2-4D35-81B3-8B997E685258}" type="pres">
      <dgm:prSet presAssocID="{A465210A-4AAE-4159-9F11-CBB5C4856F04}" presName="hierRoot1" presStyleCnt="0"/>
      <dgm:spPr/>
    </dgm:pt>
    <dgm:pt modelId="{166796A9-AB84-447C-A03A-516FDD093F55}" type="pres">
      <dgm:prSet presAssocID="{A465210A-4AAE-4159-9F11-CBB5C4856F04}" presName="composite" presStyleCnt="0"/>
      <dgm:spPr/>
    </dgm:pt>
    <dgm:pt modelId="{6BB27336-5231-4EA1-9352-9EC1CC91DD91}" type="pres">
      <dgm:prSet presAssocID="{A465210A-4AAE-4159-9F11-CBB5C4856F04}" presName="background" presStyleLbl="node0" presStyleIdx="2" presStyleCnt="3"/>
      <dgm:spPr/>
    </dgm:pt>
    <dgm:pt modelId="{CB63CB54-59E9-4B59-B1BD-318A8A2FEA36}" type="pres">
      <dgm:prSet presAssocID="{A465210A-4AAE-4159-9F11-CBB5C4856F04}" presName="text" presStyleLbl="fgAcc0" presStyleIdx="2" presStyleCnt="3">
        <dgm:presLayoutVars>
          <dgm:chPref val="3"/>
        </dgm:presLayoutVars>
      </dgm:prSet>
      <dgm:spPr/>
    </dgm:pt>
    <dgm:pt modelId="{5254AD3C-A209-4AD2-BDBA-0DBFB66BD12D}" type="pres">
      <dgm:prSet presAssocID="{A465210A-4AAE-4159-9F11-CBB5C4856F04}" presName="hierChild2" presStyleCnt="0"/>
      <dgm:spPr/>
    </dgm:pt>
  </dgm:ptLst>
  <dgm:cxnLst>
    <dgm:cxn modelId="{5EE1B203-6C40-49BE-86DB-77CB30D5B73A}" type="presOf" srcId="{BA4E873B-B6B5-44A4-BADE-7CBF4F0EB1C3}" destId="{E3E04287-AB90-4083-91C7-0EEA36702BD1}" srcOrd="0" destOrd="0" presId="urn:microsoft.com/office/officeart/2005/8/layout/hierarchy1"/>
    <dgm:cxn modelId="{6CE7A289-114B-4CFD-B89C-C90552ABECB4}" type="presOf" srcId="{F9B59A40-7475-4BDA-8736-22A5E40FF9CC}" destId="{3D5D4E4C-6732-4D21-B9E5-B8228D829931}" srcOrd="0" destOrd="0" presId="urn:microsoft.com/office/officeart/2005/8/layout/hierarchy1"/>
    <dgm:cxn modelId="{04D482B0-37C6-444F-B93E-8488C9E516A7}" srcId="{BA4E873B-B6B5-44A4-BADE-7CBF4F0EB1C3}" destId="{A465210A-4AAE-4159-9F11-CBB5C4856F04}" srcOrd="2" destOrd="0" parTransId="{90D4A89D-9BC0-4B0F-B75B-19EC1045897F}" sibTransId="{1E5CA9B1-FA18-4427-950D-5622B2143312}"/>
    <dgm:cxn modelId="{326760B4-6135-4E06-B019-43C314009023}" type="presOf" srcId="{A465210A-4AAE-4159-9F11-CBB5C4856F04}" destId="{CB63CB54-59E9-4B59-B1BD-318A8A2FEA36}" srcOrd="0" destOrd="0" presId="urn:microsoft.com/office/officeart/2005/8/layout/hierarchy1"/>
    <dgm:cxn modelId="{8895CBD2-10BD-4CD6-8D2E-964394B7980C}" srcId="{BA4E873B-B6B5-44A4-BADE-7CBF4F0EB1C3}" destId="{3188A5A4-6D1B-49CF-9456-F99F9AB2624C}" srcOrd="0" destOrd="0" parTransId="{5076E07A-026E-4237-AA90-0C4F267D3D2F}" sibTransId="{A4F9E240-51BA-4440-A2F5-659D482ABB9C}"/>
    <dgm:cxn modelId="{8740EAD3-FEAD-4A76-86FF-2D004D0A99A2}" srcId="{BA4E873B-B6B5-44A4-BADE-7CBF4F0EB1C3}" destId="{F9B59A40-7475-4BDA-8736-22A5E40FF9CC}" srcOrd="1" destOrd="0" parTransId="{BDCEDD53-BCCB-4FC9-BA8F-082ADA89CFB0}" sibTransId="{247DD393-7924-4085-A4F7-1AC1DC30AC4E}"/>
    <dgm:cxn modelId="{463C4DDF-3892-42C0-B797-B5C026F1812E}" type="presOf" srcId="{3188A5A4-6D1B-49CF-9456-F99F9AB2624C}" destId="{754A89B5-6C6D-45FB-98BC-3C888A1B8C69}" srcOrd="0" destOrd="0" presId="urn:microsoft.com/office/officeart/2005/8/layout/hierarchy1"/>
    <dgm:cxn modelId="{D1F647F1-14FA-4404-84ED-071125305821}" type="presParOf" srcId="{E3E04287-AB90-4083-91C7-0EEA36702BD1}" destId="{DAAF3874-54A0-4127-8D8E-14903BD64F46}" srcOrd="0" destOrd="0" presId="urn:microsoft.com/office/officeart/2005/8/layout/hierarchy1"/>
    <dgm:cxn modelId="{9E82F397-C212-46D5-A1F1-12FBD4ADF1AC}" type="presParOf" srcId="{DAAF3874-54A0-4127-8D8E-14903BD64F46}" destId="{0196985D-D4B2-4A62-B5ED-4F8128D24390}" srcOrd="0" destOrd="0" presId="urn:microsoft.com/office/officeart/2005/8/layout/hierarchy1"/>
    <dgm:cxn modelId="{B3E1C091-E76F-4519-A0D2-D7B087B13ABB}" type="presParOf" srcId="{0196985D-D4B2-4A62-B5ED-4F8128D24390}" destId="{3A20EF47-1E9F-428E-98C9-2348B8BAF1A9}" srcOrd="0" destOrd="0" presId="urn:microsoft.com/office/officeart/2005/8/layout/hierarchy1"/>
    <dgm:cxn modelId="{665E26B9-B031-433E-AF3F-E908DB990A5C}" type="presParOf" srcId="{0196985D-D4B2-4A62-B5ED-4F8128D24390}" destId="{754A89B5-6C6D-45FB-98BC-3C888A1B8C69}" srcOrd="1" destOrd="0" presId="urn:microsoft.com/office/officeart/2005/8/layout/hierarchy1"/>
    <dgm:cxn modelId="{74B9C4B4-1E86-454B-B0B6-FEA3CB43EBA1}" type="presParOf" srcId="{DAAF3874-54A0-4127-8D8E-14903BD64F46}" destId="{8022271A-A54F-4008-9C60-6DBB29E13C48}" srcOrd="1" destOrd="0" presId="urn:microsoft.com/office/officeart/2005/8/layout/hierarchy1"/>
    <dgm:cxn modelId="{AC4E1DAF-27D5-44D9-82CB-9A6D1D63C116}" type="presParOf" srcId="{E3E04287-AB90-4083-91C7-0EEA36702BD1}" destId="{B5356018-A717-4A80-B6F7-609E4E676259}" srcOrd="1" destOrd="0" presId="urn:microsoft.com/office/officeart/2005/8/layout/hierarchy1"/>
    <dgm:cxn modelId="{EBFFC9F3-4047-456F-89D9-D77C8D40F7C2}" type="presParOf" srcId="{B5356018-A717-4A80-B6F7-609E4E676259}" destId="{AE0ABCFA-944E-4A3A-8DF3-F0357B48F664}" srcOrd="0" destOrd="0" presId="urn:microsoft.com/office/officeart/2005/8/layout/hierarchy1"/>
    <dgm:cxn modelId="{6BB8F8DA-C555-407C-ADE3-AD178A58FC31}" type="presParOf" srcId="{AE0ABCFA-944E-4A3A-8DF3-F0357B48F664}" destId="{BE5976C3-FBD9-4B27-A7C9-56EDB85591AC}" srcOrd="0" destOrd="0" presId="urn:microsoft.com/office/officeart/2005/8/layout/hierarchy1"/>
    <dgm:cxn modelId="{FFF90A86-30B1-4D01-8194-3553B0B0A779}" type="presParOf" srcId="{AE0ABCFA-944E-4A3A-8DF3-F0357B48F664}" destId="{3D5D4E4C-6732-4D21-B9E5-B8228D829931}" srcOrd="1" destOrd="0" presId="urn:microsoft.com/office/officeart/2005/8/layout/hierarchy1"/>
    <dgm:cxn modelId="{EDF43609-FEBF-4C09-988C-6BB9697763E5}" type="presParOf" srcId="{B5356018-A717-4A80-B6F7-609E4E676259}" destId="{5BDAB72E-96D8-438E-ADF6-C632774C6091}" srcOrd="1" destOrd="0" presId="urn:microsoft.com/office/officeart/2005/8/layout/hierarchy1"/>
    <dgm:cxn modelId="{8F892311-4038-4936-B31D-EDB99857031C}" type="presParOf" srcId="{E3E04287-AB90-4083-91C7-0EEA36702BD1}" destId="{92E99686-CEF2-4D35-81B3-8B997E685258}" srcOrd="2" destOrd="0" presId="urn:microsoft.com/office/officeart/2005/8/layout/hierarchy1"/>
    <dgm:cxn modelId="{723005E3-4FE3-4DE7-AFB8-3365833B3209}" type="presParOf" srcId="{92E99686-CEF2-4D35-81B3-8B997E685258}" destId="{166796A9-AB84-447C-A03A-516FDD093F55}" srcOrd="0" destOrd="0" presId="urn:microsoft.com/office/officeart/2005/8/layout/hierarchy1"/>
    <dgm:cxn modelId="{0F06E782-E2DD-4C9C-92F7-E61D7A710D1E}" type="presParOf" srcId="{166796A9-AB84-447C-A03A-516FDD093F55}" destId="{6BB27336-5231-4EA1-9352-9EC1CC91DD91}" srcOrd="0" destOrd="0" presId="urn:microsoft.com/office/officeart/2005/8/layout/hierarchy1"/>
    <dgm:cxn modelId="{BDB0E583-01E6-4BF0-9BCA-94CF1403D982}" type="presParOf" srcId="{166796A9-AB84-447C-A03A-516FDD093F55}" destId="{CB63CB54-59E9-4B59-B1BD-318A8A2FEA36}" srcOrd="1" destOrd="0" presId="urn:microsoft.com/office/officeart/2005/8/layout/hierarchy1"/>
    <dgm:cxn modelId="{6F30516F-5C13-43FE-8C72-6D0B2CA55965}" type="presParOf" srcId="{92E99686-CEF2-4D35-81B3-8B997E685258}" destId="{5254AD3C-A209-4AD2-BDBA-0DBFB66BD12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C0AAF-A8DD-4D2E-8555-E1EBFDD40B76}">
      <dsp:nvSpPr>
        <dsp:cNvPr id="0" name=""/>
        <dsp:cNvSpPr/>
      </dsp:nvSpPr>
      <dsp:spPr>
        <a:xfrm>
          <a:off x="0" y="625"/>
          <a:ext cx="7315200" cy="14626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6D6FA-C2F3-4B3A-BC0E-805258F58F42}">
      <dsp:nvSpPr>
        <dsp:cNvPr id="0" name=""/>
        <dsp:cNvSpPr/>
      </dsp:nvSpPr>
      <dsp:spPr>
        <a:xfrm>
          <a:off x="442461" y="329728"/>
          <a:ext cx="804475" cy="8044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0C954-EF6F-4406-935B-9A5B9EA286E2}">
      <dsp:nvSpPr>
        <dsp:cNvPr id="0" name=""/>
        <dsp:cNvSpPr/>
      </dsp:nvSpPr>
      <dsp:spPr>
        <a:xfrm>
          <a:off x="1689398" y="625"/>
          <a:ext cx="5625801" cy="1462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801" tIns="154801" rIns="154801" bIns="15480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Recht auf Arbeit nach eigener Wahl.</a:t>
          </a:r>
          <a:endParaRPr lang="en-US" sz="2500" kern="1200" dirty="0"/>
        </a:p>
      </dsp:txBody>
      <dsp:txXfrm>
        <a:off x="1689398" y="625"/>
        <a:ext cx="5625801" cy="1462682"/>
      </dsp:txXfrm>
    </dsp:sp>
    <dsp:sp modelId="{0FBE6BD3-B43F-46B6-B281-0CFE297E9D34}">
      <dsp:nvSpPr>
        <dsp:cNvPr id="0" name=""/>
        <dsp:cNvSpPr/>
      </dsp:nvSpPr>
      <dsp:spPr>
        <a:xfrm>
          <a:off x="0" y="1828978"/>
          <a:ext cx="7315200" cy="14626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CE95C2-8A8B-44E1-BF99-C6338E757DB2}">
      <dsp:nvSpPr>
        <dsp:cNvPr id="0" name=""/>
        <dsp:cNvSpPr/>
      </dsp:nvSpPr>
      <dsp:spPr>
        <a:xfrm>
          <a:off x="442461" y="2158082"/>
          <a:ext cx="804475" cy="8044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E7036-A880-4312-BCA2-C287F91B256A}">
      <dsp:nvSpPr>
        <dsp:cNvPr id="0" name=""/>
        <dsp:cNvSpPr/>
      </dsp:nvSpPr>
      <dsp:spPr>
        <a:xfrm>
          <a:off x="1689398" y="1828978"/>
          <a:ext cx="5625801" cy="1462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801" tIns="154801" rIns="154801" bIns="15480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Anspruch auf angemessene Vergütung für die geleistete Arbeit.</a:t>
          </a:r>
          <a:endParaRPr lang="en-US" sz="2500" kern="1200" dirty="0"/>
        </a:p>
      </dsp:txBody>
      <dsp:txXfrm>
        <a:off x="1689398" y="1828978"/>
        <a:ext cx="5625801" cy="1462682"/>
      </dsp:txXfrm>
    </dsp:sp>
    <dsp:sp modelId="{839BAE8E-640E-45DC-96E9-01C15C99763E}">
      <dsp:nvSpPr>
        <dsp:cNvPr id="0" name=""/>
        <dsp:cNvSpPr/>
      </dsp:nvSpPr>
      <dsp:spPr>
        <a:xfrm>
          <a:off x="0" y="3657332"/>
          <a:ext cx="7315200" cy="14626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4229D8-FD75-48C7-AE00-3A953D587F57}">
      <dsp:nvSpPr>
        <dsp:cNvPr id="0" name=""/>
        <dsp:cNvSpPr/>
      </dsp:nvSpPr>
      <dsp:spPr>
        <a:xfrm>
          <a:off x="442461" y="3986435"/>
          <a:ext cx="804475" cy="8044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F468A-B86C-4B15-A8F8-F66F6E0C7BE2}">
      <dsp:nvSpPr>
        <dsp:cNvPr id="0" name=""/>
        <dsp:cNvSpPr/>
      </dsp:nvSpPr>
      <dsp:spPr>
        <a:xfrm>
          <a:off x="1689398" y="3657332"/>
          <a:ext cx="5625801" cy="1462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801" tIns="154801" rIns="154801" bIns="15480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Das Recht auf Entschädigung bei einem Arbeitsunfall.</a:t>
          </a:r>
          <a:endParaRPr lang="en-US" sz="2500" kern="1200" dirty="0"/>
        </a:p>
      </dsp:txBody>
      <dsp:txXfrm>
        <a:off x="1689398" y="3657332"/>
        <a:ext cx="5625801" cy="1462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0EF47-1E9F-428E-98C9-2348B8BAF1A9}">
      <dsp:nvSpPr>
        <dsp:cNvPr id="0" name=""/>
        <dsp:cNvSpPr/>
      </dsp:nvSpPr>
      <dsp:spPr>
        <a:xfrm>
          <a:off x="0" y="965470"/>
          <a:ext cx="1814374" cy="11521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A89B5-6C6D-45FB-98BC-3C888A1B8C69}">
      <dsp:nvSpPr>
        <dsp:cNvPr id="0" name=""/>
        <dsp:cNvSpPr/>
      </dsp:nvSpPr>
      <dsp:spPr>
        <a:xfrm>
          <a:off x="201597" y="1156987"/>
          <a:ext cx="1814374" cy="1152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Erinnerung</a:t>
          </a:r>
          <a:endParaRPr lang="en-US" sz="2600" kern="1200" dirty="0"/>
        </a:p>
      </dsp:txBody>
      <dsp:txXfrm>
        <a:off x="235342" y="1190732"/>
        <a:ext cx="1746884" cy="1084637"/>
      </dsp:txXfrm>
    </dsp:sp>
    <dsp:sp modelId="{BE5976C3-FBD9-4B27-A7C9-56EDB85591AC}">
      <dsp:nvSpPr>
        <dsp:cNvPr id="0" name=""/>
        <dsp:cNvSpPr/>
      </dsp:nvSpPr>
      <dsp:spPr>
        <a:xfrm>
          <a:off x="2217568" y="965470"/>
          <a:ext cx="1814374" cy="11521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D4E4C-6732-4D21-B9E5-B8228D829931}">
      <dsp:nvSpPr>
        <dsp:cNvPr id="0" name=""/>
        <dsp:cNvSpPr/>
      </dsp:nvSpPr>
      <dsp:spPr>
        <a:xfrm>
          <a:off x="2419165" y="1156987"/>
          <a:ext cx="1814374" cy="1152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Geldstrafe</a:t>
          </a:r>
          <a:endParaRPr lang="en-US" sz="2600" kern="1200" dirty="0"/>
        </a:p>
      </dsp:txBody>
      <dsp:txXfrm>
        <a:off x="2452910" y="1190732"/>
        <a:ext cx="1746884" cy="1084637"/>
      </dsp:txXfrm>
    </dsp:sp>
    <dsp:sp modelId="{6BB27336-5231-4EA1-9352-9EC1CC91DD91}">
      <dsp:nvSpPr>
        <dsp:cNvPr id="0" name=""/>
        <dsp:cNvSpPr/>
      </dsp:nvSpPr>
      <dsp:spPr>
        <a:xfrm>
          <a:off x="4435137" y="965470"/>
          <a:ext cx="1814374" cy="11521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3CB54-59E9-4B59-B1BD-318A8A2FEA36}">
      <dsp:nvSpPr>
        <dsp:cNvPr id="0" name=""/>
        <dsp:cNvSpPr/>
      </dsp:nvSpPr>
      <dsp:spPr>
        <a:xfrm>
          <a:off x="4636734" y="1156987"/>
          <a:ext cx="1814374" cy="1152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Verweis</a:t>
          </a:r>
          <a:endParaRPr lang="en-US" sz="2600" kern="1200" dirty="0"/>
        </a:p>
      </dsp:txBody>
      <dsp:txXfrm>
        <a:off x="4670479" y="1190732"/>
        <a:ext cx="1746884" cy="1084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1CB-21A2-455F-881E-AE47A22D42D9}" type="datetimeFigureOut">
              <a:rPr lang="pl-PL" smtClean="0"/>
              <a:t>2023-04-04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80A9-E4E3-4715-BA22-25324443E1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101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1CB-21A2-455F-881E-AE47A22D42D9}" type="datetimeFigureOut">
              <a:rPr lang="pl-PL" smtClean="0"/>
              <a:t>2023-04-04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80A9-E4E3-4715-BA22-25324443E1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588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1CB-21A2-455F-881E-AE47A22D42D9}" type="datetimeFigureOut">
              <a:rPr lang="pl-PL" smtClean="0"/>
              <a:t>2023-04-04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80A9-E4E3-4715-BA22-25324443E1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943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1CB-21A2-455F-881E-AE47A22D42D9}" type="datetimeFigureOut">
              <a:rPr lang="pl-PL" smtClean="0"/>
              <a:t>2023-04-04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80A9-E4E3-4715-BA22-25324443E1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128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1CB-21A2-455F-881E-AE47A22D42D9}" type="datetimeFigureOut">
              <a:rPr lang="pl-PL" smtClean="0"/>
              <a:t>2023-04-04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80A9-E4E3-4715-BA22-25324443E1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983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1CB-21A2-455F-881E-AE47A22D42D9}" type="datetimeFigureOut">
              <a:rPr lang="pl-PL" smtClean="0"/>
              <a:t>2023-04-04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80A9-E4E3-4715-BA22-25324443E1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24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1CB-21A2-455F-881E-AE47A22D42D9}" type="datetimeFigureOut">
              <a:rPr lang="pl-PL" smtClean="0"/>
              <a:t>2023-04-04</a:t>
            </a:fld>
            <a:endParaRPr lang="pl-P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80A9-E4E3-4715-BA22-25324443E1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90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1CB-21A2-455F-881E-AE47A22D42D9}" type="datetimeFigureOut">
              <a:rPr lang="pl-PL" smtClean="0"/>
              <a:t>2023-04-04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80A9-E4E3-4715-BA22-25324443E1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127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1CB-21A2-455F-881E-AE47A22D42D9}" type="datetimeFigureOut">
              <a:rPr lang="pl-PL" smtClean="0"/>
              <a:t>2023-04-04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80A9-E4E3-4715-BA22-25324443E1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446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1CB-21A2-455F-881E-AE47A22D42D9}" type="datetimeFigureOut">
              <a:rPr lang="pl-PL" smtClean="0"/>
              <a:t>2023-04-04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80A9-E4E3-4715-BA22-25324443E1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071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1CB-21A2-455F-881E-AE47A22D42D9}" type="datetimeFigureOut">
              <a:rPr lang="pl-PL" smtClean="0"/>
              <a:t>2023-04-04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80A9-E4E3-4715-BA22-25324443E1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42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78A1CB-21A2-455F-881E-AE47A22D42D9}" type="datetimeFigureOut">
              <a:rPr lang="pl-PL" smtClean="0"/>
              <a:t>2023-04-04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F5D80A9-E4E3-4715-BA22-25324443E1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910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B61923-FB06-2698-0D27-4E5B149CE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198" y="2402867"/>
            <a:ext cx="8366235" cy="1218365"/>
          </a:xfrm>
        </p:spPr>
        <p:txBody>
          <a:bodyPr>
            <a:noAutofit/>
          </a:bodyPr>
          <a:lstStyle/>
          <a:p>
            <a:br>
              <a:rPr lang="pl-PL" sz="7200" dirty="0"/>
            </a:br>
            <a:r>
              <a:rPr lang="pl-PL" sz="7200" u="sng" dirty="0"/>
              <a:t>DER MITARBEITER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8D5E788-97BE-00E4-A450-4B6718197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6082" y="3964487"/>
            <a:ext cx="4372303" cy="2077166"/>
          </a:xfrm>
        </p:spPr>
        <p:txBody>
          <a:bodyPr>
            <a:normAutofit/>
          </a:bodyPr>
          <a:lstStyle/>
          <a:p>
            <a:r>
              <a:rPr lang="de-DE" sz="2000" b="1" dirty="0"/>
              <a:t>Bearbeitet von Anna Ko</a:t>
            </a:r>
            <a:r>
              <a:rPr lang="pl-PL" sz="2000" b="1" dirty="0"/>
              <a:t>ś</a:t>
            </a:r>
            <a:r>
              <a:rPr lang="de-DE" sz="2000" b="1" dirty="0"/>
              <a:t>.</a:t>
            </a:r>
          </a:p>
          <a:p>
            <a:r>
              <a:rPr lang="de-DE" sz="2000" b="1" dirty="0"/>
              <a:t>Student</a:t>
            </a:r>
            <a:r>
              <a:rPr lang="pl-PL" sz="2000" b="1" dirty="0"/>
              <a:t>in </a:t>
            </a:r>
            <a:r>
              <a:rPr lang="de-DE" sz="2000" b="1" dirty="0"/>
              <a:t>im 2. </a:t>
            </a:r>
            <a:r>
              <a:rPr lang="pl-PL" sz="2000" b="1" dirty="0" err="1"/>
              <a:t>Studienj</a:t>
            </a:r>
            <a:r>
              <a:rPr lang="de-DE" sz="2000" b="1" dirty="0" err="1"/>
              <a:t>ahr</a:t>
            </a:r>
            <a:r>
              <a:rPr lang="pl-PL" sz="2000" b="1" dirty="0"/>
              <a:t>,</a:t>
            </a:r>
            <a:endParaRPr lang="de-DE" sz="2000" b="1" dirty="0"/>
          </a:p>
          <a:p>
            <a:r>
              <a:rPr lang="de-DE" sz="2000" b="1" dirty="0"/>
              <a:t>Institut für Wirtschaft und Finanzen.</a:t>
            </a:r>
          </a:p>
          <a:p>
            <a:r>
              <a:rPr lang="de-DE" sz="2000" b="1" dirty="0"/>
              <a:t>Fakultät der </a:t>
            </a:r>
            <a:r>
              <a:rPr lang="de-DE" sz="2000" b="1" dirty="0" err="1"/>
              <a:t>Ökönomie</a:t>
            </a:r>
            <a:r>
              <a:rPr lang="pl-PL" sz="2000" b="1" dirty="0"/>
              <a:t>.</a:t>
            </a:r>
            <a:endParaRPr lang="de-DE" sz="2000" b="1" dirty="0"/>
          </a:p>
          <a:p>
            <a:r>
              <a:rPr lang="de-DE" sz="2000" b="1" dirty="0"/>
              <a:t>Rzesz</a:t>
            </a:r>
            <a:r>
              <a:rPr lang="pl-PL" sz="2000" b="1" dirty="0"/>
              <a:t>o</a:t>
            </a:r>
            <a:r>
              <a:rPr lang="de-DE" sz="2000" b="1" dirty="0"/>
              <a:t>w</a:t>
            </a:r>
            <a:r>
              <a:rPr lang="pl-PL" sz="2000" b="1" dirty="0"/>
              <a:t>er </a:t>
            </a:r>
            <a:r>
              <a:rPr lang="de-DE" sz="2000" b="1" dirty="0"/>
              <a:t>Universität</a:t>
            </a:r>
            <a:r>
              <a:rPr lang="pl-PL" sz="2000" b="1" dirty="0"/>
              <a:t> 2022/2023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0CCD301-3697-A653-A5BE-7082F8F49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10032" cy="261003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870412B-5877-55C8-6016-984FA8033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742714"/>
            <a:ext cx="3352800" cy="289607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869368A-9B81-1A80-26A0-B7B797206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0" y="3638786"/>
            <a:ext cx="33528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16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óżne kolorowe znaki zapytania">
            <a:extLst>
              <a:ext uri="{FF2B5EF4-FFF2-40B4-BE49-F238E27FC236}">
                <a16:creationId xmlns:a16="http://schemas.microsoft.com/office/drawing/2014/main" id="{0CCAB220-9D16-1959-8F56-C156FC84A4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25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8AE7104-3FF1-2FD4-1025-38C588D23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0" y="1213105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4600" spc="-100" dirty="0"/>
              <a:t>PRAWIDŁOWE</a:t>
            </a:r>
            <a:r>
              <a:rPr lang="en-US" sz="4600" spc="-100" dirty="0"/>
              <a:t>ODPOWIEDŹ</a:t>
            </a:r>
            <a:r>
              <a:rPr lang="pl-PL" sz="4600" spc="-100" dirty="0"/>
              <a:t>I</a:t>
            </a:r>
            <a:r>
              <a:rPr lang="en-US" sz="4600" spc="-100" dirty="0"/>
              <a:t>:</a:t>
            </a:r>
            <a:br>
              <a:rPr lang="en-US" sz="4600" spc="-100" dirty="0"/>
            </a:br>
            <a:r>
              <a:rPr lang="en-US" sz="4600" spc="-100" dirty="0"/>
              <a:t>1B, 2A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897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39B3BC-B53A-A3BD-3D84-9E8B54B49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792" y="129069"/>
            <a:ext cx="3223626" cy="817765"/>
          </a:xfrm>
        </p:spPr>
        <p:txBody>
          <a:bodyPr>
            <a:normAutofit/>
          </a:bodyPr>
          <a:lstStyle/>
          <a:p>
            <a:r>
              <a:rPr lang="pl-PL" sz="4000" b="1" dirty="0" err="1">
                <a:solidFill>
                  <a:schemeClr val="tx1"/>
                </a:solidFill>
              </a:rPr>
              <a:t>Wörterbuch</a:t>
            </a:r>
            <a:r>
              <a:rPr lang="pl-PL" sz="4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D8E7B4-7529-C27D-2AA8-5A4E95C27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12" y="1032117"/>
            <a:ext cx="4181951" cy="5171407"/>
          </a:xfrm>
        </p:spPr>
        <p:txBody>
          <a:bodyPr>
            <a:normAutofit fontScale="92500"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l-PL" b="1" dirty="0" err="1"/>
              <a:t>Wirtschaftswissenschaften</a:t>
            </a:r>
            <a:r>
              <a:rPr lang="pl-PL" b="1" dirty="0"/>
              <a:t>, </a:t>
            </a:r>
            <a:r>
              <a:rPr lang="pl-PL" b="1" dirty="0" err="1"/>
              <a:t>die</a:t>
            </a:r>
            <a:r>
              <a:rPr lang="pl-PL" b="1" dirty="0"/>
              <a:t>- </a:t>
            </a:r>
            <a:r>
              <a:rPr lang="pl-PL" dirty="0"/>
              <a:t>ekonomia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l-PL" b="1" dirty="0" err="1"/>
              <a:t>Institut</a:t>
            </a:r>
            <a:r>
              <a:rPr lang="pl-PL" b="1" dirty="0"/>
              <a:t> </a:t>
            </a:r>
            <a:r>
              <a:rPr lang="pl-PL" b="1" dirty="0" err="1"/>
              <a:t>für</a:t>
            </a:r>
            <a:r>
              <a:rPr lang="pl-PL" b="1" dirty="0"/>
              <a:t> </a:t>
            </a:r>
            <a:r>
              <a:rPr lang="pl-PL" b="1" dirty="0" err="1"/>
              <a:t>Wirtschaft</a:t>
            </a:r>
            <a:r>
              <a:rPr lang="pl-PL" b="1" dirty="0"/>
              <a:t> </a:t>
            </a:r>
            <a:r>
              <a:rPr lang="pl-PL" b="1" dirty="0" err="1"/>
              <a:t>und</a:t>
            </a:r>
            <a:r>
              <a:rPr lang="pl-PL" b="1" dirty="0"/>
              <a:t> </a:t>
            </a:r>
            <a:r>
              <a:rPr lang="pl-PL" b="1" dirty="0" err="1"/>
              <a:t>Finanzen</a:t>
            </a:r>
            <a:r>
              <a:rPr lang="pl-PL" b="1" dirty="0"/>
              <a:t>- </a:t>
            </a:r>
            <a:r>
              <a:rPr lang="pl-PL" dirty="0"/>
              <a:t>Instytut Ekonomii i Finansów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l-PL" b="1" dirty="0" err="1"/>
              <a:t>Gesetz</a:t>
            </a:r>
            <a:r>
              <a:rPr lang="pl-PL" b="1" dirty="0"/>
              <a:t>, </a:t>
            </a:r>
            <a:r>
              <a:rPr lang="pl-PL" b="1" dirty="0" err="1"/>
              <a:t>das</a:t>
            </a:r>
            <a:r>
              <a:rPr lang="pl-PL" b="1" dirty="0"/>
              <a:t> </a:t>
            </a:r>
            <a:r>
              <a:rPr lang="pl-PL" dirty="0"/>
              <a:t>, - prawo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l-PL" b="1" dirty="0" err="1"/>
              <a:t>Recht</a:t>
            </a:r>
            <a:r>
              <a:rPr lang="pl-PL" b="1" dirty="0"/>
              <a:t>, </a:t>
            </a:r>
            <a:r>
              <a:rPr lang="pl-PL" b="1" dirty="0" err="1"/>
              <a:t>das</a:t>
            </a:r>
            <a:r>
              <a:rPr lang="pl-PL" b="1" dirty="0"/>
              <a:t> - </a:t>
            </a:r>
            <a:r>
              <a:rPr lang="pl-PL" dirty="0"/>
              <a:t>prawo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l-PL" b="1" dirty="0" err="1"/>
              <a:t>Arbeitnehmer</a:t>
            </a:r>
            <a:r>
              <a:rPr lang="pl-PL" b="1" dirty="0"/>
              <a:t>, der -  </a:t>
            </a:r>
            <a:r>
              <a:rPr lang="pl-PL" dirty="0"/>
              <a:t>pracownik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l-PL" b="1" dirty="0" err="1"/>
              <a:t>Arbeitnehmerrechte</a:t>
            </a:r>
            <a:r>
              <a:rPr lang="pl-PL" b="1" dirty="0"/>
              <a:t>, </a:t>
            </a:r>
            <a:r>
              <a:rPr lang="pl-PL" b="1" dirty="0" err="1"/>
              <a:t>die</a:t>
            </a:r>
            <a:r>
              <a:rPr lang="pl-PL" b="1" dirty="0"/>
              <a:t>(Pl., </a:t>
            </a:r>
            <a:r>
              <a:rPr lang="pl-PL" b="1" dirty="0" err="1"/>
              <a:t>das</a:t>
            </a:r>
            <a:r>
              <a:rPr lang="pl-PL" b="1" dirty="0"/>
              <a:t> </a:t>
            </a:r>
            <a:r>
              <a:rPr lang="pl-PL" b="1" dirty="0" err="1"/>
              <a:t>Recht</a:t>
            </a:r>
            <a:r>
              <a:rPr lang="pl-PL" b="1" dirty="0"/>
              <a:t>) - </a:t>
            </a:r>
            <a:r>
              <a:rPr lang="pl-PL" dirty="0"/>
              <a:t>prawa pracownicze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l-PL" b="1" dirty="0" err="1"/>
              <a:t>Pflichte</a:t>
            </a:r>
            <a:r>
              <a:rPr lang="pl-PL" b="1" dirty="0"/>
              <a:t>, </a:t>
            </a:r>
            <a:r>
              <a:rPr lang="pl-PL" b="1" dirty="0" err="1"/>
              <a:t>die</a:t>
            </a:r>
            <a:r>
              <a:rPr lang="pl-PL" b="1" dirty="0"/>
              <a:t>- </a:t>
            </a:r>
            <a:r>
              <a:rPr lang="pl-PL" dirty="0"/>
              <a:t>obowiązek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l-PL" b="1" dirty="0" err="1"/>
              <a:t>Präsentationsplan</a:t>
            </a:r>
            <a:r>
              <a:rPr lang="pl-PL" b="1" dirty="0"/>
              <a:t> –</a:t>
            </a:r>
            <a:r>
              <a:rPr lang="pl-PL" dirty="0"/>
              <a:t> plan prezentacji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l-PL" b="1" dirty="0" err="1"/>
              <a:t>Strafe</a:t>
            </a:r>
            <a:r>
              <a:rPr lang="pl-PL" b="1" dirty="0"/>
              <a:t>, </a:t>
            </a:r>
            <a:r>
              <a:rPr lang="pl-PL" b="1" dirty="0" err="1"/>
              <a:t>die</a:t>
            </a:r>
            <a:r>
              <a:rPr lang="pl-PL" b="1" dirty="0"/>
              <a:t> </a:t>
            </a:r>
            <a:r>
              <a:rPr lang="pl-PL" dirty="0"/>
              <a:t>– kara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l-PL" b="1" dirty="0" err="1"/>
              <a:t>Gesetzesverstöße</a:t>
            </a:r>
            <a:r>
              <a:rPr lang="pl-PL" b="1" dirty="0"/>
              <a:t>, der- </a:t>
            </a:r>
            <a:r>
              <a:rPr lang="pl-PL" dirty="0"/>
              <a:t>naruszenie prawa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AA044E2-CEB3-D92A-6D3B-91B10F3BD039}"/>
              </a:ext>
            </a:extLst>
          </p:cNvPr>
          <p:cNvSpPr txBox="1"/>
          <p:nvPr/>
        </p:nvSpPr>
        <p:spPr>
          <a:xfrm>
            <a:off x="4566063" y="933495"/>
            <a:ext cx="33608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pl-PL" b="1" dirty="0" err="1"/>
              <a:t>Grundbegriffe</a:t>
            </a:r>
            <a:r>
              <a:rPr lang="pl-PL" b="1" dirty="0"/>
              <a:t>, der- </a:t>
            </a:r>
            <a:r>
              <a:rPr lang="pl-PL" dirty="0"/>
              <a:t>podstawowe warunki 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pl-PL" b="1" dirty="0" err="1"/>
              <a:t>Verhaltensregeln</a:t>
            </a:r>
            <a:r>
              <a:rPr lang="pl-PL" b="1" dirty="0"/>
              <a:t>, </a:t>
            </a:r>
            <a:r>
              <a:rPr lang="pl-PL" b="1" dirty="0" err="1"/>
              <a:t>die</a:t>
            </a:r>
            <a:r>
              <a:rPr lang="pl-PL" b="1" dirty="0"/>
              <a:t>- </a:t>
            </a:r>
            <a:r>
              <a:rPr lang="pl-PL" dirty="0"/>
              <a:t>zasady zachowania/ reguła postępowania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pl-PL" b="1" dirty="0" err="1"/>
              <a:t>Besonderheit</a:t>
            </a:r>
            <a:r>
              <a:rPr lang="pl-PL" b="1" dirty="0"/>
              <a:t>, </a:t>
            </a:r>
            <a:r>
              <a:rPr lang="pl-PL" b="1" dirty="0" err="1"/>
              <a:t>die</a:t>
            </a:r>
            <a:r>
              <a:rPr lang="pl-PL" b="1" dirty="0"/>
              <a:t>- </a:t>
            </a:r>
            <a:r>
              <a:rPr lang="pl-PL" dirty="0"/>
              <a:t>szczegół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pl-PL" b="1" dirty="0" err="1"/>
              <a:t>Funktion</a:t>
            </a:r>
            <a:r>
              <a:rPr lang="pl-PL" b="1" dirty="0"/>
              <a:t>, </a:t>
            </a:r>
            <a:r>
              <a:rPr lang="pl-PL" b="1" dirty="0" err="1"/>
              <a:t>die</a:t>
            </a:r>
            <a:r>
              <a:rPr lang="pl-PL" b="1" dirty="0"/>
              <a:t>- </a:t>
            </a:r>
            <a:r>
              <a:rPr lang="pl-PL" dirty="0"/>
              <a:t>funkcja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pl-PL" b="1" dirty="0" err="1"/>
              <a:t>Systematisierte</a:t>
            </a:r>
            <a:r>
              <a:rPr lang="pl-PL" b="1" dirty="0"/>
              <a:t>-</a:t>
            </a:r>
            <a:r>
              <a:rPr lang="pl-PL" dirty="0"/>
              <a:t> </a:t>
            </a:r>
            <a:r>
              <a:rPr lang="pl-PL" dirty="0" err="1"/>
              <a:t>usysmetyzowane</a:t>
            </a:r>
            <a:endParaRPr lang="pl-PL" dirty="0"/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pl-PL" b="1" dirty="0" err="1"/>
              <a:t>Bestand</a:t>
            </a:r>
            <a:r>
              <a:rPr lang="pl-PL" b="1" dirty="0"/>
              <a:t>, der- </a:t>
            </a:r>
            <a:r>
              <a:rPr lang="pl-PL" dirty="0"/>
              <a:t>czas pracy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pl-PL" b="1" dirty="0" err="1"/>
              <a:t>Ausgewählt</a:t>
            </a:r>
            <a:r>
              <a:rPr lang="pl-PL" b="1" dirty="0"/>
              <a:t>-</a:t>
            </a:r>
            <a:r>
              <a:rPr lang="pl-PL" dirty="0"/>
              <a:t> wybrany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pl-PL" b="1" dirty="0" err="1"/>
              <a:t>Arbeitsvergütung</a:t>
            </a:r>
            <a:r>
              <a:rPr lang="pl-PL" b="1" dirty="0"/>
              <a:t>, </a:t>
            </a:r>
            <a:r>
              <a:rPr lang="pl-PL" b="1" dirty="0" err="1"/>
              <a:t>die</a:t>
            </a:r>
            <a:r>
              <a:rPr lang="pl-PL" b="1" dirty="0"/>
              <a:t>- </a:t>
            </a:r>
            <a:r>
              <a:rPr lang="pl-PL" dirty="0"/>
              <a:t>zasiłek pracy/ wynagrodzenie za prace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pl-PL" b="1" dirty="0" err="1"/>
              <a:t>Stundenzahl</a:t>
            </a:r>
            <a:r>
              <a:rPr lang="pl-PL" b="1" dirty="0"/>
              <a:t>, </a:t>
            </a:r>
            <a:r>
              <a:rPr lang="pl-PL" b="1" dirty="0" err="1"/>
              <a:t>die</a:t>
            </a:r>
            <a:r>
              <a:rPr lang="pl-PL" b="1" dirty="0"/>
              <a:t>– </a:t>
            </a:r>
            <a:r>
              <a:rPr lang="pl-PL" dirty="0"/>
              <a:t>liczba godzin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pl-PL" b="1" dirty="0" err="1"/>
              <a:t>Arbeitsbedingungen</a:t>
            </a:r>
            <a:r>
              <a:rPr lang="pl-PL" b="1" dirty="0"/>
              <a:t>, </a:t>
            </a:r>
            <a:r>
              <a:rPr lang="pl-PL" b="1" dirty="0" err="1"/>
              <a:t>die</a:t>
            </a:r>
            <a:r>
              <a:rPr lang="pl-PL" b="1" dirty="0"/>
              <a:t>- </a:t>
            </a:r>
            <a:r>
              <a:rPr lang="pl-PL" dirty="0"/>
              <a:t>warunki pracy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pl-PL" b="1" dirty="0" err="1"/>
              <a:t>Verstöße</a:t>
            </a:r>
            <a:r>
              <a:rPr lang="pl-PL" b="1" dirty="0"/>
              <a:t>, der </a:t>
            </a:r>
            <a:r>
              <a:rPr lang="pl-PL" dirty="0"/>
              <a:t>-naruszenia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4EAF3C5-3755-39F8-C5F3-EA8538E75E4A}"/>
              </a:ext>
            </a:extLst>
          </p:cNvPr>
          <p:cNvSpPr txBox="1"/>
          <p:nvPr/>
        </p:nvSpPr>
        <p:spPr>
          <a:xfrm>
            <a:off x="7926867" y="933495"/>
            <a:ext cx="37137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pl-PL" b="1" dirty="0" err="1"/>
              <a:t>angemessen</a:t>
            </a:r>
            <a:r>
              <a:rPr lang="pl-PL" b="1" dirty="0"/>
              <a:t>- </a:t>
            </a:r>
            <a:r>
              <a:rPr lang="pl-PL" dirty="0"/>
              <a:t>odpowiedni/ adekwatny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pl-PL" b="1" dirty="0" err="1"/>
              <a:t>Entschädigung</a:t>
            </a:r>
            <a:r>
              <a:rPr lang="pl-PL" b="1" dirty="0"/>
              <a:t>, </a:t>
            </a:r>
            <a:r>
              <a:rPr lang="pl-PL" b="1" dirty="0" err="1"/>
              <a:t>die</a:t>
            </a:r>
            <a:r>
              <a:rPr lang="pl-PL" b="1" dirty="0"/>
              <a:t>- </a:t>
            </a:r>
            <a:r>
              <a:rPr lang="pl-PL" dirty="0"/>
              <a:t>wypłata </a:t>
            </a:r>
            <a:r>
              <a:rPr lang="pl-PL" dirty="0" err="1"/>
              <a:t>odszkodawnia</a:t>
            </a:r>
            <a:endParaRPr lang="pl-PL" dirty="0"/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pl-PL" b="1" dirty="0" err="1"/>
              <a:t>Arbeitsplatz</a:t>
            </a:r>
            <a:r>
              <a:rPr lang="pl-PL" b="1" dirty="0"/>
              <a:t>, der- </a:t>
            </a:r>
            <a:r>
              <a:rPr lang="pl-PL" dirty="0"/>
              <a:t>miejsce pracy 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pl-PL" b="1" dirty="0" err="1"/>
              <a:t>Mutterschafts</a:t>
            </a:r>
            <a:r>
              <a:rPr lang="pl-PL" b="1" dirty="0"/>
              <a:t>-, </a:t>
            </a:r>
            <a:r>
              <a:rPr lang="pl-PL" b="1" dirty="0" err="1"/>
              <a:t>Vaterschafts</a:t>
            </a:r>
            <a:r>
              <a:rPr lang="pl-PL" b="1" dirty="0"/>
              <a:t>-, </a:t>
            </a:r>
            <a:r>
              <a:rPr lang="pl-PL" b="1" dirty="0" err="1"/>
              <a:t>urlaub</a:t>
            </a:r>
            <a:r>
              <a:rPr lang="pl-PL" b="1" dirty="0"/>
              <a:t>, der -,</a:t>
            </a:r>
            <a:r>
              <a:rPr lang="pl-PL" dirty="0"/>
              <a:t>urlop macierzyński /ojcowski 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pl-PL" b="1" dirty="0" err="1"/>
              <a:t>Erziehungsurlaub</a:t>
            </a:r>
            <a:r>
              <a:rPr lang="pl-PL" b="1" dirty="0"/>
              <a:t>, der- </a:t>
            </a:r>
            <a:r>
              <a:rPr lang="pl-PL" dirty="0"/>
              <a:t>urlop rodzicielski 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pl-PL" b="1" dirty="0" err="1"/>
              <a:t>Feiertage</a:t>
            </a:r>
            <a:r>
              <a:rPr lang="pl-PL" b="1" dirty="0"/>
              <a:t>, der- </a:t>
            </a:r>
            <a:r>
              <a:rPr lang="pl-PL" dirty="0"/>
              <a:t>święta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pl-PL" b="1" dirty="0"/>
              <a:t>Land, </a:t>
            </a:r>
            <a:r>
              <a:rPr lang="pl-PL" b="1" dirty="0" err="1"/>
              <a:t>das</a:t>
            </a:r>
            <a:r>
              <a:rPr lang="pl-PL" b="1" dirty="0"/>
              <a:t>- </a:t>
            </a:r>
            <a:r>
              <a:rPr lang="pl-PL" dirty="0"/>
              <a:t>kraj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pl-PL" b="1" dirty="0" err="1"/>
              <a:t>Jahresurlaub</a:t>
            </a:r>
            <a:r>
              <a:rPr lang="pl-PL" b="1" dirty="0"/>
              <a:t>, der- </a:t>
            </a:r>
            <a:r>
              <a:rPr lang="pl-PL" dirty="0"/>
              <a:t>roczny wymiar urlopu, urlop ustawowo przysługujący w ciągu roku 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pl-PL" b="1" dirty="0"/>
              <a:t> </a:t>
            </a:r>
            <a:r>
              <a:rPr lang="pl-PL" b="1" dirty="0" err="1"/>
              <a:t>Dienstjahr</a:t>
            </a:r>
            <a:r>
              <a:rPr lang="pl-PL" b="1" dirty="0"/>
              <a:t>, </a:t>
            </a:r>
            <a:r>
              <a:rPr lang="pl-PL" b="1" dirty="0" err="1"/>
              <a:t>das</a:t>
            </a:r>
            <a:r>
              <a:rPr lang="pl-PL" b="1" dirty="0"/>
              <a:t>- </a:t>
            </a:r>
            <a:r>
              <a:rPr lang="pl-PL" dirty="0"/>
              <a:t>lata pracy/ staż pracy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pl-PL" b="1" dirty="0" err="1"/>
              <a:t>Disziplinarische</a:t>
            </a:r>
            <a:r>
              <a:rPr lang="pl-PL" b="1" dirty="0"/>
              <a:t> </a:t>
            </a:r>
            <a:r>
              <a:rPr lang="pl-PL" b="1" dirty="0" err="1"/>
              <a:t>Entlassung</a:t>
            </a:r>
            <a:r>
              <a:rPr lang="pl-PL" b="1" dirty="0"/>
              <a:t>- </a:t>
            </a:r>
            <a:r>
              <a:rPr lang="pl-PL" dirty="0"/>
              <a:t>zwolnienie dyscyplinarne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pl-PL" b="1" dirty="0" err="1"/>
              <a:t>Erinnerung</a:t>
            </a:r>
            <a:r>
              <a:rPr lang="pl-PL" b="1" dirty="0"/>
              <a:t>, </a:t>
            </a:r>
            <a:r>
              <a:rPr lang="pl-PL" b="1" dirty="0" err="1"/>
              <a:t>die</a:t>
            </a:r>
            <a:r>
              <a:rPr lang="pl-PL" b="1" dirty="0"/>
              <a:t>- </a:t>
            </a:r>
            <a:r>
              <a:rPr lang="pl-PL" dirty="0"/>
              <a:t>upomnienie</a:t>
            </a:r>
          </a:p>
        </p:txBody>
      </p:sp>
    </p:spTree>
    <p:extLst>
      <p:ext uri="{BB962C8B-B14F-4D97-AF65-F5344CB8AC3E}">
        <p14:creationId xmlns:p14="http://schemas.microsoft.com/office/powerpoint/2010/main" val="1841631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8316B9B-A7B6-AFD1-90AB-645A5F36A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pl-PL" b="1">
                <a:solidFill>
                  <a:schemeClr val="tx1">
                    <a:lumMod val="85000"/>
                    <a:lumOff val="15000"/>
                  </a:schemeClr>
                </a:solidFill>
              </a:rPr>
              <a:t>Quellen: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DB00C5-0C61-C2B6-02E9-E43AFF1B6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129" y="1384272"/>
            <a:ext cx="6752956" cy="46004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https://arslege.pl/kodeks-pracy/k10/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https://lexlege.pl/kp/dzial-siodmy-urlopy-pracownicze/274/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https://www.infor.pl/prawo/prawo-karne/przestepstwa/2972825,Zlosliwe-naruszanie-praw-pracowniczych-czym-jest-i-kto-za-nie-odpowiada-karnie.html</a:t>
            </a:r>
          </a:p>
          <a:p>
            <a:endParaRPr lang="pl-P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80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>
            <a:extLst>
              <a:ext uri="{FF2B5EF4-FFF2-40B4-BE49-F238E27FC236}">
                <a16:creationId xmlns:a16="http://schemas.microsoft.com/office/drawing/2014/main" id="{64B149A8-1890-C9BA-1A29-A04070C499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57" b="35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A133C1E-CB83-47F3-8F35-94C2A7C58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AB6EED-599A-A855-0F8F-0408F86B6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541" y="2157780"/>
            <a:ext cx="9773797" cy="2542439"/>
          </a:xfrm>
        </p:spPr>
        <p:txBody>
          <a:bodyPr anchor="t">
            <a:norm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de-DE" sz="8000" b="1" dirty="0">
                <a:solidFill>
                  <a:schemeClr val="tx1"/>
                </a:solidFill>
              </a:rPr>
              <a:t>Vielen Dank für Ihre Aufmerksamkeit</a:t>
            </a:r>
            <a:r>
              <a:rPr lang="pl-PL" sz="8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9E943A-225D-44B1-B345-D7FDBA43C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551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29">
            <a:extLst>
              <a:ext uri="{FF2B5EF4-FFF2-40B4-BE49-F238E27FC236}">
                <a16:creationId xmlns:a16="http://schemas.microsoft.com/office/drawing/2014/main" id="{3033C1FA-44DC-4135-AC8E-99278C317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1">
            <a:extLst>
              <a:ext uri="{FF2B5EF4-FFF2-40B4-BE49-F238E27FC236}">
                <a16:creationId xmlns:a16="http://schemas.microsoft.com/office/drawing/2014/main" id="{8481A727-51BA-47CD-BDF2-F800D0449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3E0C831-3499-BA4E-02E5-DD040E543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041381"/>
            <a:ext cx="4016117" cy="1414027"/>
          </a:xfrm>
        </p:spPr>
        <p:txBody>
          <a:bodyPr>
            <a:normAutofit fontScale="90000"/>
          </a:bodyPr>
          <a:lstStyle/>
          <a:p>
            <a:r>
              <a:rPr lang="de-DE" sz="3100" b="1" dirty="0"/>
              <a:t>Mein Präsentationsplan sieht so aus:</a:t>
            </a:r>
            <a:br>
              <a:rPr lang="de-DE" sz="2800" dirty="0"/>
            </a:b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1C2872-06DC-F945-66CA-667CD6B1A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505" y="1931088"/>
            <a:ext cx="4251220" cy="3703933"/>
          </a:xfrm>
        </p:spPr>
        <p:txBody>
          <a:bodyPr anchor="t">
            <a:normAutofit fontScale="92500"/>
          </a:bodyPr>
          <a:lstStyle/>
          <a:p>
            <a:pPr marL="0" indent="0">
              <a:buClr>
                <a:schemeClr val="bg1"/>
              </a:buClr>
              <a:buNone/>
            </a:pPr>
            <a:endParaRPr lang="de-DE" sz="2400" dirty="0">
              <a:solidFill>
                <a:srgbClr val="FFFFFF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de-DE" sz="2800" dirty="0">
                <a:solidFill>
                  <a:srgbClr val="FFFFFF"/>
                </a:solidFill>
              </a:rPr>
              <a:t>Grundbegriffe des Themas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de-DE" sz="2800" dirty="0">
                <a:solidFill>
                  <a:srgbClr val="FFFFFF"/>
                </a:solidFill>
              </a:rPr>
              <a:t> Arbeitnehmerrechte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de-DE" sz="2800" dirty="0">
                <a:solidFill>
                  <a:srgbClr val="FFFFFF"/>
                </a:solidFill>
              </a:rPr>
              <a:t> Urlaubsanspruch des Arbeitnehmers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de-DE" sz="2800" dirty="0">
                <a:solidFill>
                  <a:srgbClr val="FFFFFF"/>
                </a:solidFill>
              </a:rPr>
              <a:t> Strafen für Gesetzesverstöße durch den Mitarbeiter</a:t>
            </a:r>
            <a:endParaRPr lang="pl-PL" sz="2800" dirty="0">
              <a:solidFill>
                <a:srgbClr val="FFFFFF"/>
              </a:solidFill>
            </a:endParaRPr>
          </a:p>
        </p:txBody>
      </p:sp>
      <p:sp>
        <p:nvSpPr>
          <p:cNvPr id="42" name="Rectangle 33">
            <a:extLst>
              <a:ext uri="{FF2B5EF4-FFF2-40B4-BE49-F238E27FC236}">
                <a16:creationId xmlns:a16="http://schemas.microsoft.com/office/drawing/2014/main" id="{4A94605C-0EB2-4FA5-B05F-7BC682EA2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8840" y="758952"/>
            <a:ext cx="2079069" cy="2344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5">
            <a:extLst>
              <a:ext uri="{FF2B5EF4-FFF2-40B4-BE49-F238E27FC236}">
                <a16:creationId xmlns:a16="http://schemas.microsoft.com/office/drawing/2014/main" id="{E1D58C79-C053-45C6-AB6A-6BE55965B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463" y="4080912"/>
            <a:ext cx="2157385" cy="2008992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2169C7A-8ABE-FB15-7134-A7C28F1B5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6" r="4" b="4"/>
          <a:stretch/>
        </p:blipFill>
        <p:spPr>
          <a:xfrm>
            <a:off x="7460907" y="3264090"/>
            <a:ext cx="4027002" cy="2825813"/>
          </a:xfrm>
          <a:prstGeom prst="rect">
            <a:avLst/>
          </a:prstGeom>
        </p:spPr>
      </p:pic>
      <p:pic>
        <p:nvPicPr>
          <p:cNvPr id="5" name="Obraz 4" descr="Obraz zawierający osoba, wewnątrz, computer, komputer&#10;&#10;Opis wygenerowany automatycznie">
            <a:extLst>
              <a:ext uri="{FF2B5EF4-FFF2-40B4-BE49-F238E27FC236}">
                <a16:creationId xmlns:a16="http://schemas.microsoft.com/office/drawing/2014/main" id="{99080748-03D0-35E7-EEE6-966D38FC4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684" b="1"/>
          <a:stretch/>
        </p:blipFill>
        <p:spPr>
          <a:xfrm>
            <a:off x="5137461" y="758952"/>
            <a:ext cx="4113439" cy="3161093"/>
          </a:xfrm>
          <a:custGeom>
            <a:avLst/>
            <a:gdLst/>
            <a:ahLst/>
            <a:cxnLst/>
            <a:rect l="l" t="t" r="r" b="b"/>
            <a:pathLst>
              <a:path w="4113439" h="3161093">
                <a:moveTo>
                  <a:pt x="0" y="0"/>
                </a:moveTo>
                <a:lnTo>
                  <a:pt x="4113439" y="0"/>
                </a:lnTo>
                <a:lnTo>
                  <a:pt x="4113439" y="2344272"/>
                </a:lnTo>
                <a:lnTo>
                  <a:pt x="2157387" y="2344272"/>
                </a:lnTo>
                <a:lnTo>
                  <a:pt x="2157387" y="3161093"/>
                </a:lnTo>
                <a:lnTo>
                  <a:pt x="0" y="3161093"/>
                </a:lnTo>
                <a:close/>
              </a:path>
            </a:pathLst>
          </a:custGeom>
        </p:spPr>
      </p:pic>
      <p:sp>
        <p:nvSpPr>
          <p:cNvPr id="44" name="Rectangle 37">
            <a:extLst>
              <a:ext uri="{FF2B5EF4-FFF2-40B4-BE49-F238E27FC236}">
                <a16:creationId xmlns:a16="http://schemas.microsoft.com/office/drawing/2014/main" id="{AF6B7092-FA11-45BD-B50D-DF7999301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9631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DCCCDCCF-DDE7-4FF9-BA8E-DFD3AC93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518CAA2-71CD-BE09-05D9-050D838BA9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43" r="-1" b="798"/>
          <a:stretch/>
        </p:blipFill>
        <p:spPr>
          <a:xfrm>
            <a:off x="129838" y="-6976"/>
            <a:ext cx="12188932" cy="685800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C2352FE0-ACFA-479E-A574-CED1C035D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2EB22CF-1190-4EC0-3E02-06FA00B2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08" y="1470678"/>
            <a:ext cx="3616348" cy="4183887"/>
          </a:xfrm>
        </p:spPr>
        <p:txBody>
          <a:bodyPr>
            <a:normAutofit/>
          </a:bodyPr>
          <a:lstStyle/>
          <a:p>
            <a:r>
              <a:rPr lang="pl-PL" sz="4000" b="1" dirty="0" err="1"/>
              <a:t>Grundbegriffe</a:t>
            </a:r>
            <a:r>
              <a:rPr lang="pl-PL" sz="4000" b="1" dirty="0"/>
              <a:t> des </a:t>
            </a:r>
            <a:r>
              <a:rPr lang="pl-PL" sz="4000" b="1" dirty="0" err="1"/>
              <a:t>Themas</a:t>
            </a:r>
            <a:r>
              <a:rPr lang="pl-PL" sz="4000" b="1" dirty="0"/>
              <a:t>:</a:t>
            </a:r>
            <a:br>
              <a:rPr lang="pl-PL" dirty="0"/>
            </a:br>
            <a:endParaRPr lang="pl-PL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401F5979-1992-492E-ABBD-62EBC1016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2D4D77-AA96-15E8-06CA-20BCC6814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7129" y="990009"/>
            <a:ext cx="7946595" cy="48640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de-DE" sz="3200" b="1" dirty="0">
                <a:solidFill>
                  <a:srgbClr val="7030A0"/>
                </a:solidFill>
              </a:rPr>
              <a:t>Gesetze - </a:t>
            </a:r>
            <a:r>
              <a:rPr lang="de-DE" sz="3200" dirty="0"/>
              <a:t>sind streng definierte Normen oder Verhaltensregeln, denen eine juristische Person verpflichtet ist, diese zu befolgen.</a:t>
            </a:r>
            <a:endParaRPr lang="pl-PL" sz="3200" dirty="0"/>
          </a:p>
          <a:p>
            <a:pPr>
              <a:buFont typeface="Wingdings" panose="05000000000000000000" pitchFamily="2" charset="2"/>
              <a:buChar char="q"/>
            </a:pPr>
            <a:endParaRPr lang="pl-PL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de-DE" sz="3200" b="1" dirty="0">
                <a:solidFill>
                  <a:srgbClr val="7030A0"/>
                </a:solidFill>
              </a:rPr>
              <a:t>Ein Arbeitnehmer-  </a:t>
            </a:r>
            <a:r>
              <a:rPr lang="de-DE" sz="3200" dirty="0"/>
              <a:t>ist eine natürliche Person, die von einem Arbeitgeber auf der Grundlage eines im Voraus festgelegten Vertrages beschäftigt wird.</a:t>
            </a:r>
            <a:endParaRPr lang="pl-PL" sz="3200" dirty="0"/>
          </a:p>
          <a:p>
            <a:endParaRPr lang="pl-P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7CB93F-A0E2-4BBE-B2FC-E93932C7E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5609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DC95B7-2A72-483B-BA19-2BE75120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822AFE-7E96-4A51-9E55-FCAEACD21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516" y="4212709"/>
            <a:ext cx="10764932" cy="18739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BFE0965-0E39-B210-29E0-9F2ACD034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70" y="4297951"/>
            <a:ext cx="3844432" cy="1615351"/>
          </a:xfrm>
        </p:spPr>
        <p:txBody>
          <a:bodyPr>
            <a:normAutofit fontScale="90000"/>
          </a:bodyPr>
          <a:lstStyle/>
          <a:p>
            <a:pPr algn="r"/>
            <a:r>
              <a:rPr lang="pl-PL" sz="4400" b="1" dirty="0" err="1"/>
              <a:t>Grundbegriffe</a:t>
            </a:r>
            <a:r>
              <a:rPr lang="pl-PL" sz="4400" b="1" dirty="0"/>
              <a:t> des </a:t>
            </a:r>
            <a:r>
              <a:rPr lang="pl-PL" sz="4400" b="1" dirty="0" err="1"/>
              <a:t>Themas</a:t>
            </a:r>
            <a:r>
              <a:rPr lang="pl-PL" sz="4400" b="1" dirty="0"/>
              <a:t>:</a:t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69EA61-C175-4B7E-807B-58199DEA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FFB5F9B-E736-0CF8-8BFC-6E4E6C9A7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595" y="381666"/>
            <a:ext cx="6105093" cy="3449377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F133B5-CD7F-2CF4-0871-9B2ABB809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416" y="4386720"/>
            <a:ext cx="6533893" cy="1526582"/>
          </a:xfrm>
        </p:spPr>
        <p:txBody>
          <a:bodyPr anchor="ctr">
            <a:norm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de-DE" sz="2800" b="1" dirty="0">
                <a:solidFill>
                  <a:srgbClr val="FFFFFF"/>
                </a:solidFill>
              </a:rPr>
              <a:t>Verpflichtung – </a:t>
            </a:r>
            <a:r>
              <a:rPr lang="pl-PL" sz="2800" dirty="0">
                <a:solidFill>
                  <a:srgbClr val="FFFFFF"/>
                </a:solidFill>
              </a:rPr>
              <a:t>S</a:t>
            </a:r>
            <a:r>
              <a:rPr lang="de-DE" sz="2800" dirty="0" err="1">
                <a:solidFill>
                  <a:srgbClr val="FFFFFF"/>
                </a:solidFill>
              </a:rPr>
              <a:t>ie</a:t>
            </a:r>
            <a:r>
              <a:rPr lang="de-DE" sz="2800" dirty="0">
                <a:solidFill>
                  <a:srgbClr val="FFFFFF"/>
                </a:solidFill>
              </a:rPr>
              <a:t> dienen in erster Linie dazu, den Mitarbeitern sichere und gute Arbeitsbedingungen zu bieten. </a:t>
            </a:r>
          </a:p>
          <a:p>
            <a:endParaRPr lang="pl-PL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63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07B2A2-8C6F-396E-1F42-09BC32343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73" y="3023187"/>
            <a:ext cx="3763495" cy="811626"/>
          </a:xfrm>
        </p:spPr>
        <p:txBody>
          <a:bodyPr>
            <a:noAutofit/>
          </a:bodyPr>
          <a:lstStyle/>
          <a:p>
            <a:r>
              <a:rPr lang="pl-PL" sz="2800" b="1" dirty="0"/>
              <a:t> </a:t>
            </a:r>
            <a:r>
              <a:rPr lang="pl-PL" sz="2800" b="1" dirty="0" err="1"/>
              <a:t>Arbeitnehmerrechte</a:t>
            </a:r>
            <a:r>
              <a:rPr lang="pl-PL" sz="2800" b="1" dirty="0"/>
              <a:t>:</a:t>
            </a:r>
            <a:br>
              <a:rPr lang="pl-PL" sz="2400" dirty="0"/>
            </a:br>
            <a:endParaRPr lang="pl-PL" sz="2400" dirty="0"/>
          </a:p>
        </p:txBody>
      </p:sp>
      <p:graphicFrame>
        <p:nvGraphicFramePr>
          <p:cNvPr id="13" name="Symbol zastępczy zawartości 2">
            <a:extLst>
              <a:ext uri="{FF2B5EF4-FFF2-40B4-BE49-F238E27FC236}">
                <a16:creationId xmlns:a16="http://schemas.microsoft.com/office/drawing/2014/main" id="{AB524998-9DEA-BA72-E264-EA28F53BB5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855617"/>
              </p:ext>
            </p:extLst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6127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3577A01-3DD8-4E33-BEE1-3065F7E6F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E40CA3A-36A1-773D-0203-616CE2D44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pl-PL" sz="3100" b="1"/>
              <a:t> Urlaubsanspruch des Arbeitnehmers:</a:t>
            </a:r>
            <a:br>
              <a:rPr lang="pl-PL" sz="3100"/>
            </a:br>
            <a:endParaRPr lang="pl-PL" sz="31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E4D551-F248-051B-F3E5-B74C1455F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90120"/>
            <a:ext cx="7052486" cy="32752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sz="2400" dirty="0">
                <a:solidFill>
                  <a:srgbClr val="FFFFFF"/>
                </a:solidFill>
              </a:rPr>
              <a:t>Feiertage und Feiertage in anderen Ländern:</a:t>
            </a:r>
            <a:endParaRPr lang="pl-PL" sz="2400" dirty="0">
              <a:solidFill>
                <a:srgbClr val="FFFFFF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de-DE" sz="2800" b="1" dirty="0">
                <a:solidFill>
                  <a:srgbClr val="FFFFFF"/>
                </a:solidFill>
              </a:rPr>
              <a:t>Polen: </a:t>
            </a:r>
            <a:r>
              <a:rPr lang="de-DE" sz="2800" dirty="0">
                <a:solidFill>
                  <a:srgbClr val="FFFFFF"/>
                </a:solidFill>
              </a:rPr>
              <a:t>Die Dauer des Jahresurlaubs hängt von der Dienstzeit ab - 20 Tage bei weniger als 10 Jahren Beschäftigung, 26 Tage bei mehr als 10 Jahren Beschäftigung;</a:t>
            </a:r>
            <a:endParaRPr lang="pl-PL" sz="2800" dirty="0">
              <a:solidFill>
                <a:srgbClr val="FFFFFF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pl-PL" sz="2800" b="1" dirty="0">
                <a:solidFill>
                  <a:srgbClr val="FFFFFF"/>
                </a:solidFill>
              </a:rPr>
              <a:t> </a:t>
            </a:r>
            <a:r>
              <a:rPr lang="de-DE" sz="2800" b="1" dirty="0">
                <a:solidFill>
                  <a:srgbClr val="FFFFFF"/>
                </a:solidFill>
              </a:rPr>
              <a:t>Hongkong: </a:t>
            </a:r>
            <a:r>
              <a:rPr lang="de-DE" sz="2800" dirty="0">
                <a:solidFill>
                  <a:srgbClr val="FFFFFF"/>
                </a:solidFill>
              </a:rPr>
              <a:t>14 Tage für einen Mitarbeiter mit 10 Dienstjahren;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32607EE-20F2-4382-0B58-A6BF709F1F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00" r="52598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5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5CAFA0-B47C-2938-E9C2-5AEA8C424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851" y="871591"/>
            <a:ext cx="3516360" cy="512064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Urlaubsanspruch</a:t>
            </a:r>
            <a:r>
              <a:rPr lang="pl-PL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des </a:t>
            </a:r>
            <a:r>
              <a:rPr lang="pl-PL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Arbeitnehmers</a:t>
            </a:r>
            <a:r>
              <a:rPr lang="pl-PL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361013-2EE2-81C4-17C9-BBE6A30E6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de-DE" b="1" dirty="0">
                <a:solidFill>
                  <a:srgbClr val="7030A0"/>
                </a:solidFill>
              </a:rPr>
              <a:t>Australien: </a:t>
            </a:r>
            <a:r>
              <a:rPr lang="de-DE" dirty="0"/>
              <a:t>Das Gesetz sieht 4 Wochen Urlaub pro Jahr vor;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de-DE" b="1" dirty="0">
                <a:solidFill>
                  <a:srgbClr val="7030A0"/>
                </a:solidFill>
              </a:rPr>
              <a:t>Japan: </a:t>
            </a:r>
            <a:r>
              <a:rPr lang="de-DE" dirty="0"/>
              <a:t>20 Tage für Mitarbeiter mit 10 Dienstjahren;</a:t>
            </a:r>
          </a:p>
          <a:p>
            <a:endParaRPr lang="pl-P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26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9">
            <a:extLst>
              <a:ext uri="{FF2B5EF4-FFF2-40B4-BE49-F238E27FC236}">
                <a16:creationId xmlns:a16="http://schemas.microsoft.com/office/drawing/2014/main" id="{36324DAD-3C03-4590-BDB0-ACCE29E8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64D0ABBA-7770-4A8E-A402-3336AD7E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DFA9BFD-6D92-807D-9761-D9870A663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pPr algn="ctr"/>
            <a:r>
              <a:rPr lang="de-DE" sz="2800" b="1"/>
              <a:t> Strafen für Gesetzesverstöße durch den Mitarbeiter</a:t>
            </a:r>
            <a:br>
              <a:rPr lang="de-DE" sz="2800"/>
            </a:br>
            <a:endParaRPr lang="pl-PL" sz="2800" dirty="0"/>
          </a:p>
        </p:txBody>
      </p:sp>
      <p:graphicFrame>
        <p:nvGraphicFramePr>
          <p:cNvPr id="16" name="Symbol zastępczy zawartości 2">
            <a:extLst>
              <a:ext uri="{FF2B5EF4-FFF2-40B4-BE49-F238E27FC236}">
                <a16:creationId xmlns:a16="http://schemas.microsoft.com/office/drawing/2014/main" id="{80508466-EDD4-F87A-C86E-49FC753AAD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20010"/>
              </p:ext>
            </p:extLst>
          </p:nvPr>
        </p:nvGraphicFramePr>
        <p:xfrm>
          <a:off x="300688" y="2216105"/>
          <a:ext cx="6451109" cy="327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AD8B9F90-011D-F186-332B-5D75B5EFF12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675" r="3" b="6309"/>
          <a:stretch/>
        </p:blipFill>
        <p:spPr>
          <a:xfrm>
            <a:off x="7545032" y="759599"/>
            <a:ext cx="3778286" cy="2584892"/>
          </a:xfrm>
          <a:prstGeom prst="rect">
            <a:avLst/>
          </a:prstGeom>
        </p:spPr>
      </p:pic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F845CED2-1130-EA98-0721-CED55120961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928" r="3" b="3"/>
          <a:stretch/>
        </p:blipFill>
        <p:spPr>
          <a:xfrm>
            <a:off x="7545032" y="3505358"/>
            <a:ext cx="3778286" cy="2584546"/>
          </a:xfrm>
          <a:prstGeom prst="rect">
            <a:avLst/>
          </a:prstGeom>
        </p:spPr>
      </p:pic>
      <p:sp>
        <p:nvSpPr>
          <p:cNvPr id="31" name="Rectangle 13">
            <a:extLst>
              <a:ext uri="{FF2B5EF4-FFF2-40B4-BE49-F238E27FC236}">
                <a16:creationId xmlns:a16="http://schemas.microsoft.com/office/drawing/2014/main" id="{A6ACAFF7-48DF-441D-AF2E-21BC7596E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8187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AF4BE3-A311-5E99-4208-130FBE4F0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/>
              <a:t>Quiz:</a:t>
            </a:r>
            <a:endParaRPr lang="pl-PL" sz="54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D3DE0C-712F-FAF6-8093-D22D34C52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999" y="823564"/>
            <a:ext cx="8217629" cy="5219884"/>
          </a:xfrm>
        </p:spPr>
        <p:txBody>
          <a:bodyPr/>
          <a:lstStyle/>
          <a:p>
            <a:r>
              <a:rPr lang="de-DE" sz="2400" b="1" dirty="0"/>
              <a:t>Bitte ordnen Sie die Definitionen den Begriffen zu</a:t>
            </a:r>
            <a:r>
              <a:rPr lang="pl-PL" sz="2400" b="1" dirty="0"/>
              <a:t>:</a:t>
            </a:r>
          </a:p>
          <a:p>
            <a:pPr marL="457200" indent="-457200">
              <a:buAutoNum type="arabicPeriod"/>
            </a:pPr>
            <a:r>
              <a:rPr lang="de-DE" sz="2400" b="1" dirty="0">
                <a:solidFill>
                  <a:srgbClr val="7030A0"/>
                </a:solidFill>
              </a:rPr>
              <a:t>Gesetze  </a:t>
            </a:r>
            <a:endParaRPr lang="pl-PL" sz="2400" b="1" dirty="0">
              <a:solidFill>
                <a:srgbClr val="7030A0"/>
              </a:solidFill>
            </a:endParaRPr>
          </a:p>
          <a:p>
            <a:pPr marL="457200" indent="-457200">
              <a:buAutoNum type="arabicPeriod"/>
            </a:pPr>
            <a:r>
              <a:rPr lang="de-DE" sz="2400" b="1" dirty="0">
                <a:solidFill>
                  <a:srgbClr val="7030A0"/>
                </a:solidFill>
              </a:rPr>
              <a:t>Ein Arbeitnehmer</a:t>
            </a:r>
            <a:endParaRPr lang="pl-PL" sz="2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pl-PL" sz="2400" dirty="0"/>
          </a:p>
          <a:p>
            <a:pPr marL="457200" indent="-457200">
              <a:buFont typeface="+mj-lt"/>
              <a:buAutoNum type="alphaLcParenR"/>
            </a:pPr>
            <a:r>
              <a:rPr lang="de-DE" sz="2400" dirty="0"/>
              <a:t>ist eine natürliche Person, die von einem Arbeitgeber auf der Grundlage eines im Voraus festgelegten Vertrages beschäftigt wird.</a:t>
            </a:r>
          </a:p>
          <a:p>
            <a:pPr marL="457200" indent="-457200">
              <a:buFont typeface="+mj-lt"/>
              <a:buAutoNum type="alphaLcParenR"/>
            </a:pPr>
            <a:r>
              <a:rPr lang="de-DE" sz="2400" dirty="0"/>
              <a:t>sind streng definierte Normen oder Verhaltensregeln, denen eine juristische Person verpflichtet ist, diese zu befolgen.</a:t>
            </a:r>
            <a:endParaRPr lang="pl-PL" sz="2400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de-DE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8668592"/>
      </p:ext>
    </p:extLst>
  </p:cSld>
  <p:clrMapOvr>
    <a:masterClrMapping/>
  </p:clrMapOvr>
</p:sld>
</file>

<file path=ppt/theme/theme1.xml><?xml version="1.0" encoding="utf-8"?>
<a:theme xmlns:a="http://schemas.openxmlformats.org/drawingml/2006/main" name="Ramka">
  <a:themeElements>
    <a:clrScheme name="Fioletowy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amka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amk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542</Words>
  <Application>Microsoft Office PowerPoint</Application>
  <PresentationFormat>Panoramiczny</PresentationFormat>
  <Paragraphs>80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Corbel</vt:lpstr>
      <vt:lpstr>Wingdings</vt:lpstr>
      <vt:lpstr>Wingdings 2</vt:lpstr>
      <vt:lpstr>Ramka</vt:lpstr>
      <vt:lpstr> DER MITARBEITER</vt:lpstr>
      <vt:lpstr>Mein Präsentationsplan sieht so aus: </vt:lpstr>
      <vt:lpstr>Grundbegriffe des Themas: </vt:lpstr>
      <vt:lpstr>Grundbegriffe des Themas: </vt:lpstr>
      <vt:lpstr> Arbeitnehmerrechte: </vt:lpstr>
      <vt:lpstr> Urlaubsanspruch des Arbeitnehmers: </vt:lpstr>
      <vt:lpstr> Urlaubsanspruch des Arbeitnehmers:</vt:lpstr>
      <vt:lpstr> Strafen für Gesetzesverstöße durch den Mitarbeiter </vt:lpstr>
      <vt:lpstr>Quiz:</vt:lpstr>
      <vt:lpstr>PRAWIDŁOWEODPOWIEDŹI: 1B, 2A</vt:lpstr>
      <vt:lpstr>Wörterbuch:</vt:lpstr>
      <vt:lpstr>Quellen: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Arbeitnehmer</dc:title>
  <dc:creator>Anna Koś</dc:creator>
  <cp:lastModifiedBy>Barbara Skoczyńska-Prokopowicz</cp:lastModifiedBy>
  <cp:revision>20</cp:revision>
  <dcterms:created xsi:type="dcterms:W3CDTF">2023-03-06T20:47:56Z</dcterms:created>
  <dcterms:modified xsi:type="dcterms:W3CDTF">2023-04-04T17:05:32Z</dcterms:modified>
</cp:coreProperties>
</file>