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3" r:id="rId8"/>
    <p:sldId id="262" r:id="rId9"/>
    <p:sldId id="263" r:id="rId10"/>
    <p:sldId id="264" r:id="rId11"/>
    <p:sldId id="265" r:id="rId12"/>
    <p:sldId id="266" r:id="rId13"/>
    <p:sldId id="267" r:id="rId14"/>
    <p:sldId id="271" r:id="rId15"/>
    <p:sldId id="272"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0" autoAdjust="0"/>
    <p:restoredTop sz="94660"/>
  </p:normalViewPr>
  <p:slideViewPr>
    <p:cSldViewPr snapToGrid="0">
      <p:cViewPr varScale="1">
        <p:scale>
          <a:sx n="53" d="100"/>
          <a:sy n="53" d="100"/>
        </p:scale>
        <p:origin x="67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l-PL"/>
              <a:t>Kliknij, aby edytować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B505943-F6AC-47F4-925C-6339F9AC33DB}" type="datetimeFigureOut">
              <a:rPr lang="pl-PL" smtClean="0"/>
              <a:t>2023-06-01</a:t>
            </a:fld>
            <a:endParaRPr lang="pl-P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pl-P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7C3C4FE-A531-4AF0-91E8-C8AC36FE615E}" type="slidenum">
              <a:rPr lang="pl-PL" smtClean="0"/>
              <a:t>‹#›</a:t>
            </a:fld>
            <a:endParaRPr lang="pl-P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223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505943-F6AC-47F4-925C-6339F9AC33DB}" type="datetimeFigureOut">
              <a:rPr lang="pl-PL" smtClean="0"/>
              <a:t>2023-06-01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7C3C4FE-A531-4AF0-91E8-C8AC36FE615E}" type="slidenum">
              <a:rPr lang="pl-PL" smtClean="0"/>
              <a:t>‹#›</a:t>
            </a:fld>
            <a:endParaRPr lang="pl-PL"/>
          </a:p>
        </p:txBody>
      </p:sp>
    </p:spTree>
    <p:extLst>
      <p:ext uri="{BB962C8B-B14F-4D97-AF65-F5344CB8AC3E}">
        <p14:creationId xmlns:p14="http://schemas.microsoft.com/office/powerpoint/2010/main" val="162272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505943-F6AC-47F4-925C-6339F9AC33DB}" type="datetimeFigureOut">
              <a:rPr lang="pl-PL" smtClean="0"/>
              <a:t>2023-06-01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7C3C4FE-A531-4AF0-91E8-C8AC36FE615E}" type="slidenum">
              <a:rPr lang="pl-PL" smtClean="0"/>
              <a:t>‹#›</a:t>
            </a:fld>
            <a:endParaRPr lang="pl-PL"/>
          </a:p>
        </p:txBody>
      </p:sp>
    </p:spTree>
    <p:extLst>
      <p:ext uri="{BB962C8B-B14F-4D97-AF65-F5344CB8AC3E}">
        <p14:creationId xmlns:p14="http://schemas.microsoft.com/office/powerpoint/2010/main" val="134798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505943-F6AC-47F4-925C-6339F9AC33DB}" type="datetimeFigureOut">
              <a:rPr lang="pl-PL" smtClean="0"/>
              <a:t>2023-06-01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7C3C4FE-A531-4AF0-91E8-C8AC36FE615E}" type="slidenum">
              <a:rPr lang="pl-PL" smtClean="0"/>
              <a:t>‹#›</a:t>
            </a:fld>
            <a:endParaRPr lang="pl-PL"/>
          </a:p>
        </p:txBody>
      </p:sp>
    </p:spTree>
    <p:extLst>
      <p:ext uri="{BB962C8B-B14F-4D97-AF65-F5344CB8AC3E}">
        <p14:creationId xmlns:p14="http://schemas.microsoft.com/office/powerpoint/2010/main" val="133732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B505943-F6AC-47F4-925C-6339F9AC33DB}" type="datetimeFigureOut">
              <a:rPr lang="pl-PL" smtClean="0"/>
              <a:t>2023-06-01</a:t>
            </a:fld>
            <a:endParaRPr lang="pl-P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7C3C4FE-A531-4AF0-91E8-C8AC36FE615E}" type="slidenum">
              <a:rPr lang="pl-PL" smtClean="0"/>
              <a:t>‹#›</a:t>
            </a:fld>
            <a:endParaRPr lang="pl-P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303664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B505943-F6AC-47F4-925C-6339F9AC33DB}" type="datetimeFigureOut">
              <a:rPr lang="pl-PL" smtClean="0"/>
              <a:t>2023-06-01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7C3C4FE-A531-4AF0-91E8-C8AC36FE615E}" type="slidenum">
              <a:rPr lang="pl-PL" smtClean="0"/>
              <a:t>‹#›</a:t>
            </a:fld>
            <a:endParaRPr lang="pl-PL"/>
          </a:p>
        </p:txBody>
      </p:sp>
    </p:spTree>
    <p:extLst>
      <p:ext uri="{BB962C8B-B14F-4D97-AF65-F5344CB8AC3E}">
        <p14:creationId xmlns:p14="http://schemas.microsoft.com/office/powerpoint/2010/main" val="21891404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l-PL"/>
              <a:t>Kliknij, aby edytować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57300" y="2909102"/>
            <a:ext cx="480060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633864" y="2909102"/>
            <a:ext cx="480060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B505943-F6AC-47F4-925C-6339F9AC33DB}" type="datetimeFigureOut">
              <a:rPr lang="pl-PL" smtClean="0"/>
              <a:t>2023-06-01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7C3C4FE-A531-4AF0-91E8-C8AC36FE615E}" type="slidenum">
              <a:rPr lang="pl-PL" smtClean="0"/>
              <a:t>‹#›</a:t>
            </a:fld>
            <a:endParaRPr lang="pl-PL"/>
          </a:p>
        </p:txBody>
      </p:sp>
    </p:spTree>
    <p:extLst>
      <p:ext uri="{BB962C8B-B14F-4D97-AF65-F5344CB8AC3E}">
        <p14:creationId xmlns:p14="http://schemas.microsoft.com/office/powerpoint/2010/main" val="41528970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B505943-F6AC-47F4-925C-6339F9AC33DB}" type="datetimeFigureOut">
              <a:rPr lang="pl-PL" smtClean="0"/>
              <a:t>2023-06-01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7C3C4FE-A531-4AF0-91E8-C8AC36FE615E}" type="slidenum">
              <a:rPr lang="pl-PL" smtClean="0"/>
              <a:t>‹#›</a:t>
            </a:fld>
            <a:endParaRPr lang="pl-PL"/>
          </a:p>
        </p:txBody>
      </p:sp>
    </p:spTree>
    <p:extLst>
      <p:ext uri="{BB962C8B-B14F-4D97-AF65-F5344CB8AC3E}">
        <p14:creationId xmlns:p14="http://schemas.microsoft.com/office/powerpoint/2010/main" val="26820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05943-F6AC-47F4-925C-6339F9AC33DB}" type="datetimeFigureOut">
              <a:rPr lang="pl-PL" smtClean="0"/>
              <a:t>2023-06-01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7C3C4FE-A531-4AF0-91E8-C8AC36FE615E}" type="slidenum">
              <a:rPr lang="pl-PL" smtClean="0"/>
              <a:t>‹#›</a:t>
            </a:fld>
            <a:endParaRPr lang="pl-PL"/>
          </a:p>
        </p:txBody>
      </p:sp>
    </p:spTree>
    <p:extLst>
      <p:ext uri="{BB962C8B-B14F-4D97-AF65-F5344CB8AC3E}">
        <p14:creationId xmlns:p14="http://schemas.microsoft.com/office/powerpoint/2010/main" val="372396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l-PL"/>
              <a:t>Kliknij, aby edytować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65051" y="6375679"/>
            <a:ext cx="1233355" cy="348462"/>
          </a:xfrm>
        </p:spPr>
        <p:txBody>
          <a:bodyPr/>
          <a:lstStyle/>
          <a:p>
            <a:fld id="{BB505943-F6AC-47F4-925C-6339F9AC33DB}" type="datetimeFigureOut">
              <a:rPr lang="pl-PL" smtClean="0"/>
              <a:t>2023-06-01</a:t>
            </a:fld>
            <a:endParaRPr lang="pl-PL"/>
          </a:p>
        </p:txBody>
      </p:sp>
      <p:sp>
        <p:nvSpPr>
          <p:cNvPr id="6" name="Footer Placeholder 5"/>
          <p:cNvSpPr>
            <a:spLocks noGrp="1"/>
          </p:cNvSpPr>
          <p:nvPr>
            <p:ph type="ftr" sz="quarter" idx="11"/>
          </p:nvPr>
        </p:nvSpPr>
        <p:spPr>
          <a:xfrm>
            <a:off x="2103620" y="6375679"/>
            <a:ext cx="3482179" cy="345796"/>
          </a:xfrm>
        </p:spPr>
        <p:txBody>
          <a:bodyPr/>
          <a:lstStyle/>
          <a:p>
            <a:endParaRPr lang="pl-PL"/>
          </a:p>
        </p:txBody>
      </p:sp>
      <p:sp>
        <p:nvSpPr>
          <p:cNvPr id="7" name="Slide Number Placeholder 6"/>
          <p:cNvSpPr>
            <a:spLocks noGrp="1"/>
          </p:cNvSpPr>
          <p:nvPr>
            <p:ph type="sldNum" sz="quarter" idx="12"/>
          </p:nvPr>
        </p:nvSpPr>
        <p:spPr>
          <a:xfrm>
            <a:off x="5691014" y="6375679"/>
            <a:ext cx="1232456" cy="345796"/>
          </a:xfrm>
        </p:spPr>
        <p:txBody>
          <a:bodyPr/>
          <a:lstStyle/>
          <a:p>
            <a:fld id="{47C3C4FE-A531-4AF0-91E8-C8AC36FE615E}" type="slidenum">
              <a:rPr lang="pl-PL" smtClean="0"/>
              <a:t>‹#›</a:t>
            </a:fld>
            <a:endParaRPr lang="pl-P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082700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l-PL"/>
              <a:t>Kliknij, aby edytować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65950" y="6375679"/>
            <a:ext cx="1232456" cy="348462"/>
          </a:xfrm>
        </p:spPr>
        <p:txBody>
          <a:bodyPr/>
          <a:lstStyle/>
          <a:p>
            <a:fld id="{BB505943-F6AC-47F4-925C-6339F9AC33DB}" type="datetimeFigureOut">
              <a:rPr lang="pl-PL" smtClean="0"/>
              <a:t>2023-06-01</a:t>
            </a:fld>
            <a:endParaRPr lang="pl-PL"/>
          </a:p>
        </p:txBody>
      </p:sp>
      <p:sp>
        <p:nvSpPr>
          <p:cNvPr id="6" name="Footer Placeholder 5"/>
          <p:cNvSpPr>
            <a:spLocks noGrp="1"/>
          </p:cNvSpPr>
          <p:nvPr>
            <p:ph type="ftr" sz="quarter" idx="11"/>
          </p:nvPr>
        </p:nvSpPr>
        <p:spPr>
          <a:xfrm>
            <a:off x="2103621" y="6375679"/>
            <a:ext cx="3482178" cy="345796"/>
          </a:xfrm>
        </p:spPr>
        <p:txBody>
          <a:bodyPr/>
          <a:lstStyle/>
          <a:p>
            <a:endParaRPr lang="pl-PL"/>
          </a:p>
        </p:txBody>
      </p:sp>
      <p:sp>
        <p:nvSpPr>
          <p:cNvPr id="7" name="Slide Number Placeholder 6"/>
          <p:cNvSpPr>
            <a:spLocks noGrp="1"/>
          </p:cNvSpPr>
          <p:nvPr>
            <p:ph type="sldNum" sz="quarter" idx="12"/>
          </p:nvPr>
        </p:nvSpPr>
        <p:spPr>
          <a:xfrm>
            <a:off x="5687568" y="6375679"/>
            <a:ext cx="1234440" cy="345796"/>
          </a:xfrm>
        </p:spPr>
        <p:txBody>
          <a:bodyPr/>
          <a:lstStyle/>
          <a:p>
            <a:fld id="{47C3C4FE-A531-4AF0-91E8-C8AC36FE615E}" type="slidenum">
              <a:rPr lang="pl-PL" smtClean="0"/>
              <a:t>‹#›</a:t>
            </a:fld>
            <a:endParaRPr lang="pl-PL"/>
          </a:p>
        </p:txBody>
      </p:sp>
    </p:spTree>
    <p:extLst>
      <p:ext uri="{BB962C8B-B14F-4D97-AF65-F5344CB8AC3E}">
        <p14:creationId xmlns:p14="http://schemas.microsoft.com/office/powerpoint/2010/main" val="82550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B505943-F6AC-47F4-925C-6339F9AC33DB}" type="datetimeFigureOut">
              <a:rPr lang="pl-PL" smtClean="0"/>
              <a:t>2023-06-01</a:t>
            </a:fld>
            <a:endParaRPr lang="pl-P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pl-P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7C3C4FE-A531-4AF0-91E8-C8AC36FE615E}" type="slidenum">
              <a:rPr lang="pl-PL" smtClean="0"/>
              <a:t>‹#›</a:t>
            </a:fld>
            <a:endParaRPr lang="pl-P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1197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nterviewme.pl/blog/market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32D166-F8B3-1050-3F4B-C43CAF4B2A0B}"/>
              </a:ext>
            </a:extLst>
          </p:cNvPr>
          <p:cNvSpPr>
            <a:spLocks noGrp="1"/>
          </p:cNvSpPr>
          <p:nvPr>
            <p:ph type="ctrTitle"/>
          </p:nvPr>
        </p:nvSpPr>
        <p:spPr>
          <a:xfrm>
            <a:off x="638881" y="2941837"/>
            <a:ext cx="10909640" cy="1687814"/>
          </a:xfrm>
        </p:spPr>
        <p:txBody>
          <a:bodyPr anchor="b">
            <a:normAutofit/>
          </a:bodyPr>
          <a:lstStyle/>
          <a:p>
            <a:r>
              <a:rPr lang="pl-PL" sz="6600" dirty="0"/>
              <a:t>Der Marketing</a:t>
            </a:r>
          </a:p>
        </p:txBody>
      </p:sp>
      <p:sp>
        <p:nvSpPr>
          <p:cNvPr id="3" name="Podtytuł 2">
            <a:extLst>
              <a:ext uri="{FF2B5EF4-FFF2-40B4-BE49-F238E27FC236}">
                <a16:creationId xmlns:a16="http://schemas.microsoft.com/office/drawing/2014/main" id="{D405C5B0-A6A9-4444-29EF-01A60830C7CE}"/>
              </a:ext>
            </a:extLst>
          </p:cNvPr>
          <p:cNvSpPr>
            <a:spLocks noGrp="1"/>
          </p:cNvSpPr>
          <p:nvPr>
            <p:ph type="subTitle" idx="1"/>
          </p:nvPr>
        </p:nvSpPr>
        <p:spPr>
          <a:xfrm>
            <a:off x="638881" y="4750421"/>
            <a:ext cx="10909643" cy="1462846"/>
          </a:xfrm>
        </p:spPr>
        <p:txBody>
          <a:bodyPr anchor="t">
            <a:normAutofit fontScale="77500" lnSpcReduction="20000"/>
          </a:bodyPr>
          <a:lstStyle/>
          <a:p>
            <a:r>
              <a:rPr lang="pl-PL" dirty="0"/>
              <a:t>Anna kowal</a:t>
            </a:r>
          </a:p>
          <a:p>
            <a:r>
              <a:rPr lang="pl-PL" dirty="0" err="1"/>
              <a:t>Studentin</a:t>
            </a:r>
            <a:r>
              <a:rPr lang="pl-PL" dirty="0"/>
              <a:t> des 2.sudienjahres</a:t>
            </a:r>
          </a:p>
          <a:p>
            <a:r>
              <a:rPr lang="pl-PL" dirty="0" err="1"/>
              <a:t>Rzeszower</a:t>
            </a:r>
            <a:r>
              <a:rPr lang="pl-PL" dirty="0"/>
              <a:t> </a:t>
            </a:r>
            <a:r>
              <a:rPr lang="pl-PL" dirty="0" err="1"/>
              <a:t>universitÄt</a:t>
            </a:r>
            <a:endParaRPr lang="pl-PL" dirty="0"/>
          </a:p>
          <a:p>
            <a:r>
              <a:rPr lang="pl-PL" dirty="0" err="1"/>
              <a:t>An</a:t>
            </a:r>
            <a:r>
              <a:rPr lang="pl-PL" dirty="0"/>
              <a:t> der </a:t>
            </a:r>
            <a:r>
              <a:rPr lang="pl-PL" dirty="0" err="1"/>
              <a:t>fakultÄt</a:t>
            </a:r>
            <a:r>
              <a:rPr lang="pl-PL" dirty="0"/>
              <a:t> </a:t>
            </a:r>
            <a:r>
              <a:rPr lang="pl-PL" dirty="0" err="1"/>
              <a:t>fÜr</a:t>
            </a:r>
            <a:r>
              <a:rPr lang="pl-PL" dirty="0"/>
              <a:t> </a:t>
            </a:r>
            <a:r>
              <a:rPr lang="pl-PL" dirty="0" err="1"/>
              <a:t>wirtschaftswissenschaften</a:t>
            </a:r>
            <a:endParaRPr lang="pl-PL" dirty="0"/>
          </a:p>
          <a:p>
            <a:r>
              <a:rPr lang="pl-PL" dirty="0" err="1"/>
              <a:t>Institut</a:t>
            </a:r>
            <a:r>
              <a:rPr lang="pl-PL" dirty="0"/>
              <a:t> </a:t>
            </a:r>
            <a:r>
              <a:rPr lang="pl-PL" dirty="0" err="1"/>
              <a:t>fÜr</a:t>
            </a:r>
            <a:r>
              <a:rPr lang="pl-PL" dirty="0"/>
              <a:t> </a:t>
            </a:r>
            <a:r>
              <a:rPr lang="pl-PL" dirty="0" err="1"/>
              <a:t>wirtschaftswissenschaften</a:t>
            </a:r>
            <a:r>
              <a:rPr lang="pl-PL" dirty="0"/>
              <a:t> </a:t>
            </a:r>
            <a:r>
              <a:rPr lang="pl-PL" dirty="0" err="1"/>
              <a:t>und</a:t>
            </a:r>
            <a:r>
              <a:rPr lang="pl-PL" dirty="0"/>
              <a:t> </a:t>
            </a:r>
            <a:r>
              <a:rPr lang="pl-PL" dirty="0" err="1"/>
              <a:t>finanzwesen</a:t>
            </a:r>
            <a:endParaRPr lang="pl-PL" dirty="0"/>
          </a:p>
        </p:txBody>
      </p:sp>
      <p:pic>
        <p:nvPicPr>
          <p:cNvPr id="4" name="Obraz 3">
            <a:extLst>
              <a:ext uri="{FF2B5EF4-FFF2-40B4-BE49-F238E27FC236}">
                <a16:creationId xmlns:a16="http://schemas.microsoft.com/office/drawing/2014/main" id="{79F61D16-859D-EAFE-DA3B-17947DC6CDD7}"/>
              </a:ext>
            </a:extLst>
          </p:cNvPr>
          <p:cNvPicPr>
            <a:picLocks noChangeAspect="1"/>
          </p:cNvPicPr>
          <p:nvPr/>
        </p:nvPicPr>
        <p:blipFill>
          <a:blip r:embed="rId2"/>
          <a:stretch>
            <a:fillRect/>
          </a:stretch>
        </p:blipFill>
        <p:spPr>
          <a:xfrm>
            <a:off x="4722700" y="591670"/>
            <a:ext cx="2742004" cy="2742004"/>
          </a:xfrm>
          <a:prstGeom prst="rect">
            <a:avLst/>
          </a:prstGeom>
        </p:spPr>
      </p:pic>
    </p:spTree>
    <p:extLst>
      <p:ext uri="{BB962C8B-B14F-4D97-AF65-F5344CB8AC3E}">
        <p14:creationId xmlns:p14="http://schemas.microsoft.com/office/powerpoint/2010/main" val="406078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78306A-4011-C312-7F0E-29BDE90E2E94}"/>
              </a:ext>
            </a:extLst>
          </p:cNvPr>
          <p:cNvSpPr>
            <a:spLocks noGrp="1"/>
          </p:cNvSpPr>
          <p:nvPr>
            <p:ph type="title"/>
          </p:nvPr>
        </p:nvSpPr>
        <p:spPr/>
        <p:txBody>
          <a:bodyPr/>
          <a:lstStyle/>
          <a:p>
            <a:r>
              <a:rPr lang="pl-PL" dirty="0" err="1"/>
              <a:t>Affiliate</a:t>
            </a:r>
            <a:r>
              <a:rPr lang="pl-PL" dirty="0"/>
              <a:t> Marketing</a:t>
            </a:r>
          </a:p>
        </p:txBody>
      </p:sp>
      <p:sp>
        <p:nvSpPr>
          <p:cNvPr id="3" name="Symbol zastępczy zawartości 2">
            <a:extLst>
              <a:ext uri="{FF2B5EF4-FFF2-40B4-BE49-F238E27FC236}">
                <a16:creationId xmlns:a16="http://schemas.microsoft.com/office/drawing/2014/main" id="{F2991ED0-3987-7345-C7F2-3E0E6893F1E6}"/>
              </a:ext>
            </a:extLst>
          </p:cNvPr>
          <p:cNvSpPr>
            <a:spLocks noGrp="1"/>
          </p:cNvSpPr>
          <p:nvPr>
            <p:ph idx="1"/>
          </p:nvPr>
        </p:nvSpPr>
        <p:spPr>
          <a:xfrm>
            <a:off x="1048216" y="1349299"/>
            <a:ext cx="5047784" cy="4530294"/>
          </a:xfrm>
        </p:spPr>
        <p:txBody>
          <a:bodyPr/>
          <a:lstStyle/>
          <a:p>
            <a:pPr marL="0" indent="0">
              <a:buNone/>
            </a:pPr>
            <a:r>
              <a:rPr lang="de-DE" sz="2800" dirty="0">
                <a:solidFill>
                  <a:schemeClr val="tx1"/>
                </a:solidFill>
              </a:rPr>
              <a:t>Es besteht aus der Zusammenarbeit mit Partnern, sogenannten </a:t>
            </a:r>
            <a:r>
              <a:rPr lang="de-DE" sz="2800" dirty="0" err="1">
                <a:solidFill>
                  <a:schemeClr val="tx1"/>
                </a:solidFill>
              </a:rPr>
              <a:t>Affiliates</a:t>
            </a:r>
            <a:r>
              <a:rPr lang="de-DE" sz="2800" dirty="0">
                <a:solidFill>
                  <a:schemeClr val="tx1"/>
                </a:solidFill>
              </a:rPr>
              <a:t>, die Markenprodukte oder -dienstleistungen gegen eine Provision für jeden Kunden oder Verkauf bewerben</a:t>
            </a:r>
            <a:r>
              <a:rPr lang="pl-PL" sz="2800" dirty="0">
                <a:solidFill>
                  <a:schemeClr val="tx1"/>
                </a:solidFill>
              </a:rPr>
              <a:t>.</a:t>
            </a:r>
            <a:endParaRPr lang="pl-PL" dirty="0"/>
          </a:p>
        </p:txBody>
      </p:sp>
      <p:pic>
        <p:nvPicPr>
          <p:cNvPr id="4" name="Obraz 3">
            <a:extLst>
              <a:ext uri="{FF2B5EF4-FFF2-40B4-BE49-F238E27FC236}">
                <a16:creationId xmlns:a16="http://schemas.microsoft.com/office/drawing/2014/main" id="{4D94CA8F-B37D-F437-9002-ACC308DE97BB}"/>
              </a:ext>
            </a:extLst>
          </p:cNvPr>
          <p:cNvPicPr>
            <a:picLocks noChangeAspect="1"/>
          </p:cNvPicPr>
          <p:nvPr/>
        </p:nvPicPr>
        <p:blipFill>
          <a:blip r:embed="rId2"/>
          <a:stretch>
            <a:fillRect/>
          </a:stretch>
        </p:blipFill>
        <p:spPr>
          <a:xfrm>
            <a:off x="5954751" y="1804804"/>
            <a:ext cx="5852491" cy="3248391"/>
          </a:xfrm>
          <a:prstGeom prst="rect">
            <a:avLst/>
          </a:prstGeom>
        </p:spPr>
      </p:pic>
    </p:spTree>
    <p:extLst>
      <p:ext uri="{BB962C8B-B14F-4D97-AF65-F5344CB8AC3E}">
        <p14:creationId xmlns:p14="http://schemas.microsoft.com/office/powerpoint/2010/main" val="257109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0C55CC-A03C-B882-6F51-A075D097C25F}"/>
              </a:ext>
            </a:extLst>
          </p:cNvPr>
          <p:cNvSpPr>
            <a:spLocks noGrp="1"/>
          </p:cNvSpPr>
          <p:nvPr>
            <p:ph type="title"/>
          </p:nvPr>
        </p:nvSpPr>
        <p:spPr>
          <a:xfrm>
            <a:off x="1251678" y="724829"/>
            <a:ext cx="10178322" cy="1149688"/>
          </a:xfrm>
        </p:spPr>
        <p:txBody>
          <a:bodyPr/>
          <a:lstStyle/>
          <a:p>
            <a:r>
              <a:rPr lang="pl-PL" dirty="0" err="1"/>
              <a:t>Flüsterndes</a:t>
            </a:r>
            <a:r>
              <a:rPr lang="pl-PL" dirty="0"/>
              <a:t> Marketing </a:t>
            </a:r>
          </a:p>
        </p:txBody>
      </p:sp>
      <p:sp>
        <p:nvSpPr>
          <p:cNvPr id="3" name="Symbol zastępczy zawartości 2">
            <a:extLst>
              <a:ext uri="{FF2B5EF4-FFF2-40B4-BE49-F238E27FC236}">
                <a16:creationId xmlns:a16="http://schemas.microsoft.com/office/drawing/2014/main" id="{6A9662A1-C63B-E792-533A-8BC11EF138C9}"/>
              </a:ext>
            </a:extLst>
          </p:cNvPr>
          <p:cNvSpPr>
            <a:spLocks noGrp="1"/>
          </p:cNvSpPr>
          <p:nvPr>
            <p:ph idx="1"/>
          </p:nvPr>
        </p:nvSpPr>
        <p:spPr>
          <a:xfrm>
            <a:off x="1039805" y="2163337"/>
            <a:ext cx="5681629" cy="4312278"/>
          </a:xfrm>
        </p:spPr>
        <p:txBody>
          <a:bodyPr>
            <a:normAutofit/>
          </a:bodyPr>
          <a:lstStyle/>
          <a:p>
            <a:pPr marL="0" indent="0">
              <a:buNone/>
            </a:pPr>
            <a:r>
              <a:rPr lang="de-DE" sz="2800" i="0" dirty="0">
                <a:solidFill>
                  <a:schemeClr val="tx1"/>
                </a:solidFill>
                <a:effectLst/>
              </a:rPr>
              <a:t>Es geht um die Verwendung von Influencern, Prominenten oder Kunden, die aktiv für eine Marke oder ein Produkt werben, oft durch persönliche Empfehlungen.</a:t>
            </a:r>
            <a:endParaRPr lang="pl-PL" dirty="0"/>
          </a:p>
        </p:txBody>
      </p:sp>
      <p:pic>
        <p:nvPicPr>
          <p:cNvPr id="4" name="Obraz 3">
            <a:extLst>
              <a:ext uri="{FF2B5EF4-FFF2-40B4-BE49-F238E27FC236}">
                <a16:creationId xmlns:a16="http://schemas.microsoft.com/office/drawing/2014/main" id="{A1048BE6-0DFF-BA2F-B82A-1123E426D75D}"/>
              </a:ext>
            </a:extLst>
          </p:cNvPr>
          <p:cNvPicPr>
            <a:picLocks noChangeAspect="1"/>
          </p:cNvPicPr>
          <p:nvPr/>
        </p:nvPicPr>
        <p:blipFill>
          <a:blip r:embed="rId2"/>
          <a:stretch>
            <a:fillRect/>
          </a:stretch>
        </p:blipFill>
        <p:spPr>
          <a:xfrm>
            <a:off x="6560248" y="1874517"/>
            <a:ext cx="5248894" cy="2982491"/>
          </a:xfrm>
          <a:prstGeom prst="rect">
            <a:avLst/>
          </a:prstGeom>
        </p:spPr>
      </p:pic>
    </p:spTree>
    <p:extLst>
      <p:ext uri="{BB962C8B-B14F-4D97-AF65-F5344CB8AC3E}">
        <p14:creationId xmlns:p14="http://schemas.microsoft.com/office/powerpoint/2010/main" val="1551403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00AE15-A687-3F3D-496D-48F6ED58D9A5}"/>
              </a:ext>
            </a:extLst>
          </p:cNvPr>
          <p:cNvSpPr>
            <a:spLocks noGrp="1"/>
          </p:cNvSpPr>
          <p:nvPr>
            <p:ph type="title"/>
          </p:nvPr>
        </p:nvSpPr>
        <p:spPr>
          <a:xfrm>
            <a:off x="1251678" y="691375"/>
            <a:ext cx="10178322" cy="1183141"/>
          </a:xfrm>
        </p:spPr>
        <p:txBody>
          <a:bodyPr/>
          <a:lstStyle/>
          <a:p>
            <a:r>
              <a:rPr lang="pl-PL" dirty="0" err="1"/>
              <a:t>Social</a:t>
            </a:r>
            <a:r>
              <a:rPr lang="pl-PL" dirty="0"/>
              <a:t> media marketing</a:t>
            </a:r>
          </a:p>
        </p:txBody>
      </p:sp>
      <p:sp>
        <p:nvSpPr>
          <p:cNvPr id="3" name="Symbol zastępczy zawartości 2">
            <a:extLst>
              <a:ext uri="{FF2B5EF4-FFF2-40B4-BE49-F238E27FC236}">
                <a16:creationId xmlns:a16="http://schemas.microsoft.com/office/drawing/2014/main" id="{3AE9F291-E161-A6EC-7DF7-28A506D90DB4}"/>
              </a:ext>
            </a:extLst>
          </p:cNvPr>
          <p:cNvSpPr>
            <a:spLocks noGrp="1"/>
          </p:cNvSpPr>
          <p:nvPr>
            <p:ph idx="1"/>
          </p:nvPr>
        </p:nvSpPr>
        <p:spPr>
          <a:xfrm>
            <a:off x="925551" y="1874517"/>
            <a:ext cx="5014331" cy="3946663"/>
          </a:xfrm>
        </p:spPr>
        <p:txBody>
          <a:bodyPr>
            <a:normAutofit/>
          </a:bodyPr>
          <a:lstStyle/>
          <a:p>
            <a:pPr marL="0" indent="0">
              <a:buNone/>
            </a:pPr>
            <a:r>
              <a:rPr lang="de-DE" sz="2800" dirty="0">
                <a:solidFill>
                  <a:srgbClr val="101010"/>
                </a:solidFill>
              </a:rPr>
              <a:t>Sie zielen darauf ab, Traffic auf der Website zu generieren, indem sie soziale Medien nutzen, beliebte Websites wie Facebook, Twitter, YouTube oder Instagram.</a:t>
            </a:r>
            <a:endParaRPr lang="pl-PL" sz="2800" dirty="0"/>
          </a:p>
        </p:txBody>
      </p:sp>
      <p:pic>
        <p:nvPicPr>
          <p:cNvPr id="4" name="Obraz 3">
            <a:extLst>
              <a:ext uri="{FF2B5EF4-FFF2-40B4-BE49-F238E27FC236}">
                <a16:creationId xmlns:a16="http://schemas.microsoft.com/office/drawing/2014/main" id="{7A7D6149-7966-1034-7FE7-F73CF367F1D4}"/>
              </a:ext>
            </a:extLst>
          </p:cNvPr>
          <p:cNvPicPr>
            <a:picLocks noChangeAspect="1"/>
          </p:cNvPicPr>
          <p:nvPr/>
        </p:nvPicPr>
        <p:blipFill>
          <a:blip r:embed="rId2">
            <a:alphaModFix amt="85000"/>
          </a:blip>
          <a:stretch>
            <a:fillRect/>
          </a:stretch>
        </p:blipFill>
        <p:spPr>
          <a:xfrm>
            <a:off x="5939882" y="1977241"/>
            <a:ext cx="5807034" cy="2903517"/>
          </a:xfrm>
          <a:prstGeom prst="rect">
            <a:avLst/>
          </a:prstGeom>
          <a:ln>
            <a:noFill/>
          </a:ln>
          <a:effectLst>
            <a:softEdge rad="112500"/>
          </a:effectLst>
        </p:spPr>
      </p:pic>
    </p:spTree>
    <p:extLst>
      <p:ext uri="{BB962C8B-B14F-4D97-AF65-F5344CB8AC3E}">
        <p14:creationId xmlns:p14="http://schemas.microsoft.com/office/powerpoint/2010/main" val="191296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CD91F7-DE20-CCA7-D0A4-2E72B0ADB0F2}"/>
              </a:ext>
            </a:extLst>
          </p:cNvPr>
          <p:cNvSpPr>
            <a:spLocks noGrp="1"/>
          </p:cNvSpPr>
          <p:nvPr>
            <p:ph type="title"/>
          </p:nvPr>
        </p:nvSpPr>
        <p:spPr/>
        <p:txBody>
          <a:bodyPr/>
          <a:lstStyle/>
          <a:p>
            <a:r>
              <a:rPr lang="pl-PL" dirty="0" err="1"/>
              <a:t>Influencer</a:t>
            </a:r>
            <a:r>
              <a:rPr lang="pl-PL" dirty="0"/>
              <a:t> marketing</a:t>
            </a:r>
          </a:p>
        </p:txBody>
      </p:sp>
      <p:sp>
        <p:nvSpPr>
          <p:cNvPr id="3" name="Symbol zastępczy zawartości 2">
            <a:extLst>
              <a:ext uri="{FF2B5EF4-FFF2-40B4-BE49-F238E27FC236}">
                <a16:creationId xmlns:a16="http://schemas.microsoft.com/office/drawing/2014/main" id="{4C67197D-27AE-2605-93E0-3911435690B6}"/>
              </a:ext>
            </a:extLst>
          </p:cNvPr>
          <p:cNvSpPr>
            <a:spLocks noGrp="1"/>
          </p:cNvSpPr>
          <p:nvPr>
            <p:ph idx="1"/>
          </p:nvPr>
        </p:nvSpPr>
        <p:spPr>
          <a:xfrm>
            <a:off x="873296" y="1315845"/>
            <a:ext cx="5552545" cy="5159770"/>
          </a:xfrm>
        </p:spPr>
        <p:txBody>
          <a:bodyPr>
            <a:normAutofit/>
          </a:bodyPr>
          <a:lstStyle/>
          <a:p>
            <a:pPr marL="0" indent="0">
              <a:buNone/>
            </a:pPr>
            <a:r>
              <a:rPr lang="de-DE" sz="2800" dirty="0">
                <a:solidFill>
                  <a:schemeClr val="tx1"/>
                </a:solidFill>
                <a:latin typeface="Source Serif Pro" panose="020B0604020202020204" pitchFamily="18" charset="0"/>
              </a:rPr>
              <a:t>Jegliche Marketingaktivitäten, die auf der Zusammenarbeit des Unternehmens mit einem Influencer basieren. Sie werden über verschiedene soziale Kanäle, Blogs und Videoseiten durchgeführt. Sie basieren auf der Beliebtheit und Glaubwürdigkeit des Influencers.</a:t>
            </a:r>
            <a:r>
              <a:rPr lang="pl-PL" sz="2800" dirty="0">
                <a:solidFill>
                  <a:schemeClr val="tx1"/>
                </a:solidFill>
              </a:rPr>
              <a:t> </a:t>
            </a:r>
          </a:p>
        </p:txBody>
      </p:sp>
      <p:pic>
        <p:nvPicPr>
          <p:cNvPr id="4" name="Obraz 3">
            <a:extLst>
              <a:ext uri="{FF2B5EF4-FFF2-40B4-BE49-F238E27FC236}">
                <a16:creationId xmlns:a16="http://schemas.microsoft.com/office/drawing/2014/main" id="{31C74F7D-955F-77B2-057F-C63ACFE9734D}"/>
              </a:ext>
            </a:extLst>
          </p:cNvPr>
          <p:cNvPicPr>
            <a:picLocks noChangeAspect="1"/>
          </p:cNvPicPr>
          <p:nvPr/>
        </p:nvPicPr>
        <p:blipFill>
          <a:blip r:embed="rId2"/>
          <a:stretch>
            <a:fillRect/>
          </a:stretch>
        </p:blipFill>
        <p:spPr>
          <a:xfrm>
            <a:off x="6425842" y="1576449"/>
            <a:ext cx="5382539" cy="3705101"/>
          </a:xfrm>
          <a:prstGeom prst="rect">
            <a:avLst/>
          </a:prstGeom>
          <a:ln>
            <a:noFill/>
          </a:ln>
          <a:effectLst>
            <a:softEdge rad="112500"/>
          </a:effectLst>
        </p:spPr>
      </p:pic>
    </p:spTree>
    <p:extLst>
      <p:ext uri="{BB962C8B-B14F-4D97-AF65-F5344CB8AC3E}">
        <p14:creationId xmlns:p14="http://schemas.microsoft.com/office/powerpoint/2010/main" val="2347203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D17726-0363-D7F0-658C-778263307561}"/>
              </a:ext>
            </a:extLst>
          </p:cNvPr>
          <p:cNvSpPr>
            <a:spLocks noGrp="1"/>
          </p:cNvSpPr>
          <p:nvPr>
            <p:ph type="title"/>
          </p:nvPr>
        </p:nvSpPr>
        <p:spPr/>
        <p:txBody>
          <a:bodyPr/>
          <a:lstStyle/>
          <a:p>
            <a:pPr algn="ctr"/>
            <a:r>
              <a:rPr lang="pl-PL" dirty="0"/>
              <a:t>Kuriosität</a:t>
            </a:r>
            <a:br>
              <a:rPr lang="pl-PL" dirty="0"/>
            </a:br>
            <a:endParaRPr lang="pl-PL" dirty="0"/>
          </a:p>
        </p:txBody>
      </p:sp>
      <p:sp>
        <p:nvSpPr>
          <p:cNvPr id="3" name="Symbol zastępczy zawartości 2">
            <a:extLst>
              <a:ext uri="{FF2B5EF4-FFF2-40B4-BE49-F238E27FC236}">
                <a16:creationId xmlns:a16="http://schemas.microsoft.com/office/drawing/2014/main" id="{E962B34F-AF7A-533B-038C-22CF94A0CDB1}"/>
              </a:ext>
            </a:extLst>
          </p:cNvPr>
          <p:cNvSpPr>
            <a:spLocks noGrp="1"/>
          </p:cNvSpPr>
          <p:nvPr>
            <p:ph idx="1"/>
          </p:nvPr>
        </p:nvSpPr>
        <p:spPr>
          <a:xfrm>
            <a:off x="1251678" y="1113672"/>
            <a:ext cx="10178322" cy="4630655"/>
          </a:xfrm>
        </p:spPr>
        <p:txBody>
          <a:bodyPr/>
          <a:lstStyle/>
          <a:p>
            <a:r>
              <a:rPr lang="de-DE" sz="2800" dirty="0"/>
              <a:t>Vor ein paar Jahren verdiente ein Mann in den Vereinigten Staaten, der in einer Werbung für einen elektrischen Grill spielte, an einem einzigen Tag 500 Millionen Dollar.</a:t>
            </a:r>
            <a:endParaRPr lang="pl-PL" sz="2800" dirty="0"/>
          </a:p>
          <a:p>
            <a:pPr marL="0" indent="0">
              <a:buNone/>
            </a:pPr>
            <a:endParaRPr lang="pl-PL" dirty="0"/>
          </a:p>
          <a:p>
            <a:pPr marL="0" indent="0">
              <a:buNone/>
            </a:pPr>
            <a:endParaRPr lang="pl-PL" dirty="0"/>
          </a:p>
        </p:txBody>
      </p:sp>
      <p:pic>
        <p:nvPicPr>
          <p:cNvPr id="4" name="Obraz 3">
            <a:extLst>
              <a:ext uri="{FF2B5EF4-FFF2-40B4-BE49-F238E27FC236}">
                <a16:creationId xmlns:a16="http://schemas.microsoft.com/office/drawing/2014/main" id="{687014EB-82A7-56C6-4A06-25BCD2E938C4}"/>
              </a:ext>
            </a:extLst>
          </p:cNvPr>
          <p:cNvPicPr>
            <a:picLocks noChangeAspect="1"/>
          </p:cNvPicPr>
          <p:nvPr/>
        </p:nvPicPr>
        <p:blipFill>
          <a:blip r:embed="rId2"/>
          <a:stretch>
            <a:fillRect/>
          </a:stretch>
        </p:blipFill>
        <p:spPr>
          <a:xfrm>
            <a:off x="3504417" y="2741068"/>
            <a:ext cx="6098788" cy="391620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1713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6FD37C-7A41-ADA6-497E-1D175FE383BC}"/>
              </a:ext>
            </a:extLst>
          </p:cNvPr>
          <p:cNvSpPr>
            <a:spLocks noGrp="1"/>
          </p:cNvSpPr>
          <p:nvPr>
            <p:ph type="title"/>
          </p:nvPr>
        </p:nvSpPr>
        <p:spPr>
          <a:xfrm>
            <a:off x="1229375" y="148210"/>
            <a:ext cx="10178322" cy="1492132"/>
          </a:xfrm>
        </p:spPr>
        <p:txBody>
          <a:bodyPr/>
          <a:lstStyle/>
          <a:p>
            <a:pPr algn="ctr"/>
            <a:r>
              <a:rPr lang="pl-PL" dirty="0" err="1"/>
              <a:t>Wörterbuch</a:t>
            </a:r>
            <a:endParaRPr lang="pl-PL" dirty="0"/>
          </a:p>
        </p:txBody>
      </p:sp>
      <p:sp>
        <p:nvSpPr>
          <p:cNvPr id="3" name="Symbol zastępczy zawartości 2">
            <a:extLst>
              <a:ext uri="{FF2B5EF4-FFF2-40B4-BE49-F238E27FC236}">
                <a16:creationId xmlns:a16="http://schemas.microsoft.com/office/drawing/2014/main" id="{B1294511-94FF-83E4-6629-262AC76847C5}"/>
              </a:ext>
            </a:extLst>
          </p:cNvPr>
          <p:cNvSpPr>
            <a:spLocks noGrp="1"/>
          </p:cNvSpPr>
          <p:nvPr>
            <p:ph idx="1"/>
          </p:nvPr>
        </p:nvSpPr>
        <p:spPr>
          <a:xfrm>
            <a:off x="970155" y="1014761"/>
            <a:ext cx="10905893" cy="5597911"/>
          </a:xfrm>
        </p:spPr>
        <p:txBody>
          <a:bodyPr numCol="2">
            <a:normAutofit fontScale="62500" lnSpcReduction="20000"/>
          </a:bodyPr>
          <a:lstStyle/>
          <a:p>
            <a:pPr marL="177800" lvl="2" indent="0">
              <a:buNone/>
            </a:pPr>
            <a:r>
              <a:rPr lang="pl-PL" sz="2600" dirty="0">
                <a:solidFill>
                  <a:schemeClr val="tx1"/>
                </a:solidFill>
              </a:rPr>
              <a:t>Marketing (der Marketing) – Marketing	</a:t>
            </a:r>
          </a:p>
          <a:p>
            <a:pPr marL="177800" lvl="2" indent="0">
              <a:buNone/>
            </a:pPr>
            <a:r>
              <a:rPr lang="pl-PL" sz="2600" dirty="0">
                <a:solidFill>
                  <a:schemeClr val="tx1"/>
                </a:solidFill>
              </a:rPr>
              <a:t>Aktivität (die Aktivität) - działalność</a:t>
            </a:r>
          </a:p>
          <a:p>
            <a:pPr marL="177800" lvl="2" indent="0">
              <a:buNone/>
            </a:pPr>
            <a:r>
              <a:rPr lang="pl-PL" sz="2600" dirty="0">
                <a:solidFill>
                  <a:schemeClr val="tx1"/>
                </a:solidFill>
              </a:rPr>
              <a:t>Produkte (die Produkte) - Produkt</a:t>
            </a:r>
          </a:p>
          <a:p>
            <a:pPr marL="177800" lvl="2" indent="0">
              <a:buNone/>
            </a:pPr>
            <a:r>
              <a:rPr lang="pl-PL" sz="2600" dirty="0">
                <a:solidFill>
                  <a:schemeClr val="tx1"/>
                </a:solidFill>
              </a:rPr>
              <a:t>Dienstleistungen (die Dienstleistungen) - usługi</a:t>
            </a:r>
          </a:p>
          <a:p>
            <a:pPr marL="177800" lvl="2" indent="0">
              <a:buNone/>
            </a:pPr>
            <a:r>
              <a:rPr lang="pl-PL" sz="2600" dirty="0">
                <a:solidFill>
                  <a:schemeClr val="tx1"/>
                </a:solidFill>
              </a:rPr>
              <a:t>Ziel (das Ziel) - cel</a:t>
            </a:r>
          </a:p>
          <a:p>
            <a:pPr marL="177800" lvl="2" indent="0">
              <a:buNone/>
            </a:pPr>
            <a:r>
              <a:rPr lang="pl-PL" sz="2600" dirty="0">
                <a:solidFill>
                  <a:schemeClr val="tx1"/>
                </a:solidFill>
              </a:rPr>
              <a:t>Bedürfnisse (die Bedürfnisse) - potrzeby</a:t>
            </a:r>
          </a:p>
          <a:p>
            <a:pPr marL="177800" lvl="2" indent="0">
              <a:buNone/>
            </a:pPr>
            <a:r>
              <a:rPr lang="pl-PL" sz="2600" dirty="0">
                <a:solidFill>
                  <a:schemeClr val="tx1"/>
                </a:solidFill>
              </a:rPr>
              <a:t>Kunden (die Kunden) - klienci</a:t>
            </a:r>
          </a:p>
          <a:p>
            <a:pPr marL="177800" lvl="2" indent="0">
              <a:buNone/>
            </a:pPr>
            <a:r>
              <a:rPr lang="pl-PL" sz="2600" dirty="0">
                <a:solidFill>
                  <a:schemeClr val="tx1"/>
                </a:solidFill>
              </a:rPr>
              <a:t>Unternehmens (des Unternehmens) - przedsiębiorstwa</a:t>
            </a:r>
          </a:p>
          <a:p>
            <a:pPr marL="177800" lvl="2" indent="0">
              <a:buNone/>
            </a:pPr>
            <a:r>
              <a:rPr lang="pl-PL" sz="2600" dirty="0">
                <a:solidFill>
                  <a:schemeClr val="tx1"/>
                </a:solidFill>
              </a:rPr>
              <a:t>Gewinn (der Gewinn) - zysk</a:t>
            </a:r>
          </a:p>
          <a:p>
            <a:pPr marL="177800" lvl="2" indent="0">
              <a:buNone/>
            </a:pPr>
            <a:r>
              <a:rPr lang="pl-PL" sz="2600" dirty="0">
                <a:solidFill>
                  <a:schemeClr val="tx1"/>
                </a:solidFill>
              </a:rPr>
              <a:t>Zeit (die Zeit) - czas</a:t>
            </a:r>
          </a:p>
          <a:p>
            <a:pPr marL="177800" lvl="2" indent="0">
              <a:buNone/>
            </a:pPr>
            <a:r>
              <a:rPr lang="pl-PL" sz="2600" dirty="0">
                <a:solidFill>
                  <a:schemeClr val="tx1"/>
                </a:solidFill>
              </a:rPr>
              <a:t>Technologie (die Technologie) - technologia</a:t>
            </a:r>
          </a:p>
          <a:p>
            <a:pPr marL="177800" lvl="2" indent="0">
              <a:buNone/>
            </a:pPr>
            <a:r>
              <a:rPr lang="pl-PL" sz="2600" dirty="0">
                <a:solidFill>
                  <a:schemeClr val="tx1"/>
                </a:solidFill>
              </a:rPr>
              <a:t>Einfluss (der Einfluss) – wpływ</a:t>
            </a:r>
          </a:p>
          <a:p>
            <a:pPr marL="177800" lvl="2" indent="0">
              <a:buNone/>
            </a:pPr>
            <a:r>
              <a:rPr lang="de-DE" sz="2600" dirty="0">
                <a:solidFill>
                  <a:schemeClr val="tx1"/>
                </a:solidFill>
              </a:rPr>
              <a:t>täglichen (täglichen) - codzienny</a:t>
            </a:r>
          </a:p>
          <a:p>
            <a:pPr marL="177800" lvl="2" indent="0">
              <a:buNone/>
            </a:pPr>
            <a:r>
              <a:rPr lang="de-DE" sz="2600" dirty="0">
                <a:solidFill>
                  <a:schemeClr val="tx1"/>
                </a:solidFill>
              </a:rPr>
              <a:t>Entscheidungen (die Entscheidungen) - decyzje</a:t>
            </a:r>
          </a:p>
          <a:p>
            <a:pPr marL="177800" lvl="2" indent="0">
              <a:buNone/>
            </a:pPr>
            <a:r>
              <a:rPr lang="pl-PL" sz="2600" dirty="0">
                <a:solidFill>
                  <a:schemeClr val="tx1"/>
                </a:solidFill>
              </a:rPr>
              <a:t>Einkauf (der Einkauf) - zakup</a:t>
            </a:r>
          </a:p>
          <a:p>
            <a:pPr marL="177800" lvl="2" indent="0">
              <a:buNone/>
            </a:pPr>
            <a:r>
              <a:rPr lang="pl-PL" sz="2600" dirty="0">
                <a:solidFill>
                  <a:schemeClr val="tx1"/>
                </a:solidFill>
              </a:rPr>
              <a:t>globale (globale) - globalny</a:t>
            </a:r>
          </a:p>
          <a:p>
            <a:pPr marL="177800" lvl="2" indent="0">
              <a:buNone/>
            </a:pPr>
            <a:r>
              <a:rPr lang="pl-PL" sz="2600" dirty="0">
                <a:solidFill>
                  <a:schemeClr val="tx1"/>
                </a:solidFill>
              </a:rPr>
              <a:t>Internet-</a:t>
            </a:r>
            <a:r>
              <a:rPr lang="pl-PL" sz="2600" dirty="0" err="1">
                <a:solidFill>
                  <a:schemeClr val="tx1"/>
                </a:solidFill>
              </a:rPr>
              <a:t>Netzwerk</a:t>
            </a:r>
            <a:r>
              <a:rPr lang="pl-PL" sz="2600" dirty="0">
                <a:solidFill>
                  <a:schemeClr val="tx1"/>
                </a:solidFill>
              </a:rPr>
              <a:t> (das Internet-</a:t>
            </a:r>
            <a:r>
              <a:rPr lang="pl-PL" sz="2600" dirty="0" err="1">
                <a:solidFill>
                  <a:schemeClr val="tx1"/>
                </a:solidFill>
              </a:rPr>
              <a:t>Netzwerk</a:t>
            </a:r>
            <a:r>
              <a:rPr lang="pl-PL" sz="2600" dirty="0">
                <a:solidFill>
                  <a:schemeClr val="tx1"/>
                </a:solidFill>
              </a:rPr>
              <a:t>) - sieć internetowa</a:t>
            </a:r>
          </a:p>
          <a:p>
            <a:pPr marL="177800" lvl="2" indent="0">
              <a:buNone/>
            </a:pPr>
            <a:r>
              <a:rPr lang="pl-PL" sz="2600" dirty="0">
                <a:solidFill>
                  <a:schemeClr val="tx1"/>
                </a:solidFill>
              </a:rPr>
              <a:t>Mischung (die Mischung) - mieszanka</a:t>
            </a:r>
          </a:p>
          <a:p>
            <a:pPr marL="177800" lvl="2" indent="0">
              <a:buNone/>
            </a:pPr>
            <a:r>
              <a:rPr lang="pl-PL" sz="2600" dirty="0">
                <a:solidFill>
                  <a:schemeClr val="tx1"/>
                </a:solidFill>
              </a:rPr>
              <a:t>Promotion (die Promotion) - promocja</a:t>
            </a:r>
          </a:p>
          <a:p>
            <a:pPr marL="177800" lvl="2" indent="0">
              <a:buNone/>
            </a:pPr>
            <a:r>
              <a:rPr lang="pl-PL" sz="2600" dirty="0">
                <a:solidFill>
                  <a:schemeClr val="tx1"/>
                </a:solidFill>
              </a:rPr>
              <a:t>Werbung (die Werbung) - reklama</a:t>
            </a:r>
          </a:p>
          <a:p>
            <a:pPr marL="177800" lvl="2" indent="0">
              <a:buNone/>
            </a:pPr>
            <a:r>
              <a:rPr lang="pl-PL" sz="2600" dirty="0">
                <a:solidFill>
                  <a:schemeClr val="tx1"/>
                </a:solidFill>
              </a:rPr>
              <a:t>Reihe (</a:t>
            </a:r>
            <a:r>
              <a:rPr lang="pl-PL" sz="2600" dirty="0" err="1">
                <a:solidFill>
                  <a:schemeClr val="tx1"/>
                </a:solidFill>
              </a:rPr>
              <a:t>eine</a:t>
            </a:r>
            <a:r>
              <a:rPr lang="pl-PL" sz="2600" dirty="0">
                <a:solidFill>
                  <a:schemeClr val="tx1"/>
                </a:solidFill>
              </a:rPr>
              <a:t> Reihe) - seria</a:t>
            </a:r>
          </a:p>
          <a:p>
            <a:pPr marL="177800" lvl="2" indent="0">
              <a:buNone/>
            </a:pPr>
            <a:r>
              <a:rPr lang="pl-PL" sz="2600" dirty="0">
                <a:solidFill>
                  <a:schemeClr val="tx1"/>
                </a:solidFill>
              </a:rPr>
              <a:t>Abkürzung (die Abkürzung) - skrót</a:t>
            </a:r>
          </a:p>
          <a:p>
            <a:pPr marL="177800" lvl="2" indent="0">
              <a:buNone/>
            </a:pPr>
            <a:r>
              <a:rPr lang="pl-PL" sz="2600" dirty="0">
                <a:solidFill>
                  <a:schemeClr val="tx1"/>
                </a:solidFill>
              </a:rPr>
              <a:t>4P (die 4P) - 4P</a:t>
            </a:r>
          </a:p>
          <a:p>
            <a:pPr marL="177800" lvl="2" indent="0">
              <a:buNone/>
            </a:pPr>
            <a:r>
              <a:rPr lang="pl-PL" sz="2600" dirty="0">
                <a:solidFill>
                  <a:schemeClr val="tx1"/>
                </a:solidFill>
              </a:rPr>
              <a:t>Erstellung (die Erstellung) - tworzenie</a:t>
            </a:r>
          </a:p>
          <a:p>
            <a:pPr marL="177800" lvl="2" indent="0">
              <a:buNone/>
            </a:pPr>
            <a:r>
              <a:rPr lang="pl-PL" sz="2600" dirty="0">
                <a:solidFill>
                  <a:schemeClr val="tx1"/>
                </a:solidFill>
              </a:rPr>
              <a:t>wertvoller (wertvoller) - cenny</a:t>
            </a:r>
          </a:p>
          <a:p>
            <a:pPr marL="177800" lvl="2" indent="0">
              <a:buNone/>
            </a:pPr>
            <a:r>
              <a:rPr lang="pl-PL" sz="2600" dirty="0">
                <a:solidFill>
                  <a:schemeClr val="tx1"/>
                </a:solidFill>
              </a:rPr>
              <a:t>interessanter (interessanter) - interesujący</a:t>
            </a:r>
          </a:p>
          <a:p>
            <a:pPr marL="177800" lvl="2" indent="0">
              <a:buNone/>
            </a:pPr>
            <a:r>
              <a:rPr lang="pl-PL" sz="2600" dirty="0">
                <a:solidFill>
                  <a:schemeClr val="tx1"/>
                </a:solidFill>
              </a:rPr>
              <a:t>nützlicher (nützlicher) - użyteczny</a:t>
            </a:r>
          </a:p>
          <a:p>
            <a:pPr marL="177800" lvl="2" indent="0">
              <a:buNone/>
            </a:pPr>
            <a:r>
              <a:rPr lang="pl-PL" sz="2600" dirty="0">
                <a:solidFill>
                  <a:schemeClr val="tx1"/>
                </a:solidFill>
              </a:rPr>
              <a:t>Inhalte (die Inhalte) – treści</a:t>
            </a:r>
          </a:p>
          <a:p>
            <a:pPr marL="177800" lvl="2" indent="0">
              <a:buNone/>
            </a:pPr>
            <a:r>
              <a:rPr lang="pl-PL" sz="2600" dirty="0">
                <a:solidFill>
                  <a:schemeClr val="tx1"/>
                </a:solidFill>
              </a:rPr>
              <a:t>Zielgruppe (die Zielgruppe) - grupa docelowa</a:t>
            </a:r>
          </a:p>
          <a:p>
            <a:pPr marL="177800" lvl="2" indent="0">
              <a:buNone/>
            </a:pPr>
            <a:r>
              <a:rPr lang="pl-PL" sz="2600" dirty="0">
                <a:solidFill>
                  <a:schemeClr val="tx1"/>
                </a:solidFill>
              </a:rPr>
              <a:t>Engagement (das Engagement) - zaangażowanie</a:t>
            </a:r>
          </a:p>
          <a:p>
            <a:pPr marL="177800" lvl="2" indent="0">
              <a:buNone/>
            </a:pPr>
            <a:r>
              <a:rPr lang="pl-PL" sz="2600" dirty="0">
                <a:solidFill>
                  <a:schemeClr val="tx1"/>
                </a:solidFill>
              </a:rPr>
              <a:t>Markenbekanntheit (die Markenbekanntheit) - rozpoznawalność marki</a:t>
            </a:r>
          </a:p>
          <a:p>
            <a:pPr marL="177800" lvl="2" indent="0">
              <a:buNone/>
            </a:pPr>
            <a:endParaRPr lang="pl-PL" sz="2600" dirty="0">
              <a:solidFill>
                <a:schemeClr val="tx1"/>
              </a:solidFill>
            </a:endParaRPr>
          </a:p>
          <a:p>
            <a:pPr marL="177800" lvl="2" indent="0">
              <a:buNone/>
            </a:pPr>
            <a:endParaRPr lang="pl-PL" dirty="0">
              <a:solidFill>
                <a:schemeClr val="tx1"/>
              </a:solidFill>
            </a:endParaRPr>
          </a:p>
          <a:p>
            <a:pPr marL="177800" lvl="2" indent="0">
              <a:buNone/>
            </a:pPr>
            <a:endParaRPr lang="pl-PL" dirty="0">
              <a:solidFill>
                <a:schemeClr val="tx1"/>
              </a:solidFill>
            </a:endParaRPr>
          </a:p>
          <a:p>
            <a:pPr marL="177800" lvl="2" indent="0">
              <a:buNone/>
            </a:pPr>
            <a:r>
              <a:rPr lang="pl-PL" dirty="0"/>
              <a:t>				</a:t>
            </a:r>
          </a:p>
          <a:p>
            <a:endParaRPr lang="pl-PL" dirty="0"/>
          </a:p>
        </p:txBody>
      </p:sp>
    </p:spTree>
    <p:extLst>
      <p:ext uri="{BB962C8B-B14F-4D97-AF65-F5344CB8AC3E}">
        <p14:creationId xmlns:p14="http://schemas.microsoft.com/office/powerpoint/2010/main" val="3714616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377A78-7858-7A0A-0162-EBE9E99459A4}"/>
              </a:ext>
            </a:extLst>
          </p:cNvPr>
          <p:cNvSpPr>
            <a:spLocks noGrp="1"/>
          </p:cNvSpPr>
          <p:nvPr>
            <p:ph type="title"/>
          </p:nvPr>
        </p:nvSpPr>
        <p:spPr/>
        <p:txBody>
          <a:bodyPr/>
          <a:lstStyle/>
          <a:p>
            <a:pPr algn="ctr"/>
            <a:r>
              <a:rPr lang="pl-PL" dirty="0" err="1"/>
              <a:t>Bibliographie</a:t>
            </a:r>
            <a:endParaRPr lang="pl-PL" dirty="0"/>
          </a:p>
        </p:txBody>
      </p:sp>
      <p:sp>
        <p:nvSpPr>
          <p:cNvPr id="3" name="Symbol zastępczy zawartości 2">
            <a:extLst>
              <a:ext uri="{FF2B5EF4-FFF2-40B4-BE49-F238E27FC236}">
                <a16:creationId xmlns:a16="http://schemas.microsoft.com/office/drawing/2014/main" id="{445C44F9-0745-34D6-96D5-9158A895ED6E}"/>
              </a:ext>
            </a:extLst>
          </p:cNvPr>
          <p:cNvSpPr>
            <a:spLocks noGrp="1"/>
          </p:cNvSpPr>
          <p:nvPr>
            <p:ph idx="1"/>
          </p:nvPr>
        </p:nvSpPr>
        <p:spPr/>
        <p:txBody>
          <a:bodyPr/>
          <a:lstStyle/>
          <a:p>
            <a:r>
              <a:rPr lang="pl-PL" dirty="0">
                <a:hlinkClick r:id="rId2"/>
              </a:rPr>
              <a:t>https://interviewme.pl/blog/marketing</a:t>
            </a:r>
            <a:endParaRPr lang="pl-PL" dirty="0"/>
          </a:p>
          <a:p>
            <a:r>
              <a:rPr lang="pl-PL" dirty="0"/>
              <a:t>https://pl.wikipedia.org/wiki/Marketing</a:t>
            </a:r>
          </a:p>
        </p:txBody>
      </p:sp>
    </p:spTree>
    <p:extLst>
      <p:ext uri="{BB962C8B-B14F-4D97-AF65-F5344CB8AC3E}">
        <p14:creationId xmlns:p14="http://schemas.microsoft.com/office/powerpoint/2010/main" val="2779442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77D4E4-AE13-7A39-61AE-28FE4673B848}"/>
              </a:ext>
            </a:extLst>
          </p:cNvPr>
          <p:cNvSpPr>
            <a:spLocks noGrp="1"/>
          </p:cNvSpPr>
          <p:nvPr>
            <p:ph type="title"/>
          </p:nvPr>
        </p:nvSpPr>
        <p:spPr>
          <a:xfrm>
            <a:off x="1251678" y="1817649"/>
            <a:ext cx="10178322" cy="2051923"/>
          </a:xfrm>
        </p:spPr>
        <p:txBody>
          <a:bodyPr/>
          <a:lstStyle/>
          <a:p>
            <a:pPr algn="ctr"/>
            <a:r>
              <a:rPr lang="pl-PL" dirty="0" err="1"/>
              <a:t>Viele</a:t>
            </a:r>
            <a:r>
              <a:rPr lang="pl-PL" dirty="0"/>
              <a:t> </a:t>
            </a:r>
            <a:r>
              <a:rPr lang="pl-PL" dirty="0" err="1"/>
              <a:t>dank</a:t>
            </a:r>
            <a:r>
              <a:rPr lang="pl-PL" dirty="0"/>
              <a:t> </a:t>
            </a:r>
            <a:r>
              <a:rPr lang="pl-PL" dirty="0" err="1"/>
              <a:t>für</a:t>
            </a:r>
            <a:r>
              <a:rPr lang="pl-PL" dirty="0"/>
              <a:t> </a:t>
            </a:r>
            <a:br>
              <a:rPr lang="pl-PL" dirty="0"/>
            </a:br>
            <a:r>
              <a:rPr lang="pl-PL" dirty="0" err="1"/>
              <a:t>ihre</a:t>
            </a:r>
            <a:r>
              <a:rPr lang="pl-PL" dirty="0"/>
              <a:t> </a:t>
            </a:r>
            <a:r>
              <a:rPr lang="pl-PL" dirty="0" err="1"/>
              <a:t>aufmerksamkeit</a:t>
            </a:r>
            <a:r>
              <a:rPr lang="pl-PL" dirty="0"/>
              <a:t> !</a:t>
            </a:r>
          </a:p>
        </p:txBody>
      </p:sp>
      <p:sp>
        <p:nvSpPr>
          <p:cNvPr id="3" name="Symbol zastępczy zawartości 2">
            <a:extLst>
              <a:ext uri="{FF2B5EF4-FFF2-40B4-BE49-F238E27FC236}">
                <a16:creationId xmlns:a16="http://schemas.microsoft.com/office/drawing/2014/main" id="{3469B0DF-C9C1-E338-B119-BB68F63E9AD9}"/>
              </a:ext>
            </a:extLst>
          </p:cNvPr>
          <p:cNvSpPr>
            <a:spLocks noGrp="1"/>
          </p:cNvSpPr>
          <p:nvPr>
            <p:ph idx="1"/>
          </p:nvPr>
        </p:nvSpPr>
        <p:spPr>
          <a:xfrm>
            <a:off x="1251678" y="1416205"/>
            <a:ext cx="10178322" cy="4463387"/>
          </a:xfrm>
        </p:spPr>
        <p:txBody>
          <a:bodyPr>
            <a:normAutofit/>
          </a:bodyPr>
          <a:lstStyle/>
          <a:p>
            <a:endParaRPr lang="pl-PL" dirty="0"/>
          </a:p>
          <a:p>
            <a:pPr marL="0" indent="0">
              <a:buNone/>
            </a:pPr>
            <a:endParaRPr lang="pl-PL" dirty="0"/>
          </a:p>
        </p:txBody>
      </p:sp>
    </p:spTree>
    <p:extLst>
      <p:ext uri="{BB962C8B-B14F-4D97-AF65-F5344CB8AC3E}">
        <p14:creationId xmlns:p14="http://schemas.microsoft.com/office/powerpoint/2010/main" val="198200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5D4792-16F9-04E8-E667-B7B2BEEEDECC}"/>
              </a:ext>
            </a:extLst>
          </p:cNvPr>
          <p:cNvSpPr>
            <a:spLocks noGrp="1"/>
          </p:cNvSpPr>
          <p:nvPr>
            <p:ph type="title"/>
          </p:nvPr>
        </p:nvSpPr>
        <p:spPr>
          <a:xfrm>
            <a:off x="5195727" y="382385"/>
            <a:ext cx="6335338" cy="1492132"/>
          </a:xfrm>
        </p:spPr>
        <p:txBody>
          <a:bodyPr>
            <a:normAutofit/>
          </a:bodyPr>
          <a:lstStyle/>
          <a:p>
            <a:r>
              <a:rPr lang="pl-PL" dirty="0"/>
              <a:t>Agenda</a:t>
            </a:r>
          </a:p>
        </p:txBody>
      </p:sp>
      <p:pic>
        <p:nvPicPr>
          <p:cNvPr id="5" name="Picture 4" descr="Białe żarówki z żółtą, która się wyróżnia">
            <a:extLst>
              <a:ext uri="{FF2B5EF4-FFF2-40B4-BE49-F238E27FC236}">
                <a16:creationId xmlns:a16="http://schemas.microsoft.com/office/drawing/2014/main" id="{1CDA934A-B74D-0AB7-4ABD-584597B90187}"/>
              </a:ext>
            </a:extLst>
          </p:cNvPr>
          <p:cNvPicPr>
            <a:picLocks noChangeAspect="1"/>
          </p:cNvPicPr>
          <p:nvPr/>
        </p:nvPicPr>
        <p:blipFill rotWithShape="1">
          <a:blip r:embed="rId2"/>
          <a:srcRect l="41308" r="18551"/>
          <a:stretch/>
        </p:blipFill>
        <p:spPr>
          <a:xfrm>
            <a:off x="688434" y="-9525"/>
            <a:ext cx="4129822" cy="6867525"/>
          </a:xfrm>
          <a:prstGeom prst="rect">
            <a:avLst/>
          </a:prstGeom>
        </p:spPr>
      </p:pic>
      <p:sp>
        <p:nvSpPr>
          <p:cNvPr id="10"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Symbol zastępczy zawartości 2">
            <a:extLst>
              <a:ext uri="{FF2B5EF4-FFF2-40B4-BE49-F238E27FC236}">
                <a16:creationId xmlns:a16="http://schemas.microsoft.com/office/drawing/2014/main" id="{AFDC9B60-E2E8-FFB6-0FFA-EE309F9656DB}"/>
              </a:ext>
            </a:extLst>
          </p:cNvPr>
          <p:cNvSpPr>
            <a:spLocks noGrp="1"/>
          </p:cNvSpPr>
          <p:nvPr>
            <p:ph idx="1"/>
          </p:nvPr>
        </p:nvSpPr>
        <p:spPr>
          <a:xfrm>
            <a:off x="5195727" y="2286001"/>
            <a:ext cx="6335338" cy="3593591"/>
          </a:xfrm>
        </p:spPr>
        <p:txBody>
          <a:bodyPr>
            <a:normAutofit/>
          </a:bodyPr>
          <a:lstStyle/>
          <a:p>
            <a:pPr marL="514350" indent="-514350">
              <a:buFont typeface="+mj-lt"/>
              <a:buAutoNum type="arabicPeriod"/>
            </a:pPr>
            <a:r>
              <a:rPr lang="de-DE" dirty="0"/>
              <a:t>Definition von Marketing</a:t>
            </a:r>
          </a:p>
          <a:p>
            <a:pPr marL="514350" indent="-514350">
              <a:buFont typeface="+mj-lt"/>
              <a:buAutoNum type="arabicPeriod"/>
            </a:pPr>
            <a:r>
              <a:rPr lang="de-DE" dirty="0"/>
              <a:t>Warum ändert sich die Definition von Marketing?</a:t>
            </a:r>
          </a:p>
          <a:p>
            <a:pPr marL="514350" indent="-514350">
              <a:buFont typeface="+mj-lt"/>
              <a:buAutoNum type="arabicPeriod"/>
            </a:pPr>
            <a:r>
              <a:rPr lang="de-DE" dirty="0"/>
              <a:t>Marketing 4P</a:t>
            </a:r>
          </a:p>
          <a:p>
            <a:pPr marL="514350" indent="-514350">
              <a:buFont typeface="+mj-lt"/>
              <a:buAutoNum type="arabicPeriod"/>
            </a:pPr>
            <a:r>
              <a:rPr lang="de-DE" dirty="0"/>
              <a:t>Was sind die Arten von Marketing?</a:t>
            </a:r>
          </a:p>
          <a:p>
            <a:pPr marL="514350" indent="-514350">
              <a:buFont typeface="+mj-lt"/>
              <a:buAutoNum type="arabicPeriod"/>
            </a:pPr>
            <a:r>
              <a:rPr lang="de-DE" dirty="0"/>
              <a:t>Kuriosität</a:t>
            </a:r>
            <a:endParaRPr lang="pl-PL" dirty="0"/>
          </a:p>
        </p:txBody>
      </p:sp>
      <p:sp>
        <p:nvSpPr>
          <p:cNvPr id="12" name="Rectangle 11">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671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9E2FCE-5BD5-4892-34D8-105D0E7DAE0A}"/>
              </a:ext>
            </a:extLst>
          </p:cNvPr>
          <p:cNvSpPr>
            <a:spLocks noGrp="1"/>
          </p:cNvSpPr>
          <p:nvPr>
            <p:ph type="title"/>
          </p:nvPr>
        </p:nvSpPr>
        <p:spPr/>
        <p:txBody>
          <a:bodyPr/>
          <a:lstStyle/>
          <a:p>
            <a:r>
              <a:rPr lang="pl-PL" dirty="0"/>
              <a:t>Definition von Marketing</a:t>
            </a:r>
          </a:p>
        </p:txBody>
      </p:sp>
      <p:sp>
        <p:nvSpPr>
          <p:cNvPr id="3" name="Symbol zastępczy zawartości 2">
            <a:extLst>
              <a:ext uri="{FF2B5EF4-FFF2-40B4-BE49-F238E27FC236}">
                <a16:creationId xmlns:a16="http://schemas.microsoft.com/office/drawing/2014/main" id="{F36B3768-348B-5900-17D8-ED657A0E50CA}"/>
              </a:ext>
            </a:extLst>
          </p:cNvPr>
          <p:cNvSpPr>
            <a:spLocks noGrp="1"/>
          </p:cNvSpPr>
          <p:nvPr>
            <p:ph idx="1"/>
          </p:nvPr>
        </p:nvSpPr>
        <p:spPr>
          <a:xfrm>
            <a:off x="1251678" y="1567543"/>
            <a:ext cx="10178322" cy="2600695"/>
          </a:xfrm>
        </p:spPr>
        <p:txBody>
          <a:bodyPr>
            <a:normAutofit/>
          </a:bodyPr>
          <a:lstStyle/>
          <a:p>
            <a:pPr marL="0" indent="0">
              <a:buNone/>
            </a:pPr>
            <a:r>
              <a:rPr lang="de-DE" sz="2800" dirty="0">
                <a:solidFill>
                  <a:schemeClr val="tx1"/>
                </a:solidFill>
              </a:rPr>
              <a:t>Marketing ist eine Aktivität, die unternommen wird, um </a:t>
            </a:r>
            <a:r>
              <a:rPr lang="pl-PL" sz="2800" dirty="0" err="1">
                <a:solidFill>
                  <a:schemeClr val="tx1"/>
                </a:solidFill>
              </a:rPr>
              <a:t>um</a:t>
            </a:r>
            <a:r>
              <a:rPr lang="pl-PL" sz="2800" dirty="0">
                <a:solidFill>
                  <a:schemeClr val="tx1"/>
                </a:solidFill>
              </a:rPr>
              <a:t> </a:t>
            </a:r>
            <a:r>
              <a:rPr lang="de-DE" sz="2800" dirty="0">
                <a:solidFill>
                  <a:schemeClr val="tx1"/>
                </a:solidFill>
              </a:rPr>
              <a:t>Produkte und Dienstleistungen zu werben. Das Ziel des Marketings ist es, die Bedürfnisse der Kunden des Unternehmens zu erfüllen und gleichzeitig einen Gewinn zu erzielen</a:t>
            </a:r>
            <a:r>
              <a:rPr lang="pl-PL" sz="2800" dirty="0">
                <a:solidFill>
                  <a:schemeClr val="tx1"/>
                </a:solidFill>
              </a:rPr>
              <a:t>. </a:t>
            </a:r>
          </a:p>
        </p:txBody>
      </p:sp>
      <p:pic>
        <p:nvPicPr>
          <p:cNvPr id="4" name="Obraz 3">
            <a:extLst>
              <a:ext uri="{FF2B5EF4-FFF2-40B4-BE49-F238E27FC236}">
                <a16:creationId xmlns:a16="http://schemas.microsoft.com/office/drawing/2014/main" id="{E299D7B3-A8FA-4B61-DEEF-4385DB7FC3A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241365" y="3788229"/>
            <a:ext cx="5944284" cy="2687386"/>
          </a:xfrm>
          <a:prstGeom prst="rect">
            <a:avLst/>
          </a:prstGeom>
        </p:spPr>
      </p:pic>
    </p:spTree>
    <p:extLst>
      <p:ext uri="{BB962C8B-B14F-4D97-AF65-F5344CB8AC3E}">
        <p14:creationId xmlns:p14="http://schemas.microsoft.com/office/powerpoint/2010/main" val="259847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1755B3-14A3-24BA-5FBE-22C0D569C9DE}"/>
              </a:ext>
            </a:extLst>
          </p:cNvPr>
          <p:cNvSpPr>
            <a:spLocks noGrp="1"/>
          </p:cNvSpPr>
          <p:nvPr>
            <p:ph type="title"/>
          </p:nvPr>
        </p:nvSpPr>
        <p:spPr>
          <a:xfrm>
            <a:off x="1220821" y="201024"/>
            <a:ext cx="10178322" cy="1492132"/>
          </a:xfrm>
        </p:spPr>
        <p:txBody>
          <a:bodyPr>
            <a:normAutofit/>
          </a:bodyPr>
          <a:lstStyle/>
          <a:p>
            <a:r>
              <a:rPr lang="de-DE" dirty="0"/>
              <a:t>Warum ändert sich die Definition von Marketing?</a:t>
            </a:r>
          </a:p>
        </p:txBody>
      </p:sp>
      <p:sp>
        <p:nvSpPr>
          <p:cNvPr id="3" name="Symbol zastępczy zawartości 2">
            <a:extLst>
              <a:ext uri="{FF2B5EF4-FFF2-40B4-BE49-F238E27FC236}">
                <a16:creationId xmlns:a16="http://schemas.microsoft.com/office/drawing/2014/main" id="{A202F072-8926-73E2-3FFD-0B252E26EB94}"/>
              </a:ext>
            </a:extLst>
          </p:cNvPr>
          <p:cNvSpPr>
            <a:spLocks noGrp="1"/>
          </p:cNvSpPr>
          <p:nvPr>
            <p:ph idx="1"/>
          </p:nvPr>
        </p:nvSpPr>
        <p:spPr>
          <a:xfrm>
            <a:off x="1220821" y="1787238"/>
            <a:ext cx="10178322" cy="3593591"/>
          </a:xfrm>
        </p:spPr>
        <p:txBody>
          <a:bodyPr>
            <a:normAutofit/>
          </a:bodyPr>
          <a:lstStyle/>
          <a:p>
            <a:pPr marL="0" indent="0">
              <a:buNone/>
            </a:pPr>
            <a:r>
              <a:rPr lang="de-DE" sz="2800" dirty="0">
                <a:solidFill>
                  <a:schemeClr val="tx1"/>
                </a:solidFill>
              </a:rPr>
              <a:t>Marketing verändert sich mit der Zeit, in der wir leben. Technologie hat einen großen Einfluss auf unsere täglichen Entscheidungen (auch in Bezug auf den Einkauf). Das globale Internet-Netzwerk ist für Unternehmen zu einem hervorragenden Kanal für Eigenwerbung und Marketing geworden.</a:t>
            </a:r>
            <a:endParaRPr lang="pl-PL" sz="2800" dirty="0">
              <a:solidFill>
                <a:schemeClr val="tx1"/>
              </a:solidFill>
            </a:endParaRPr>
          </a:p>
        </p:txBody>
      </p:sp>
      <p:pic>
        <p:nvPicPr>
          <p:cNvPr id="4" name="Obraz 3">
            <a:extLst>
              <a:ext uri="{FF2B5EF4-FFF2-40B4-BE49-F238E27FC236}">
                <a16:creationId xmlns:a16="http://schemas.microsoft.com/office/drawing/2014/main" id="{91895680-DA69-7306-9297-D781A18368FD}"/>
              </a:ext>
            </a:extLst>
          </p:cNvPr>
          <p:cNvPicPr>
            <a:picLocks noChangeAspect="1"/>
          </p:cNvPicPr>
          <p:nvPr/>
        </p:nvPicPr>
        <p:blipFill rotWithShape="1">
          <a:blip r:embed="rId2">
            <a:alphaModFix/>
          </a:blip>
          <a:srcRect l="-797" r="-11246"/>
          <a:stretch/>
        </p:blipFill>
        <p:spPr>
          <a:xfrm>
            <a:off x="2029523" y="4193401"/>
            <a:ext cx="3087560" cy="2755694"/>
          </a:xfrm>
          <a:prstGeom prst="rect">
            <a:avLst/>
          </a:prstGeom>
          <a:ln>
            <a:noFill/>
          </a:ln>
          <a:effectLst>
            <a:softEdge rad="112500"/>
          </a:effectLst>
        </p:spPr>
      </p:pic>
      <p:pic>
        <p:nvPicPr>
          <p:cNvPr id="6" name="Obraz 5">
            <a:extLst>
              <a:ext uri="{FF2B5EF4-FFF2-40B4-BE49-F238E27FC236}">
                <a16:creationId xmlns:a16="http://schemas.microsoft.com/office/drawing/2014/main" id="{5FA3C5C0-D44D-916A-2BD0-155E16A1F9B0}"/>
              </a:ext>
            </a:extLst>
          </p:cNvPr>
          <p:cNvPicPr>
            <a:picLocks noChangeAspect="1"/>
          </p:cNvPicPr>
          <p:nvPr/>
        </p:nvPicPr>
        <p:blipFill>
          <a:blip r:embed="rId3"/>
          <a:stretch>
            <a:fillRect/>
          </a:stretch>
        </p:blipFill>
        <p:spPr>
          <a:xfrm>
            <a:off x="6229384" y="3752264"/>
            <a:ext cx="4906280" cy="2755694"/>
          </a:xfrm>
          <a:prstGeom prst="rect">
            <a:avLst/>
          </a:prstGeom>
        </p:spPr>
      </p:pic>
    </p:spTree>
    <p:extLst>
      <p:ext uri="{BB962C8B-B14F-4D97-AF65-F5344CB8AC3E}">
        <p14:creationId xmlns:p14="http://schemas.microsoft.com/office/powerpoint/2010/main" val="334045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42A5F8-45F2-1F1C-8244-8C7DFC49C468}"/>
              </a:ext>
            </a:extLst>
          </p:cNvPr>
          <p:cNvSpPr>
            <a:spLocks noGrp="1"/>
          </p:cNvSpPr>
          <p:nvPr>
            <p:ph type="title"/>
          </p:nvPr>
        </p:nvSpPr>
        <p:spPr>
          <a:xfrm>
            <a:off x="1251678" y="263908"/>
            <a:ext cx="9977601" cy="1320855"/>
          </a:xfrm>
        </p:spPr>
        <p:txBody>
          <a:bodyPr>
            <a:normAutofit/>
          </a:bodyPr>
          <a:lstStyle/>
          <a:p>
            <a:pPr algn="ctr"/>
            <a:r>
              <a:rPr lang="pl-PL" sz="4400" dirty="0"/>
              <a:t>Marketing 4P</a:t>
            </a:r>
            <a:br>
              <a:rPr lang="pl-PL" sz="4400" dirty="0"/>
            </a:br>
            <a:endParaRPr lang="pl-PL" sz="4400" dirty="0"/>
          </a:p>
        </p:txBody>
      </p:sp>
      <p:sp>
        <p:nvSpPr>
          <p:cNvPr id="3" name="Symbol zastępczy zawartości 2">
            <a:extLst>
              <a:ext uri="{FF2B5EF4-FFF2-40B4-BE49-F238E27FC236}">
                <a16:creationId xmlns:a16="http://schemas.microsoft.com/office/drawing/2014/main" id="{EA0F5380-9846-7C18-6505-C348A1FD3E9B}"/>
              </a:ext>
            </a:extLst>
          </p:cNvPr>
          <p:cNvSpPr>
            <a:spLocks noGrp="1"/>
          </p:cNvSpPr>
          <p:nvPr>
            <p:ph idx="1"/>
          </p:nvPr>
        </p:nvSpPr>
        <p:spPr>
          <a:xfrm>
            <a:off x="1251678" y="1543793"/>
            <a:ext cx="5176744" cy="4335800"/>
          </a:xfrm>
        </p:spPr>
        <p:txBody>
          <a:bodyPr>
            <a:normAutofit/>
          </a:bodyPr>
          <a:lstStyle/>
          <a:p>
            <a:pPr marL="0" indent="0">
              <a:lnSpc>
                <a:spcPct val="100000"/>
              </a:lnSpc>
              <a:buNone/>
            </a:pPr>
            <a:r>
              <a:rPr lang="de-DE" sz="2800" dirty="0">
                <a:solidFill>
                  <a:schemeClr val="tx1"/>
                </a:solidFill>
              </a:rPr>
              <a:t>Eine Reihe von Marketing-Tools, die ein Unternehmen verwendet, um seine Geschäftsziele zu erreichen. Die Abkürzung 4P steht für:</a:t>
            </a:r>
          </a:p>
          <a:p>
            <a:pPr marL="0" indent="0">
              <a:lnSpc>
                <a:spcPct val="100000"/>
              </a:lnSpc>
              <a:buNone/>
            </a:pPr>
            <a:r>
              <a:rPr lang="de-DE" sz="2800" dirty="0">
                <a:solidFill>
                  <a:schemeClr val="tx1"/>
                </a:solidFill>
              </a:rPr>
              <a:t>Diese Mischung macht jede Promotion oder Werbung überhaupt möglich</a:t>
            </a:r>
            <a:r>
              <a:rPr lang="pl-PL" sz="2800" dirty="0">
                <a:solidFill>
                  <a:schemeClr val="tx1"/>
                </a:solidFill>
              </a:rPr>
              <a:t>.</a:t>
            </a:r>
            <a:endParaRPr lang="pl-PL" sz="3000" dirty="0">
              <a:solidFill>
                <a:schemeClr val="tx1"/>
              </a:solidFill>
            </a:endParaRPr>
          </a:p>
        </p:txBody>
      </p:sp>
      <p:pic>
        <p:nvPicPr>
          <p:cNvPr id="5" name="Obraz 4">
            <a:extLst>
              <a:ext uri="{FF2B5EF4-FFF2-40B4-BE49-F238E27FC236}">
                <a16:creationId xmlns:a16="http://schemas.microsoft.com/office/drawing/2014/main" id="{E1FD7A84-F04A-0A71-FC82-8CAC99E3778F}"/>
              </a:ext>
            </a:extLst>
          </p:cNvPr>
          <p:cNvPicPr>
            <a:picLocks noChangeAspect="1"/>
          </p:cNvPicPr>
          <p:nvPr/>
        </p:nvPicPr>
        <p:blipFill>
          <a:blip r:embed="rId2"/>
          <a:stretch>
            <a:fillRect/>
          </a:stretch>
        </p:blipFill>
        <p:spPr>
          <a:xfrm>
            <a:off x="6428422" y="1921295"/>
            <a:ext cx="5176744" cy="3351942"/>
          </a:xfrm>
          <a:prstGeom prst="rect">
            <a:avLst/>
          </a:prstGeom>
        </p:spPr>
      </p:pic>
    </p:spTree>
    <p:extLst>
      <p:ext uri="{BB962C8B-B14F-4D97-AF65-F5344CB8AC3E}">
        <p14:creationId xmlns:p14="http://schemas.microsoft.com/office/powerpoint/2010/main" val="174419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60C955-76C6-C803-0599-9DFF62434ECC}"/>
              </a:ext>
            </a:extLst>
          </p:cNvPr>
          <p:cNvSpPr>
            <a:spLocks noGrp="1"/>
          </p:cNvSpPr>
          <p:nvPr>
            <p:ph type="title"/>
          </p:nvPr>
        </p:nvSpPr>
        <p:spPr>
          <a:xfrm>
            <a:off x="1251679" y="267506"/>
            <a:ext cx="9932994" cy="1640894"/>
          </a:xfrm>
        </p:spPr>
        <p:txBody>
          <a:bodyPr anchor="t">
            <a:normAutofit/>
          </a:bodyPr>
          <a:lstStyle/>
          <a:p>
            <a:r>
              <a:rPr lang="de-DE" sz="3700" dirty="0"/>
              <a:t>Was sind die Arten von Marketing?</a:t>
            </a:r>
          </a:p>
        </p:txBody>
      </p:sp>
      <p:sp>
        <p:nvSpPr>
          <p:cNvPr id="3" name="Symbol zastępczy zawartości 2">
            <a:extLst>
              <a:ext uri="{FF2B5EF4-FFF2-40B4-BE49-F238E27FC236}">
                <a16:creationId xmlns:a16="http://schemas.microsoft.com/office/drawing/2014/main" id="{A6CA381D-8DC7-C0E2-5271-6F5F4701C447}"/>
              </a:ext>
            </a:extLst>
          </p:cNvPr>
          <p:cNvSpPr>
            <a:spLocks noGrp="1"/>
          </p:cNvSpPr>
          <p:nvPr>
            <p:ph idx="1"/>
          </p:nvPr>
        </p:nvSpPr>
        <p:spPr>
          <a:xfrm>
            <a:off x="1007328" y="1128156"/>
            <a:ext cx="6999248" cy="5551424"/>
          </a:xfrm>
        </p:spPr>
        <p:txBody>
          <a:bodyPr>
            <a:normAutofit/>
          </a:bodyPr>
          <a:lstStyle/>
          <a:p>
            <a:pPr marL="0" indent="0">
              <a:buNone/>
            </a:pPr>
            <a:r>
              <a:rPr lang="de-DE" sz="2800" dirty="0">
                <a:solidFill>
                  <a:schemeClr val="tx1"/>
                </a:solidFill>
              </a:rPr>
              <a:t>Traditionelles Marketing bezieht sich auf die Förderung einer Marke in Kanälen, die vor der Entstehung des Internets existierten. Wenn der Zugang zu Informationen nicht so verbreitet war, nutzte Marketing die verfügbaren Medien, um potenzielle Kunden zu erreichen. Heute ist es ganz anders. Es gibt viele verschiedene Arten von Marketing, einschließlich:</a:t>
            </a:r>
            <a:endParaRPr lang="pl-PL" sz="2800" dirty="0">
              <a:solidFill>
                <a:schemeClr val="tx1"/>
              </a:solidFill>
            </a:endParaRPr>
          </a:p>
        </p:txBody>
      </p:sp>
      <p:pic>
        <p:nvPicPr>
          <p:cNvPr id="4" name="Obraz 3" descr="Obraz zawierający tekst, zrzut ekranu, kreskówka, design&#10;&#10;Opis wygenerowany automatycznie">
            <a:extLst>
              <a:ext uri="{FF2B5EF4-FFF2-40B4-BE49-F238E27FC236}">
                <a16:creationId xmlns:a16="http://schemas.microsoft.com/office/drawing/2014/main" id="{FA077226-B1C0-BDDF-131D-AB0ECDF2E0E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6140" t="16342" r="40976" b="15691"/>
          <a:stretch/>
        </p:blipFill>
        <p:spPr>
          <a:xfrm>
            <a:off x="8006576" y="2048520"/>
            <a:ext cx="3525660" cy="3020768"/>
          </a:xfrm>
          <a:prstGeom prst="rect">
            <a:avLst/>
          </a:prstGeom>
        </p:spPr>
      </p:pic>
    </p:spTree>
    <p:extLst>
      <p:ext uri="{BB962C8B-B14F-4D97-AF65-F5344CB8AC3E}">
        <p14:creationId xmlns:p14="http://schemas.microsoft.com/office/powerpoint/2010/main" val="11080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BAAFC7-5A0C-66BE-1E27-F8E5237BF257}"/>
              </a:ext>
            </a:extLst>
          </p:cNvPr>
          <p:cNvSpPr>
            <a:spLocks noGrp="1"/>
          </p:cNvSpPr>
          <p:nvPr>
            <p:ph type="title"/>
          </p:nvPr>
        </p:nvSpPr>
        <p:spPr>
          <a:xfrm>
            <a:off x="1393370" y="382385"/>
            <a:ext cx="10036629" cy="596023"/>
          </a:xfrm>
        </p:spPr>
        <p:txBody>
          <a:bodyPr>
            <a:normAutofit fontScale="90000"/>
          </a:bodyPr>
          <a:lstStyle/>
          <a:p>
            <a:pPr algn="ctr"/>
            <a:r>
              <a:rPr lang="de-DE" sz="5400" dirty="0">
                <a:solidFill>
                  <a:schemeClr val="tx1"/>
                </a:solidFill>
              </a:rPr>
              <a:t>Arten von Marketing</a:t>
            </a:r>
            <a:endParaRPr lang="pl-PL" dirty="0"/>
          </a:p>
        </p:txBody>
      </p:sp>
      <p:sp>
        <p:nvSpPr>
          <p:cNvPr id="3" name="Symbol zastępczy zawartości 2">
            <a:extLst>
              <a:ext uri="{FF2B5EF4-FFF2-40B4-BE49-F238E27FC236}">
                <a16:creationId xmlns:a16="http://schemas.microsoft.com/office/drawing/2014/main" id="{63BEE5A4-7B6A-6CEE-B3B7-3DBFE134ACD8}"/>
              </a:ext>
            </a:extLst>
          </p:cNvPr>
          <p:cNvSpPr>
            <a:spLocks noGrp="1"/>
          </p:cNvSpPr>
          <p:nvPr>
            <p:ph idx="1"/>
          </p:nvPr>
        </p:nvSpPr>
        <p:spPr>
          <a:xfrm>
            <a:off x="1088570" y="1989394"/>
            <a:ext cx="10341429" cy="4486221"/>
          </a:xfrm>
        </p:spPr>
        <p:txBody>
          <a:bodyPr>
            <a:normAutofit/>
          </a:bodyPr>
          <a:lstStyle/>
          <a:p>
            <a:pPr marL="342900" lvl="0" indent="-342900">
              <a:lnSpc>
                <a:spcPct val="107000"/>
              </a:lnSpc>
              <a:buFont typeface="Symbol" panose="05050102010706020507" pitchFamily="18" charset="2"/>
              <a:buChar char=""/>
            </a:pPr>
            <a:r>
              <a:rPr lang="de-DE" sz="3200" b="1" kern="100" dirty="0">
                <a:effectLst/>
                <a:latin typeface="Calibri" panose="020F0502020204030204" pitchFamily="34" charset="0"/>
                <a:ea typeface="Calibri" panose="020F0502020204030204" pitchFamily="34" charset="0"/>
                <a:cs typeface="Times New Roman" panose="02020603050405020304" pitchFamily="18" charset="0"/>
              </a:rPr>
              <a:t>Content Marketing</a:t>
            </a:r>
            <a:endParaRPr lang="pl-PL"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3200" b="1" kern="100" dirty="0">
                <a:effectLst/>
                <a:latin typeface="Calibri" panose="020F0502020204030204" pitchFamily="34" charset="0"/>
                <a:ea typeface="Calibri" panose="020F0502020204030204" pitchFamily="34" charset="0"/>
                <a:cs typeface="Times New Roman" panose="02020603050405020304" pitchFamily="18" charset="0"/>
              </a:rPr>
              <a:t>Marketing Online-</a:t>
            </a:r>
            <a:endParaRPr lang="pl-PL"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3200" b="1" kern="100" dirty="0" err="1">
                <a:effectLst/>
                <a:latin typeface="Calibri" panose="020F0502020204030204" pitchFamily="34" charset="0"/>
                <a:ea typeface="Calibri" panose="020F0502020204030204" pitchFamily="34" charset="0"/>
                <a:cs typeface="Times New Roman" panose="02020603050405020304" pitchFamily="18" charset="0"/>
              </a:rPr>
              <a:t>Affiliate</a:t>
            </a:r>
            <a:r>
              <a:rPr lang="de-DE" sz="3200" b="1" kern="100" dirty="0">
                <a:effectLst/>
                <a:latin typeface="Calibri" panose="020F0502020204030204" pitchFamily="34" charset="0"/>
                <a:ea typeface="Calibri" panose="020F0502020204030204" pitchFamily="34" charset="0"/>
                <a:cs typeface="Times New Roman" panose="02020603050405020304" pitchFamily="18" charset="0"/>
              </a:rPr>
              <a:t> Marketing </a:t>
            </a:r>
            <a:endParaRPr lang="pl-PL"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3200" b="1" kern="100" dirty="0">
                <a:effectLst/>
                <a:latin typeface="Calibri" panose="020F0502020204030204" pitchFamily="34" charset="0"/>
                <a:ea typeface="Calibri" panose="020F0502020204030204" pitchFamily="34" charset="0"/>
                <a:cs typeface="Times New Roman" panose="02020603050405020304" pitchFamily="18" charset="0"/>
              </a:rPr>
              <a:t>Flüsterndes Marketing </a:t>
            </a:r>
            <a:endParaRPr lang="pl-PL"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3200" b="1" kern="100" dirty="0" err="1">
                <a:effectLst/>
                <a:latin typeface="Calibri" panose="020F0502020204030204" pitchFamily="34" charset="0"/>
                <a:ea typeface="Calibri" panose="020F0502020204030204" pitchFamily="34" charset="0"/>
                <a:cs typeface="Times New Roman" panose="02020603050405020304" pitchFamily="18" charset="0"/>
              </a:rPr>
              <a:t>Social</a:t>
            </a:r>
            <a:r>
              <a:rPr lang="de-DE" sz="3200" b="1" kern="100" dirty="0">
                <a:effectLst/>
                <a:latin typeface="Calibri" panose="020F0502020204030204" pitchFamily="34" charset="0"/>
                <a:ea typeface="Calibri" panose="020F0502020204030204" pitchFamily="34" charset="0"/>
                <a:cs typeface="Times New Roman" panose="02020603050405020304" pitchFamily="18" charset="0"/>
              </a:rPr>
              <a:t> Media </a:t>
            </a:r>
            <a:r>
              <a:rPr lang="de-DE" sz="3200" b="1" kern="100" dirty="0" err="1">
                <a:effectLst/>
                <a:latin typeface="Calibri" panose="020F0502020204030204" pitchFamily="34" charset="0"/>
                <a:ea typeface="Calibri" panose="020F0502020204030204" pitchFamily="34" charset="0"/>
                <a:cs typeface="Times New Roman" panose="02020603050405020304" pitchFamily="18" charset="0"/>
              </a:rPr>
              <a:t>marketing</a:t>
            </a:r>
            <a:endParaRPr lang="pl-PL"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3200" b="1" kern="100" dirty="0">
                <a:effectLst/>
                <a:latin typeface="Calibri" panose="020F0502020204030204" pitchFamily="34" charset="0"/>
                <a:ea typeface="Calibri" panose="020F0502020204030204" pitchFamily="34" charset="0"/>
                <a:cs typeface="Times New Roman" panose="02020603050405020304" pitchFamily="18" charset="0"/>
              </a:rPr>
              <a:t>Influencer </a:t>
            </a:r>
            <a:r>
              <a:rPr lang="de-DE" sz="3200" b="1" kern="100" dirty="0" err="1">
                <a:effectLst/>
                <a:latin typeface="Calibri" panose="020F0502020204030204" pitchFamily="34" charset="0"/>
                <a:ea typeface="Calibri" panose="020F0502020204030204" pitchFamily="34" charset="0"/>
                <a:cs typeface="Times New Roman" panose="02020603050405020304" pitchFamily="18" charset="0"/>
              </a:rPr>
              <a:t>marketing</a:t>
            </a:r>
            <a:endParaRPr lang="pl-PL" sz="3200" b="1" dirty="0"/>
          </a:p>
        </p:txBody>
      </p:sp>
    </p:spTree>
    <p:extLst>
      <p:ext uri="{BB962C8B-B14F-4D97-AF65-F5344CB8AC3E}">
        <p14:creationId xmlns:p14="http://schemas.microsoft.com/office/powerpoint/2010/main" val="3658717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C9F249-6A63-8BC3-F2D5-0044126357F0}"/>
              </a:ext>
            </a:extLst>
          </p:cNvPr>
          <p:cNvSpPr>
            <a:spLocks noGrp="1"/>
          </p:cNvSpPr>
          <p:nvPr>
            <p:ph type="title"/>
          </p:nvPr>
        </p:nvSpPr>
        <p:spPr>
          <a:xfrm>
            <a:off x="1251677" y="645105"/>
            <a:ext cx="5539416" cy="1320855"/>
          </a:xfrm>
        </p:spPr>
        <p:txBody>
          <a:bodyPr>
            <a:normAutofit/>
          </a:bodyPr>
          <a:lstStyle/>
          <a:p>
            <a:r>
              <a:rPr lang="pl-PL" sz="4400" dirty="0"/>
              <a:t>Content marketing  </a:t>
            </a:r>
          </a:p>
        </p:txBody>
      </p:sp>
      <p:sp>
        <p:nvSpPr>
          <p:cNvPr id="3" name="Symbol zastępczy zawartości 2">
            <a:extLst>
              <a:ext uri="{FF2B5EF4-FFF2-40B4-BE49-F238E27FC236}">
                <a16:creationId xmlns:a16="http://schemas.microsoft.com/office/drawing/2014/main" id="{2873AD03-3FA7-6D40-6167-29C0151A9F68}"/>
              </a:ext>
            </a:extLst>
          </p:cNvPr>
          <p:cNvSpPr>
            <a:spLocks noGrp="1"/>
          </p:cNvSpPr>
          <p:nvPr>
            <p:ph idx="1"/>
          </p:nvPr>
        </p:nvSpPr>
        <p:spPr>
          <a:xfrm>
            <a:off x="1251677" y="1845498"/>
            <a:ext cx="5104517" cy="4102798"/>
          </a:xfrm>
        </p:spPr>
        <p:txBody>
          <a:bodyPr>
            <a:normAutofit lnSpcReduction="10000"/>
          </a:bodyPr>
          <a:lstStyle/>
          <a:p>
            <a:pPr marL="0" indent="0">
              <a:buNone/>
            </a:pPr>
            <a:r>
              <a:rPr lang="de-DE" sz="2800" dirty="0">
                <a:solidFill>
                  <a:schemeClr val="tx1"/>
                </a:solidFill>
                <a:latin typeface="Open Sans" panose="020B0606030504020204" pitchFamily="34" charset="0"/>
              </a:rPr>
              <a:t>Es konzentriert sich auf die Erstellung wertvoller, interessanter und nützlicher Inhalte für seine Zielgruppe, um das Engagement aufzubauen, die Markenbekanntheit zu erhöhen und Kunden zu gewinnen.</a:t>
            </a:r>
            <a:endParaRPr lang="pl-PL" sz="2800" dirty="0">
              <a:solidFill>
                <a:schemeClr val="tx1"/>
              </a:solidFill>
            </a:endParaRPr>
          </a:p>
        </p:txBody>
      </p:sp>
      <p:pic>
        <p:nvPicPr>
          <p:cNvPr id="4" name="Obraz 3" descr="Obraz zawierający komputer, computer, Spacja, Sprzęt biurowy&#10;&#10;Opis wygenerowany automatycznie">
            <a:extLst>
              <a:ext uri="{FF2B5EF4-FFF2-40B4-BE49-F238E27FC236}">
                <a16:creationId xmlns:a16="http://schemas.microsoft.com/office/drawing/2014/main" id="{F8F9418E-D2C6-57D7-DE30-2E4A05A6B96C}"/>
              </a:ext>
            </a:extLst>
          </p:cNvPr>
          <p:cNvPicPr>
            <a:picLocks noChangeAspect="1"/>
          </p:cNvPicPr>
          <p:nvPr/>
        </p:nvPicPr>
        <p:blipFill rotWithShape="1">
          <a:blip r:embed="rId2"/>
          <a:srcRect t="5614" r="3" b="3"/>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294583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0BDA69-CC71-306E-DCEB-052CF464E4C6}"/>
              </a:ext>
            </a:extLst>
          </p:cNvPr>
          <p:cNvSpPr>
            <a:spLocks noGrp="1"/>
          </p:cNvSpPr>
          <p:nvPr>
            <p:ph type="title"/>
          </p:nvPr>
        </p:nvSpPr>
        <p:spPr>
          <a:xfrm>
            <a:off x="1251678" y="382385"/>
            <a:ext cx="10178322" cy="1492132"/>
          </a:xfrm>
        </p:spPr>
        <p:txBody>
          <a:bodyPr>
            <a:normAutofit/>
          </a:bodyPr>
          <a:lstStyle/>
          <a:p>
            <a:r>
              <a:rPr lang="pl-PL" dirty="0"/>
              <a:t>marketing online</a:t>
            </a:r>
          </a:p>
        </p:txBody>
      </p:sp>
      <p:sp>
        <p:nvSpPr>
          <p:cNvPr id="3" name="Symbol zastępczy zawartości 2">
            <a:extLst>
              <a:ext uri="{FF2B5EF4-FFF2-40B4-BE49-F238E27FC236}">
                <a16:creationId xmlns:a16="http://schemas.microsoft.com/office/drawing/2014/main" id="{3BE88F23-3818-E995-EEB1-CBF317AE05ED}"/>
              </a:ext>
            </a:extLst>
          </p:cNvPr>
          <p:cNvSpPr>
            <a:spLocks noGrp="1"/>
          </p:cNvSpPr>
          <p:nvPr>
            <p:ph idx="1"/>
          </p:nvPr>
        </p:nvSpPr>
        <p:spPr>
          <a:xfrm>
            <a:off x="950026" y="1401288"/>
            <a:ext cx="5569527" cy="5074327"/>
          </a:xfrm>
        </p:spPr>
        <p:txBody>
          <a:bodyPr>
            <a:normAutofit/>
          </a:bodyPr>
          <a:lstStyle/>
          <a:p>
            <a:pPr marL="0" indent="0">
              <a:buNone/>
            </a:pPr>
            <a:r>
              <a:rPr lang="de-DE" sz="2800" dirty="0">
                <a:solidFill>
                  <a:schemeClr val="tx1"/>
                </a:solidFill>
              </a:rPr>
              <a:t>Es nutzt das Internet und Online-Tools, um </a:t>
            </a:r>
            <a:r>
              <a:rPr lang="pl-PL" sz="2800" dirty="0">
                <a:solidFill>
                  <a:schemeClr val="tx1"/>
                </a:solidFill>
              </a:rPr>
              <a:t> </a:t>
            </a:r>
            <a:r>
              <a:rPr lang="de-DE" sz="2800" dirty="0">
                <a:solidFill>
                  <a:schemeClr val="tx1"/>
                </a:solidFill>
              </a:rPr>
              <a:t>Produkte und Dienstleistungen wie Suchmaschinenwerbung, Content-Marketing, soziale Medien, E-Mail-Marketing und Affiliate-Marketing zu </a:t>
            </a:r>
            <a:r>
              <a:rPr lang="pl-PL" sz="2800" dirty="0">
                <a:solidFill>
                  <a:schemeClr val="tx1"/>
                </a:solidFill>
              </a:rPr>
              <a:t>be</a:t>
            </a:r>
            <a:r>
              <a:rPr lang="de-DE" sz="2800" dirty="0">
                <a:solidFill>
                  <a:schemeClr val="tx1"/>
                </a:solidFill>
              </a:rPr>
              <a:t>werben.</a:t>
            </a:r>
            <a:endParaRPr lang="pl-PL" sz="2800" dirty="0">
              <a:solidFill>
                <a:schemeClr val="tx1"/>
              </a:solidFill>
            </a:endParaRPr>
          </a:p>
        </p:txBody>
      </p:sp>
      <p:pic>
        <p:nvPicPr>
          <p:cNvPr id="5" name="Obraz 4">
            <a:extLst>
              <a:ext uri="{FF2B5EF4-FFF2-40B4-BE49-F238E27FC236}">
                <a16:creationId xmlns:a16="http://schemas.microsoft.com/office/drawing/2014/main" id="{F1943243-8F2C-5FD1-A3A8-DD55F97DAAB8}"/>
              </a:ext>
            </a:extLst>
          </p:cNvPr>
          <p:cNvPicPr>
            <a:picLocks noChangeAspect="1"/>
          </p:cNvPicPr>
          <p:nvPr/>
        </p:nvPicPr>
        <p:blipFill>
          <a:blip r:embed="rId2"/>
          <a:stretch>
            <a:fillRect/>
          </a:stretch>
        </p:blipFill>
        <p:spPr>
          <a:xfrm>
            <a:off x="6335801" y="1024630"/>
            <a:ext cx="5395851" cy="4249317"/>
          </a:xfrm>
          <a:prstGeom prst="rect">
            <a:avLst/>
          </a:prstGeom>
        </p:spPr>
      </p:pic>
    </p:spTree>
    <p:extLst>
      <p:ext uri="{BB962C8B-B14F-4D97-AF65-F5344CB8AC3E}">
        <p14:creationId xmlns:p14="http://schemas.microsoft.com/office/powerpoint/2010/main" val="3646695580"/>
      </p:ext>
    </p:extLst>
  </p:cSld>
  <p:clrMapOvr>
    <a:masterClrMapping/>
  </p:clrMapOvr>
</p:sld>
</file>

<file path=ppt/theme/theme1.xml><?xml version="1.0" encoding="utf-8"?>
<a:theme xmlns:a="http://schemas.openxmlformats.org/drawingml/2006/main" name="Znaczek">
  <a:themeElements>
    <a:clrScheme name="Znaczek">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Znaczek">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naczek">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Znaczek</Template>
  <TotalTime>342</TotalTime>
  <Words>722</Words>
  <Application>Microsoft Office PowerPoint</Application>
  <PresentationFormat>Panoramiczny</PresentationFormat>
  <Paragraphs>82</Paragraphs>
  <Slides>17</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17</vt:i4>
      </vt:variant>
    </vt:vector>
  </HeadingPairs>
  <TitlesOfParts>
    <vt:vector size="25" baseType="lpstr">
      <vt:lpstr>Arial</vt:lpstr>
      <vt:lpstr>Calibri</vt:lpstr>
      <vt:lpstr>Gill Sans MT</vt:lpstr>
      <vt:lpstr>Impact</vt:lpstr>
      <vt:lpstr>Open Sans</vt:lpstr>
      <vt:lpstr>Source Serif Pro</vt:lpstr>
      <vt:lpstr>Symbol</vt:lpstr>
      <vt:lpstr>Znaczek</vt:lpstr>
      <vt:lpstr>Der Marketing</vt:lpstr>
      <vt:lpstr>Agenda</vt:lpstr>
      <vt:lpstr>Definition von Marketing</vt:lpstr>
      <vt:lpstr>Warum ändert sich die Definition von Marketing?</vt:lpstr>
      <vt:lpstr>Marketing 4P </vt:lpstr>
      <vt:lpstr>Was sind die Arten von Marketing?</vt:lpstr>
      <vt:lpstr>Arten von Marketing</vt:lpstr>
      <vt:lpstr>Content marketing  </vt:lpstr>
      <vt:lpstr>marketing online</vt:lpstr>
      <vt:lpstr>Affiliate Marketing</vt:lpstr>
      <vt:lpstr>Flüsterndes Marketing </vt:lpstr>
      <vt:lpstr>Social media marketing</vt:lpstr>
      <vt:lpstr>Influencer marketing</vt:lpstr>
      <vt:lpstr>Kuriosität </vt:lpstr>
      <vt:lpstr>Wörterbuch</vt:lpstr>
      <vt:lpstr>Bibliographie</vt:lpstr>
      <vt:lpstr>Viele dank für  ihre aufmerksamkeit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Anna Kowal</dc:creator>
  <cp:lastModifiedBy>Barbara Skoczyńska-Prokopowicz</cp:lastModifiedBy>
  <cp:revision>5</cp:revision>
  <dcterms:created xsi:type="dcterms:W3CDTF">2023-05-31T14:08:04Z</dcterms:created>
  <dcterms:modified xsi:type="dcterms:W3CDTF">2023-06-01T16:48:18Z</dcterms:modified>
</cp:coreProperties>
</file>