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E5A6D-0DCB-41B8-BFA1-C29AC7B124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2DB40D-F15E-472B-9F28-703B0397355E}">
      <dgm:prSet/>
      <dgm:spPr/>
      <dgm:t>
        <a:bodyPr/>
        <a:lstStyle/>
        <a:p>
          <a:r>
            <a:rPr lang="pl-PL" dirty="0"/>
            <a:t>Definition Abschreibungsmethode</a:t>
          </a:r>
          <a:endParaRPr lang="en-US" dirty="0"/>
        </a:p>
      </dgm:t>
    </dgm:pt>
    <dgm:pt modelId="{8A7A05A5-7CFA-46F1-B5EB-55C1F8CE9076}" type="parTrans" cxnId="{827DB1F8-D03B-4BF8-A1CE-0D998720D5A6}">
      <dgm:prSet/>
      <dgm:spPr/>
      <dgm:t>
        <a:bodyPr/>
        <a:lstStyle/>
        <a:p>
          <a:endParaRPr lang="en-US"/>
        </a:p>
      </dgm:t>
    </dgm:pt>
    <dgm:pt modelId="{09DA1001-8C33-4EF7-8F5F-38825308A4CC}" type="sibTrans" cxnId="{827DB1F8-D03B-4BF8-A1CE-0D998720D5A6}">
      <dgm:prSet/>
      <dgm:spPr/>
      <dgm:t>
        <a:bodyPr/>
        <a:lstStyle/>
        <a:p>
          <a:endParaRPr lang="en-US"/>
        </a:p>
      </dgm:t>
    </dgm:pt>
    <dgm:pt modelId="{7C184C9C-6DB4-46FC-A40F-28385D5D574B}">
      <dgm:prSet/>
      <dgm:spPr/>
      <dgm:t>
        <a:bodyPr/>
        <a:lstStyle/>
        <a:p>
          <a:r>
            <a:rPr lang="pl-PL" dirty="0"/>
            <a:t>Welche </a:t>
          </a:r>
          <a:r>
            <a:rPr lang="pl-PL" dirty="0" err="1"/>
            <a:t>Abschreibungsmethoden</a:t>
          </a:r>
          <a:r>
            <a:rPr lang="pl-PL" dirty="0"/>
            <a:t> </a:t>
          </a:r>
          <a:r>
            <a:rPr lang="pl-PL" dirty="0" err="1"/>
            <a:t>gibt</a:t>
          </a:r>
          <a:r>
            <a:rPr lang="pl-PL" dirty="0"/>
            <a:t> es?</a:t>
          </a:r>
          <a:endParaRPr lang="en-US" dirty="0"/>
        </a:p>
      </dgm:t>
    </dgm:pt>
    <dgm:pt modelId="{7BEEE6B0-6BF1-4CE8-AD8D-AE9795E6BE7C}" type="parTrans" cxnId="{243FEA00-A351-47A3-80C0-7C52E2674838}">
      <dgm:prSet/>
      <dgm:spPr/>
      <dgm:t>
        <a:bodyPr/>
        <a:lstStyle/>
        <a:p>
          <a:endParaRPr lang="en-US"/>
        </a:p>
      </dgm:t>
    </dgm:pt>
    <dgm:pt modelId="{783174E7-E0C5-4A47-AD2F-72281D09FB9A}" type="sibTrans" cxnId="{243FEA00-A351-47A3-80C0-7C52E2674838}">
      <dgm:prSet/>
      <dgm:spPr/>
      <dgm:t>
        <a:bodyPr/>
        <a:lstStyle/>
        <a:p>
          <a:endParaRPr lang="en-US"/>
        </a:p>
      </dgm:t>
    </dgm:pt>
    <dgm:pt modelId="{5E449AF8-7494-48C7-B026-C36A2FDD2975}">
      <dgm:prSet/>
      <dgm:spPr/>
      <dgm:t>
        <a:bodyPr/>
        <a:lstStyle/>
        <a:p>
          <a:r>
            <a:rPr lang="pl-PL"/>
            <a:t>Lineare Abschreibung</a:t>
          </a:r>
          <a:endParaRPr lang="en-US"/>
        </a:p>
      </dgm:t>
    </dgm:pt>
    <dgm:pt modelId="{6AC099B9-F962-47A5-B903-E4926AA4EE7C}" type="parTrans" cxnId="{3F407553-6089-473C-8C3A-850213D96BA6}">
      <dgm:prSet/>
      <dgm:spPr/>
      <dgm:t>
        <a:bodyPr/>
        <a:lstStyle/>
        <a:p>
          <a:endParaRPr lang="en-US"/>
        </a:p>
      </dgm:t>
    </dgm:pt>
    <dgm:pt modelId="{ABDC80C7-C9A5-42A3-8457-E3C688B8126B}" type="sibTrans" cxnId="{3F407553-6089-473C-8C3A-850213D96BA6}">
      <dgm:prSet/>
      <dgm:spPr/>
      <dgm:t>
        <a:bodyPr/>
        <a:lstStyle/>
        <a:p>
          <a:endParaRPr lang="en-US"/>
        </a:p>
      </dgm:t>
    </dgm:pt>
    <dgm:pt modelId="{7981102A-E6EE-4D2A-A711-D261217A8211}">
      <dgm:prSet/>
      <dgm:spPr/>
      <dgm:t>
        <a:bodyPr/>
        <a:lstStyle/>
        <a:p>
          <a:r>
            <a:rPr lang="pl-PL" dirty="0"/>
            <a:t>Degressive Abschreibung</a:t>
          </a:r>
          <a:endParaRPr lang="en-US" dirty="0"/>
        </a:p>
      </dgm:t>
    </dgm:pt>
    <dgm:pt modelId="{CB2D0BDE-6946-4503-865F-603816E59D2E}" type="parTrans" cxnId="{415479D2-09D7-4345-A584-DB8CFE6F0ECB}">
      <dgm:prSet/>
      <dgm:spPr/>
      <dgm:t>
        <a:bodyPr/>
        <a:lstStyle/>
        <a:p>
          <a:endParaRPr lang="en-US"/>
        </a:p>
      </dgm:t>
    </dgm:pt>
    <dgm:pt modelId="{225E9F61-6983-47BD-AFA7-E14127BC501F}" type="sibTrans" cxnId="{415479D2-09D7-4345-A584-DB8CFE6F0ECB}">
      <dgm:prSet/>
      <dgm:spPr/>
      <dgm:t>
        <a:bodyPr/>
        <a:lstStyle/>
        <a:p>
          <a:endParaRPr lang="en-US"/>
        </a:p>
      </dgm:t>
    </dgm:pt>
    <dgm:pt modelId="{5C128E62-40FC-4BB9-99F6-6FF123F8D118}">
      <dgm:prSet/>
      <dgm:spPr/>
      <dgm:t>
        <a:bodyPr/>
        <a:lstStyle/>
        <a:p>
          <a:r>
            <a:rPr lang="pl-PL"/>
            <a:t>Progressive Abschreibung</a:t>
          </a:r>
          <a:endParaRPr lang="en-US"/>
        </a:p>
      </dgm:t>
    </dgm:pt>
    <dgm:pt modelId="{D195BDAA-3B47-44A0-A6C1-860099765F2E}" type="parTrans" cxnId="{0401B582-6417-48A0-A708-9E49F85D261B}">
      <dgm:prSet/>
      <dgm:spPr/>
      <dgm:t>
        <a:bodyPr/>
        <a:lstStyle/>
        <a:p>
          <a:endParaRPr lang="en-US"/>
        </a:p>
      </dgm:t>
    </dgm:pt>
    <dgm:pt modelId="{EF24A750-AE72-404E-9B18-2F39997AF51E}" type="sibTrans" cxnId="{0401B582-6417-48A0-A708-9E49F85D261B}">
      <dgm:prSet/>
      <dgm:spPr/>
      <dgm:t>
        <a:bodyPr/>
        <a:lstStyle/>
        <a:p>
          <a:endParaRPr lang="en-US"/>
        </a:p>
      </dgm:t>
    </dgm:pt>
    <dgm:pt modelId="{F3AAB96D-9BD3-4B38-A823-B65D77D8DE25}">
      <dgm:prSet/>
      <dgm:spPr/>
      <dgm:t>
        <a:bodyPr/>
        <a:lstStyle/>
        <a:p>
          <a:r>
            <a:rPr lang="pl-PL" dirty="0"/>
            <a:t>Leistungsbezogene Abschreibung</a:t>
          </a:r>
          <a:endParaRPr lang="en-US" dirty="0"/>
        </a:p>
      </dgm:t>
    </dgm:pt>
    <dgm:pt modelId="{4F53E0C5-D15A-4043-957F-884F3B7B0D06}" type="parTrans" cxnId="{9A1B2A91-53DD-41E4-AE22-72E75B1F5E9B}">
      <dgm:prSet/>
      <dgm:spPr/>
      <dgm:t>
        <a:bodyPr/>
        <a:lstStyle/>
        <a:p>
          <a:endParaRPr lang="en-US"/>
        </a:p>
      </dgm:t>
    </dgm:pt>
    <dgm:pt modelId="{09AA2759-6677-4999-AAB8-0A370F3A905C}" type="sibTrans" cxnId="{9A1B2A91-53DD-41E4-AE22-72E75B1F5E9B}">
      <dgm:prSet/>
      <dgm:spPr/>
      <dgm:t>
        <a:bodyPr/>
        <a:lstStyle/>
        <a:p>
          <a:endParaRPr lang="en-US"/>
        </a:p>
      </dgm:t>
    </dgm:pt>
    <dgm:pt modelId="{26F5354C-5D8E-4497-AF5A-69FAD07DF7DB}">
      <dgm:prSet/>
      <dgm:spPr/>
      <dgm:t>
        <a:bodyPr/>
        <a:lstStyle/>
        <a:p>
          <a:r>
            <a:rPr lang="pl-PL" dirty="0"/>
            <a:t>Wörterbuch</a:t>
          </a:r>
          <a:endParaRPr lang="en-US" dirty="0"/>
        </a:p>
      </dgm:t>
    </dgm:pt>
    <dgm:pt modelId="{57FFA078-5778-439A-940B-E4D73EC4AEFD}" type="parTrans" cxnId="{E2888F29-FA76-4A2A-8555-6DE09F4C2B55}">
      <dgm:prSet/>
      <dgm:spPr/>
      <dgm:t>
        <a:bodyPr/>
        <a:lstStyle/>
        <a:p>
          <a:endParaRPr lang="en-US"/>
        </a:p>
      </dgm:t>
    </dgm:pt>
    <dgm:pt modelId="{52D92734-A08C-47AE-B84D-D24871B88248}" type="sibTrans" cxnId="{E2888F29-FA76-4A2A-8555-6DE09F4C2B55}">
      <dgm:prSet/>
      <dgm:spPr/>
      <dgm:t>
        <a:bodyPr/>
        <a:lstStyle/>
        <a:p>
          <a:endParaRPr lang="en-US"/>
        </a:p>
      </dgm:t>
    </dgm:pt>
    <dgm:pt modelId="{9F226485-237F-44A4-BF6D-04689494DA1E}" type="pres">
      <dgm:prSet presAssocID="{7C3E5A6D-0DCB-41B8-BFA1-C29AC7B1249A}" presName="vert0" presStyleCnt="0">
        <dgm:presLayoutVars>
          <dgm:dir/>
          <dgm:animOne val="branch"/>
          <dgm:animLvl val="lvl"/>
        </dgm:presLayoutVars>
      </dgm:prSet>
      <dgm:spPr/>
    </dgm:pt>
    <dgm:pt modelId="{409E0303-2A37-4D95-A005-02599EBAE22F}" type="pres">
      <dgm:prSet presAssocID="{7B2DB40D-F15E-472B-9F28-703B0397355E}" presName="thickLine" presStyleLbl="alignNode1" presStyleIdx="0" presStyleCnt="7"/>
      <dgm:spPr/>
    </dgm:pt>
    <dgm:pt modelId="{B04C8A5C-C2F9-47C5-A320-FA693A1CB849}" type="pres">
      <dgm:prSet presAssocID="{7B2DB40D-F15E-472B-9F28-703B0397355E}" presName="horz1" presStyleCnt="0"/>
      <dgm:spPr/>
    </dgm:pt>
    <dgm:pt modelId="{AB939BD8-B9E4-4EFC-86C4-55A6B3E72A3B}" type="pres">
      <dgm:prSet presAssocID="{7B2DB40D-F15E-472B-9F28-703B0397355E}" presName="tx1" presStyleLbl="revTx" presStyleIdx="0" presStyleCnt="7"/>
      <dgm:spPr/>
    </dgm:pt>
    <dgm:pt modelId="{3E907DD2-F5AB-4967-90C8-2F3D76EEB35C}" type="pres">
      <dgm:prSet presAssocID="{7B2DB40D-F15E-472B-9F28-703B0397355E}" presName="vert1" presStyleCnt="0"/>
      <dgm:spPr/>
    </dgm:pt>
    <dgm:pt modelId="{23608165-B42F-4FEB-A855-103FB431CC5A}" type="pres">
      <dgm:prSet presAssocID="{7C184C9C-6DB4-46FC-A40F-28385D5D574B}" presName="thickLine" presStyleLbl="alignNode1" presStyleIdx="1" presStyleCnt="7"/>
      <dgm:spPr/>
    </dgm:pt>
    <dgm:pt modelId="{D9C1F6D4-7A22-4006-8739-5C1314EDAA82}" type="pres">
      <dgm:prSet presAssocID="{7C184C9C-6DB4-46FC-A40F-28385D5D574B}" presName="horz1" presStyleCnt="0"/>
      <dgm:spPr/>
    </dgm:pt>
    <dgm:pt modelId="{E4AD8D89-F98F-470F-9C9A-585AD6D616AE}" type="pres">
      <dgm:prSet presAssocID="{7C184C9C-6DB4-46FC-A40F-28385D5D574B}" presName="tx1" presStyleLbl="revTx" presStyleIdx="1" presStyleCnt="7"/>
      <dgm:spPr/>
    </dgm:pt>
    <dgm:pt modelId="{F34B5CD8-D983-40B2-9619-00ABB8F3808B}" type="pres">
      <dgm:prSet presAssocID="{7C184C9C-6DB4-46FC-A40F-28385D5D574B}" presName="vert1" presStyleCnt="0"/>
      <dgm:spPr/>
    </dgm:pt>
    <dgm:pt modelId="{23AB740C-A1A0-40D1-9400-F3AD4DA9B8E4}" type="pres">
      <dgm:prSet presAssocID="{5E449AF8-7494-48C7-B026-C36A2FDD2975}" presName="thickLine" presStyleLbl="alignNode1" presStyleIdx="2" presStyleCnt="7"/>
      <dgm:spPr/>
    </dgm:pt>
    <dgm:pt modelId="{4920012A-17C3-418D-A729-71EF693ABD10}" type="pres">
      <dgm:prSet presAssocID="{5E449AF8-7494-48C7-B026-C36A2FDD2975}" presName="horz1" presStyleCnt="0"/>
      <dgm:spPr/>
    </dgm:pt>
    <dgm:pt modelId="{D03C1860-B98C-40DD-9225-8470BF330466}" type="pres">
      <dgm:prSet presAssocID="{5E449AF8-7494-48C7-B026-C36A2FDD2975}" presName="tx1" presStyleLbl="revTx" presStyleIdx="2" presStyleCnt="7"/>
      <dgm:spPr/>
    </dgm:pt>
    <dgm:pt modelId="{CB6C453A-4671-4392-A50C-A98C1DDAA9A9}" type="pres">
      <dgm:prSet presAssocID="{5E449AF8-7494-48C7-B026-C36A2FDD2975}" presName="vert1" presStyleCnt="0"/>
      <dgm:spPr/>
    </dgm:pt>
    <dgm:pt modelId="{BF5339C3-C1CD-4B7C-BDA5-3D8ED8C3E774}" type="pres">
      <dgm:prSet presAssocID="{7981102A-E6EE-4D2A-A711-D261217A8211}" presName="thickLine" presStyleLbl="alignNode1" presStyleIdx="3" presStyleCnt="7"/>
      <dgm:spPr/>
    </dgm:pt>
    <dgm:pt modelId="{2E3DBE87-BC52-4502-AD1D-196E43194566}" type="pres">
      <dgm:prSet presAssocID="{7981102A-E6EE-4D2A-A711-D261217A8211}" presName="horz1" presStyleCnt="0"/>
      <dgm:spPr/>
    </dgm:pt>
    <dgm:pt modelId="{0E8DCBE8-2048-434E-9994-DDB2FC257B40}" type="pres">
      <dgm:prSet presAssocID="{7981102A-E6EE-4D2A-A711-D261217A8211}" presName="tx1" presStyleLbl="revTx" presStyleIdx="3" presStyleCnt="7"/>
      <dgm:spPr/>
    </dgm:pt>
    <dgm:pt modelId="{2A142882-0011-40F1-B460-3C3879EA2255}" type="pres">
      <dgm:prSet presAssocID="{7981102A-E6EE-4D2A-A711-D261217A8211}" presName="vert1" presStyleCnt="0"/>
      <dgm:spPr/>
    </dgm:pt>
    <dgm:pt modelId="{2BD73D8B-7C2F-44E0-98E5-9B950DB8E4D4}" type="pres">
      <dgm:prSet presAssocID="{5C128E62-40FC-4BB9-99F6-6FF123F8D118}" presName="thickLine" presStyleLbl="alignNode1" presStyleIdx="4" presStyleCnt="7"/>
      <dgm:spPr/>
    </dgm:pt>
    <dgm:pt modelId="{61141487-146C-4563-B58F-DE60A1304F0B}" type="pres">
      <dgm:prSet presAssocID="{5C128E62-40FC-4BB9-99F6-6FF123F8D118}" presName="horz1" presStyleCnt="0"/>
      <dgm:spPr/>
    </dgm:pt>
    <dgm:pt modelId="{D05123AC-2C1A-4EF8-863B-6BA83D579870}" type="pres">
      <dgm:prSet presAssocID="{5C128E62-40FC-4BB9-99F6-6FF123F8D118}" presName="tx1" presStyleLbl="revTx" presStyleIdx="4" presStyleCnt="7"/>
      <dgm:spPr/>
    </dgm:pt>
    <dgm:pt modelId="{C4E5A715-723F-4E9C-8365-C788AA4C28CC}" type="pres">
      <dgm:prSet presAssocID="{5C128E62-40FC-4BB9-99F6-6FF123F8D118}" presName="vert1" presStyleCnt="0"/>
      <dgm:spPr/>
    </dgm:pt>
    <dgm:pt modelId="{742CCA68-E220-44A1-98CC-C2858033078E}" type="pres">
      <dgm:prSet presAssocID="{F3AAB96D-9BD3-4B38-A823-B65D77D8DE25}" presName="thickLine" presStyleLbl="alignNode1" presStyleIdx="5" presStyleCnt="7"/>
      <dgm:spPr/>
    </dgm:pt>
    <dgm:pt modelId="{3A363D46-F03D-4E5D-AC8A-FB1C5E663B3D}" type="pres">
      <dgm:prSet presAssocID="{F3AAB96D-9BD3-4B38-A823-B65D77D8DE25}" presName="horz1" presStyleCnt="0"/>
      <dgm:spPr/>
    </dgm:pt>
    <dgm:pt modelId="{65460ECD-97B0-4875-8FEF-A7F67B1E7A7D}" type="pres">
      <dgm:prSet presAssocID="{F3AAB96D-9BD3-4B38-A823-B65D77D8DE25}" presName="tx1" presStyleLbl="revTx" presStyleIdx="5" presStyleCnt="7"/>
      <dgm:spPr/>
    </dgm:pt>
    <dgm:pt modelId="{455B3312-466A-4CE9-AADD-27FD1F12A946}" type="pres">
      <dgm:prSet presAssocID="{F3AAB96D-9BD3-4B38-A823-B65D77D8DE25}" presName="vert1" presStyleCnt="0"/>
      <dgm:spPr/>
    </dgm:pt>
    <dgm:pt modelId="{8FEA5D9E-EE2E-4AA8-908D-396D8FF5CD80}" type="pres">
      <dgm:prSet presAssocID="{26F5354C-5D8E-4497-AF5A-69FAD07DF7DB}" presName="thickLine" presStyleLbl="alignNode1" presStyleIdx="6" presStyleCnt="7"/>
      <dgm:spPr/>
    </dgm:pt>
    <dgm:pt modelId="{5E042CD5-798B-4233-A577-01AE68A0E51C}" type="pres">
      <dgm:prSet presAssocID="{26F5354C-5D8E-4497-AF5A-69FAD07DF7DB}" presName="horz1" presStyleCnt="0"/>
      <dgm:spPr/>
    </dgm:pt>
    <dgm:pt modelId="{27A40096-FAC6-4681-B029-66C047F8FBB3}" type="pres">
      <dgm:prSet presAssocID="{26F5354C-5D8E-4497-AF5A-69FAD07DF7DB}" presName="tx1" presStyleLbl="revTx" presStyleIdx="6" presStyleCnt="7"/>
      <dgm:spPr/>
    </dgm:pt>
    <dgm:pt modelId="{4AE56885-4E08-4828-8B69-4A7C1F1835D7}" type="pres">
      <dgm:prSet presAssocID="{26F5354C-5D8E-4497-AF5A-69FAD07DF7DB}" presName="vert1" presStyleCnt="0"/>
      <dgm:spPr/>
    </dgm:pt>
  </dgm:ptLst>
  <dgm:cxnLst>
    <dgm:cxn modelId="{243FEA00-A351-47A3-80C0-7C52E2674838}" srcId="{7C3E5A6D-0DCB-41B8-BFA1-C29AC7B1249A}" destId="{7C184C9C-6DB4-46FC-A40F-28385D5D574B}" srcOrd="1" destOrd="0" parTransId="{7BEEE6B0-6BF1-4CE8-AD8D-AE9795E6BE7C}" sibTransId="{783174E7-E0C5-4A47-AD2F-72281D09FB9A}"/>
    <dgm:cxn modelId="{7C614B14-1C09-4941-BF10-7C5B53265D95}" type="presOf" srcId="{7981102A-E6EE-4D2A-A711-D261217A8211}" destId="{0E8DCBE8-2048-434E-9994-DDB2FC257B40}" srcOrd="0" destOrd="0" presId="urn:microsoft.com/office/officeart/2008/layout/LinedList"/>
    <dgm:cxn modelId="{E2888F29-FA76-4A2A-8555-6DE09F4C2B55}" srcId="{7C3E5A6D-0DCB-41B8-BFA1-C29AC7B1249A}" destId="{26F5354C-5D8E-4497-AF5A-69FAD07DF7DB}" srcOrd="6" destOrd="0" parTransId="{57FFA078-5778-439A-940B-E4D73EC4AEFD}" sibTransId="{52D92734-A08C-47AE-B84D-D24871B88248}"/>
    <dgm:cxn modelId="{9EE09960-058B-4977-924A-549F386680A2}" type="presOf" srcId="{5E449AF8-7494-48C7-B026-C36A2FDD2975}" destId="{D03C1860-B98C-40DD-9225-8470BF330466}" srcOrd="0" destOrd="0" presId="urn:microsoft.com/office/officeart/2008/layout/LinedList"/>
    <dgm:cxn modelId="{374ACF46-757C-4A55-B126-38D6148AB548}" type="presOf" srcId="{7C184C9C-6DB4-46FC-A40F-28385D5D574B}" destId="{E4AD8D89-F98F-470F-9C9A-585AD6D616AE}" srcOrd="0" destOrd="0" presId="urn:microsoft.com/office/officeart/2008/layout/LinedList"/>
    <dgm:cxn modelId="{3F407553-6089-473C-8C3A-850213D96BA6}" srcId="{7C3E5A6D-0DCB-41B8-BFA1-C29AC7B1249A}" destId="{5E449AF8-7494-48C7-B026-C36A2FDD2975}" srcOrd="2" destOrd="0" parTransId="{6AC099B9-F962-47A5-B903-E4926AA4EE7C}" sibTransId="{ABDC80C7-C9A5-42A3-8457-E3C688B8126B}"/>
    <dgm:cxn modelId="{876D147F-D3DD-42CA-848B-61931DFC1950}" type="presOf" srcId="{26F5354C-5D8E-4497-AF5A-69FAD07DF7DB}" destId="{27A40096-FAC6-4681-B029-66C047F8FBB3}" srcOrd="0" destOrd="0" presId="urn:microsoft.com/office/officeart/2008/layout/LinedList"/>
    <dgm:cxn modelId="{8EE52982-D18A-478F-9272-1A15501B479A}" type="presOf" srcId="{7C3E5A6D-0DCB-41B8-BFA1-C29AC7B1249A}" destId="{9F226485-237F-44A4-BF6D-04689494DA1E}" srcOrd="0" destOrd="0" presId="urn:microsoft.com/office/officeart/2008/layout/LinedList"/>
    <dgm:cxn modelId="{0401B582-6417-48A0-A708-9E49F85D261B}" srcId="{7C3E5A6D-0DCB-41B8-BFA1-C29AC7B1249A}" destId="{5C128E62-40FC-4BB9-99F6-6FF123F8D118}" srcOrd="4" destOrd="0" parTransId="{D195BDAA-3B47-44A0-A6C1-860099765F2E}" sibTransId="{EF24A750-AE72-404E-9B18-2F39997AF51E}"/>
    <dgm:cxn modelId="{2E8C5985-AA04-45CB-A4B3-FDC108939097}" type="presOf" srcId="{5C128E62-40FC-4BB9-99F6-6FF123F8D118}" destId="{D05123AC-2C1A-4EF8-863B-6BA83D579870}" srcOrd="0" destOrd="0" presId="urn:microsoft.com/office/officeart/2008/layout/LinedList"/>
    <dgm:cxn modelId="{9A1B2A91-53DD-41E4-AE22-72E75B1F5E9B}" srcId="{7C3E5A6D-0DCB-41B8-BFA1-C29AC7B1249A}" destId="{F3AAB96D-9BD3-4B38-A823-B65D77D8DE25}" srcOrd="5" destOrd="0" parTransId="{4F53E0C5-D15A-4043-957F-884F3B7B0D06}" sibTransId="{09AA2759-6677-4999-AAB8-0A370F3A905C}"/>
    <dgm:cxn modelId="{415479D2-09D7-4345-A584-DB8CFE6F0ECB}" srcId="{7C3E5A6D-0DCB-41B8-BFA1-C29AC7B1249A}" destId="{7981102A-E6EE-4D2A-A711-D261217A8211}" srcOrd="3" destOrd="0" parTransId="{CB2D0BDE-6946-4503-865F-603816E59D2E}" sibTransId="{225E9F61-6983-47BD-AFA7-E14127BC501F}"/>
    <dgm:cxn modelId="{BBA50DDF-13AD-4FE2-A81E-54951E4741CD}" type="presOf" srcId="{7B2DB40D-F15E-472B-9F28-703B0397355E}" destId="{AB939BD8-B9E4-4EFC-86C4-55A6B3E72A3B}" srcOrd="0" destOrd="0" presId="urn:microsoft.com/office/officeart/2008/layout/LinedList"/>
    <dgm:cxn modelId="{827DB1F8-D03B-4BF8-A1CE-0D998720D5A6}" srcId="{7C3E5A6D-0DCB-41B8-BFA1-C29AC7B1249A}" destId="{7B2DB40D-F15E-472B-9F28-703B0397355E}" srcOrd="0" destOrd="0" parTransId="{8A7A05A5-7CFA-46F1-B5EB-55C1F8CE9076}" sibTransId="{09DA1001-8C33-4EF7-8F5F-38825308A4CC}"/>
    <dgm:cxn modelId="{59C000FA-20C3-4489-92D8-0D64066EA0AA}" type="presOf" srcId="{F3AAB96D-9BD3-4B38-A823-B65D77D8DE25}" destId="{65460ECD-97B0-4875-8FEF-A7F67B1E7A7D}" srcOrd="0" destOrd="0" presId="urn:microsoft.com/office/officeart/2008/layout/LinedList"/>
    <dgm:cxn modelId="{FFAD1237-A55D-4446-A387-7DB5E7779807}" type="presParOf" srcId="{9F226485-237F-44A4-BF6D-04689494DA1E}" destId="{409E0303-2A37-4D95-A005-02599EBAE22F}" srcOrd="0" destOrd="0" presId="urn:microsoft.com/office/officeart/2008/layout/LinedList"/>
    <dgm:cxn modelId="{43E646AD-EC78-42D6-ACD8-1F95BA319294}" type="presParOf" srcId="{9F226485-237F-44A4-BF6D-04689494DA1E}" destId="{B04C8A5C-C2F9-47C5-A320-FA693A1CB849}" srcOrd="1" destOrd="0" presId="urn:microsoft.com/office/officeart/2008/layout/LinedList"/>
    <dgm:cxn modelId="{1000075C-C5E3-459C-B4AE-97C455B4543F}" type="presParOf" srcId="{B04C8A5C-C2F9-47C5-A320-FA693A1CB849}" destId="{AB939BD8-B9E4-4EFC-86C4-55A6B3E72A3B}" srcOrd="0" destOrd="0" presId="urn:microsoft.com/office/officeart/2008/layout/LinedList"/>
    <dgm:cxn modelId="{997FAEF1-19ED-493E-A8C9-8854E26D18B7}" type="presParOf" srcId="{B04C8A5C-C2F9-47C5-A320-FA693A1CB849}" destId="{3E907DD2-F5AB-4967-90C8-2F3D76EEB35C}" srcOrd="1" destOrd="0" presId="urn:microsoft.com/office/officeart/2008/layout/LinedList"/>
    <dgm:cxn modelId="{4580A610-6313-44C7-B8EE-E91307ED46C0}" type="presParOf" srcId="{9F226485-237F-44A4-BF6D-04689494DA1E}" destId="{23608165-B42F-4FEB-A855-103FB431CC5A}" srcOrd="2" destOrd="0" presId="urn:microsoft.com/office/officeart/2008/layout/LinedList"/>
    <dgm:cxn modelId="{297534AE-7559-4F9F-B2BC-71A485A8A6DE}" type="presParOf" srcId="{9F226485-237F-44A4-BF6D-04689494DA1E}" destId="{D9C1F6D4-7A22-4006-8739-5C1314EDAA82}" srcOrd="3" destOrd="0" presId="urn:microsoft.com/office/officeart/2008/layout/LinedList"/>
    <dgm:cxn modelId="{121072C1-69D7-4B59-A34B-F773D90EAB19}" type="presParOf" srcId="{D9C1F6D4-7A22-4006-8739-5C1314EDAA82}" destId="{E4AD8D89-F98F-470F-9C9A-585AD6D616AE}" srcOrd="0" destOrd="0" presId="urn:microsoft.com/office/officeart/2008/layout/LinedList"/>
    <dgm:cxn modelId="{4322AA7F-9EAD-450C-8D88-F475C85A3CE2}" type="presParOf" srcId="{D9C1F6D4-7A22-4006-8739-5C1314EDAA82}" destId="{F34B5CD8-D983-40B2-9619-00ABB8F3808B}" srcOrd="1" destOrd="0" presId="urn:microsoft.com/office/officeart/2008/layout/LinedList"/>
    <dgm:cxn modelId="{52701E6C-7AFF-4C94-AAC4-7A1ECB6FBED3}" type="presParOf" srcId="{9F226485-237F-44A4-BF6D-04689494DA1E}" destId="{23AB740C-A1A0-40D1-9400-F3AD4DA9B8E4}" srcOrd="4" destOrd="0" presId="urn:microsoft.com/office/officeart/2008/layout/LinedList"/>
    <dgm:cxn modelId="{A416B1C5-2071-427C-937B-3F912503FCD2}" type="presParOf" srcId="{9F226485-237F-44A4-BF6D-04689494DA1E}" destId="{4920012A-17C3-418D-A729-71EF693ABD10}" srcOrd="5" destOrd="0" presId="urn:microsoft.com/office/officeart/2008/layout/LinedList"/>
    <dgm:cxn modelId="{1406BDE9-ED57-4205-9C50-93B61165A8C6}" type="presParOf" srcId="{4920012A-17C3-418D-A729-71EF693ABD10}" destId="{D03C1860-B98C-40DD-9225-8470BF330466}" srcOrd="0" destOrd="0" presId="urn:microsoft.com/office/officeart/2008/layout/LinedList"/>
    <dgm:cxn modelId="{C41595AC-C705-40FA-9B19-40C436C2257F}" type="presParOf" srcId="{4920012A-17C3-418D-A729-71EF693ABD10}" destId="{CB6C453A-4671-4392-A50C-A98C1DDAA9A9}" srcOrd="1" destOrd="0" presId="urn:microsoft.com/office/officeart/2008/layout/LinedList"/>
    <dgm:cxn modelId="{D686F229-8B48-4253-A1BA-C71CDC399498}" type="presParOf" srcId="{9F226485-237F-44A4-BF6D-04689494DA1E}" destId="{BF5339C3-C1CD-4B7C-BDA5-3D8ED8C3E774}" srcOrd="6" destOrd="0" presId="urn:microsoft.com/office/officeart/2008/layout/LinedList"/>
    <dgm:cxn modelId="{CE12040D-5A74-435E-AE4E-1EF74A390FC7}" type="presParOf" srcId="{9F226485-237F-44A4-BF6D-04689494DA1E}" destId="{2E3DBE87-BC52-4502-AD1D-196E43194566}" srcOrd="7" destOrd="0" presId="urn:microsoft.com/office/officeart/2008/layout/LinedList"/>
    <dgm:cxn modelId="{9320E3C5-2AAF-42D1-AF43-E10770A2CE89}" type="presParOf" srcId="{2E3DBE87-BC52-4502-AD1D-196E43194566}" destId="{0E8DCBE8-2048-434E-9994-DDB2FC257B40}" srcOrd="0" destOrd="0" presId="urn:microsoft.com/office/officeart/2008/layout/LinedList"/>
    <dgm:cxn modelId="{531D20B6-0C7C-444E-89B5-3A0BB408ADD2}" type="presParOf" srcId="{2E3DBE87-BC52-4502-AD1D-196E43194566}" destId="{2A142882-0011-40F1-B460-3C3879EA2255}" srcOrd="1" destOrd="0" presId="urn:microsoft.com/office/officeart/2008/layout/LinedList"/>
    <dgm:cxn modelId="{558929E4-7CFB-4722-A23D-8F6994DA2DED}" type="presParOf" srcId="{9F226485-237F-44A4-BF6D-04689494DA1E}" destId="{2BD73D8B-7C2F-44E0-98E5-9B950DB8E4D4}" srcOrd="8" destOrd="0" presId="urn:microsoft.com/office/officeart/2008/layout/LinedList"/>
    <dgm:cxn modelId="{54EE1496-E6AB-4B09-A91C-A65EC4EDB6FD}" type="presParOf" srcId="{9F226485-237F-44A4-BF6D-04689494DA1E}" destId="{61141487-146C-4563-B58F-DE60A1304F0B}" srcOrd="9" destOrd="0" presId="urn:microsoft.com/office/officeart/2008/layout/LinedList"/>
    <dgm:cxn modelId="{696B2ADA-E8F1-474F-AAFF-6CF555E3C800}" type="presParOf" srcId="{61141487-146C-4563-B58F-DE60A1304F0B}" destId="{D05123AC-2C1A-4EF8-863B-6BA83D579870}" srcOrd="0" destOrd="0" presId="urn:microsoft.com/office/officeart/2008/layout/LinedList"/>
    <dgm:cxn modelId="{3E8EA78C-8BDC-4262-B634-A6683B1DE279}" type="presParOf" srcId="{61141487-146C-4563-B58F-DE60A1304F0B}" destId="{C4E5A715-723F-4E9C-8365-C788AA4C28CC}" srcOrd="1" destOrd="0" presId="urn:microsoft.com/office/officeart/2008/layout/LinedList"/>
    <dgm:cxn modelId="{9801E1B2-F2E1-43BB-BB14-66F94FF3C2A3}" type="presParOf" srcId="{9F226485-237F-44A4-BF6D-04689494DA1E}" destId="{742CCA68-E220-44A1-98CC-C2858033078E}" srcOrd="10" destOrd="0" presId="urn:microsoft.com/office/officeart/2008/layout/LinedList"/>
    <dgm:cxn modelId="{306B4501-247F-48AB-A99E-FB892715F542}" type="presParOf" srcId="{9F226485-237F-44A4-BF6D-04689494DA1E}" destId="{3A363D46-F03D-4E5D-AC8A-FB1C5E663B3D}" srcOrd="11" destOrd="0" presId="urn:microsoft.com/office/officeart/2008/layout/LinedList"/>
    <dgm:cxn modelId="{ADB65568-8C70-4F80-9BDE-E66D2DB790D1}" type="presParOf" srcId="{3A363D46-F03D-4E5D-AC8A-FB1C5E663B3D}" destId="{65460ECD-97B0-4875-8FEF-A7F67B1E7A7D}" srcOrd="0" destOrd="0" presId="urn:microsoft.com/office/officeart/2008/layout/LinedList"/>
    <dgm:cxn modelId="{8A128112-439C-4625-9A6F-2791A2071219}" type="presParOf" srcId="{3A363D46-F03D-4E5D-AC8A-FB1C5E663B3D}" destId="{455B3312-466A-4CE9-AADD-27FD1F12A946}" srcOrd="1" destOrd="0" presId="urn:microsoft.com/office/officeart/2008/layout/LinedList"/>
    <dgm:cxn modelId="{6B2EE0A3-DA32-4AA5-81A9-1BBAA306CBC1}" type="presParOf" srcId="{9F226485-237F-44A4-BF6D-04689494DA1E}" destId="{8FEA5D9E-EE2E-4AA8-908D-396D8FF5CD80}" srcOrd="12" destOrd="0" presId="urn:microsoft.com/office/officeart/2008/layout/LinedList"/>
    <dgm:cxn modelId="{05DF5228-E078-4A14-8A53-4085D9979C48}" type="presParOf" srcId="{9F226485-237F-44A4-BF6D-04689494DA1E}" destId="{5E042CD5-798B-4233-A577-01AE68A0E51C}" srcOrd="13" destOrd="0" presId="urn:microsoft.com/office/officeart/2008/layout/LinedList"/>
    <dgm:cxn modelId="{6BD03D49-DC35-4E25-B3F7-244B2D812C87}" type="presParOf" srcId="{5E042CD5-798B-4233-A577-01AE68A0E51C}" destId="{27A40096-FAC6-4681-B029-66C047F8FBB3}" srcOrd="0" destOrd="0" presId="urn:microsoft.com/office/officeart/2008/layout/LinedList"/>
    <dgm:cxn modelId="{5C876B35-9E1A-48A8-942E-B19A35D125EC}" type="presParOf" srcId="{5E042CD5-798B-4233-A577-01AE68A0E51C}" destId="{4AE56885-4E08-4828-8B69-4A7C1F1835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3DA45-37A6-47A2-99FB-B75ECBE65AA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0E1FE2-A8CF-423F-9359-ACDC5C33E8EB}">
      <dgm:prSet/>
      <dgm:spPr/>
      <dgm:t>
        <a:bodyPr/>
        <a:lstStyle/>
        <a:p>
          <a:r>
            <a:rPr lang="pl-PL" dirty="0" err="1"/>
            <a:t>Eine</a:t>
          </a:r>
          <a:r>
            <a:rPr lang="pl-PL" dirty="0"/>
            <a:t> </a:t>
          </a:r>
          <a:r>
            <a:rPr lang="pl-PL" dirty="0" err="1"/>
            <a:t>Maschine</a:t>
          </a:r>
          <a:r>
            <a:rPr lang="pl-PL" dirty="0"/>
            <a:t> </a:t>
          </a:r>
          <a:r>
            <a:rPr lang="pl-PL" dirty="0" err="1"/>
            <a:t>die</a:t>
          </a:r>
          <a:r>
            <a:rPr lang="pl-PL" dirty="0"/>
            <a:t> 50.000 Euro </a:t>
          </a:r>
          <a:r>
            <a:rPr lang="pl-PL" dirty="0" err="1"/>
            <a:t>kostet</a:t>
          </a:r>
          <a:r>
            <a:rPr lang="pl-PL" dirty="0"/>
            <a:t> </a:t>
          </a:r>
          <a:r>
            <a:rPr lang="pl-PL" dirty="0" err="1"/>
            <a:t>und</a:t>
          </a:r>
          <a:r>
            <a:rPr lang="pl-PL" dirty="0"/>
            <a:t> 5 </a:t>
          </a:r>
          <a:r>
            <a:rPr lang="pl-PL" dirty="0" err="1"/>
            <a:t>Jahre</a:t>
          </a:r>
          <a:r>
            <a:rPr lang="pl-PL" dirty="0"/>
            <a:t> </a:t>
          </a:r>
          <a:r>
            <a:rPr lang="pl-PL" dirty="0" err="1"/>
            <a:t>genutzt</a:t>
          </a:r>
          <a:r>
            <a:rPr lang="pl-PL" dirty="0"/>
            <a:t> </a:t>
          </a:r>
          <a:r>
            <a:rPr lang="pl-PL" dirty="0" err="1"/>
            <a:t>werden</a:t>
          </a:r>
          <a:r>
            <a:rPr lang="pl-PL" dirty="0"/>
            <a:t> </a:t>
          </a:r>
          <a:r>
            <a:rPr lang="pl-PL" dirty="0" err="1"/>
            <a:t>soll</a:t>
          </a:r>
          <a:r>
            <a:rPr lang="pl-PL" dirty="0"/>
            <a:t>, </a:t>
          </a:r>
          <a:r>
            <a:rPr lang="pl-PL" dirty="0" err="1"/>
            <a:t>wird</a:t>
          </a:r>
          <a:r>
            <a:rPr lang="pl-PL" dirty="0"/>
            <a:t> im </a:t>
          </a:r>
          <a:r>
            <a:rPr lang="pl-PL" dirty="0" err="1"/>
            <a:t>Rahmen</a:t>
          </a:r>
          <a:r>
            <a:rPr lang="pl-PL" dirty="0"/>
            <a:t> der </a:t>
          </a:r>
          <a:r>
            <a:rPr lang="pl-PL" dirty="0" err="1"/>
            <a:t>linearen</a:t>
          </a:r>
          <a:r>
            <a:rPr lang="pl-PL" dirty="0"/>
            <a:t> Abschreibungsmethode in </a:t>
          </a:r>
          <a:r>
            <a:rPr lang="pl-PL" dirty="0" err="1"/>
            <a:t>jedem</a:t>
          </a:r>
          <a:r>
            <a:rPr lang="pl-PL" dirty="0"/>
            <a:t> </a:t>
          </a:r>
          <a:r>
            <a:rPr lang="pl-PL" dirty="0" err="1"/>
            <a:t>Jahr</a:t>
          </a:r>
          <a:r>
            <a:rPr lang="pl-PL" dirty="0"/>
            <a:t> </a:t>
          </a:r>
          <a:r>
            <a:rPr lang="pl-PL" dirty="0" err="1"/>
            <a:t>um</a:t>
          </a:r>
          <a:r>
            <a:rPr lang="pl-PL" dirty="0"/>
            <a:t> 10.000 Euro </a:t>
          </a:r>
          <a:r>
            <a:rPr lang="pl-PL" dirty="0" err="1"/>
            <a:t>abgeschrieben</a:t>
          </a:r>
          <a:r>
            <a:rPr lang="pl-PL" dirty="0"/>
            <a:t>.</a:t>
          </a:r>
          <a:endParaRPr lang="en-US" dirty="0"/>
        </a:p>
      </dgm:t>
    </dgm:pt>
    <dgm:pt modelId="{DE430EAB-D5A1-47FD-AEED-A9DBEC69A467}" type="parTrans" cxnId="{D9985441-A4B2-4A80-85E1-6F3F55FFE652}">
      <dgm:prSet/>
      <dgm:spPr/>
      <dgm:t>
        <a:bodyPr/>
        <a:lstStyle/>
        <a:p>
          <a:endParaRPr lang="en-US"/>
        </a:p>
      </dgm:t>
    </dgm:pt>
    <dgm:pt modelId="{255757E4-3FB1-43C4-806C-80C3BAF5F5E9}" type="sibTrans" cxnId="{D9985441-A4B2-4A80-85E1-6F3F55FFE652}">
      <dgm:prSet/>
      <dgm:spPr/>
      <dgm:t>
        <a:bodyPr/>
        <a:lstStyle/>
        <a:p>
          <a:endParaRPr lang="en-US"/>
        </a:p>
      </dgm:t>
    </dgm:pt>
    <dgm:pt modelId="{EA011A81-7F66-46CC-9CB0-7846F90D6A68}">
      <dgm:prSet/>
      <dgm:spPr/>
      <dgm:t>
        <a:bodyPr/>
        <a:lstStyle/>
        <a:p>
          <a:r>
            <a:rPr lang="pl-PL" dirty="0"/>
            <a:t>Der </a:t>
          </a:r>
          <a:r>
            <a:rPr lang="pl-PL" dirty="0" err="1"/>
            <a:t>Abschreibungsplan</a:t>
          </a:r>
          <a:r>
            <a:rPr lang="pl-PL" dirty="0"/>
            <a:t> </a:t>
          </a:r>
          <a:r>
            <a:rPr lang="pl-PL" dirty="0" err="1"/>
            <a:t>würde</a:t>
          </a:r>
          <a:r>
            <a:rPr lang="pl-PL" dirty="0"/>
            <a:t> in </a:t>
          </a:r>
          <a:r>
            <a:rPr lang="pl-PL" dirty="0" err="1"/>
            <a:t>diesem</a:t>
          </a:r>
          <a:r>
            <a:rPr lang="pl-PL" dirty="0"/>
            <a:t> Fall wie </a:t>
          </a:r>
          <a:r>
            <a:rPr lang="pl-PL" dirty="0" err="1"/>
            <a:t>folgt</a:t>
          </a:r>
          <a:r>
            <a:rPr lang="pl-PL" dirty="0"/>
            <a:t> </a:t>
          </a:r>
          <a:r>
            <a:rPr lang="pl-PL" dirty="0" err="1"/>
            <a:t>aussehen</a:t>
          </a:r>
          <a:r>
            <a:rPr lang="pl-PL" dirty="0"/>
            <a:t>:</a:t>
          </a:r>
          <a:endParaRPr lang="en-US" dirty="0"/>
        </a:p>
      </dgm:t>
    </dgm:pt>
    <dgm:pt modelId="{F40FB964-2060-4A48-8948-9A79E515E516}" type="parTrans" cxnId="{BBA0DDB2-EEA0-458D-AF0E-C6BA0C01876B}">
      <dgm:prSet/>
      <dgm:spPr/>
      <dgm:t>
        <a:bodyPr/>
        <a:lstStyle/>
        <a:p>
          <a:endParaRPr lang="en-US"/>
        </a:p>
      </dgm:t>
    </dgm:pt>
    <dgm:pt modelId="{D71BD74A-58B3-451A-A455-CF37CF37F697}" type="sibTrans" cxnId="{BBA0DDB2-EEA0-458D-AF0E-C6BA0C01876B}">
      <dgm:prSet/>
      <dgm:spPr/>
      <dgm:t>
        <a:bodyPr/>
        <a:lstStyle/>
        <a:p>
          <a:endParaRPr lang="en-US"/>
        </a:p>
      </dgm:t>
    </dgm:pt>
    <dgm:pt modelId="{4BC33D4E-6074-4EB6-AAED-D0127179DCE9}">
      <dgm:prSet/>
      <dgm:spPr/>
      <dgm:t>
        <a:bodyPr/>
        <a:lstStyle/>
        <a:p>
          <a:r>
            <a:rPr lang="pl-PL" dirty="0"/>
            <a:t>Die </a:t>
          </a:r>
          <a:r>
            <a:rPr lang="pl-PL" dirty="0" err="1"/>
            <a:t>Maschine</a:t>
          </a:r>
          <a:r>
            <a:rPr lang="pl-PL" dirty="0"/>
            <a:t> </a:t>
          </a:r>
          <a:r>
            <a:rPr lang="pl-PL" dirty="0" err="1"/>
            <a:t>ist</a:t>
          </a:r>
          <a:r>
            <a:rPr lang="pl-PL" dirty="0"/>
            <a:t> </a:t>
          </a:r>
          <a:r>
            <a:rPr lang="pl-PL" dirty="0" err="1"/>
            <a:t>laut</a:t>
          </a:r>
          <a:r>
            <a:rPr lang="pl-PL" dirty="0"/>
            <a:t> </a:t>
          </a:r>
          <a:r>
            <a:rPr lang="pl-PL" dirty="0" err="1"/>
            <a:t>linearer</a:t>
          </a:r>
          <a:r>
            <a:rPr lang="pl-PL" dirty="0"/>
            <a:t> Abschreibung </a:t>
          </a:r>
          <a:r>
            <a:rPr lang="pl-PL" dirty="0" err="1"/>
            <a:t>nach</a:t>
          </a:r>
          <a:r>
            <a:rPr lang="pl-PL" dirty="0"/>
            <a:t> </a:t>
          </a:r>
          <a:r>
            <a:rPr lang="pl-PL" dirty="0" err="1"/>
            <a:t>dem</a:t>
          </a:r>
          <a:r>
            <a:rPr lang="pl-PL" dirty="0"/>
            <a:t> </a:t>
          </a:r>
          <a:r>
            <a:rPr lang="pl-PL" dirty="0" err="1"/>
            <a:t>ersten</a:t>
          </a:r>
          <a:r>
            <a:rPr lang="pl-PL" dirty="0"/>
            <a:t> </a:t>
          </a:r>
          <a:r>
            <a:rPr lang="pl-PL" dirty="0" err="1"/>
            <a:t>Nutzungsjahr</a:t>
          </a:r>
          <a:r>
            <a:rPr lang="pl-PL" dirty="0"/>
            <a:t> nur </a:t>
          </a:r>
          <a:r>
            <a:rPr lang="pl-PL" dirty="0" err="1"/>
            <a:t>noch</a:t>
          </a:r>
          <a:r>
            <a:rPr lang="pl-PL" dirty="0"/>
            <a:t> 40.000 € </a:t>
          </a:r>
          <a:r>
            <a:rPr lang="pl-PL" dirty="0" err="1"/>
            <a:t>Wert</a:t>
          </a:r>
          <a:r>
            <a:rPr lang="pl-PL" dirty="0"/>
            <a:t>, </a:t>
          </a:r>
          <a:r>
            <a:rPr lang="pl-PL" dirty="0" err="1"/>
            <a:t>nach</a:t>
          </a:r>
          <a:r>
            <a:rPr lang="pl-PL" dirty="0"/>
            <a:t> </a:t>
          </a:r>
          <a:r>
            <a:rPr lang="pl-PL" dirty="0" err="1"/>
            <a:t>dem</a:t>
          </a:r>
          <a:r>
            <a:rPr lang="pl-PL" dirty="0"/>
            <a:t> </a:t>
          </a:r>
          <a:r>
            <a:rPr lang="pl-PL" dirty="0" err="1"/>
            <a:t>zweiten</a:t>
          </a:r>
          <a:r>
            <a:rPr lang="pl-PL" dirty="0"/>
            <a:t> </a:t>
          </a:r>
          <a:r>
            <a:rPr lang="pl-PL" dirty="0" err="1"/>
            <a:t>Jahr</a:t>
          </a:r>
          <a:r>
            <a:rPr lang="pl-PL" dirty="0"/>
            <a:t> der </a:t>
          </a:r>
          <a:r>
            <a:rPr lang="pl-PL" dirty="0" err="1"/>
            <a:t>Nutzung</a:t>
          </a:r>
          <a:r>
            <a:rPr lang="pl-PL" dirty="0"/>
            <a:t> nur </a:t>
          </a:r>
          <a:r>
            <a:rPr lang="pl-PL" dirty="0" err="1"/>
            <a:t>noch</a:t>
          </a:r>
          <a:r>
            <a:rPr lang="pl-PL" dirty="0"/>
            <a:t> 30.000 € .</a:t>
          </a:r>
          <a:endParaRPr lang="en-US" dirty="0"/>
        </a:p>
      </dgm:t>
    </dgm:pt>
    <dgm:pt modelId="{3812803D-1ECE-4698-9E6B-B4B5787B2541}" type="parTrans" cxnId="{C2268AA9-D092-4F75-BB60-12ABC8E73227}">
      <dgm:prSet/>
      <dgm:spPr/>
      <dgm:t>
        <a:bodyPr/>
        <a:lstStyle/>
        <a:p>
          <a:endParaRPr lang="en-US"/>
        </a:p>
      </dgm:t>
    </dgm:pt>
    <dgm:pt modelId="{44C9DD7C-F445-4F31-82A9-937F23E18650}" type="sibTrans" cxnId="{C2268AA9-D092-4F75-BB60-12ABC8E73227}">
      <dgm:prSet/>
      <dgm:spPr/>
      <dgm:t>
        <a:bodyPr/>
        <a:lstStyle/>
        <a:p>
          <a:endParaRPr lang="en-US"/>
        </a:p>
      </dgm:t>
    </dgm:pt>
    <dgm:pt modelId="{BC08077C-2C37-457C-BCDD-EB18E89AF41F}" type="pres">
      <dgm:prSet presAssocID="{A833DA45-37A6-47A2-99FB-B75ECBE65AA0}" presName="vert0" presStyleCnt="0">
        <dgm:presLayoutVars>
          <dgm:dir/>
          <dgm:animOne val="branch"/>
          <dgm:animLvl val="lvl"/>
        </dgm:presLayoutVars>
      </dgm:prSet>
      <dgm:spPr/>
    </dgm:pt>
    <dgm:pt modelId="{0CE2F9E5-F141-4F58-B971-D03C9271C1BB}" type="pres">
      <dgm:prSet presAssocID="{CD0E1FE2-A8CF-423F-9359-ACDC5C33E8EB}" presName="thickLine" presStyleLbl="alignNode1" presStyleIdx="0" presStyleCnt="3"/>
      <dgm:spPr/>
    </dgm:pt>
    <dgm:pt modelId="{2DCFFE8D-2BF8-4F4F-BB8B-EF3EBB9D82B9}" type="pres">
      <dgm:prSet presAssocID="{CD0E1FE2-A8CF-423F-9359-ACDC5C33E8EB}" presName="horz1" presStyleCnt="0"/>
      <dgm:spPr/>
    </dgm:pt>
    <dgm:pt modelId="{EED6CA96-E28D-47D9-AD34-F42E84FDDBD8}" type="pres">
      <dgm:prSet presAssocID="{CD0E1FE2-A8CF-423F-9359-ACDC5C33E8EB}" presName="tx1" presStyleLbl="revTx" presStyleIdx="0" presStyleCnt="3"/>
      <dgm:spPr/>
    </dgm:pt>
    <dgm:pt modelId="{FA1156E6-FDC7-44E4-A0D1-4F75F52F60BC}" type="pres">
      <dgm:prSet presAssocID="{CD0E1FE2-A8CF-423F-9359-ACDC5C33E8EB}" presName="vert1" presStyleCnt="0"/>
      <dgm:spPr/>
    </dgm:pt>
    <dgm:pt modelId="{28A05C4D-DD5B-40D6-B836-DBBF0B01CE65}" type="pres">
      <dgm:prSet presAssocID="{EA011A81-7F66-46CC-9CB0-7846F90D6A68}" presName="thickLine" presStyleLbl="alignNode1" presStyleIdx="1" presStyleCnt="3"/>
      <dgm:spPr/>
    </dgm:pt>
    <dgm:pt modelId="{6909516F-200B-4562-BF61-F47F46EE1030}" type="pres">
      <dgm:prSet presAssocID="{EA011A81-7F66-46CC-9CB0-7846F90D6A68}" presName="horz1" presStyleCnt="0"/>
      <dgm:spPr/>
    </dgm:pt>
    <dgm:pt modelId="{8254FDC2-C123-4AA4-B73F-FB28DE682E64}" type="pres">
      <dgm:prSet presAssocID="{EA011A81-7F66-46CC-9CB0-7846F90D6A68}" presName="tx1" presStyleLbl="revTx" presStyleIdx="1" presStyleCnt="3"/>
      <dgm:spPr/>
    </dgm:pt>
    <dgm:pt modelId="{44DD953D-6202-41EC-8872-A71541D6E70A}" type="pres">
      <dgm:prSet presAssocID="{EA011A81-7F66-46CC-9CB0-7846F90D6A68}" presName="vert1" presStyleCnt="0"/>
      <dgm:spPr/>
    </dgm:pt>
    <dgm:pt modelId="{D873D6C9-611D-430B-AB64-DED641090833}" type="pres">
      <dgm:prSet presAssocID="{4BC33D4E-6074-4EB6-AAED-D0127179DCE9}" presName="thickLine" presStyleLbl="alignNode1" presStyleIdx="2" presStyleCnt="3"/>
      <dgm:spPr/>
    </dgm:pt>
    <dgm:pt modelId="{33D2B5BE-0843-4510-8DF9-E7F9CB109830}" type="pres">
      <dgm:prSet presAssocID="{4BC33D4E-6074-4EB6-AAED-D0127179DCE9}" presName="horz1" presStyleCnt="0"/>
      <dgm:spPr/>
    </dgm:pt>
    <dgm:pt modelId="{1D60880C-D1AD-4A54-BB57-0F8E629C4B24}" type="pres">
      <dgm:prSet presAssocID="{4BC33D4E-6074-4EB6-AAED-D0127179DCE9}" presName="tx1" presStyleLbl="revTx" presStyleIdx="2" presStyleCnt="3"/>
      <dgm:spPr/>
    </dgm:pt>
    <dgm:pt modelId="{AC5005B8-8DD2-42D4-8DE4-8A2D09296259}" type="pres">
      <dgm:prSet presAssocID="{4BC33D4E-6074-4EB6-AAED-D0127179DCE9}" presName="vert1" presStyleCnt="0"/>
      <dgm:spPr/>
    </dgm:pt>
  </dgm:ptLst>
  <dgm:cxnLst>
    <dgm:cxn modelId="{309F7608-7432-41FC-9C3D-CCFEA65E4524}" type="presOf" srcId="{A833DA45-37A6-47A2-99FB-B75ECBE65AA0}" destId="{BC08077C-2C37-457C-BCDD-EB18E89AF41F}" srcOrd="0" destOrd="0" presId="urn:microsoft.com/office/officeart/2008/layout/LinedList"/>
    <dgm:cxn modelId="{D9985441-A4B2-4A80-85E1-6F3F55FFE652}" srcId="{A833DA45-37A6-47A2-99FB-B75ECBE65AA0}" destId="{CD0E1FE2-A8CF-423F-9359-ACDC5C33E8EB}" srcOrd="0" destOrd="0" parTransId="{DE430EAB-D5A1-47FD-AEED-A9DBEC69A467}" sibTransId="{255757E4-3FB1-43C4-806C-80C3BAF5F5E9}"/>
    <dgm:cxn modelId="{AB7D6275-816F-44D5-BC7A-33FD6CBCAA47}" type="presOf" srcId="{CD0E1FE2-A8CF-423F-9359-ACDC5C33E8EB}" destId="{EED6CA96-E28D-47D9-AD34-F42E84FDDBD8}" srcOrd="0" destOrd="0" presId="urn:microsoft.com/office/officeart/2008/layout/LinedList"/>
    <dgm:cxn modelId="{CEC924A9-C7AD-407D-A73D-145A8C0D440C}" type="presOf" srcId="{4BC33D4E-6074-4EB6-AAED-D0127179DCE9}" destId="{1D60880C-D1AD-4A54-BB57-0F8E629C4B24}" srcOrd="0" destOrd="0" presId="urn:microsoft.com/office/officeart/2008/layout/LinedList"/>
    <dgm:cxn modelId="{C2268AA9-D092-4F75-BB60-12ABC8E73227}" srcId="{A833DA45-37A6-47A2-99FB-B75ECBE65AA0}" destId="{4BC33D4E-6074-4EB6-AAED-D0127179DCE9}" srcOrd="2" destOrd="0" parTransId="{3812803D-1ECE-4698-9E6B-B4B5787B2541}" sibTransId="{44C9DD7C-F445-4F31-82A9-937F23E18650}"/>
    <dgm:cxn modelId="{BBA0DDB2-EEA0-458D-AF0E-C6BA0C01876B}" srcId="{A833DA45-37A6-47A2-99FB-B75ECBE65AA0}" destId="{EA011A81-7F66-46CC-9CB0-7846F90D6A68}" srcOrd="1" destOrd="0" parTransId="{F40FB964-2060-4A48-8948-9A79E515E516}" sibTransId="{D71BD74A-58B3-451A-A455-CF37CF37F697}"/>
    <dgm:cxn modelId="{2EFD94D7-5FFC-4CFB-A365-7E3D9C4B7111}" type="presOf" srcId="{EA011A81-7F66-46CC-9CB0-7846F90D6A68}" destId="{8254FDC2-C123-4AA4-B73F-FB28DE682E64}" srcOrd="0" destOrd="0" presId="urn:microsoft.com/office/officeart/2008/layout/LinedList"/>
    <dgm:cxn modelId="{9CF61FAC-D231-4E6F-BE31-800DA6EB4CA1}" type="presParOf" srcId="{BC08077C-2C37-457C-BCDD-EB18E89AF41F}" destId="{0CE2F9E5-F141-4F58-B971-D03C9271C1BB}" srcOrd="0" destOrd="0" presId="urn:microsoft.com/office/officeart/2008/layout/LinedList"/>
    <dgm:cxn modelId="{78E8BA13-BAE4-4F75-8AE8-E3BDDEFAAFFC}" type="presParOf" srcId="{BC08077C-2C37-457C-BCDD-EB18E89AF41F}" destId="{2DCFFE8D-2BF8-4F4F-BB8B-EF3EBB9D82B9}" srcOrd="1" destOrd="0" presId="urn:microsoft.com/office/officeart/2008/layout/LinedList"/>
    <dgm:cxn modelId="{C60E39A5-3856-47AA-977F-EE51033CE47C}" type="presParOf" srcId="{2DCFFE8D-2BF8-4F4F-BB8B-EF3EBB9D82B9}" destId="{EED6CA96-E28D-47D9-AD34-F42E84FDDBD8}" srcOrd="0" destOrd="0" presId="urn:microsoft.com/office/officeart/2008/layout/LinedList"/>
    <dgm:cxn modelId="{DADF7AD4-6668-4A69-B850-A89FDBE6F085}" type="presParOf" srcId="{2DCFFE8D-2BF8-4F4F-BB8B-EF3EBB9D82B9}" destId="{FA1156E6-FDC7-44E4-A0D1-4F75F52F60BC}" srcOrd="1" destOrd="0" presId="urn:microsoft.com/office/officeart/2008/layout/LinedList"/>
    <dgm:cxn modelId="{77462F68-107F-456B-ADDA-96BDB05C97C4}" type="presParOf" srcId="{BC08077C-2C37-457C-BCDD-EB18E89AF41F}" destId="{28A05C4D-DD5B-40D6-B836-DBBF0B01CE65}" srcOrd="2" destOrd="0" presId="urn:microsoft.com/office/officeart/2008/layout/LinedList"/>
    <dgm:cxn modelId="{7635D5ED-D68E-472F-882F-177C534A70E3}" type="presParOf" srcId="{BC08077C-2C37-457C-BCDD-EB18E89AF41F}" destId="{6909516F-200B-4562-BF61-F47F46EE1030}" srcOrd="3" destOrd="0" presId="urn:microsoft.com/office/officeart/2008/layout/LinedList"/>
    <dgm:cxn modelId="{0D7EC1DC-76DE-485C-AC09-9ABA0AA2F957}" type="presParOf" srcId="{6909516F-200B-4562-BF61-F47F46EE1030}" destId="{8254FDC2-C123-4AA4-B73F-FB28DE682E64}" srcOrd="0" destOrd="0" presId="urn:microsoft.com/office/officeart/2008/layout/LinedList"/>
    <dgm:cxn modelId="{808CC33B-D392-43EB-A908-9EFAC8B3A9E0}" type="presParOf" srcId="{6909516F-200B-4562-BF61-F47F46EE1030}" destId="{44DD953D-6202-41EC-8872-A71541D6E70A}" srcOrd="1" destOrd="0" presId="urn:microsoft.com/office/officeart/2008/layout/LinedList"/>
    <dgm:cxn modelId="{C011146A-A7F8-401E-93A4-F7990B431072}" type="presParOf" srcId="{BC08077C-2C37-457C-BCDD-EB18E89AF41F}" destId="{D873D6C9-611D-430B-AB64-DED641090833}" srcOrd="4" destOrd="0" presId="urn:microsoft.com/office/officeart/2008/layout/LinedList"/>
    <dgm:cxn modelId="{C637D89D-607A-414F-9A98-A1AE00D1ED32}" type="presParOf" srcId="{BC08077C-2C37-457C-BCDD-EB18E89AF41F}" destId="{33D2B5BE-0843-4510-8DF9-E7F9CB109830}" srcOrd="5" destOrd="0" presId="urn:microsoft.com/office/officeart/2008/layout/LinedList"/>
    <dgm:cxn modelId="{4B0A6C53-7119-4C6F-B1D5-7B4D3143CF2D}" type="presParOf" srcId="{33D2B5BE-0843-4510-8DF9-E7F9CB109830}" destId="{1D60880C-D1AD-4A54-BB57-0F8E629C4B24}" srcOrd="0" destOrd="0" presId="urn:microsoft.com/office/officeart/2008/layout/LinedList"/>
    <dgm:cxn modelId="{53310FBB-E5A3-47FF-8D86-EE621A22A9EF}" type="presParOf" srcId="{33D2B5BE-0843-4510-8DF9-E7F9CB109830}" destId="{AC5005B8-8DD2-42D4-8DE4-8A2D092962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B5DE6-9F03-4803-A52D-AA19C1AA2E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06A277-1418-4520-B50F-A5CFBD88EB1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Wenn</a:t>
          </a:r>
          <a:r>
            <a:rPr lang="pl-PL" dirty="0"/>
            <a:t> wir </a:t>
          </a:r>
          <a:r>
            <a:rPr lang="pl-PL" dirty="0" err="1"/>
            <a:t>also</a:t>
          </a:r>
          <a:r>
            <a:rPr lang="pl-PL" dirty="0"/>
            <a:t> </a:t>
          </a:r>
          <a:r>
            <a:rPr lang="pl-PL" dirty="0" err="1"/>
            <a:t>wieder</a:t>
          </a:r>
          <a:r>
            <a:rPr lang="pl-PL" dirty="0"/>
            <a:t> </a:t>
          </a:r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Maschine</a:t>
          </a:r>
          <a:r>
            <a:rPr lang="pl-PL" dirty="0"/>
            <a:t> mit </a:t>
          </a:r>
          <a:r>
            <a:rPr lang="pl-PL" dirty="0" err="1"/>
            <a:t>Anschaffungswert</a:t>
          </a:r>
          <a:r>
            <a:rPr lang="pl-PL" dirty="0"/>
            <a:t> von 50.000 Euro </a:t>
          </a:r>
          <a:r>
            <a:rPr lang="pl-PL" dirty="0" err="1"/>
            <a:t>anschauen</a:t>
          </a:r>
          <a:r>
            <a:rPr lang="pl-PL" dirty="0"/>
            <a:t>, </a:t>
          </a:r>
          <a:r>
            <a:rPr lang="pl-PL" dirty="0" err="1"/>
            <a:t>diese</a:t>
          </a:r>
          <a:r>
            <a:rPr lang="pl-PL" dirty="0"/>
            <a:t> </a:t>
          </a:r>
          <a:r>
            <a:rPr lang="pl-PL" dirty="0" err="1"/>
            <a:t>aber</a:t>
          </a:r>
          <a:r>
            <a:rPr lang="pl-PL" dirty="0"/>
            <a:t> </a:t>
          </a:r>
          <a:r>
            <a:rPr lang="pl-PL" dirty="0" err="1"/>
            <a:t>nun</a:t>
          </a:r>
          <a:r>
            <a:rPr lang="pl-PL" dirty="0"/>
            <a:t> </a:t>
          </a:r>
          <a:r>
            <a:rPr lang="pl-PL" dirty="0" err="1"/>
            <a:t>jährlich</a:t>
          </a:r>
          <a:r>
            <a:rPr lang="pl-PL" dirty="0"/>
            <a:t> </a:t>
          </a:r>
          <a:r>
            <a:rPr lang="pl-PL" dirty="0" err="1"/>
            <a:t>um</a:t>
          </a:r>
          <a:r>
            <a:rPr lang="pl-PL" dirty="0"/>
            <a:t> 20 % </a:t>
          </a:r>
          <a:r>
            <a:rPr lang="pl-PL" dirty="0" err="1"/>
            <a:t>abschrieben</a:t>
          </a:r>
          <a:r>
            <a:rPr lang="pl-PL" dirty="0"/>
            <a:t> </a:t>
          </a:r>
          <a:r>
            <a:rPr lang="pl-PL" dirty="0" err="1"/>
            <a:t>wird</a:t>
          </a:r>
          <a:r>
            <a:rPr lang="pl-PL" dirty="0"/>
            <a:t>, </a:t>
          </a:r>
          <a:r>
            <a:rPr lang="pl-PL" dirty="0" err="1"/>
            <a:t>sieht</a:t>
          </a:r>
          <a:r>
            <a:rPr lang="pl-PL" dirty="0"/>
            <a:t> der </a:t>
          </a:r>
          <a:r>
            <a:rPr lang="pl-PL" dirty="0" err="1"/>
            <a:t>Abschreibungsplan</a:t>
          </a:r>
          <a:r>
            <a:rPr lang="pl-PL" dirty="0"/>
            <a:t> wie </a:t>
          </a:r>
          <a:r>
            <a:rPr lang="pl-PL" dirty="0" err="1"/>
            <a:t>folgt</a:t>
          </a:r>
          <a:r>
            <a:rPr lang="pl-PL" dirty="0"/>
            <a:t> </a:t>
          </a:r>
          <a:r>
            <a:rPr lang="pl-PL" dirty="0" err="1"/>
            <a:t>aus</a:t>
          </a:r>
          <a:r>
            <a:rPr lang="pl-PL" dirty="0"/>
            <a:t>:</a:t>
          </a:r>
          <a:endParaRPr lang="en-US" dirty="0"/>
        </a:p>
      </dgm:t>
    </dgm:pt>
    <dgm:pt modelId="{42DCC5E5-1AE9-42BF-9757-ABEDFA438EA7}" type="parTrans" cxnId="{D4B3AC0A-C388-4A2E-98A3-7698100AC7CC}">
      <dgm:prSet/>
      <dgm:spPr/>
      <dgm:t>
        <a:bodyPr/>
        <a:lstStyle/>
        <a:p>
          <a:endParaRPr lang="en-US"/>
        </a:p>
      </dgm:t>
    </dgm:pt>
    <dgm:pt modelId="{7B6C66D9-C9C7-451A-B9D6-C71846C9F47E}" type="sibTrans" cxnId="{D4B3AC0A-C388-4A2E-98A3-7698100AC7CC}">
      <dgm:prSet/>
      <dgm:spPr/>
      <dgm:t>
        <a:bodyPr/>
        <a:lstStyle/>
        <a:p>
          <a:endParaRPr lang="en-US"/>
        </a:p>
      </dgm:t>
    </dgm:pt>
    <dgm:pt modelId="{5FA1A056-408D-4A25-93BE-FEABFED0B51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Nach</a:t>
          </a:r>
          <a:r>
            <a:rPr lang="pl-PL" dirty="0"/>
            <a:t> </a:t>
          </a:r>
          <a:r>
            <a:rPr lang="pl-PL" dirty="0" err="1"/>
            <a:t>dem</a:t>
          </a:r>
          <a:r>
            <a:rPr lang="pl-PL" dirty="0"/>
            <a:t> </a:t>
          </a:r>
          <a:r>
            <a:rPr lang="pl-PL" dirty="0" err="1"/>
            <a:t>ersten</a:t>
          </a:r>
          <a:r>
            <a:rPr lang="pl-PL" dirty="0"/>
            <a:t> </a:t>
          </a:r>
          <a:r>
            <a:rPr lang="pl-PL" dirty="0" err="1"/>
            <a:t>Jahr</a:t>
          </a:r>
          <a:r>
            <a:rPr lang="pl-PL" dirty="0"/>
            <a:t> der Abschreibung </a:t>
          </a:r>
          <a:r>
            <a:rPr lang="pl-PL" dirty="0" err="1"/>
            <a:t>sinkt</a:t>
          </a:r>
          <a:r>
            <a:rPr lang="pl-PL" dirty="0"/>
            <a:t> der </a:t>
          </a:r>
          <a:r>
            <a:rPr lang="pl-PL" dirty="0" err="1"/>
            <a:t>Wert</a:t>
          </a:r>
          <a:r>
            <a:rPr lang="pl-PL" dirty="0"/>
            <a:t> der </a:t>
          </a:r>
          <a:r>
            <a:rPr lang="pl-PL" dirty="0" err="1"/>
            <a:t>Maschine</a:t>
          </a:r>
          <a:r>
            <a:rPr lang="pl-PL" dirty="0"/>
            <a:t> </a:t>
          </a:r>
          <a:r>
            <a:rPr lang="pl-PL" dirty="0" err="1"/>
            <a:t>auf</a:t>
          </a:r>
          <a:r>
            <a:rPr lang="pl-PL" dirty="0"/>
            <a:t> 35.000 €. In den </a:t>
          </a:r>
          <a:r>
            <a:rPr lang="pl-PL" dirty="0" err="1"/>
            <a:t>Folgejahren</a:t>
          </a:r>
          <a:r>
            <a:rPr lang="pl-PL" dirty="0"/>
            <a:t> </a:t>
          </a:r>
          <a:r>
            <a:rPr lang="pl-PL" dirty="0" err="1"/>
            <a:t>sinkt</a:t>
          </a:r>
          <a:r>
            <a:rPr lang="pl-PL" dirty="0"/>
            <a:t> der </a:t>
          </a:r>
          <a:r>
            <a:rPr lang="pl-PL" dirty="0" err="1"/>
            <a:t>Wert</a:t>
          </a:r>
          <a:r>
            <a:rPr lang="pl-PL" dirty="0"/>
            <a:t> </a:t>
          </a:r>
          <a:r>
            <a:rPr lang="pl-PL" dirty="0" err="1"/>
            <a:t>aufgrund</a:t>
          </a:r>
          <a:r>
            <a:rPr lang="pl-PL" dirty="0"/>
            <a:t> </a:t>
          </a:r>
          <a:r>
            <a:rPr lang="pl-PL" dirty="0" err="1"/>
            <a:t>nachlassender</a:t>
          </a:r>
          <a:r>
            <a:rPr lang="pl-PL" dirty="0"/>
            <a:t> </a:t>
          </a:r>
          <a:r>
            <a:rPr lang="pl-PL" dirty="0" err="1"/>
            <a:t>Nachfragen</a:t>
          </a:r>
          <a:r>
            <a:rPr lang="pl-PL" dirty="0"/>
            <a:t> </a:t>
          </a:r>
          <a:r>
            <a:rPr lang="pl-PL" dirty="0" err="1"/>
            <a:t>immer</a:t>
          </a:r>
          <a:r>
            <a:rPr lang="pl-PL" dirty="0"/>
            <a:t> </a:t>
          </a:r>
          <a:r>
            <a:rPr lang="pl-PL" dirty="0" err="1"/>
            <a:t>weniger</a:t>
          </a:r>
          <a:r>
            <a:rPr lang="pl-PL" dirty="0"/>
            <a:t> </a:t>
          </a:r>
          <a:r>
            <a:rPr lang="pl-PL" dirty="0" err="1"/>
            <a:t>schnell</a:t>
          </a:r>
          <a:r>
            <a:rPr lang="pl-PL" dirty="0"/>
            <a:t>.</a:t>
          </a:r>
          <a:endParaRPr lang="en-US" dirty="0"/>
        </a:p>
      </dgm:t>
    </dgm:pt>
    <dgm:pt modelId="{D7449986-D1DF-4D62-BAD9-2820605862E1}" type="parTrans" cxnId="{972CD0DB-BCC0-489D-931F-0234F27856B4}">
      <dgm:prSet/>
      <dgm:spPr/>
      <dgm:t>
        <a:bodyPr/>
        <a:lstStyle/>
        <a:p>
          <a:endParaRPr lang="en-US"/>
        </a:p>
      </dgm:t>
    </dgm:pt>
    <dgm:pt modelId="{1ED9615C-D012-4C60-8E65-B1768CC1F490}" type="sibTrans" cxnId="{972CD0DB-BCC0-489D-931F-0234F27856B4}">
      <dgm:prSet/>
      <dgm:spPr/>
      <dgm:t>
        <a:bodyPr/>
        <a:lstStyle/>
        <a:p>
          <a:endParaRPr lang="en-US"/>
        </a:p>
      </dgm:t>
    </dgm:pt>
    <dgm:pt modelId="{E0202DDA-B765-409B-9258-DA5D55D1DEF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Neben</a:t>
          </a:r>
          <a:r>
            <a:rPr lang="pl-PL" dirty="0"/>
            <a:t> der </a:t>
          </a:r>
          <a:r>
            <a:rPr lang="pl-PL" dirty="0" err="1"/>
            <a:t>geometrisch-degressiven</a:t>
          </a:r>
          <a:r>
            <a:rPr lang="pl-PL" dirty="0"/>
            <a:t> Abschreibung, </a:t>
          </a:r>
          <a:r>
            <a:rPr lang="pl-PL" dirty="0" err="1"/>
            <a:t>bei</a:t>
          </a:r>
          <a:r>
            <a:rPr lang="pl-PL" dirty="0"/>
            <a:t> der </a:t>
          </a:r>
          <a:r>
            <a:rPr lang="pl-PL" dirty="0" err="1"/>
            <a:t>der</a:t>
          </a:r>
          <a:r>
            <a:rPr lang="pl-PL" dirty="0"/>
            <a:t> </a:t>
          </a:r>
          <a:r>
            <a:rPr lang="pl-PL" dirty="0" err="1"/>
            <a:t>Abschreibungsbetrag</a:t>
          </a:r>
          <a:r>
            <a:rPr lang="pl-PL" dirty="0"/>
            <a:t> </a:t>
          </a:r>
          <a:r>
            <a:rPr lang="pl-PL" dirty="0" err="1"/>
            <a:t>jährlich</a:t>
          </a:r>
          <a:r>
            <a:rPr lang="pl-PL" dirty="0"/>
            <a:t> </a:t>
          </a:r>
          <a:r>
            <a:rPr lang="pl-PL" dirty="0" err="1"/>
            <a:t>um</a:t>
          </a:r>
          <a:r>
            <a:rPr lang="pl-PL" dirty="0"/>
            <a:t> </a:t>
          </a:r>
          <a:r>
            <a:rPr lang="pl-PL" dirty="0" err="1"/>
            <a:t>denselben</a:t>
          </a:r>
          <a:r>
            <a:rPr lang="pl-PL" dirty="0"/>
            <a:t> </a:t>
          </a:r>
          <a:r>
            <a:rPr lang="pl-PL" dirty="0" err="1"/>
            <a:t>Prozentsatz</a:t>
          </a:r>
          <a:r>
            <a:rPr lang="pl-PL" dirty="0"/>
            <a:t> </a:t>
          </a:r>
          <a:r>
            <a:rPr lang="pl-PL" dirty="0" err="1"/>
            <a:t>sinkt</a:t>
          </a:r>
          <a:r>
            <a:rPr lang="pl-PL" dirty="0"/>
            <a:t>, </a:t>
          </a:r>
          <a:r>
            <a:rPr lang="pl-PL" dirty="0" err="1"/>
            <a:t>gibt</a:t>
          </a:r>
          <a:r>
            <a:rPr lang="pl-PL" dirty="0"/>
            <a:t> es </a:t>
          </a:r>
          <a:r>
            <a:rPr lang="pl-PL" dirty="0" err="1"/>
            <a:t>auch</a:t>
          </a:r>
          <a:r>
            <a:rPr lang="pl-PL" dirty="0"/>
            <a:t> </a:t>
          </a:r>
          <a:r>
            <a:rPr lang="pl-PL" dirty="0" err="1"/>
            <a:t>noch</a:t>
          </a:r>
          <a:r>
            <a:rPr lang="pl-PL" dirty="0"/>
            <a:t> </a:t>
          </a:r>
          <a:r>
            <a:rPr lang="pl-PL" dirty="0" err="1"/>
            <a:t>eine</a:t>
          </a:r>
          <a:r>
            <a:rPr lang="pl-PL" dirty="0"/>
            <a:t> </a:t>
          </a:r>
          <a:r>
            <a:rPr lang="pl-PL" dirty="0" err="1"/>
            <a:t>andere</a:t>
          </a:r>
          <a:r>
            <a:rPr lang="pl-PL" dirty="0"/>
            <a:t> </a:t>
          </a:r>
          <a:r>
            <a:rPr lang="pl-PL" dirty="0" err="1"/>
            <a:t>Forme</a:t>
          </a:r>
          <a:r>
            <a:rPr lang="pl-PL" dirty="0"/>
            <a:t> der </a:t>
          </a:r>
          <a:r>
            <a:rPr lang="pl-PL" dirty="0" err="1"/>
            <a:t>degressiven</a:t>
          </a:r>
          <a:r>
            <a:rPr lang="pl-PL" dirty="0"/>
            <a:t> Abschreibung: Die </a:t>
          </a:r>
          <a:r>
            <a:rPr lang="pl-PL" dirty="0" err="1"/>
            <a:t>arithemtisch-degressive</a:t>
          </a:r>
          <a:r>
            <a:rPr lang="pl-PL" dirty="0"/>
            <a:t> Abschreibung. </a:t>
          </a:r>
          <a:r>
            <a:rPr lang="pl-PL" dirty="0" err="1"/>
            <a:t>Dabei</a:t>
          </a:r>
          <a:r>
            <a:rPr lang="pl-PL" dirty="0"/>
            <a:t> </a:t>
          </a:r>
          <a:r>
            <a:rPr lang="pl-PL" dirty="0" err="1"/>
            <a:t>sinkt</a:t>
          </a:r>
          <a:r>
            <a:rPr lang="pl-PL" dirty="0"/>
            <a:t> der </a:t>
          </a:r>
          <a:r>
            <a:rPr lang="pl-PL" dirty="0" err="1"/>
            <a:t>Abschreibungsbetrag</a:t>
          </a:r>
          <a:r>
            <a:rPr lang="pl-PL" dirty="0"/>
            <a:t> </a:t>
          </a:r>
          <a:r>
            <a:rPr lang="pl-PL" dirty="0" err="1"/>
            <a:t>jährlich</a:t>
          </a:r>
          <a:r>
            <a:rPr lang="pl-PL" dirty="0"/>
            <a:t> </a:t>
          </a:r>
          <a:r>
            <a:rPr lang="pl-PL" dirty="0" err="1"/>
            <a:t>um</a:t>
          </a:r>
          <a:r>
            <a:rPr lang="pl-PL" dirty="0"/>
            <a:t> </a:t>
          </a:r>
          <a:r>
            <a:rPr lang="pl-PL" dirty="0" err="1"/>
            <a:t>denselben</a:t>
          </a:r>
          <a:r>
            <a:rPr lang="pl-PL" dirty="0"/>
            <a:t> </a:t>
          </a:r>
          <a:r>
            <a:rPr lang="pl-PL" dirty="0" err="1"/>
            <a:t>Betrag</a:t>
          </a:r>
          <a:r>
            <a:rPr lang="pl-PL" dirty="0"/>
            <a:t>.</a:t>
          </a:r>
          <a:endParaRPr lang="en-US" dirty="0"/>
        </a:p>
      </dgm:t>
    </dgm:pt>
    <dgm:pt modelId="{87B525BC-B05A-4ECB-BFFA-23D81D373F8F}" type="parTrans" cxnId="{6320BC39-052D-4176-ABF0-F92A369B69E6}">
      <dgm:prSet/>
      <dgm:spPr/>
      <dgm:t>
        <a:bodyPr/>
        <a:lstStyle/>
        <a:p>
          <a:endParaRPr lang="en-US"/>
        </a:p>
      </dgm:t>
    </dgm:pt>
    <dgm:pt modelId="{9B9F2336-3212-4263-8600-16F9A7F06E3E}" type="sibTrans" cxnId="{6320BC39-052D-4176-ABF0-F92A369B69E6}">
      <dgm:prSet/>
      <dgm:spPr/>
      <dgm:t>
        <a:bodyPr/>
        <a:lstStyle/>
        <a:p>
          <a:endParaRPr lang="en-US"/>
        </a:p>
      </dgm:t>
    </dgm:pt>
    <dgm:pt modelId="{9D88FB6B-49B3-49F5-824F-D071B6CD73BD}" type="pres">
      <dgm:prSet presAssocID="{CBAB5DE6-9F03-4803-A52D-AA19C1AA2E41}" presName="root" presStyleCnt="0">
        <dgm:presLayoutVars>
          <dgm:dir/>
          <dgm:resizeHandles val="exact"/>
        </dgm:presLayoutVars>
      </dgm:prSet>
      <dgm:spPr/>
    </dgm:pt>
    <dgm:pt modelId="{A6BE1A45-238D-4C2E-8970-5F7A09FA9D6A}" type="pres">
      <dgm:prSet presAssocID="{D806A277-1418-4520-B50F-A5CFBD88EB12}" presName="compNode" presStyleCnt="0"/>
      <dgm:spPr/>
    </dgm:pt>
    <dgm:pt modelId="{92AD7735-C3F3-4C4E-9C81-22FBBCBBE70C}" type="pres">
      <dgm:prSet presAssocID="{D806A277-1418-4520-B50F-A5CFBD88EB12}" presName="bgRect" presStyleLbl="bgShp" presStyleIdx="0" presStyleCnt="3"/>
      <dgm:spPr/>
    </dgm:pt>
    <dgm:pt modelId="{2A566E00-F53C-4E34-96BE-06446D6F00A9}" type="pres">
      <dgm:prSet presAssocID="{D806A277-1418-4520-B50F-A5CFBD88EB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7BFE0CD2-A453-4BFA-8D5D-88809BA92CB5}" type="pres">
      <dgm:prSet presAssocID="{D806A277-1418-4520-B50F-A5CFBD88EB12}" presName="spaceRect" presStyleCnt="0"/>
      <dgm:spPr/>
    </dgm:pt>
    <dgm:pt modelId="{EB5697BE-1948-41B3-8AE6-DC00491ECC32}" type="pres">
      <dgm:prSet presAssocID="{D806A277-1418-4520-B50F-A5CFBD88EB12}" presName="parTx" presStyleLbl="revTx" presStyleIdx="0" presStyleCnt="3">
        <dgm:presLayoutVars>
          <dgm:chMax val="0"/>
          <dgm:chPref val="0"/>
        </dgm:presLayoutVars>
      </dgm:prSet>
      <dgm:spPr/>
    </dgm:pt>
    <dgm:pt modelId="{8BB0E841-9AD0-4D5A-85A4-6C7BA854CE13}" type="pres">
      <dgm:prSet presAssocID="{7B6C66D9-C9C7-451A-B9D6-C71846C9F47E}" presName="sibTrans" presStyleCnt="0"/>
      <dgm:spPr/>
    </dgm:pt>
    <dgm:pt modelId="{768DA9CC-0DBD-4914-B2C4-C94AF843F99A}" type="pres">
      <dgm:prSet presAssocID="{5FA1A056-408D-4A25-93BE-FEABFED0B51A}" presName="compNode" presStyleCnt="0"/>
      <dgm:spPr/>
    </dgm:pt>
    <dgm:pt modelId="{6585EA2E-4401-49EB-BA96-34D0B93543B8}" type="pres">
      <dgm:prSet presAssocID="{5FA1A056-408D-4A25-93BE-FEABFED0B51A}" presName="bgRect" presStyleLbl="bgShp" presStyleIdx="1" presStyleCnt="3"/>
      <dgm:spPr/>
    </dgm:pt>
    <dgm:pt modelId="{EBEE57E7-5A93-4DFB-B9F7-1BC5BD1DDA6A}" type="pres">
      <dgm:prSet presAssocID="{5FA1A056-408D-4A25-93BE-FEABFED0B5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581B92AB-7625-44B9-A1DA-ECDBD35B2686}" type="pres">
      <dgm:prSet presAssocID="{5FA1A056-408D-4A25-93BE-FEABFED0B51A}" presName="spaceRect" presStyleCnt="0"/>
      <dgm:spPr/>
    </dgm:pt>
    <dgm:pt modelId="{B7D79D2C-4A22-4B77-975B-F9A747853EB0}" type="pres">
      <dgm:prSet presAssocID="{5FA1A056-408D-4A25-93BE-FEABFED0B51A}" presName="parTx" presStyleLbl="revTx" presStyleIdx="1" presStyleCnt="3">
        <dgm:presLayoutVars>
          <dgm:chMax val="0"/>
          <dgm:chPref val="0"/>
        </dgm:presLayoutVars>
      </dgm:prSet>
      <dgm:spPr/>
    </dgm:pt>
    <dgm:pt modelId="{2FEC622C-2686-48CB-BD5A-90EEBC71E919}" type="pres">
      <dgm:prSet presAssocID="{1ED9615C-D012-4C60-8E65-B1768CC1F490}" presName="sibTrans" presStyleCnt="0"/>
      <dgm:spPr/>
    </dgm:pt>
    <dgm:pt modelId="{03F2BC5F-EA56-4C02-A0D4-4E6820FB3717}" type="pres">
      <dgm:prSet presAssocID="{E0202DDA-B765-409B-9258-DA5D55D1DEF6}" presName="compNode" presStyleCnt="0"/>
      <dgm:spPr/>
    </dgm:pt>
    <dgm:pt modelId="{234E0393-0D25-47BE-88F0-53721B483E75}" type="pres">
      <dgm:prSet presAssocID="{E0202DDA-B765-409B-9258-DA5D55D1DEF6}" presName="bgRect" presStyleLbl="bgShp" presStyleIdx="2" presStyleCnt="3"/>
      <dgm:spPr/>
    </dgm:pt>
    <dgm:pt modelId="{4460915B-6F5E-4D20-84CD-9235CF1F3134}" type="pres">
      <dgm:prSet presAssocID="{E0202DDA-B765-409B-9258-DA5D55D1DE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ia"/>
        </a:ext>
      </dgm:extLst>
    </dgm:pt>
    <dgm:pt modelId="{F18E6BA3-C597-4502-B033-16ECFD823AB3}" type="pres">
      <dgm:prSet presAssocID="{E0202DDA-B765-409B-9258-DA5D55D1DEF6}" presName="spaceRect" presStyleCnt="0"/>
      <dgm:spPr/>
    </dgm:pt>
    <dgm:pt modelId="{81A7CAB4-F66B-4317-B64E-975477F52F40}" type="pres">
      <dgm:prSet presAssocID="{E0202DDA-B765-409B-9258-DA5D55D1DE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C50A04-F055-49C1-AE49-B91912D62938}" type="presOf" srcId="{E0202DDA-B765-409B-9258-DA5D55D1DEF6}" destId="{81A7CAB4-F66B-4317-B64E-975477F52F40}" srcOrd="0" destOrd="0" presId="urn:microsoft.com/office/officeart/2018/2/layout/IconVerticalSolidList"/>
    <dgm:cxn modelId="{D4B3AC0A-C388-4A2E-98A3-7698100AC7CC}" srcId="{CBAB5DE6-9F03-4803-A52D-AA19C1AA2E41}" destId="{D806A277-1418-4520-B50F-A5CFBD88EB12}" srcOrd="0" destOrd="0" parTransId="{42DCC5E5-1AE9-42BF-9757-ABEDFA438EA7}" sibTransId="{7B6C66D9-C9C7-451A-B9D6-C71846C9F47E}"/>
    <dgm:cxn modelId="{981BD827-8157-43C3-9017-537EBFE5F87F}" type="presOf" srcId="{CBAB5DE6-9F03-4803-A52D-AA19C1AA2E41}" destId="{9D88FB6B-49B3-49F5-824F-D071B6CD73BD}" srcOrd="0" destOrd="0" presId="urn:microsoft.com/office/officeart/2018/2/layout/IconVerticalSolidList"/>
    <dgm:cxn modelId="{6320BC39-052D-4176-ABF0-F92A369B69E6}" srcId="{CBAB5DE6-9F03-4803-A52D-AA19C1AA2E41}" destId="{E0202DDA-B765-409B-9258-DA5D55D1DEF6}" srcOrd="2" destOrd="0" parTransId="{87B525BC-B05A-4ECB-BFFA-23D81D373F8F}" sibTransId="{9B9F2336-3212-4263-8600-16F9A7F06E3E}"/>
    <dgm:cxn modelId="{C741CC6B-7698-45D7-86A0-EA6951D393E7}" type="presOf" srcId="{5FA1A056-408D-4A25-93BE-FEABFED0B51A}" destId="{B7D79D2C-4A22-4B77-975B-F9A747853EB0}" srcOrd="0" destOrd="0" presId="urn:microsoft.com/office/officeart/2018/2/layout/IconVerticalSolidList"/>
    <dgm:cxn modelId="{6420E483-188E-4887-99D5-0A2E5B21C082}" type="presOf" srcId="{D806A277-1418-4520-B50F-A5CFBD88EB12}" destId="{EB5697BE-1948-41B3-8AE6-DC00491ECC32}" srcOrd="0" destOrd="0" presId="urn:microsoft.com/office/officeart/2018/2/layout/IconVerticalSolidList"/>
    <dgm:cxn modelId="{972CD0DB-BCC0-489D-931F-0234F27856B4}" srcId="{CBAB5DE6-9F03-4803-A52D-AA19C1AA2E41}" destId="{5FA1A056-408D-4A25-93BE-FEABFED0B51A}" srcOrd="1" destOrd="0" parTransId="{D7449986-D1DF-4D62-BAD9-2820605862E1}" sibTransId="{1ED9615C-D012-4C60-8E65-B1768CC1F490}"/>
    <dgm:cxn modelId="{4A631EAA-F5C2-4F1A-9412-C2076584BEC2}" type="presParOf" srcId="{9D88FB6B-49B3-49F5-824F-D071B6CD73BD}" destId="{A6BE1A45-238D-4C2E-8970-5F7A09FA9D6A}" srcOrd="0" destOrd="0" presId="urn:microsoft.com/office/officeart/2018/2/layout/IconVerticalSolidList"/>
    <dgm:cxn modelId="{8E41B0A5-D2DF-4796-8755-E72F88F95947}" type="presParOf" srcId="{A6BE1A45-238D-4C2E-8970-5F7A09FA9D6A}" destId="{92AD7735-C3F3-4C4E-9C81-22FBBCBBE70C}" srcOrd="0" destOrd="0" presId="urn:microsoft.com/office/officeart/2018/2/layout/IconVerticalSolidList"/>
    <dgm:cxn modelId="{CE8131B7-6F1A-406B-AC66-63A3D91651B0}" type="presParOf" srcId="{A6BE1A45-238D-4C2E-8970-5F7A09FA9D6A}" destId="{2A566E00-F53C-4E34-96BE-06446D6F00A9}" srcOrd="1" destOrd="0" presId="urn:microsoft.com/office/officeart/2018/2/layout/IconVerticalSolidList"/>
    <dgm:cxn modelId="{82BBC321-A347-48F8-9BD4-557B2FD96072}" type="presParOf" srcId="{A6BE1A45-238D-4C2E-8970-5F7A09FA9D6A}" destId="{7BFE0CD2-A453-4BFA-8D5D-88809BA92CB5}" srcOrd="2" destOrd="0" presId="urn:microsoft.com/office/officeart/2018/2/layout/IconVerticalSolidList"/>
    <dgm:cxn modelId="{EEF258DA-5F96-4215-A57F-6F6FA8230631}" type="presParOf" srcId="{A6BE1A45-238D-4C2E-8970-5F7A09FA9D6A}" destId="{EB5697BE-1948-41B3-8AE6-DC00491ECC32}" srcOrd="3" destOrd="0" presId="urn:microsoft.com/office/officeart/2018/2/layout/IconVerticalSolidList"/>
    <dgm:cxn modelId="{04312328-7DB9-474C-AB76-1F29D18184CC}" type="presParOf" srcId="{9D88FB6B-49B3-49F5-824F-D071B6CD73BD}" destId="{8BB0E841-9AD0-4D5A-85A4-6C7BA854CE13}" srcOrd="1" destOrd="0" presId="urn:microsoft.com/office/officeart/2018/2/layout/IconVerticalSolidList"/>
    <dgm:cxn modelId="{12A0375B-DCD4-465D-B1A0-CE033BB8226D}" type="presParOf" srcId="{9D88FB6B-49B3-49F5-824F-D071B6CD73BD}" destId="{768DA9CC-0DBD-4914-B2C4-C94AF843F99A}" srcOrd="2" destOrd="0" presId="urn:microsoft.com/office/officeart/2018/2/layout/IconVerticalSolidList"/>
    <dgm:cxn modelId="{BC4F1D5D-FE58-40FB-BFE6-36ADC658899A}" type="presParOf" srcId="{768DA9CC-0DBD-4914-B2C4-C94AF843F99A}" destId="{6585EA2E-4401-49EB-BA96-34D0B93543B8}" srcOrd="0" destOrd="0" presId="urn:microsoft.com/office/officeart/2018/2/layout/IconVerticalSolidList"/>
    <dgm:cxn modelId="{55962DB1-6F21-47CC-8D2E-184D4E624138}" type="presParOf" srcId="{768DA9CC-0DBD-4914-B2C4-C94AF843F99A}" destId="{EBEE57E7-5A93-4DFB-B9F7-1BC5BD1DDA6A}" srcOrd="1" destOrd="0" presId="urn:microsoft.com/office/officeart/2018/2/layout/IconVerticalSolidList"/>
    <dgm:cxn modelId="{D71CD813-74D0-454C-AFE4-006E8C109416}" type="presParOf" srcId="{768DA9CC-0DBD-4914-B2C4-C94AF843F99A}" destId="{581B92AB-7625-44B9-A1DA-ECDBD35B2686}" srcOrd="2" destOrd="0" presId="urn:microsoft.com/office/officeart/2018/2/layout/IconVerticalSolidList"/>
    <dgm:cxn modelId="{DE97E691-D249-429F-8BD7-BB52704D2383}" type="presParOf" srcId="{768DA9CC-0DBD-4914-B2C4-C94AF843F99A}" destId="{B7D79D2C-4A22-4B77-975B-F9A747853EB0}" srcOrd="3" destOrd="0" presId="urn:microsoft.com/office/officeart/2018/2/layout/IconVerticalSolidList"/>
    <dgm:cxn modelId="{9EACA488-7B57-42F4-99BC-29D8EE089D09}" type="presParOf" srcId="{9D88FB6B-49B3-49F5-824F-D071B6CD73BD}" destId="{2FEC622C-2686-48CB-BD5A-90EEBC71E919}" srcOrd="3" destOrd="0" presId="urn:microsoft.com/office/officeart/2018/2/layout/IconVerticalSolidList"/>
    <dgm:cxn modelId="{14A1630D-15E7-41DA-92FF-E8BFED1FB886}" type="presParOf" srcId="{9D88FB6B-49B3-49F5-824F-D071B6CD73BD}" destId="{03F2BC5F-EA56-4C02-A0D4-4E6820FB3717}" srcOrd="4" destOrd="0" presId="urn:microsoft.com/office/officeart/2018/2/layout/IconVerticalSolidList"/>
    <dgm:cxn modelId="{D559B62E-0BD9-42DF-BB3E-4DD2F6151002}" type="presParOf" srcId="{03F2BC5F-EA56-4C02-A0D4-4E6820FB3717}" destId="{234E0393-0D25-47BE-88F0-53721B483E75}" srcOrd="0" destOrd="0" presId="urn:microsoft.com/office/officeart/2018/2/layout/IconVerticalSolidList"/>
    <dgm:cxn modelId="{1E0DC700-402B-41C6-9EBD-1BF001FC7BC6}" type="presParOf" srcId="{03F2BC5F-EA56-4C02-A0D4-4E6820FB3717}" destId="{4460915B-6F5E-4D20-84CD-9235CF1F3134}" srcOrd="1" destOrd="0" presId="urn:microsoft.com/office/officeart/2018/2/layout/IconVerticalSolidList"/>
    <dgm:cxn modelId="{B611CB56-A079-4499-840B-1D99B872A097}" type="presParOf" srcId="{03F2BC5F-EA56-4C02-A0D4-4E6820FB3717}" destId="{F18E6BA3-C597-4502-B033-16ECFD823AB3}" srcOrd="2" destOrd="0" presId="urn:microsoft.com/office/officeart/2018/2/layout/IconVerticalSolidList"/>
    <dgm:cxn modelId="{E4EE5036-9DE1-45B8-90AE-FFBBD8B0665B}" type="presParOf" srcId="{03F2BC5F-EA56-4C02-A0D4-4E6820FB3717}" destId="{81A7CAB4-F66B-4317-B64E-975477F52F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91BD3-3ED4-4FC8-8378-EDE488300C5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05728C-180C-401E-8013-5985A549C5E1}">
      <dgm:prSet/>
      <dgm:spPr/>
      <dgm:t>
        <a:bodyPr/>
        <a:lstStyle/>
        <a:p>
          <a:r>
            <a:rPr lang="pl-PL" dirty="0" err="1"/>
            <a:t>Wieder</a:t>
          </a:r>
          <a:r>
            <a:rPr lang="pl-PL" dirty="0"/>
            <a:t> </a:t>
          </a:r>
          <a:r>
            <a:rPr lang="pl-PL" dirty="0" err="1"/>
            <a:t>soll</a:t>
          </a:r>
          <a:r>
            <a:rPr lang="pl-PL" dirty="0"/>
            <a:t> </a:t>
          </a:r>
          <a:r>
            <a:rPr lang="pl-PL" dirty="0" err="1"/>
            <a:t>unsere</a:t>
          </a:r>
          <a:r>
            <a:rPr lang="pl-PL" dirty="0"/>
            <a:t> </a:t>
          </a:r>
          <a:r>
            <a:rPr lang="pl-PL" dirty="0" err="1"/>
            <a:t>Maschine</a:t>
          </a:r>
          <a:r>
            <a:rPr lang="pl-PL" dirty="0"/>
            <a:t> im </a:t>
          </a:r>
          <a:r>
            <a:rPr lang="pl-PL" dirty="0" err="1"/>
            <a:t>Wert</a:t>
          </a:r>
          <a:r>
            <a:rPr lang="pl-PL" dirty="0"/>
            <a:t> von 50.000 Euro </a:t>
          </a:r>
          <a:r>
            <a:rPr lang="pl-PL" dirty="0" err="1"/>
            <a:t>als</a:t>
          </a:r>
          <a:r>
            <a:rPr lang="pl-PL" dirty="0"/>
            <a:t> Beispiel </a:t>
          </a:r>
          <a:r>
            <a:rPr lang="pl-PL" dirty="0" err="1"/>
            <a:t>dienen</a:t>
          </a:r>
          <a:r>
            <a:rPr lang="pl-PL" dirty="0"/>
            <a:t>.</a:t>
          </a:r>
          <a:endParaRPr lang="en-US" dirty="0"/>
        </a:p>
      </dgm:t>
    </dgm:pt>
    <dgm:pt modelId="{626865C3-E70C-4C61-A3F9-C68788137813}" type="parTrans" cxnId="{EFBAAC72-35E1-4349-9A23-9A438F51724B}">
      <dgm:prSet/>
      <dgm:spPr/>
      <dgm:t>
        <a:bodyPr/>
        <a:lstStyle/>
        <a:p>
          <a:endParaRPr lang="en-US"/>
        </a:p>
      </dgm:t>
    </dgm:pt>
    <dgm:pt modelId="{DEE74247-D5A2-4E9B-AC18-A9BBE9CE950A}" type="sibTrans" cxnId="{EFBAAC72-35E1-4349-9A23-9A438F51724B}">
      <dgm:prSet/>
      <dgm:spPr/>
      <dgm:t>
        <a:bodyPr/>
        <a:lstStyle/>
        <a:p>
          <a:endParaRPr lang="en-US"/>
        </a:p>
      </dgm:t>
    </dgm:pt>
    <dgm:pt modelId="{C5DB9BFB-0959-452A-B579-5F9A8FECE5D6}">
      <dgm:prSet/>
      <dgm:spPr/>
      <dgm:t>
        <a:bodyPr/>
        <a:lstStyle/>
        <a:p>
          <a:r>
            <a:rPr lang="pl-PL" dirty="0"/>
            <a:t>Wir </a:t>
          </a:r>
          <a:r>
            <a:rPr lang="pl-PL" dirty="0" err="1"/>
            <a:t>wissen</a:t>
          </a:r>
          <a:r>
            <a:rPr lang="pl-PL" dirty="0"/>
            <a:t> </a:t>
          </a:r>
          <a:r>
            <a:rPr lang="pl-PL" dirty="0" err="1"/>
            <a:t>nun</a:t>
          </a:r>
          <a:r>
            <a:rPr lang="pl-PL" dirty="0"/>
            <a:t> </a:t>
          </a:r>
          <a:r>
            <a:rPr lang="pl-PL" dirty="0" err="1"/>
            <a:t>außerdem</a:t>
          </a:r>
          <a:r>
            <a:rPr lang="pl-PL" dirty="0"/>
            <a:t>, </a:t>
          </a:r>
          <a:r>
            <a:rPr lang="pl-PL" dirty="0" err="1"/>
            <a:t>dass</a:t>
          </a:r>
          <a:r>
            <a:rPr lang="pl-PL" dirty="0"/>
            <a:t> </a:t>
          </a:r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Maschine</a:t>
          </a:r>
          <a:r>
            <a:rPr lang="pl-PL" dirty="0"/>
            <a:t> in </a:t>
          </a:r>
          <a:r>
            <a:rPr lang="pl-PL" dirty="0" err="1"/>
            <a:t>ihrer</a:t>
          </a:r>
          <a:r>
            <a:rPr lang="pl-PL" dirty="0"/>
            <a:t> </a:t>
          </a:r>
          <a:r>
            <a:rPr lang="pl-PL" dirty="0" err="1"/>
            <a:t>Nutzungsdauer</a:t>
          </a:r>
          <a:r>
            <a:rPr lang="pl-PL" dirty="0"/>
            <a:t> </a:t>
          </a:r>
          <a:r>
            <a:rPr lang="pl-PL" dirty="0" err="1"/>
            <a:t>insgesamt</a:t>
          </a:r>
          <a:r>
            <a:rPr lang="pl-PL" dirty="0"/>
            <a:t> 50.000 </a:t>
          </a:r>
          <a:r>
            <a:rPr lang="pl-PL" dirty="0" err="1"/>
            <a:t>Schrauben</a:t>
          </a:r>
          <a:r>
            <a:rPr lang="pl-PL" dirty="0"/>
            <a:t> </a:t>
          </a:r>
          <a:r>
            <a:rPr lang="pl-PL" dirty="0" err="1"/>
            <a:t>produzieren</a:t>
          </a:r>
          <a:r>
            <a:rPr lang="pl-PL" dirty="0"/>
            <a:t> kann. </a:t>
          </a:r>
          <a:r>
            <a:rPr lang="pl-PL" dirty="0" err="1"/>
            <a:t>Für</a:t>
          </a:r>
          <a:r>
            <a:rPr lang="pl-PL" dirty="0"/>
            <a:t> </a:t>
          </a:r>
          <a:r>
            <a:rPr lang="pl-PL" dirty="0" err="1"/>
            <a:t>jede</a:t>
          </a:r>
          <a:r>
            <a:rPr lang="pl-PL" dirty="0"/>
            <a:t> in </a:t>
          </a:r>
          <a:r>
            <a:rPr lang="pl-PL" dirty="0" err="1"/>
            <a:t>einer</a:t>
          </a:r>
          <a:r>
            <a:rPr lang="pl-PL" dirty="0"/>
            <a:t> </a:t>
          </a:r>
          <a:r>
            <a:rPr lang="pl-PL" dirty="0" err="1"/>
            <a:t>Periode</a:t>
          </a:r>
          <a:r>
            <a:rPr lang="pl-PL" dirty="0"/>
            <a:t> </a:t>
          </a:r>
          <a:r>
            <a:rPr lang="pl-PL" dirty="0" err="1"/>
            <a:t>produzierte</a:t>
          </a:r>
          <a:r>
            <a:rPr lang="pl-PL" dirty="0"/>
            <a:t> </a:t>
          </a:r>
          <a:r>
            <a:rPr lang="pl-PL" dirty="0" err="1"/>
            <a:t>Schraube</a:t>
          </a:r>
          <a:r>
            <a:rPr lang="pl-PL" dirty="0"/>
            <a:t> </a:t>
          </a:r>
          <a:r>
            <a:rPr lang="pl-PL" dirty="0" err="1"/>
            <a:t>wird</a:t>
          </a:r>
          <a:r>
            <a:rPr lang="pl-PL" dirty="0"/>
            <a:t> </a:t>
          </a:r>
          <a:r>
            <a:rPr lang="pl-PL" dirty="0" err="1"/>
            <a:t>daher</a:t>
          </a:r>
          <a:r>
            <a:rPr lang="pl-PL" dirty="0"/>
            <a:t> </a:t>
          </a:r>
          <a:r>
            <a:rPr lang="pl-PL" dirty="0" err="1"/>
            <a:t>eine</a:t>
          </a:r>
          <a:r>
            <a:rPr lang="pl-PL" dirty="0"/>
            <a:t> Abschreibung von </a:t>
          </a:r>
          <a:r>
            <a:rPr lang="pl-PL" dirty="0" err="1"/>
            <a:t>einem</a:t>
          </a:r>
          <a:r>
            <a:rPr lang="pl-PL" dirty="0"/>
            <a:t> Euro </a:t>
          </a:r>
          <a:r>
            <a:rPr lang="pl-PL" dirty="0" err="1"/>
            <a:t>vorgenommen</a:t>
          </a:r>
          <a:r>
            <a:rPr lang="pl-PL" dirty="0"/>
            <a:t>. Der </a:t>
          </a:r>
          <a:r>
            <a:rPr lang="pl-PL" dirty="0" err="1"/>
            <a:t>Abschreibungsplan</a:t>
          </a:r>
          <a:r>
            <a:rPr lang="pl-PL" dirty="0"/>
            <a:t> </a:t>
          </a:r>
          <a:r>
            <a:rPr lang="pl-PL" dirty="0" err="1"/>
            <a:t>sieht</a:t>
          </a:r>
          <a:r>
            <a:rPr lang="pl-PL" dirty="0"/>
            <a:t> </a:t>
          </a:r>
          <a:r>
            <a:rPr lang="pl-PL" dirty="0" err="1"/>
            <a:t>nun</a:t>
          </a:r>
          <a:r>
            <a:rPr lang="pl-PL" dirty="0"/>
            <a:t> wie </a:t>
          </a:r>
          <a:r>
            <a:rPr lang="pl-PL" dirty="0" err="1"/>
            <a:t>folgt</a:t>
          </a:r>
          <a:r>
            <a:rPr lang="pl-PL" dirty="0"/>
            <a:t> </a:t>
          </a:r>
          <a:r>
            <a:rPr lang="pl-PL" dirty="0" err="1"/>
            <a:t>aus</a:t>
          </a:r>
          <a:r>
            <a:rPr lang="pl-PL" dirty="0"/>
            <a:t>:</a:t>
          </a:r>
          <a:endParaRPr lang="en-US" dirty="0"/>
        </a:p>
      </dgm:t>
    </dgm:pt>
    <dgm:pt modelId="{3129B81D-1DE6-4973-9B73-256DEFEA77A4}" type="parTrans" cxnId="{B5730BC1-5E13-431A-8B6B-42BD5AB4311F}">
      <dgm:prSet/>
      <dgm:spPr/>
      <dgm:t>
        <a:bodyPr/>
        <a:lstStyle/>
        <a:p>
          <a:endParaRPr lang="en-US"/>
        </a:p>
      </dgm:t>
    </dgm:pt>
    <dgm:pt modelId="{8DF22F92-B18F-4CC2-9203-7A4F75E9B1DA}" type="sibTrans" cxnId="{B5730BC1-5E13-431A-8B6B-42BD5AB4311F}">
      <dgm:prSet/>
      <dgm:spPr/>
      <dgm:t>
        <a:bodyPr/>
        <a:lstStyle/>
        <a:p>
          <a:endParaRPr lang="en-US"/>
        </a:p>
      </dgm:t>
    </dgm:pt>
    <dgm:pt modelId="{36AF839B-3C4A-4458-A25C-C59251BD1EE4}">
      <dgm:prSet/>
      <dgm:spPr/>
      <dgm:t>
        <a:bodyPr/>
        <a:lstStyle/>
        <a:p>
          <a:r>
            <a:rPr lang="pl-PL" dirty="0"/>
            <a:t>Analog </a:t>
          </a:r>
          <a:r>
            <a:rPr lang="pl-PL" dirty="0" err="1"/>
            <a:t>zu</a:t>
          </a:r>
          <a:r>
            <a:rPr lang="pl-PL" dirty="0"/>
            <a:t> der </a:t>
          </a:r>
          <a:r>
            <a:rPr lang="pl-PL" dirty="0" err="1"/>
            <a:t>Anzahl</a:t>
          </a:r>
          <a:r>
            <a:rPr lang="pl-PL" dirty="0"/>
            <a:t> </a:t>
          </a:r>
          <a:r>
            <a:rPr lang="pl-PL" dirty="0" err="1"/>
            <a:t>produzierter</a:t>
          </a:r>
          <a:r>
            <a:rPr lang="pl-PL" dirty="0"/>
            <a:t> </a:t>
          </a:r>
          <a:r>
            <a:rPr lang="pl-PL" dirty="0" err="1"/>
            <a:t>Schrauben</a:t>
          </a:r>
          <a:r>
            <a:rPr lang="pl-PL" dirty="0"/>
            <a:t> </a:t>
          </a:r>
          <a:r>
            <a:rPr lang="pl-PL" dirty="0" err="1"/>
            <a:t>wird</a:t>
          </a:r>
          <a:r>
            <a:rPr lang="pl-PL" dirty="0"/>
            <a:t> </a:t>
          </a:r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Maschine</a:t>
          </a:r>
          <a:r>
            <a:rPr lang="pl-PL" dirty="0"/>
            <a:t> </a:t>
          </a:r>
          <a:r>
            <a:rPr lang="pl-PL" dirty="0" err="1"/>
            <a:t>nach</a:t>
          </a:r>
          <a:r>
            <a:rPr lang="pl-PL" dirty="0"/>
            <a:t> </a:t>
          </a:r>
          <a:r>
            <a:rPr lang="pl-PL" dirty="0" err="1"/>
            <a:t>jedem</a:t>
          </a:r>
          <a:r>
            <a:rPr lang="pl-PL" dirty="0"/>
            <a:t> </a:t>
          </a:r>
          <a:r>
            <a:rPr lang="pl-PL" dirty="0" err="1"/>
            <a:t>Jahr</a:t>
          </a:r>
          <a:r>
            <a:rPr lang="pl-PL" dirty="0"/>
            <a:t> </a:t>
          </a:r>
          <a:r>
            <a:rPr lang="pl-PL" dirty="0" err="1"/>
            <a:t>also</a:t>
          </a:r>
          <a:r>
            <a:rPr lang="pl-PL" dirty="0"/>
            <a:t> </a:t>
          </a:r>
          <a:r>
            <a:rPr lang="pl-PL" dirty="0" err="1"/>
            <a:t>stärker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</a:t>
          </a:r>
          <a:r>
            <a:rPr lang="pl-PL" dirty="0" err="1"/>
            <a:t>schwächer</a:t>
          </a:r>
          <a:r>
            <a:rPr lang="pl-PL" dirty="0"/>
            <a:t> </a:t>
          </a:r>
          <a:r>
            <a:rPr lang="pl-PL" dirty="0" err="1"/>
            <a:t>abgeschrieben</a:t>
          </a:r>
          <a:r>
            <a:rPr lang="pl-PL" dirty="0"/>
            <a:t>.</a:t>
          </a:r>
          <a:endParaRPr lang="en-US" dirty="0"/>
        </a:p>
      </dgm:t>
    </dgm:pt>
    <dgm:pt modelId="{89F2E700-A199-46F9-B497-FF8BE7F260D3}" type="parTrans" cxnId="{145AA65A-7432-4FD7-AF49-93C609F75E1A}">
      <dgm:prSet/>
      <dgm:spPr/>
      <dgm:t>
        <a:bodyPr/>
        <a:lstStyle/>
        <a:p>
          <a:endParaRPr lang="en-US"/>
        </a:p>
      </dgm:t>
    </dgm:pt>
    <dgm:pt modelId="{EAF3963A-8169-492C-8363-247FDD125605}" type="sibTrans" cxnId="{145AA65A-7432-4FD7-AF49-93C609F75E1A}">
      <dgm:prSet/>
      <dgm:spPr/>
      <dgm:t>
        <a:bodyPr/>
        <a:lstStyle/>
        <a:p>
          <a:endParaRPr lang="en-US"/>
        </a:p>
      </dgm:t>
    </dgm:pt>
    <dgm:pt modelId="{0449C3B0-B585-46CF-8F08-4FB2BD8CF611}" type="pres">
      <dgm:prSet presAssocID="{F3391BD3-3ED4-4FC8-8378-EDE488300C56}" presName="Name0" presStyleCnt="0">
        <dgm:presLayoutVars>
          <dgm:dir/>
          <dgm:animLvl val="lvl"/>
          <dgm:resizeHandles val="exact"/>
        </dgm:presLayoutVars>
      </dgm:prSet>
      <dgm:spPr/>
    </dgm:pt>
    <dgm:pt modelId="{4FAAA8CC-924B-448C-99E9-DC4236A6F58E}" type="pres">
      <dgm:prSet presAssocID="{36AF839B-3C4A-4458-A25C-C59251BD1EE4}" presName="boxAndChildren" presStyleCnt="0"/>
      <dgm:spPr/>
    </dgm:pt>
    <dgm:pt modelId="{4E33B502-1706-4D98-855F-2159C44B5796}" type="pres">
      <dgm:prSet presAssocID="{36AF839B-3C4A-4458-A25C-C59251BD1EE4}" presName="parentTextBox" presStyleLbl="node1" presStyleIdx="0" presStyleCnt="3"/>
      <dgm:spPr/>
    </dgm:pt>
    <dgm:pt modelId="{F9422EF5-A0A2-42AD-B738-CC9FF13134B5}" type="pres">
      <dgm:prSet presAssocID="{8DF22F92-B18F-4CC2-9203-7A4F75E9B1DA}" presName="sp" presStyleCnt="0"/>
      <dgm:spPr/>
    </dgm:pt>
    <dgm:pt modelId="{05A66DCE-B304-4501-A6A7-4D634EF334FF}" type="pres">
      <dgm:prSet presAssocID="{C5DB9BFB-0959-452A-B579-5F9A8FECE5D6}" presName="arrowAndChildren" presStyleCnt="0"/>
      <dgm:spPr/>
    </dgm:pt>
    <dgm:pt modelId="{1074FF0E-9D35-434B-BD72-68AA04E5CFD6}" type="pres">
      <dgm:prSet presAssocID="{C5DB9BFB-0959-452A-B579-5F9A8FECE5D6}" presName="parentTextArrow" presStyleLbl="node1" presStyleIdx="1" presStyleCnt="3"/>
      <dgm:spPr/>
    </dgm:pt>
    <dgm:pt modelId="{D2057E98-3702-45A0-BA80-6B4C9B38A0FD}" type="pres">
      <dgm:prSet presAssocID="{DEE74247-D5A2-4E9B-AC18-A9BBE9CE950A}" presName="sp" presStyleCnt="0"/>
      <dgm:spPr/>
    </dgm:pt>
    <dgm:pt modelId="{BEAD5DC9-5800-4EAB-8F75-3F927D48DDDE}" type="pres">
      <dgm:prSet presAssocID="{D205728C-180C-401E-8013-5985A549C5E1}" presName="arrowAndChildren" presStyleCnt="0"/>
      <dgm:spPr/>
    </dgm:pt>
    <dgm:pt modelId="{286203AC-48F7-4BE6-8C67-277C534E0372}" type="pres">
      <dgm:prSet presAssocID="{D205728C-180C-401E-8013-5985A549C5E1}" presName="parentTextArrow" presStyleLbl="node1" presStyleIdx="2" presStyleCnt="3"/>
      <dgm:spPr/>
    </dgm:pt>
  </dgm:ptLst>
  <dgm:cxnLst>
    <dgm:cxn modelId="{EFBAAC72-35E1-4349-9A23-9A438F51724B}" srcId="{F3391BD3-3ED4-4FC8-8378-EDE488300C56}" destId="{D205728C-180C-401E-8013-5985A549C5E1}" srcOrd="0" destOrd="0" parTransId="{626865C3-E70C-4C61-A3F9-C68788137813}" sibTransId="{DEE74247-D5A2-4E9B-AC18-A9BBE9CE950A}"/>
    <dgm:cxn modelId="{145AA65A-7432-4FD7-AF49-93C609F75E1A}" srcId="{F3391BD3-3ED4-4FC8-8378-EDE488300C56}" destId="{36AF839B-3C4A-4458-A25C-C59251BD1EE4}" srcOrd="2" destOrd="0" parTransId="{89F2E700-A199-46F9-B497-FF8BE7F260D3}" sibTransId="{EAF3963A-8169-492C-8363-247FDD125605}"/>
    <dgm:cxn modelId="{3B20F094-025F-4F78-8986-1F6ED08C4DE1}" type="presOf" srcId="{D205728C-180C-401E-8013-5985A549C5E1}" destId="{286203AC-48F7-4BE6-8C67-277C534E0372}" srcOrd="0" destOrd="0" presId="urn:microsoft.com/office/officeart/2005/8/layout/process4"/>
    <dgm:cxn modelId="{EE64D4A6-9230-47AD-B3C1-430916023C7D}" type="presOf" srcId="{C5DB9BFB-0959-452A-B579-5F9A8FECE5D6}" destId="{1074FF0E-9D35-434B-BD72-68AA04E5CFD6}" srcOrd="0" destOrd="0" presId="urn:microsoft.com/office/officeart/2005/8/layout/process4"/>
    <dgm:cxn modelId="{F02BA3B6-84A3-444B-A41B-7DEAF5904FB8}" type="presOf" srcId="{F3391BD3-3ED4-4FC8-8378-EDE488300C56}" destId="{0449C3B0-B585-46CF-8F08-4FB2BD8CF611}" srcOrd="0" destOrd="0" presId="urn:microsoft.com/office/officeart/2005/8/layout/process4"/>
    <dgm:cxn modelId="{B5730BC1-5E13-431A-8B6B-42BD5AB4311F}" srcId="{F3391BD3-3ED4-4FC8-8378-EDE488300C56}" destId="{C5DB9BFB-0959-452A-B579-5F9A8FECE5D6}" srcOrd="1" destOrd="0" parTransId="{3129B81D-1DE6-4973-9B73-256DEFEA77A4}" sibTransId="{8DF22F92-B18F-4CC2-9203-7A4F75E9B1DA}"/>
    <dgm:cxn modelId="{98DC5CF9-2D0C-471D-AE23-C1C815860CD7}" type="presOf" srcId="{36AF839B-3C4A-4458-A25C-C59251BD1EE4}" destId="{4E33B502-1706-4D98-855F-2159C44B5796}" srcOrd="0" destOrd="0" presId="urn:microsoft.com/office/officeart/2005/8/layout/process4"/>
    <dgm:cxn modelId="{7E14C21D-A000-4FC1-B669-4D965FAD754F}" type="presParOf" srcId="{0449C3B0-B585-46CF-8F08-4FB2BD8CF611}" destId="{4FAAA8CC-924B-448C-99E9-DC4236A6F58E}" srcOrd="0" destOrd="0" presId="urn:microsoft.com/office/officeart/2005/8/layout/process4"/>
    <dgm:cxn modelId="{E298C3BF-948A-42D9-9D4A-EBD73B4E4F0B}" type="presParOf" srcId="{4FAAA8CC-924B-448C-99E9-DC4236A6F58E}" destId="{4E33B502-1706-4D98-855F-2159C44B5796}" srcOrd="0" destOrd="0" presId="urn:microsoft.com/office/officeart/2005/8/layout/process4"/>
    <dgm:cxn modelId="{E0F9B589-1FB8-4170-A96E-360DC2B6BA8F}" type="presParOf" srcId="{0449C3B0-B585-46CF-8F08-4FB2BD8CF611}" destId="{F9422EF5-A0A2-42AD-B738-CC9FF13134B5}" srcOrd="1" destOrd="0" presId="urn:microsoft.com/office/officeart/2005/8/layout/process4"/>
    <dgm:cxn modelId="{B7E02A12-53E8-45D2-926A-82052E0E5A08}" type="presParOf" srcId="{0449C3B0-B585-46CF-8F08-4FB2BD8CF611}" destId="{05A66DCE-B304-4501-A6A7-4D634EF334FF}" srcOrd="2" destOrd="0" presId="urn:microsoft.com/office/officeart/2005/8/layout/process4"/>
    <dgm:cxn modelId="{B3B23ADC-A643-4838-90A0-E3D36E875771}" type="presParOf" srcId="{05A66DCE-B304-4501-A6A7-4D634EF334FF}" destId="{1074FF0E-9D35-434B-BD72-68AA04E5CFD6}" srcOrd="0" destOrd="0" presId="urn:microsoft.com/office/officeart/2005/8/layout/process4"/>
    <dgm:cxn modelId="{EAF9B691-25FD-4770-A8DB-459369229F0D}" type="presParOf" srcId="{0449C3B0-B585-46CF-8F08-4FB2BD8CF611}" destId="{D2057E98-3702-45A0-BA80-6B4C9B38A0FD}" srcOrd="3" destOrd="0" presId="urn:microsoft.com/office/officeart/2005/8/layout/process4"/>
    <dgm:cxn modelId="{4119429F-5EC3-4FA9-8FB3-C6817BED1F2C}" type="presParOf" srcId="{0449C3B0-B585-46CF-8F08-4FB2BD8CF611}" destId="{BEAD5DC9-5800-4EAB-8F75-3F927D48DDDE}" srcOrd="4" destOrd="0" presId="urn:microsoft.com/office/officeart/2005/8/layout/process4"/>
    <dgm:cxn modelId="{5C3E731E-CB1F-4096-83C1-81C8739AB613}" type="presParOf" srcId="{BEAD5DC9-5800-4EAB-8F75-3F927D48DDDE}" destId="{286203AC-48F7-4BE6-8C67-277C534E03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E0303-2A37-4D95-A005-02599EBAE22F}">
      <dsp:nvSpPr>
        <dsp:cNvPr id="0" name=""/>
        <dsp:cNvSpPr/>
      </dsp:nvSpPr>
      <dsp:spPr>
        <a:xfrm>
          <a:off x="0" y="435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39BD8-B9E4-4EFC-86C4-55A6B3E72A3B}">
      <dsp:nvSpPr>
        <dsp:cNvPr id="0" name=""/>
        <dsp:cNvSpPr/>
      </dsp:nvSpPr>
      <dsp:spPr>
        <a:xfrm>
          <a:off x="0" y="435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Definition Abschreibungsmethode</a:t>
          </a:r>
          <a:endParaRPr lang="en-US" sz="2300" kern="1200" dirty="0"/>
        </a:p>
      </dsp:txBody>
      <dsp:txXfrm>
        <a:off x="0" y="435"/>
        <a:ext cx="10325000" cy="509080"/>
      </dsp:txXfrm>
    </dsp:sp>
    <dsp:sp modelId="{23608165-B42F-4FEB-A855-103FB431CC5A}">
      <dsp:nvSpPr>
        <dsp:cNvPr id="0" name=""/>
        <dsp:cNvSpPr/>
      </dsp:nvSpPr>
      <dsp:spPr>
        <a:xfrm>
          <a:off x="0" y="509515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D8D89-F98F-470F-9C9A-585AD6D616AE}">
      <dsp:nvSpPr>
        <dsp:cNvPr id="0" name=""/>
        <dsp:cNvSpPr/>
      </dsp:nvSpPr>
      <dsp:spPr>
        <a:xfrm>
          <a:off x="0" y="509515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Welche </a:t>
          </a:r>
          <a:r>
            <a:rPr lang="pl-PL" sz="2300" kern="1200" dirty="0" err="1"/>
            <a:t>Abschreibungsmethoden</a:t>
          </a:r>
          <a:r>
            <a:rPr lang="pl-PL" sz="2300" kern="1200" dirty="0"/>
            <a:t> </a:t>
          </a:r>
          <a:r>
            <a:rPr lang="pl-PL" sz="2300" kern="1200" dirty="0" err="1"/>
            <a:t>gibt</a:t>
          </a:r>
          <a:r>
            <a:rPr lang="pl-PL" sz="2300" kern="1200" dirty="0"/>
            <a:t> es?</a:t>
          </a:r>
          <a:endParaRPr lang="en-US" sz="2300" kern="1200" dirty="0"/>
        </a:p>
      </dsp:txBody>
      <dsp:txXfrm>
        <a:off x="0" y="509515"/>
        <a:ext cx="10325000" cy="509080"/>
      </dsp:txXfrm>
    </dsp:sp>
    <dsp:sp modelId="{23AB740C-A1A0-40D1-9400-F3AD4DA9B8E4}">
      <dsp:nvSpPr>
        <dsp:cNvPr id="0" name=""/>
        <dsp:cNvSpPr/>
      </dsp:nvSpPr>
      <dsp:spPr>
        <a:xfrm>
          <a:off x="0" y="1018596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C1860-B98C-40DD-9225-8470BF330466}">
      <dsp:nvSpPr>
        <dsp:cNvPr id="0" name=""/>
        <dsp:cNvSpPr/>
      </dsp:nvSpPr>
      <dsp:spPr>
        <a:xfrm>
          <a:off x="0" y="1018596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Lineare Abschreibung</a:t>
          </a:r>
          <a:endParaRPr lang="en-US" sz="2300" kern="1200"/>
        </a:p>
      </dsp:txBody>
      <dsp:txXfrm>
        <a:off x="0" y="1018596"/>
        <a:ext cx="10325000" cy="509080"/>
      </dsp:txXfrm>
    </dsp:sp>
    <dsp:sp modelId="{BF5339C3-C1CD-4B7C-BDA5-3D8ED8C3E774}">
      <dsp:nvSpPr>
        <dsp:cNvPr id="0" name=""/>
        <dsp:cNvSpPr/>
      </dsp:nvSpPr>
      <dsp:spPr>
        <a:xfrm>
          <a:off x="0" y="1527677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DCBE8-2048-434E-9994-DDB2FC257B40}">
      <dsp:nvSpPr>
        <dsp:cNvPr id="0" name=""/>
        <dsp:cNvSpPr/>
      </dsp:nvSpPr>
      <dsp:spPr>
        <a:xfrm>
          <a:off x="0" y="1527677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Degressive Abschreibung</a:t>
          </a:r>
          <a:endParaRPr lang="en-US" sz="2300" kern="1200" dirty="0"/>
        </a:p>
      </dsp:txBody>
      <dsp:txXfrm>
        <a:off x="0" y="1527677"/>
        <a:ext cx="10325000" cy="509080"/>
      </dsp:txXfrm>
    </dsp:sp>
    <dsp:sp modelId="{2BD73D8B-7C2F-44E0-98E5-9B950DB8E4D4}">
      <dsp:nvSpPr>
        <dsp:cNvPr id="0" name=""/>
        <dsp:cNvSpPr/>
      </dsp:nvSpPr>
      <dsp:spPr>
        <a:xfrm>
          <a:off x="0" y="2036758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123AC-2C1A-4EF8-863B-6BA83D579870}">
      <dsp:nvSpPr>
        <dsp:cNvPr id="0" name=""/>
        <dsp:cNvSpPr/>
      </dsp:nvSpPr>
      <dsp:spPr>
        <a:xfrm>
          <a:off x="0" y="2036758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Progressive Abschreibung</a:t>
          </a:r>
          <a:endParaRPr lang="en-US" sz="2300" kern="1200"/>
        </a:p>
      </dsp:txBody>
      <dsp:txXfrm>
        <a:off x="0" y="2036758"/>
        <a:ext cx="10325000" cy="509080"/>
      </dsp:txXfrm>
    </dsp:sp>
    <dsp:sp modelId="{742CCA68-E220-44A1-98CC-C2858033078E}">
      <dsp:nvSpPr>
        <dsp:cNvPr id="0" name=""/>
        <dsp:cNvSpPr/>
      </dsp:nvSpPr>
      <dsp:spPr>
        <a:xfrm>
          <a:off x="0" y="2545839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60ECD-97B0-4875-8FEF-A7F67B1E7A7D}">
      <dsp:nvSpPr>
        <dsp:cNvPr id="0" name=""/>
        <dsp:cNvSpPr/>
      </dsp:nvSpPr>
      <dsp:spPr>
        <a:xfrm>
          <a:off x="0" y="2545839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Leistungsbezogene Abschreibung</a:t>
          </a:r>
          <a:endParaRPr lang="en-US" sz="2300" kern="1200" dirty="0"/>
        </a:p>
      </dsp:txBody>
      <dsp:txXfrm>
        <a:off x="0" y="2545839"/>
        <a:ext cx="10325000" cy="509080"/>
      </dsp:txXfrm>
    </dsp:sp>
    <dsp:sp modelId="{8FEA5D9E-EE2E-4AA8-908D-396D8FF5CD80}">
      <dsp:nvSpPr>
        <dsp:cNvPr id="0" name=""/>
        <dsp:cNvSpPr/>
      </dsp:nvSpPr>
      <dsp:spPr>
        <a:xfrm>
          <a:off x="0" y="3054920"/>
          <a:ext cx="1032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40096-FAC6-4681-B029-66C047F8FBB3}">
      <dsp:nvSpPr>
        <dsp:cNvPr id="0" name=""/>
        <dsp:cNvSpPr/>
      </dsp:nvSpPr>
      <dsp:spPr>
        <a:xfrm>
          <a:off x="0" y="3054920"/>
          <a:ext cx="10325000" cy="5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Wörterbuch</a:t>
          </a:r>
          <a:endParaRPr lang="en-US" sz="2300" kern="1200" dirty="0"/>
        </a:p>
      </dsp:txBody>
      <dsp:txXfrm>
        <a:off x="0" y="3054920"/>
        <a:ext cx="10325000" cy="509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2F9E5-F141-4F58-B971-D03C9271C1BB}">
      <dsp:nvSpPr>
        <dsp:cNvPr id="0" name=""/>
        <dsp:cNvSpPr/>
      </dsp:nvSpPr>
      <dsp:spPr>
        <a:xfrm>
          <a:off x="0" y="2916"/>
          <a:ext cx="68795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6CA96-E28D-47D9-AD34-F42E84FDDBD8}">
      <dsp:nvSpPr>
        <dsp:cNvPr id="0" name=""/>
        <dsp:cNvSpPr/>
      </dsp:nvSpPr>
      <dsp:spPr>
        <a:xfrm>
          <a:off x="0" y="2916"/>
          <a:ext cx="6879517" cy="198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 err="1"/>
            <a:t>Eine</a:t>
          </a:r>
          <a:r>
            <a:rPr lang="pl-PL" sz="2600" kern="1200" dirty="0"/>
            <a:t> </a:t>
          </a:r>
          <a:r>
            <a:rPr lang="pl-PL" sz="2600" kern="1200" dirty="0" err="1"/>
            <a:t>Maschine</a:t>
          </a:r>
          <a:r>
            <a:rPr lang="pl-PL" sz="2600" kern="1200" dirty="0"/>
            <a:t> </a:t>
          </a:r>
          <a:r>
            <a:rPr lang="pl-PL" sz="2600" kern="1200" dirty="0" err="1"/>
            <a:t>die</a:t>
          </a:r>
          <a:r>
            <a:rPr lang="pl-PL" sz="2600" kern="1200" dirty="0"/>
            <a:t> 50.000 Euro </a:t>
          </a:r>
          <a:r>
            <a:rPr lang="pl-PL" sz="2600" kern="1200" dirty="0" err="1"/>
            <a:t>kostet</a:t>
          </a:r>
          <a:r>
            <a:rPr lang="pl-PL" sz="2600" kern="1200" dirty="0"/>
            <a:t> </a:t>
          </a:r>
          <a:r>
            <a:rPr lang="pl-PL" sz="2600" kern="1200" dirty="0" err="1"/>
            <a:t>und</a:t>
          </a:r>
          <a:r>
            <a:rPr lang="pl-PL" sz="2600" kern="1200" dirty="0"/>
            <a:t> 5 </a:t>
          </a:r>
          <a:r>
            <a:rPr lang="pl-PL" sz="2600" kern="1200" dirty="0" err="1"/>
            <a:t>Jahre</a:t>
          </a:r>
          <a:r>
            <a:rPr lang="pl-PL" sz="2600" kern="1200" dirty="0"/>
            <a:t> </a:t>
          </a:r>
          <a:r>
            <a:rPr lang="pl-PL" sz="2600" kern="1200" dirty="0" err="1"/>
            <a:t>genutzt</a:t>
          </a:r>
          <a:r>
            <a:rPr lang="pl-PL" sz="2600" kern="1200" dirty="0"/>
            <a:t> </a:t>
          </a:r>
          <a:r>
            <a:rPr lang="pl-PL" sz="2600" kern="1200" dirty="0" err="1"/>
            <a:t>werden</a:t>
          </a:r>
          <a:r>
            <a:rPr lang="pl-PL" sz="2600" kern="1200" dirty="0"/>
            <a:t> </a:t>
          </a:r>
          <a:r>
            <a:rPr lang="pl-PL" sz="2600" kern="1200" dirty="0" err="1"/>
            <a:t>soll</a:t>
          </a:r>
          <a:r>
            <a:rPr lang="pl-PL" sz="2600" kern="1200" dirty="0"/>
            <a:t>, </a:t>
          </a:r>
          <a:r>
            <a:rPr lang="pl-PL" sz="2600" kern="1200" dirty="0" err="1"/>
            <a:t>wird</a:t>
          </a:r>
          <a:r>
            <a:rPr lang="pl-PL" sz="2600" kern="1200" dirty="0"/>
            <a:t> im </a:t>
          </a:r>
          <a:r>
            <a:rPr lang="pl-PL" sz="2600" kern="1200" dirty="0" err="1"/>
            <a:t>Rahmen</a:t>
          </a:r>
          <a:r>
            <a:rPr lang="pl-PL" sz="2600" kern="1200" dirty="0"/>
            <a:t> der </a:t>
          </a:r>
          <a:r>
            <a:rPr lang="pl-PL" sz="2600" kern="1200" dirty="0" err="1"/>
            <a:t>linearen</a:t>
          </a:r>
          <a:r>
            <a:rPr lang="pl-PL" sz="2600" kern="1200" dirty="0"/>
            <a:t> Abschreibungsmethode in </a:t>
          </a:r>
          <a:r>
            <a:rPr lang="pl-PL" sz="2600" kern="1200" dirty="0" err="1"/>
            <a:t>jedem</a:t>
          </a:r>
          <a:r>
            <a:rPr lang="pl-PL" sz="2600" kern="1200" dirty="0"/>
            <a:t> </a:t>
          </a:r>
          <a:r>
            <a:rPr lang="pl-PL" sz="2600" kern="1200" dirty="0" err="1"/>
            <a:t>Jahr</a:t>
          </a:r>
          <a:r>
            <a:rPr lang="pl-PL" sz="2600" kern="1200" dirty="0"/>
            <a:t> </a:t>
          </a:r>
          <a:r>
            <a:rPr lang="pl-PL" sz="2600" kern="1200" dirty="0" err="1"/>
            <a:t>um</a:t>
          </a:r>
          <a:r>
            <a:rPr lang="pl-PL" sz="2600" kern="1200" dirty="0"/>
            <a:t> 10.000 Euro </a:t>
          </a:r>
          <a:r>
            <a:rPr lang="pl-PL" sz="2600" kern="1200" dirty="0" err="1"/>
            <a:t>abgeschrieben</a:t>
          </a:r>
          <a:r>
            <a:rPr lang="pl-PL" sz="2600" kern="1200" dirty="0"/>
            <a:t>.</a:t>
          </a:r>
          <a:endParaRPr lang="en-US" sz="2600" kern="1200" dirty="0"/>
        </a:p>
      </dsp:txBody>
      <dsp:txXfrm>
        <a:off x="0" y="2916"/>
        <a:ext cx="6879517" cy="1989132"/>
      </dsp:txXfrm>
    </dsp:sp>
    <dsp:sp modelId="{28A05C4D-DD5B-40D6-B836-DBBF0B01CE65}">
      <dsp:nvSpPr>
        <dsp:cNvPr id="0" name=""/>
        <dsp:cNvSpPr/>
      </dsp:nvSpPr>
      <dsp:spPr>
        <a:xfrm>
          <a:off x="0" y="1992048"/>
          <a:ext cx="6879517" cy="0"/>
        </a:xfrm>
        <a:prstGeom prst="line">
          <a:avLst/>
        </a:prstGeom>
        <a:solidFill>
          <a:schemeClr val="accent2">
            <a:hueOff val="-6790896"/>
            <a:satOff val="36152"/>
            <a:lumOff val="5588"/>
            <a:alphaOff val="0"/>
          </a:schemeClr>
        </a:solidFill>
        <a:ln w="12700" cap="flat" cmpd="sng" algn="ctr">
          <a:solidFill>
            <a:schemeClr val="accent2">
              <a:hueOff val="-6790896"/>
              <a:satOff val="36152"/>
              <a:lumOff val="5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FDC2-C123-4AA4-B73F-FB28DE682E64}">
      <dsp:nvSpPr>
        <dsp:cNvPr id="0" name=""/>
        <dsp:cNvSpPr/>
      </dsp:nvSpPr>
      <dsp:spPr>
        <a:xfrm>
          <a:off x="0" y="1992048"/>
          <a:ext cx="6879517" cy="198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Der </a:t>
          </a:r>
          <a:r>
            <a:rPr lang="pl-PL" sz="2600" kern="1200" dirty="0" err="1"/>
            <a:t>Abschreibungsplan</a:t>
          </a:r>
          <a:r>
            <a:rPr lang="pl-PL" sz="2600" kern="1200" dirty="0"/>
            <a:t> </a:t>
          </a:r>
          <a:r>
            <a:rPr lang="pl-PL" sz="2600" kern="1200" dirty="0" err="1"/>
            <a:t>würde</a:t>
          </a:r>
          <a:r>
            <a:rPr lang="pl-PL" sz="2600" kern="1200" dirty="0"/>
            <a:t> in </a:t>
          </a:r>
          <a:r>
            <a:rPr lang="pl-PL" sz="2600" kern="1200" dirty="0" err="1"/>
            <a:t>diesem</a:t>
          </a:r>
          <a:r>
            <a:rPr lang="pl-PL" sz="2600" kern="1200" dirty="0"/>
            <a:t> Fall wie </a:t>
          </a:r>
          <a:r>
            <a:rPr lang="pl-PL" sz="2600" kern="1200" dirty="0" err="1"/>
            <a:t>folgt</a:t>
          </a:r>
          <a:r>
            <a:rPr lang="pl-PL" sz="2600" kern="1200" dirty="0"/>
            <a:t> </a:t>
          </a:r>
          <a:r>
            <a:rPr lang="pl-PL" sz="2600" kern="1200" dirty="0" err="1"/>
            <a:t>aussehen</a:t>
          </a:r>
          <a:r>
            <a:rPr lang="pl-PL" sz="2600" kern="1200" dirty="0"/>
            <a:t>:</a:t>
          </a:r>
          <a:endParaRPr lang="en-US" sz="2600" kern="1200" dirty="0"/>
        </a:p>
      </dsp:txBody>
      <dsp:txXfrm>
        <a:off x="0" y="1992048"/>
        <a:ext cx="6879517" cy="1989132"/>
      </dsp:txXfrm>
    </dsp:sp>
    <dsp:sp modelId="{D873D6C9-611D-430B-AB64-DED641090833}">
      <dsp:nvSpPr>
        <dsp:cNvPr id="0" name=""/>
        <dsp:cNvSpPr/>
      </dsp:nvSpPr>
      <dsp:spPr>
        <a:xfrm>
          <a:off x="0" y="3981181"/>
          <a:ext cx="6879517" cy="0"/>
        </a:xfrm>
        <a:prstGeom prst="line">
          <a:avLst/>
        </a:prstGeom>
        <a:solidFill>
          <a:schemeClr val="accent2">
            <a:hueOff val="-13581792"/>
            <a:satOff val="72304"/>
            <a:lumOff val="11176"/>
            <a:alphaOff val="0"/>
          </a:schemeClr>
        </a:solidFill>
        <a:ln w="12700" cap="flat" cmpd="sng" algn="ctr">
          <a:solidFill>
            <a:schemeClr val="accent2">
              <a:hueOff val="-13581792"/>
              <a:satOff val="72304"/>
              <a:lumOff val="1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0880C-D1AD-4A54-BB57-0F8E629C4B24}">
      <dsp:nvSpPr>
        <dsp:cNvPr id="0" name=""/>
        <dsp:cNvSpPr/>
      </dsp:nvSpPr>
      <dsp:spPr>
        <a:xfrm>
          <a:off x="0" y="3981181"/>
          <a:ext cx="6879517" cy="198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Die </a:t>
          </a:r>
          <a:r>
            <a:rPr lang="pl-PL" sz="2600" kern="1200" dirty="0" err="1"/>
            <a:t>Maschine</a:t>
          </a:r>
          <a:r>
            <a:rPr lang="pl-PL" sz="2600" kern="1200" dirty="0"/>
            <a:t> </a:t>
          </a:r>
          <a:r>
            <a:rPr lang="pl-PL" sz="2600" kern="1200" dirty="0" err="1"/>
            <a:t>ist</a:t>
          </a:r>
          <a:r>
            <a:rPr lang="pl-PL" sz="2600" kern="1200" dirty="0"/>
            <a:t> </a:t>
          </a:r>
          <a:r>
            <a:rPr lang="pl-PL" sz="2600" kern="1200" dirty="0" err="1"/>
            <a:t>laut</a:t>
          </a:r>
          <a:r>
            <a:rPr lang="pl-PL" sz="2600" kern="1200" dirty="0"/>
            <a:t> </a:t>
          </a:r>
          <a:r>
            <a:rPr lang="pl-PL" sz="2600" kern="1200" dirty="0" err="1"/>
            <a:t>linearer</a:t>
          </a:r>
          <a:r>
            <a:rPr lang="pl-PL" sz="2600" kern="1200" dirty="0"/>
            <a:t> Abschreibung </a:t>
          </a:r>
          <a:r>
            <a:rPr lang="pl-PL" sz="2600" kern="1200" dirty="0" err="1"/>
            <a:t>nach</a:t>
          </a:r>
          <a:r>
            <a:rPr lang="pl-PL" sz="2600" kern="1200" dirty="0"/>
            <a:t> </a:t>
          </a:r>
          <a:r>
            <a:rPr lang="pl-PL" sz="2600" kern="1200" dirty="0" err="1"/>
            <a:t>dem</a:t>
          </a:r>
          <a:r>
            <a:rPr lang="pl-PL" sz="2600" kern="1200" dirty="0"/>
            <a:t> </a:t>
          </a:r>
          <a:r>
            <a:rPr lang="pl-PL" sz="2600" kern="1200" dirty="0" err="1"/>
            <a:t>ersten</a:t>
          </a:r>
          <a:r>
            <a:rPr lang="pl-PL" sz="2600" kern="1200" dirty="0"/>
            <a:t> </a:t>
          </a:r>
          <a:r>
            <a:rPr lang="pl-PL" sz="2600" kern="1200" dirty="0" err="1"/>
            <a:t>Nutzungsjahr</a:t>
          </a:r>
          <a:r>
            <a:rPr lang="pl-PL" sz="2600" kern="1200" dirty="0"/>
            <a:t> nur </a:t>
          </a:r>
          <a:r>
            <a:rPr lang="pl-PL" sz="2600" kern="1200" dirty="0" err="1"/>
            <a:t>noch</a:t>
          </a:r>
          <a:r>
            <a:rPr lang="pl-PL" sz="2600" kern="1200" dirty="0"/>
            <a:t> 40.000 € </a:t>
          </a:r>
          <a:r>
            <a:rPr lang="pl-PL" sz="2600" kern="1200" dirty="0" err="1"/>
            <a:t>Wert</a:t>
          </a:r>
          <a:r>
            <a:rPr lang="pl-PL" sz="2600" kern="1200" dirty="0"/>
            <a:t>, </a:t>
          </a:r>
          <a:r>
            <a:rPr lang="pl-PL" sz="2600" kern="1200" dirty="0" err="1"/>
            <a:t>nach</a:t>
          </a:r>
          <a:r>
            <a:rPr lang="pl-PL" sz="2600" kern="1200" dirty="0"/>
            <a:t> </a:t>
          </a:r>
          <a:r>
            <a:rPr lang="pl-PL" sz="2600" kern="1200" dirty="0" err="1"/>
            <a:t>dem</a:t>
          </a:r>
          <a:r>
            <a:rPr lang="pl-PL" sz="2600" kern="1200" dirty="0"/>
            <a:t> </a:t>
          </a:r>
          <a:r>
            <a:rPr lang="pl-PL" sz="2600" kern="1200" dirty="0" err="1"/>
            <a:t>zweiten</a:t>
          </a:r>
          <a:r>
            <a:rPr lang="pl-PL" sz="2600" kern="1200" dirty="0"/>
            <a:t> </a:t>
          </a:r>
          <a:r>
            <a:rPr lang="pl-PL" sz="2600" kern="1200" dirty="0" err="1"/>
            <a:t>Jahr</a:t>
          </a:r>
          <a:r>
            <a:rPr lang="pl-PL" sz="2600" kern="1200" dirty="0"/>
            <a:t> der </a:t>
          </a:r>
          <a:r>
            <a:rPr lang="pl-PL" sz="2600" kern="1200" dirty="0" err="1"/>
            <a:t>Nutzung</a:t>
          </a:r>
          <a:r>
            <a:rPr lang="pl-PL" sz="2600" kern="1200" dirty="0"/>
            <a:t> nur </a:t>
          </a:r>
          <a:r>
            <a:rPr lang="pl-PL" sz="2600" kern="1200" dirty="0" err="1"/>
            <a:t>noch</a:t>
          </a:r>
          <a:r>
            <a:rPr lang="pl-PL" sz="2600" kern="1200" dirty="0"/>
            <a:t> 30.000 € .</a:t>
          </a:r>
          <a:endParaRPr lang="en-US" sz="2600" kern="1200" dirty="0"/>
        </a:p>
      </dsp:txBody>
      <dsp:txXfrm>
        <a:off x="0" y="3981181"/>
        <a:ext cx="6879517" cy="1989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7735-C3F3-4C4E-9C81-22FBBCBBE70C}">
      <dsp:nvSpPr>
        <dsp:cNvPr id="0" name=""/>
        <dsp:cNvSpPr/>
      </dsp:nvSpPr>
      <dsp:spPr>
        <a:xfrm>
          <a:off x="0" y="729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66E00-F53C-4E34-96BE-06446D6F00A9}">
      <dsp:nvSpPr>
        <dsp:cNvPr id="0" name=""/>
        <dsp:cNvSpPr/>
      </dsp:nvSpPr>
      <dsp:spPr>
        <a:xfrm>
          <a:off x="516131" y="384628"/>
          <a:ext cx="938421" cy="938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697BE-1948-41B3-8AE6-DC00491ECC32}">
      <dsp:nvSpPr>
        <dsp:cNvPr id="0" name=""/>
        <dsp:cNvSpPr/>
      </dsp:nvSpPr>
      <dsp:spPr>
        <a:xfrm>
          <a:off x="1970684" y="729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Wenn</a:t>
          </a:r>
          <a:r>
            <a:rPr lang="pl-PL" sz="1400" kern="1200" dirty="0"/>
            <a:t> wir </a:t>
          </a:r>
          <a:r>
            <a:rPr lang="pl-PL" sz="1400" kern="1200" dirty="0" err="1"/>
            <a:t>also</a:t>
          </a:r>
          <a:r>
            <a:rPr lang="pl-PL" sz="1400" kern="1200" dirty="0"/>
            <a:t> </a:t>
          </a:r>
          <a:r>
            <a:rPr lang="pl-PL" sz="1400" kern="1200" dirty="0" err="1"/>
            <a:t>wieder</a:t>
          </a:r>
          <a:r>
            <a:rPr lang="pl-PL" sz="1400" kern="1200" dirty="0"/>
            <a:t> </a:t>
          </a:r>
          <a:r>
            <a:rPr lang="pl-PL" sz="1400" kern="1200" dirty="0" err="1"/>
            <a:t>die</a:t>
          </a:r>
          <a:r>
            <a:rPr lang="pl-PL" sz="1400" kern="1200" dirty="0"/>
            <a:t> </a:t>
          </a:r>
          <a:r>
            <a:rPr lang="pl-PL" sz="1400" kern="1200" dirty="0" err="1"/>
            <a:t>Maschine</a:t>
          </a:r>
          <a:r>
            <a:rPr lang="pl-PL" sz="1400" kern="1200" dirty="0"/>
            <a:t> mit </a:t>
          </a:r>
          <a:r>
            <a:rPr lang="pl-PL" sz="1400" kern="1200" dirty="0" err="1"/>
            <a:t>Anschaffungswert</a:t>
          </a:r>
          <a:r>
            <a:rPr lang="pl-PL" sz="1400" kern="1200" dirty="0"/>
            <a:t> von 50.000 Euro </a:t>
          </a:r>
          <a:r>
            <a:rPr lang="pl-PL" sz="1400" kern="1200" dirty="0" err="1"/>
            <a:t>anschauen</a:t>
          </a:r>
          <a:r>
            <a:rPr lang="pl-PL" sz="1400" kern="1200" dirty="0"/>
            <a:t>, </a:t>
          </a:r>
          <a:r>
            <a:rPr lang="pl-PL" sz="1400" kern="1200" dirty="0" err="1"/>
            <a:t>diese</a:t>
          </a:r>
          <a:r>
            <a:rPr lang="pl-PL" sz="1400" kern="1200" dirty="0"/>
            <a:t> </a:t>
          </a:r>
          <a:r>
            <a:rPr lang="pl-PL" sz="1400" kern="1200" dirty="0" err="1"/>
            <a:t>aber</a:t>
          </a:r>
          <a:r>
            <a:rPr lang="pl-PL" sz="1400" kern="1200" dirty="0"/>
            <a:t> </a:t>
          </a:r>
          <a:r>
            <a:rPr lang="pl-PL" sz="1400" kern="1200" dirty="0" err="1"/>
            <a:t>nun</a:t>
          </a:r>
          <a:r>
            <a:rPr lang="pl-PL" sz="1400" kern="1200" dirty="0"/>
            <a:t> </a:t>
          </a:r>
          <a:r>
            <a:rPr lang="pl-PL" sz="1400" kern="1200" dirty="0" err="1"/>
            <a:t>jährlich</a:t>
          </a:r>
          <a:r>
            <a:rPr lang="pl-PL" sz="1400" kern="1200" dirty="0"/>
            <a:t> </a:t>
          </a:r>
          <a:r>
            <a:rPr lang="pl-PL" sz="1400" kern="1200" dirty="0" err="1"/>
            <a:t>um</a:t>
          </a:r>
          <a:r>
            <a:rPr lang="pl-PL" sz="1400" kern="1200" dirty="0"/>
            <a:t> 20 % </a:t>
          </a:r>
          <a:r>
            <a:rPr lang="pl-PL" sz="1400" kern="1200" dirty="0" err="1"/>
            <a:t>abschrieben</a:t>
          </a:r>
          <a:r>
            <a:rPr lang="pl-PL" sz="1400" kern="1200" dirty="0"/>
            <a:t> </a:t>
          </a:r>
          <a:r>
            <a:rPr lang="pl-PL" sz="1400" kern="1200" dirty="0" err="1"/>
            <a:t>wird</a:t>
          </a:r>
          <a:r>
            <a:rPr lang="pl-PL" sz="1400" kern="1200" dirty="0"/>
            <a:t>, </a:t>
          </a:r>
          <a:r>
            <a:rPr lang="pl-PL" sz="1400" kern="1200" dirty="0" err="1"/>
            <a:t>sieht</a:t>
          </a:r>
          <a:r>
            <a:rPr lang="pl-PL" sz="1400" kern="1200" dirty="0"/>
            <a:t> der </a:t>
          </a:r>
          <a:r>
            <a:rPr lang="pl-PL" sz="1400" kern="1200" dirty="0" err="1"/>
            <a:t>Abschreibungsplan</a:t>
          </a:r>
          <a:r>
            <a:rPr lang="pl-PL" sz="1400" kern="1200" dirty="0"/>
            <a:t> wie </a:t>
          </a:r>
          <a:r>
            <a:rPr lang="pl-PL" sz="1400" kern="1200" dirty="0" err="1"/>
            <a:t>folgt</a:t>
          </a:r>
          <a:r>
            <a:rPr lang="pl-PL" sz="1400" kern="1200" dirty="0"/>
            <a:t> </a:t>
          </a:r>
          <a:r>
            <a:rPr lang="pl-PL" sz="1400" kern="1200" dirty="0" err="1"/>
            <a:t>aus</a:t>
          </a:r>
          <a:r>
            <a:rPr lang="pl-PL" sz="1400" kern="1200" dirty="0"/>
            <a:t>:</a:t>
          </a:r>
          <a:endParaRPr lang="en-US" sz="1400" kern="1200" dirty="0"/>
        </a:p>
      </dsp:txBody>
      <dsp:txXfrm>
        <a:off x="1970684" y="729"/>
        <a:ext cx="4908832" cy="1706220"/>
      </dsp:txXfrm>
    </dsp:sp>
    <dsp:sp modelId="{6585EA2E-4401-49EB-BA96-34D0B93543B8}">
      <dsp:nvSpPr>
        <dsp:cNvPr id="0" name=""/>
        <dsp:cNvSpPr/>
      </dsp:nvSpPr>
      <dsp:spPr>
        <a:xfrm>
          <a:off x="0" y="2133504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E57E7-5A93-4DFB-B9F7-1BC5BD1DDA6A}">
      <dsp:nvSpPr>
        <dsp:cNvPr id="0" name=""/>
        <dsp:cNvSpPr/>
      </dsp:nvSpPr>
      <dsp:spPr>
        <a:xfrm>
          <a:off x="516131" y="2517404"/>
          <a:ext cx="938421" cy="938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79D2C-4A22-4B77-975B-F9A747853EB0}">
      <dsp:nvSpPr>
        <dsp:cNvPr id="0" name=""/>
        <dsp:cNvSpPr/>
      </dsp:nvSpPr>
      <dsp:spPr>
        <a:xfrm>
          <a:off x="1970684" y="2133504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Nach</a:t>
          </a:r>
          <a:r>
            <a:rPr lang="pl-PL" sz="1400" kern="1200" dirty="0"/>
            <a:t> </a:t>
          </a:r>
          <a:r>
            <a:rPr lang="pl-PL" sz="1400" kern="1200" dirty="0" err="1"/>
            <a:t>dem</a:t>
          </a:r>
          <a:r>
            <a:rPr lang="pl-PL" sz="1400" kern="1200" dirty="0"/>
            <a:t> </a:t>
          </a:r>
          <a:r>
            <a:rPr lang="pl-PL" sz="1400" kern="1200" dirty="0" err="1"/>
            <a:t>ersten</a:t>
          </a:r>
          <a:r>
            <a:rPr lang="pl-PL" sz="1400" kern="1200" dirty="0"/>
            <a:t> </a:t>
          </a:r>
          <a:r>
            <a:rPr lang="pl-PL" sz="1400" kern="1200" dirty="0" err="1"/>
            <a:t>Jahr</a:t>
          </a:r>
          <a:r>
            <a:rPr lang="pl-PL" sz="1400" kern="1200" dirty="0"/>
            <a:t> der Abschreibung </a:t>
          </a:r>
          <a:r>
            <a:rPr lang="pl-PL" sz="1400" kern="1200" dirty="0" err="1"/>
            <a:t>sinkt</a:t>
          </a:r>
          <a:r>
            <a:rPr lang="pl-PL" sz="1400" kern="1200" dirty="0"/>
            <a:t> der </a:t>
          </a:r>
          <a:r>
            <a:rPr lang="pl-PL" sz="1400" kern="1200" dirty="0" err="1"/>
            <a:t>Wert</a:t>
          </a:r>
          <a:r>
            <a:rPr lang="pl-PL" sz="1400" kern="1200" dirty="0"/>
            <a:t> der </a:t>
          </a:r>
          <a:r>
            <a:rPr lang="pl-PL" sz="1400" kern="1200" dirty="0" err="1"/>
            <a:t>Maschine</a:t>
          </a:r>
          <a:r>
            <a:rPr lang="pl-PL" sz="1400" kern="1200" dirty="0"/>
            <a:t> </a:t>
          </a:r>
          <a:r>
            <a:rPr lang="pl-PL" sz="1400" kern="1200" dirty="0" err="1"/>
            <a:t>auf</a:t>
          </a:r>
          <a:r>
            <a:rPr lang="pl-PL" sz="1400" kern="1200" dirty="0"/>
            <a:t> 35.000 €. In den </a:t>
          </a:r>
          <a:r>
            <a:rPr lang="pl-PL" sz="1400" kern="1200" dirty="0" err="1"/>
            <a:t>Folgejahren</a:t>
          </a:r>
          <a:r>
            <a:rPr lang="pl-PL" sz="1400" kern="1200" dirty="0"/>
            <a:t> </a:t>
          </a:r>
          <a:r>
            <a:rPr lang="pl-PL" sz="1400" kern="1200" dirty="0" err="1"/>
            <a:t>sinkt</a:t>
          </a:r>
          <a:r>
            <a:rPr lang="pl-PL" sz="1400" kern="1200" dirty="0"/>
            <a:t> der </a:t>
          </a:r>
          <a:r>
            <a:rPr lang="pl-PL" sz="1400" kern="1200" dirty="0" err="1"/>
            <a:t>Wert</a:t>
          </a:r>
          <a:r>
            <a:rPr lang="pl-PL" sz="1400" kern="1200" dirty="0"/>
            <a:t> </a:t>
          </a:r>
          <a:r>
            <a:rPr lang="pl-PL" sz="1400" kern="1200" dirty="0" err="1"/>
            <a:t>aufgrund</a:t>
          </a:r>
          <a:r>
            <a:rPr lang="pl-PL" sz="1400" kern="1200" dirty="0"/>
            <a:t> </a:t>
          </a:r>
          <a:r>
            <a:rPr lang="pl-PL" sz="1400" kern="1200" dirty="0" err="1"/>
            <a:t>nachlassender</a:t>
          </a:r>
          <a:r>
            <a:rPr lang="pl-PL" sz="1400" kern="1200" dirty="0"/>
            <a:t> </a:t>
          </a:r>
          <a:r>
            <a:rPr lang="pl-PL" sz="1400" kern="1200" dirty="0" err="1"/>
            <a:t>Nachfragen</a:t>
          </a:r>
          <a:r>
            <a:rPr lang="pl-PL" sz="1400" kern="1200" dirty="0"/>
            <a:t> </a:t>
          </a:r>
          <a:r>
            <a:rPr lang="pl-PL" sz="1400" kern="1200" dirty="0" err="1"/>
            <a:t>immer</a:t>
          </a:r>
          <a:r>
            <a:rPr lang="pl-PL" sz="1400" kern="1200" dirty="0"/>
            <a:t> </a:t>
          </a:r>
          <a:r>
            <a:rPr lang="pl-PL" sz="1400" kern="1200" dirty="0" err="1"/>
            <a:t>weniger</a:t>
          </a:r>
          <a:r>
            <a:rPr lang="pl-PL" sz="1400" kern="1200" dirty="0"/>
            <a:t> </a:t>
          </a:r>
          <a:r>
            <a:rPr lang="pl-PL" sz="1400" kern="1200" dirty="0" err="1"/>
            <a:t>schnell</a:t>
          </a:r>
          <a:r>
            <a:rPr lang="pl-PL" sz="1400" kern="1200" dirty="0"/>
            <a:t>.</a:t>
          </a:r>
          <a:endParaRPr lang="en-US" sz="1400" kern="1200" dirty="0"/>
        </a:p>
      </dsp:txBody>
      <dsp:txXfrm>
        <a:off x="1970684" y="2133504"/>
        <a:ext cx="4908832" cy="1706220"/>
      </dsp:txXfrm>
    </dsp:sp>
    <dsp:sp modelId="{234E0393-0D25-47BE-88F0-53721B483E75}">
      <dsp:nvSpPr>
        <dsp:cNvPr id="0" name=""/>
        <dsp:cNvSpPr/>
      </dsp:nvSpPr>
      <dsp:spPr>
        <a:xfrm>
          <a:off x="0" y="4266280"/>
          <a:ext cx="6879517" cy="17062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915B-6F5E-4D20-84CD-9235CF1F3134}">
      <dsp:nvSpPr>
        <dsp:cNvPr id="0" name=""/>
        <dsp:cNvSpPr/>
      </dsp:nvSpPr>
      <dsp:spPr>
        <a:xfrm>
          <a:off x="516131" y="4650179"/>
          <a:ext cx="938421" cy="938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7CAB4-F66B-4317-B64E-975477F52F40}">
      <dsp:nvSpPr>
        <dsp:cNvPr id="0" name=""/>
        <dsp:cNvSpPr/>
      </dsp:nvSpPr>
      <dsp:spPr>
        <a:xfrm>
          <a:off x="1970684" y="4266280"/>
          <a:ext cx="4908832" cy="170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75" tIns="180575" rIns="180575" bIns="1805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Neben</a:t>
          </a:r>
          <a:r>
            <a:rPr lang="pl-PL" sz="1400" kern="1200" dirty="0"/>
            <a:t> der </a:t>
          </a:r>
          <a:r>
            <a:rPr lang="pl-PL" sz="1400" kern="1200" dirty="0" err="1"/>
            <a:t>geometrisch-degressiven</a:t>
          </a:r>
          <a:r>
            <a:rPr lang="pl-PL" sz="1400" kern="1200" dirty="0"/>
            <a:t> Abschreibung, </a:t>
          </a:r>
          <a:r>
            <a:rPr lang="pl-PL" sz="1400" kern="1200" dirty="0" err="1"/>
            <a:t>bei</a:t>
          </a:r>
          <a:r>
            <a:rPr lang="pl-PL" sz="1400" kern="1200" dirty="0"/>
            <a:t> der </a:t>
          </a:r>
          <a:r>
            <a:rPr lang="pl-PL" sz="1400" kern="1200" dirty="0" err="1"/>
            <a:t>der</a:t>
          </a:r>
          <a:r>
            <a:rPr lang="pl-PL" sz="1400" kern="1200" dirty="0"/>
            <a:t> </a:t>
          </a:r>
          <a:r>
            <a:rPr lang="pl-PL" sz="1400" kern="1200" dirty="0" err="1"/>
            <a:t>Abschreibungsbetrag</a:t>
          </a:r>
          <a:r>
            <a:rPr lang="pl-PL" sz="1400" kern="1200" dirty="0"/>
            <a:t> </a:t>
          </a:r>
          <a:r>
            <a:rPr lang="pl-PL" sz="1400" kern="1200" dirty="0" err="1"/>
            <a:t>jährlich</a:t>
          </a:r>
          <a:r>
            <a:rPr lang="pl-PL" sz="1400" kern="1200" dirty="0"/>
            <a:t> </a:t>
          </a:r>
          <a:r>
            <a:rPr lang="pl-PL" sz="1400" kern="1200" dirty="0" err="1"/>
            <a:t>um</a:t>
          </a:r>
          <a:r>
            <a:rPr lang="pl-PL" sz="1400" kern="1200" dirty="0"/>
            <a:t> </a:t>
          </a:r>
          <a:r>
            <a:rPr lang="pl-PL" sz="1400" kern="1200" dirty="0" err="1"/>
            <a:t>denselben</a:t>
          </a:r>
          <a:r>
            <a:rPr lang="pl-PL" sz="1400" kern="1200" dirty="0"/>
            <a:t> </a:t>
          </a:r>
          <a:r>
            <a:rPr lang="pl-PL" sz="1400" kern="1200" dirty="0" err="1"/>
            <a:t>Prozentsatz</a:t>
          </a:r>
          <a:r>
            <a:rPr lang="pl-PL" sz="1400" kern="1200" dirty="0"/>
            <a:t> </a:t>
          </a:r>
          <a:r>
            <a:rPr lang="pl-PL" sz="1400" kern="1200" dirty="0" err="1"/>
            <a:t>sinkt</a:t>
          </a:r>
          <a:r>
            <a:rPr lang="pl-PL" sz="1400" kern="1200" dirty="0"/>
            <a:t>, </a:t>
          </a:r>
          <a:r>
            <a:rPr lang="pl-PL" sz="1400" kern="1200" dirty="0" err="1"/>
            <a:t>gibt</a:t>
          </a:r>
          <a:r>
            <a:rPr lang="pl-PL" sz="1400" kern="1200" dirty="0"/>
            <a:t> es </a:t>
          </a:r>
          <a:r>
            <a:rPr lang="pl-PL" sz="1400" kern="1200" dirty="0" err="1"/>
            <a:t>auch</a:t>
          </a:r>
          <a:r>
            <a:rPr lang="pl-PL" sz="1400" kern="1200" dirty="0"/>
            <a:t> </a:t>
          </a:r>
          <a:r>
            <a:rPr lang="pl-PL" sz="1400" kern="1200" dirty="0" err="1"/>
            <a:t>noch</a:t>
          </a:r>
          <a:r>
            <a:rPr lang="pl-PL" sz="1400" kern="1200" dirty="0"/>
            <a:t> </a:t>
          </a:r>
          <a:r>
            <a:rPr lang="pl-PL" sz="1400" kern="1200" dirty="0" err="1"/>
            <a:t>eine</a:t>
          </a:r>
          <a:r>
            <a:rPr lang="pl-PL" sz="1400" kern="1200" dirty="0"/>
            <a:t> </a:t>
          </a:r>
          <a:r>
            <a:rPr lang="pl-PL" sz="1400" kern="1200" dirty="0" err="1"/>
            <a:t>andere</a:t>
          </a:r>
          <a:r>
            <a:rPr lang="pl-PL" sz="1400" kern="1200" dirty="0"/>
            <a:t> </a:t>
          </a:r>
          <a:r>
            <a:rPr lang="pl-PL" sz="1400" kern="1200" dirty="0" err="1"/>
            <a:t>Forme</a:t>
          </a:r>
          <a:r>
            <a:rPr lang="pl-PL" sz="1400" kern="1200" dirty="0"/>
            <a:t> der </a:t>
          </a:r>
          <a:r>
            <a:rPr lang="pl-PL" sz="1400" kern="1200" dirty="0" err="1"/>
            <a:t>degressiven</a:t>
          </a:r>
          <a:r>
            <a:rPr lang="pl-PL" sz="1400" kern="1200" dirty="0"/>
            <a:t> Abschreibung: Die </a:t>
          </a:r>
          <a:r>
            <a:rPr lang="pl-PL" sz="1400" kern="1200" dirty="0" err="1"/>
            <a:t>arithemtisch-degressive</a:t>
          </a:r>
          <a:r>
            <a:rPr lang="pl-PL" sz="1400" kern="1200" dirty="0"/>
            <a:t> Abschreibung. </a:t>
          </a:r>
          <a:r>
            <a:rPr lang="pl-PL" sz="1400" kern="1200" dirty="0" err="1"/>
            <a:t>Dabei</a:t>
          </a:r>
          <a:r>
            <a:rPr lang="pl-PL" sz="1400" kern="1200" dirty="0"/>
            <a:t> </a:t>
          </a:r>
          <a:r>
            <a:rPr lang="pl-PL" sz="1400" kern="1200" dirty="0" err="1"/>
            <a:t>sinkt</a:t>
          </a:r>
          <a:r>
            <a:rPr lang="pl-PL" sz="1400" kern="1200" dirty="0"/>
            <a:t> der </a:t>
          </a:r>
          <a:r>
            <a:rPr lang="pl-PL" sz="1400" kern="1200" dirty="0" err="1"/>
            <a:t>Abschreibungsbetrag</a:t>
          </a:r>
          <a:r>
            <a:rPr lang="pl-PL" sz="1400" kern="1200" dirty="0"/>
            <a:t> </a:t>
          </a:r>
          <a:r>
            <a:rPr lang="pl-PL" sz="1400" kern="1200" dirty="0" err="1"/>
            <a:t>jährlich</a:t>
          </a:r>
          <a:r>
            <a:rPr lang="pl-PL" sz="1400" kern="1200" dirty="0"/>
            <a:t> </a:t>
          </a:r>
          <a:r>
            <a:rPr lang="pl-PL" sz="1400" kern="1200" dirty="0" err="1"/>
            <a:t>um</a:t>
          </a:r>
          <a:r>
            <a:rPr lang="pl-PL" sz="1400" kern="1200" dirty="0"/>
            <a:t> </a:t>
          </a:r>
          <a:r>
            <a:rPr lang="pl-PL" sz="1400" kern="1200" dirty="0" err="1"/>
            <a:t>denselben</a:t>
          </a:r>
          <a:r>
            <a:rPr lang="pl-PL" sz="1400" kern="1200" dirty="0"/>
            <a:t> </a:t>
          </a:r>
          <a:r>
            <a:rPr lang="pl-PL" sz="1400" kern="1200" dirty="0" err="1"/>
            <a:t>Betrag</a:t>
          </a:r>
          <a:r>
            <a:rPr lang="pl-PL" sz="1400" kern="1200" dirty="0"/>
            <a:t>.</a:t>
          </a:r>
          <a:endParaRPr lang="en-US" sz="1400" kern="1200" dirty="0"/>
        </a:p>
      </dsp:txBody>
      <dsp:txXfrm>
        <a:off x="1970684" y="4266280"/>
        <a:ext cx="4908832" cy="1706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3B502-1706-4D98-855F-2159C44B5796}">
      <dsp:nvSpPr>
        <dsp:cNvPr id="0" name=""/>
        <dsp:cNvSpPr/>
      </dsp:nvSpPr>
      <dsp:spPr>
        <a:xfrm>
          <a:off x="0" y="4496366"/>
          <a:ext cx="6879517" cy="1475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Analog </a:t>
          </a:r>
          <a:r>
            <a:rPr lang="pl-PL" sz="1700" kern="1200" dirty="0" err="1"/>
            <a:t>zu</a:t>
          </a:r>
          <a:r>
            <a:rPr lang="pl-PL" sz="1700" kern="1200" dirty="0"/>
            <a:t> der </a:t>
          </a:r>
          <a:r>
            <a:rPr lang="pl-PL" sz="1700" kern="1200" dirty="0" err="1"/>
            <a:t>Anzahl</a:t>
          </a:r>
          <a:r>
            <a:rPr lang="pl-PL" sz="1700" kern="1200" dirty="0"/>
            <a:t> </a:t>
          </a:r>
          <a:r>
            <a:rPr lang="pl-PL" sz="1700" kern="1200" dirty="0" err="1"/>
            <a:t>produzierter</a:t>
          </a:r>
          <a:r>
            <a:rPr lang="pl-PL" sz="1700" kern="1200" dirty="0"/>
            <a:t> </a:t>
          </a:r>
          <a:r>
            <a:rPr lang="pl-PL" sz="1700" kern="1200" dirty="0" err="1"/>
            <a:t>Schrauben</a:t>
          </a:r>
          <a:r>
            <a:rPr lang="pl-PL" sz="1700" kern="1200" dirty="0"/>
            <a:t> </a:t>
          </a:r>
          <a:r>
            <a:rPr lang="pl-PL" sz="1700" kern="1200" dirty="0" err="1"/>
            <a:t>wird</a:t>
          </a:r>
          <a:r>
            <a:rPr lang="pl-PL" sz="1700" kern="1200" dirty="0"/>
            <a:t> </a:t>
          </a:r>
          <a:r>
            <a:rPr lang="pl-PL" sz="1700" kern="1200" dirty="0" err="1"/>
            <a:t>die</a:t>
          </a:r>
          <a:r>
            <a:rPr lang="pl-PL" sz="1700" kern="1200" dirty="0"/>
            <a:t> </a:t>
          </a:r>
          <a:r>
            <a:rPr lang="pl-PL" sz="1700" kern="1200" dirty="0" err="1"/>
            <a:t>Maschine</a:t>
          </a:r>
          <a:r>
            <a:rPr lang="pl-PL" sz="1700" kern="1200" dirty="0"/>
            <a:t> </a:t>
          </a:r>
          <a:r>
            <a:rPr lang="pl-PL" sz="1700" kern="1200" dirty="0" err="1"/>
            <a:t>nach</a:t>
          </a:r>
          <a:r>
            <a:rPr lang="pl-PL" sz="1700" kern="1200" dirty="0"/>
            <a:t> </a:t>
          </a:r>
          <a:r>
            <a:rPr lang="pl-PL" sz="1700" kern="1200" dirty="0" err="1"/>
            <a:t>jedem</a:t>
          </a:r>
          <a:r>
            <a:rPr lang="pl-PL" sz="1700" kern="1200" dirty="0"/>
            <a:t> </a:t>
          </a:r>
          <a:r>
            <a:rPr lang="pl-PL" sz="1700" kern="1200" dirty="0" err="1"/>
            <a:t>Jahr</a:t>
          </a:r>
          <a:r>
            <a:rPr lang="pl-PL" sz="1700" kern="1200" dirty="0"/>
            <a:t> </a:t>
          </a:r>
          <a:r>
            <a:rPr lang="pl-PL" sz="1700" kern="1200" dirty="0" err="1"/>
            <a:t>also</a:t>
          </a:r>
          <a:r>
            <a:rPr lang="pl-PL" sz="1700" kern="1200" dirty="0"/>
            <a:t> </a:t>
          </a:r>
          <a:r>
            <a:rPr lang="pl-PL" sz="1700" kern="1200" dirty="0" err="1"/>
            <a:t>stärker</a:t>
          </a:r>
          <a:r>
            <a:rPr lang="pl-PL" sz="1700" kern="1200" dirty="0"/>
            <a:t> </a:t>
          </a:r>
          <a:r>
            <a:rPr lang="pl-PL" sz="1700" kern="1200" dirty="0" err="1"/>
            <a:t>oder</a:t>
          </a:r>
          <a:r>
            <a:rPr lang="pl-PL" sz="1700" kern="1200" dirty="0"/>
            <a:t> </a:t>
          </a:r>
          <a:r>
            <a:rPr lang="pl-PL" sz="1700" kern="1200" dirty="0" err="1"/>
            <a:t>schwächer</a:t>
          </a:r>
          <a:r>
            <a:rPr lang="pl-PL" sz="1700" kern="1200" dirty="0"/>
            <a:t> </a:t>
          </a:r>
          <a:r>
            <a:rPr lang="pl-PL" sz="1700" kern="1200" dirty="0" err="1"/>
            <a:t>abgeschrieben</a:t>
          </a:r>
          <a:r>
            <a:rPr lang="pl-PL" sz="1700" kern="1200" dirty="0"/>
            <a:t>.</a:t>
          </a:r>
          <a:endParaRPr lang="en-US" sz="1700" kern="1200" dirty="0"/>
        </a:p>
      </dsp:txBody>
      <dsp:txXfrm>
        <a:off x="0" y="4496366"/>
        <a:ext cx="6879517" cy="1475807"/>
      </dsp:txXfrm>
    </dsp:sp>
    <dsp:sp modelId="{1074FF0E-9D35-434B-BD72-68AA04E5CFD6}">
      <dsp:nvSpPr>
        <dsp:cNvPr id="0" name=""/>
        <dsp:cNvSpPr/>
      </dsp:nvSpPr>
      <dsp:spPr>
        <a:xfrm rot="10800000">
          <a:off x="0" y="2248711"/>
          <a:ext cx="6879517" cy="226979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Wir </a:t>
          </a:r>
          <a:r>
            <a:rPr lang="pl-PL" sz="1700" kern="1200" dirty="0" err="1"/>
            <a:t>wissen</a:t>
          </a:r>
          <a:r>
            <a:rPr lang="pl-PL" sz="1700" kern="1200" dirty="0"/>
            <a:t> </a:t>
          </a:r>
          <a:r>
            <a:rPr lang="pl-PL" sz="1700" kern="1200" dirty="0" err="1"/>
            <a:t>nun</a:t>
          </a:r>
          <a:r>
            <a:rPr lang="pl-PL" sz="1700" kern="1200" dirty="0"/>
            <a:t> </a:t>
          </a:r>
          <a:r>
            <a:rPr lang="pl-PL" sz="1700" kern="1200" dirty="0" err="1"/>
            <a:t>außerdem</a:t>
          </a:r>
          <a:r>
            <a:rPr lang="pl-PL" sz="1700" kern="1200" dirty="0"/>
            <a:t>, </a:t>
          </a:r>
          <a:r>
            <a:rPr lang="pl-PL" sz="1700" kern="1200" dirty="0" err="1"/>
            <a:t>dass</a:t>
          </a:r>
          <a:r>
            <a:rPr lang="pl-PL" sz="1700" kern="1200" dirty="0"/>
            <a:t> </a:t>
          </a:r>
          <a:r>
            <a:rPr lang="pl-PL" sz="1700" kern="1200" dirty="0" err="1"/>
            <a:t>die</a:t>
          </a:r>
          <a:r>
            <a:rPr lang="pl-PL" sz="1700" kern="1200" dirty="0"/>
            <a:t> </a:t>
          </a:r>
          <a:r>
            <a:rPr lang="pl-PL" sz="1700" kern="1200" dirty="0" err="1"/>
            <a:t>Maschine</a:t>
          </a:r>
          <a:r>
            <a:rPr lang="pl-PL" sz="1700" kern="1200" dirty="0"/>
            <a:t> in </a:t>
          </a:r>
          <a:r>
            <a:rPr lang="pl-PL" sz="1700" kern="1200" dirty="0" err="1"/>
            <a:t>ihrer</a:t>
          </a:r>
          <a:r>
            <a:rPr lang="pl-PL" sz="1700" kern="1200" dirty="0"/>
            <a:t> </a:t>
          </a:r>
          <a:r>
            <a:rPr lang="pl-PL" sz="1700" kern="1200" dirty="0" err="1"/>
            <a:t>Nutzungsdauer</a:t>
          </a:r>
          <a:r>
            <a:rPr lang="pl-PL" sz="1700" kern="1200" dirty="0"/>
            <a:t> </a:t>
          </a:r>
          <a:r>
            <a:rPr lang="pl-PL" sz="1700" kern="1200" dirty="0" err="1"/>
            <a:t>insgesamt</a:t>
          </a:r>
          <a:r>
            <a:rPr lang="pl-PL" sz="1700" kern="1200" dirty="0"/>
            <a:t> 50.000 </a:t>
          </a:r>
          <a:r>
            <a:rPr lang="pl-PL" sz="1700" kern="1200" dirty="0" err="1"/>
            <a:t>Schrauben</a:t>
          </a:r>
          <a:r>
            <a:rPr lang="pl-PL" sz="1700" kern="1200" dirty="0"/>
            <a:t> </a:t>
          </a:r>
          <a:r>
            <a:rPr lang="pl-PL" sz="1700" kern="1200" dirty="0" err="1"/>
            <a:t>produzieren</a:t>
          </a:r>
          <a:r>
            <a:rPr lang="pl-PL" sz="1700" kern="1200" dirty="0"/>
            <a:t> kann. </a:t>
          </a:r>
          <a:r>
            <a:rPr lang="pl-PL" sz="1700" kern="1200" dirty="0" err="1"/>
            <a:t>Für</a:t>
          </a:r>
          <a:r>
            <a:rPr lang="pl-PL" sz="1700" kern="1200" dirty="0"/>
            <a:t> </a:t>
          </a:r>
          <a:r>
            <a:rPr lang="pl-PL" sz="1700" kern="1200" dirty="0" err="1"/>
            <a:t>jede</a:t>
          </a:r>
          <a:r>
            <a:rPr lang="pl-PL" sz="1700" kern="1200" dirty="0"/>
            <a:t> in </a:t>
          </a:r>
          <a:r>
            <a:rPr lang="pl-PL" sz="1700" kern="1200" dirty="0" err="1"/>
            <a:t>einer</a:t>
          </a:r>
          <a:r>
            <a:rPr lang="pl-PL" sz="1700" kern="1200" dirty="0"/>
            <a:t> </a:t>
          </a:r>
          <a:r>
            <a:rPr lang="pl-PL" sz="1700" kern="1200" dirty="0" err="1"/>
            <a:t>Periode</a:t>
          </a:r>
          <a:r>
            <a:rPr lang="pl-PL" sz="1700" kern="1200" dirty="0"/>
            <a:t> </a:t>
          </a:r>
          <a:r>
            <a:rPr lang="pl-PL" sz="1700" kern="1200" dirty="0" err="1"/>
            <a:t>produzierte</a:t>
          </a:r>
          <a:r>
            <a:rPr lang="pl-PL" sz="1700" kern="1200" dirty="0"/>
            <a:t> </a:t>
          </a:r>
          <a:r>
            <a:rPr lang="pl-PL" sz="1700" kern="1200" dirty="0" err="1"/>
            <a:t>Schraube</a:t>
          </a:r>
          <a:r>
            <a:rPr lang="pl-PL" sz="1700" kern="1200" dirty="0"/>
            <a:t> </a:t>
          </a:r>
          <a:r>
            <a:rPr lang="pl-PL" sz="1700" kern="1200" dirty="0" err="1"/>
            <a:t>wird</a:t>
          </a:r>
          <a:r>
            <a:rPr lang="pl-PL" sz="1700" kern="1200" dirty="0"/>
            <a:t> </a:t>
          </a:r>
          <a:r>
            <a:rPr lang="pl-PL" sz="1700" kern="1200" dirty="0" err="1"/>
            <a:t>daher</a:t>
          </a:r>
          <a:r>
            <a:rPr lang="pl-PL" sz="1700" kern="1200" dirty="0"/>
            <a:t> </a:t>
          </a:r>
          <a:r>
            <a:rPr lang="pl-PL" sz="1700" kern="1200" dirty="0" err="1"/>
            <a:t>eine</a:t>
          </a:r>
          <a:r>
            <a:rPr lang="pl-PL" sz="1700" kern="1200" dirty="0"/>
            <a:t> Abschreibung von </a:t>
          </a:r>
          <a:r>
            <a:rPr lang="pl-PL" sz="1700" kern="1200" dirty="0" err="1"/>
            <a:t>einem</a:t>
          </a:r>
          <a:r>
            <a:rPr lang="pl-PL" sz="1700" kern="1200" dirty="0"/>
            <a:t> Euro </a:t>
          </a:r>
          <a:r>
            <a:rPr lang="pl-PL" sz="1700" kern="1200" dirty="0" err="1"/>
            <a:t>vorgenommen</a:t>
          </a:r>
          <a:r>
            <a:rPr lang="pl-PL" sz="1700" kern="1200" dirty="0"/>
            <a:t>. Der </a:t>
          </a:r>
          <a:r>
            <a:rPr lang="pl-PL" sz="1700" kern="1200" dirty="0" err="1"/>
            <a:t>Abschreibungsplan</a:t>
          </a:r>
          <a:r>
            <a:rPr lang="pl-PL" sz="1700" kern="1200" dirty="0"/>
            <a:t> </a:t>
          </a:r>
          <a:r>
            <a:rPr lang="pl-PL" sz="1700" kern="1200" dirty="0" err="1"/>
            <a:t>sieht</a:t>
          </a:r>
          <a:r>
            <a:rPr lang="pl-PL" sz="1700" kern="1200" dirty="0"/>
            <a:t> </a:t>
          </a:r>
          <a:r>
            <a:rPr lang="pl-PL" sz="1700" kern="1200" dirty="0" err="1"/>
            <a:t>nun</a:t>
          </a:r>
          <a:r>
            <a:rPr lang="pl-PL" sz="1700" kern="1200" dirty="0"/>
            <a:t> wie </a:t>
          </a:r>
          <a:r>
            <a:rPr lang="pl-PL" sz="1700" kern="1200" dirty="0" err="1"/>
            <a:t>folgt</a:t>
          </a:r>
          <a:r>
            <a:rPr lang="pl-PL" sz="1700" kern="1200" dirty="0"/>
            <a:t> </a:t>
          </a:r>
          <a:r>
            <a:rPr lang="pl-PL" sz="1700" kern="1200" dirty="0" err="1"/>
            <a:t>aus</a:t>
          </a:r>
          <a:r>
            <a:rPr lang="pl-PL" sz="1700" kern="1200" dirty="0"/>
            <a:t>:</a:t>
          </a:r>
          <a:endParaRPr lang="en-US" sz="1700" kern="1200" dirty="0"/>
        </a:p>
      </dsp:txBody>
      <dsp:txXfrm rot="10800000">
        <a:off x="0" y="2248711"/>
        <a:ext cx="6879517" cy="1474843"/>
      </dsp:txXfrm>
    </dsp:sp>
    <dsp:sp modelId="{286203AC-48F7-4BE6-8C67-277C534E0372}">
      <dsp:nvSpPr>
        <dsp:cNvPr id="0" name=""/>
        <dsp:cNvSpPr/>
      </dsp:nvSpPr>
      <dsp:spPr>
        <a:xfrm rot="10800000">
          <a:off x="0" y="1055"/>
          <a:ext cx="6879517" cy="226979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Wieder</a:t>
          </a:r>
          <a:r>
            <a:rPr lang="pl-PL" sz="1700" kern="1200" dirty="0"/>
            <a:t> </a:t>
          </a:r>
          <a:r>
            <a:rPr lang="pl-PL" sz="1700" kern="1200" dirty="0" err="1"/>
            <a:t>soll</a:t>
          </a:r>
          <a:r>
            <a:rPr lang="pl-PL" sz="1700" kern="1200" dirty="0"/>
            <a:t> </a:t>
          </a:r>
          <a:r>
            <a:rPr lang="pl-PL" sz="1700" kern="1200" dirty="0" err="1"/>
            <a:t>unsere</a:t>
          </a:r>
          <a:r>
            <a:rPr lang="pl-PL" sz="1700" kern="1200" dirty="0"/>
            <a:t> </a:t>
          </a:r>
          <a:r>
            <a:rPr lang="pl-PL" sz="1700" kern="1200" dirty="0" err="1"/>
            <a:t>Maschine</a:t>
          </a:r>
          <a:r>
            <a:rPr lang="pl-PL" sz="1700" kern="1200" dirty="0"/>
            <a:t> im </a:t>
          </a:r>
          <a:r>
            <a:rPr lang="pl-PL" sz="1700" kern="1200" dirty="0" err="1"/>
            <a:t>Wert</a:t>
          </a:r>
          <a:r>
            <a:rPr lang="pl-PL" sz="1700" kern="1200" dirty="0"/>
            <a:t> von 50.000 Euro </a:t>
          </a:r>
          <a:r>
            <a:rPr lang="pl-PL" sz="1700" kern="1200" dirty="0" err="1"/>
            <a:t>als</a:t>
          </a:r>
          <a:r>
            <a:rPr lang="pl-PL" sz="1700" kern="1200" dirty="0"/>
            <a:t> Beispiel </a:t>
          </a:r>
          <a:r>
            <a:rPr lang="pl-PL" sz="1700" kern="1200" dirty="0" err="1"/>
            <a:t>dienen</a:t>
          </a:r>
          <a:r>
            <a:rPr lang="pl-PL" sz="1700" kern="1200" dirty="0"/>
            <a:t>.</a:t>
          </a:r>
          <a:endParaRPr lang="en-US" sz="1700" kern="1200" dirty="0"/>
        </a:p>
      </dsp:txBody>
      <dsp:txXfrm rot="10800000">
        <a:off x="0" y="1055"/>
        <a:ext cx="6879517" cy="147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office.de/lexikon/afa-abschreibung/" TargetMode="External"/><Relationship Id="rId2" Type="http://schemas.openxmlformats.org/officeDocument/2006/relationships/hyperlink" Target="https://www.sumup.com/de-de/rechnungen/lexikon/abschreibungsmethod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microtech.de/erp-wiki/abschreibu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roup 1034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8" name="Right Triangle 1067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09" name="Rectangle 10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10" name="Group 107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1" name="Right Triangle 110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6FA7E5-900D-4148-2863-1A3546347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Abschreibungsmethoden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FD915-76D6-0DE6-755C-306700F2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/>
              <a:t>Kinga Marut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/>
              <a:t>Indexnummer: 121531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/>
              <a:t>Institut für Wirtschaft und </a:t>
            </a:r>
            <a:endParaRPr lang="pl-PL"/>
          </a:p>
          <a:p>
            <a:r>
              <a:rPr lang="pl-PL"/>
              <a:t>   </a:t>
            </a:r>
            <a:r>
              <a:rPr lang="en-US"/>
              <a:t>Finanzen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/>
              <a:t>Rzeszower Universität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/>
              <a:t>2022/2023</a:t>
            </a:r>
          </a:p>
          <a:p>
            <a:pPr indent="-2286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30" name="Picture 6" descr="Sparen TAG - treuhand-suche.ch">
            <a:extLst>
              <a:ext uri="{FF2B5EF4-FFF2-40B4-BE49-F238E27FC236}">
                <a16:creationId xmlns:a16="http://schemas.microsoft.com/office/drawing/2014/main" id="{FA2F3F4A-3D73-AA88-5B80-3DCBD895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33" y="2289449"/>
            <a:ext cx="6401443" cy="22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wersytet Rzeszowski – Wikipedia, wolna encyklopedia">
            <a:extLst>
              <a:ext uri="{FF2B5EF4-FFF2-40B4-BE49-F238E27FC236}">
                <a16:creationId xmlns:a16="http://schemas.microsoft.com/office/drawing/2014/main" id="{51E6092D-78AA-D55F-2981-379280A9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996" y="266366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4" name="Rectangle 615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95" name="Group 6158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1" name="Straight Connector 6160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3" name="Straight Connector 6162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4" name="Straight Connector 6163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5" name="Straight Connector 6164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6" name="Straight Connector 6165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7" name="Straight Connector 6166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8" name="Straight Connector 6167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9" name="Straight Connector 6168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0" name="Straight Connector 6169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1" name="Straight Connector 6170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2" name="Straight Connector 6171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3" name="Straight Connector 6172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4" name="Straight Connector 6173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5" name="Straight Connector 6174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6" name="Straight Connector 6175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7" name="Straight Connector 6176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8" name="Straight Connector 6177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9" name="Straight Connector 6178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0" name="Straight Connector 6179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1" name="Straight Connector 6180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2" name="Straight Connector 6181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3" name="Straight Connector 6182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4" name="Straight Connector 6183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5" name="Straight Connector 6184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6" name="Straight Connector 6185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7" name="Straight Connector 6186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8" name="Straight Connector 6187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9" name="Straight Connector 6188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0" name="Straight Connector 6189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6477168-971E-877F-101F-AE049D88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Leistungsbezogene Abschreibung – </a:t>
            </a:r>
            <a:r>
              <a:rPr lang="pl-PL" sz="3100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Abschreibungsmethode</a:t>
            </a:r>
            <a:br>
              <a:rPr lang="pl-PL" sz="31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dirty="0"/>
          </a:p>
        </p:txBody>
      </p:sp>
      <p:sp>
        <p:nvSpPr>
          <p:cNvPr id="6196" name="Right Triangle 6191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8DBF0-72EB-F0EB-F6F7-5B701299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der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leistungsbezogenen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Abschreibung /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Leistungsabschreibung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Anlagegenstands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Abhängigkeit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Nutzungsperioden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verteilt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somit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tatsächlichen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Verschleiß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Vermögensgegenstandes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je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Intensivität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stärker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schwächer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ausfallen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kann.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Dazu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notwendig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nur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erwartete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Nutzungsdauer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sondern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Gesamtleistung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Maschine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/>
          </a:p>
        </p:txBody>
      </p:sp>
      <p:pic>
        <p:nvPicPr>
          <p:cNvPr id="6152" name="Picture 8" descr="Czy księgowość i rachunkowość to pojęcia jednoznaczne?">
            <a:extLst>
              <a:ext uri="{FF2B5EF4-FFF2-40B4-BE49-F238E27FC236}">
                <a16:creationId xmlns:a16="http://schemas.microsoft.com/office/drawing/2014/main" id="{00F5BB23-20C0-7602-D9BD-E8A632CCE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r="4979" b="-1"/>
          <a:stretch/>
        </p:blipFill>
        <p:spPr bwMode="auto"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EE6F21-3637-C473-1E58-C46ED857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Beispiel: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Leistunsgbezogene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Abschreibungsmethode</a:t>
            </a:r>
            <a:b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400" dirty="0"/>
          </a:p>
        </p:txBody>
      </p:sp>
      <p:graphicFrame>
        <p:nvGraphicFramePr>
          <p:cNvPr id="49" name="Symbol zastępczy zawartości 2">
            <a:extLst>
              <a:ext uri="{FF2B5EF4-FFF2-40B4-BE49-F238E27FC236}">
                <a16:creationId xmlns:a16="http://schemas.microsoft.com/office/drawing/2014/main" id="{7906A6AC-7AFF-5F73-4B6A-71089EB44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25452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23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16BEA-88BF-3861-0917-186E0821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429937"/>
            <a:ext cx="10320062" cy="1407505"/>
          </a:xfrm>
        </p:spPr>
        <p:txBody>
          <a:bodyPr/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Wörterbuch: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71C8B-ED6A-6E38-EABA-96838D1F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1451585"/>
            <a:ext cx="4963444" cy="2790357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de-DE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Lineare Abschreibung – amortyzacja liniowa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Degressive Abschreibung – amortyzacja degresywna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Progressive Abschreibung – amortyzacja progresywna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Leistungsbezogene Abschreibung /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Leistungsabschreibung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amortyzacja związana z wydajnością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Abschreibungsmethoden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metody amortyzacji 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Abschreibungen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amortyzacja</a:t>
            </a:r>
            <a:endParaRPr lang="pl-P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Vermögensgegenständen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aktywa</a:t>
            </a:r>
            <a:endParaRPr lang="pl-P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der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Gegenstand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przedmiot</a:t>
            </a:r>
            <a:endParaRPr lang="pl-P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gleichmäßig</a:t>
            </a:r>
            <a:r>
              <a:rPr lang="pl-PL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równomiernie</a:t>
            </a:r>
            <a:endParaRPr lang="pl-P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74F0F9-6C11-FECB-9E83-76DB373E0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51585"/>
            <a:ext cx="4900298" cy="279035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der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Nutzungsdauer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czas użytkowania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belastet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obciążony 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der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Ausnahmefall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szczególny przypadek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Kraftwerke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elektrownia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Abhängigkeit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zależność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Verschleiß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zużycie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der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Leistung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wynik 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użytkowanie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der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Gesamtleistung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całkowita wydajność</a:t>
            </a:r>
            <a:endParaRPr lang="pl-PL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die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5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Schraube</a:t>
            </a:r>
            <a:r>
              <a:rPr lang="pl-PL" sz="5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śruba</a:t>
            </a:r>
            <a:endParaRPr lang="pl-PL" sz="52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92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5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7" name="Group 60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ight Triangle 93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B1CBAA43-AA9B-B76E-E445-AFDC871D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2"/>
            <a:ext cx="5798932" cy="25343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Georgia" panose="02040502050405020303" pitchFamily="18" charset="0"/>
              </a:rPr>
              <a:t>Danke </a:t>
            </a:r>
            <a:r>
              <a:rPr lang="pl-PL" dirty="0" err="1">
                <a:latin typeface="Georgia" panose="02040502050405020303" pitchFamily="18" charset="0"/>
              </a:rPr>
              <a:t>für</a:t>
            </a:r>
            <a:r>
              <a:rPr lang="pl-PL" dirty="0">
                <a:latin typeface="Georgia" panose="02040502050405020303" pitchFamily="18" charset="0"/>
              </a:rPr>
              <a:t> </a:t>
            </a:r>
            <a:r>
              <a:rPr lang="pl-PL" dirty="0" err="1">
                <a:latin typeface="Georgia" panose="02040502050405020303" pitchFamily="18" charset="0"/>
              </a:rPr>
              <a:t>Eure</a:t>
            </a:r>
            <a:r>
              <a:rPr lang="pl-PL" dirty="0">
                <a:latin typeface="Georgia" panose="02040502050405020303" pitchFamily="18" charset="0"/>
              </a:rPr>
              <a:t> </a:t>
            </a:r>
            <a:r>
              <a:rPr lang="pl-PL" dirty="0" err="1">
                <a:latin typeface="Georgia" panose="02040502050405020303" pitchFamily="18" charset="0"/>
              </a:rPr>
              <a:t>Aufmerksamkeit</a:t>
            </a:r>
            <a:r>
              <a:rPr lang="pl-PL" dirty="0">
                <a:latin typeface="Georgia" panose="02040502050405020303" pitchFamily="18" charset="0"/>
              </a:rPr>
              <a:t>!</a:t>
            </a:r>
            <a:br>
              <a:rPr lang="pl-PL" dirty="0">
                <a:latin typeface="Georgia" panose="02040502050405020303" pitchFamily="18" charset="0"/>
              </a:rPr>
            </a:br>
            <a:endParaRPr lang="pl-PL" dirty="0"/>
          </a:p>
        </p:txBody>
      </p:sp>
      <p:pic>
        <p:nvPicPr>
          <p:cNvPr id="12" name="Graphic 11" descr="Smiling Face with No Fill">
            <a:extLst>
              <a:ext uri="{FF2B5EF4-FFF2-40B4-BE49-F238E27FC236}">
                <a16:creationId xmlns:a16="http://schemas.microsoft.com/office/drawing/2014/main" id="{8A71293B-5BF4-2D04-4080-16C73FC1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284" y="1209097"/>
            <a:ext cx="4431492" cy="44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80BFA4-3413-BFE4-0E11-15BA1717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5818396" cy="1362156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dirty="0">
                <a:latin typeface="Georgia" panose="02040502050405020303" pitchFamily="18" charset="0"/>
              </a:rPr>
              <a:t>Bibliographie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F3E4E-F16D-8494-647A-7949AB4D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818396" cy="3791918"/>
          </a:xfrm>
        </p:spPr>
        <p:txBody>
          <a:bodyPr>
            <a:normAutofit/>
          </a:bodyPr>
          <a:lstStyle/>
          <a:p>
            <a:r>
              <a:rPr lang="pl-PL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https://www.sumup.com/de-de/rechnungen/lexikon/abschreibungsmethoden/</a:t>
            </a:r>
            <a:endParaRPr lang="pl-PL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hlinkClick r:id="rId3"/>
              </a:rPr>
              <a:t>https://www.lexoffice.de/lexikon/afa-abschreibung/</a:t>
            </a:r>
            <a:endParaRPr lang="pl-PL" dirty="0"/>
          </a:p>
          <a:p>
            <a:r>
              <a:rPr lang="pl-PL" dirty="0">
                <a:hlinkClick r:id="rId4"/>
              </a:rPr>
              <a:t>https://www.microtech.de/erp-wiki/abschreibung/</a:t>
            </a:r>
            <a:endParaRPr lang="pl-PL" dirty="0"/>
          </a:p>
          <a:p>
            <a:endParaRPr lang="pl-P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Graphic 6" descr="Znacznik">
            <a:extLst>
              <a:ext uri="{FF2B5EF4-FFF2-40B4-BE49-F238E27FC236}">
                <a16:creationId xmlns:a16="http://schemas.microsoft.com/office/drawing/2014/main" id="{AFBD6047-0AA4-BDDA-910B-F8B5B0716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7094" y="1231415"/>
            <a:ext cx="4401655" cy="44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A63A88-5213-FA6B-CC1A-D662FCFF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  <a:latin typeface="Georgia" panose="02040502050405020303" pitchFamily="18" charset="0"/>
              </a:rPr>
              <a:t>Präsentationsplan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362828C-F4B8-FE64-FFF0-C8CADC124A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079" y="2340131"/>
          <a:ext cx="10325000" cy="356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3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D523AE0-FF47-9CDD-A8CE-6FE05E00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Was </a:t>
            </a:r>
            <a:r>
              <a:rPr lang="pl-PL" sz="34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ist</a:t>
            </a:r>
            <a:r>
              <a:rPr lang="pl-PL" sz="3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pl-PL" sz="34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eine</a:t>
            </a:r>
            <a:r>
              <a:rPr lang="pl-PL" sz="3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Abschreibungsmethode ?</a:t>
            </a:r>
            <a:endParaRPr lang="pl-PL" sz="34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usrufezeichen vor gelbem Hintergrund">
            <a:extLst>
              <a:ext uri="{FF2B5EF4-FFF2-40B4-BE49-F238E27FC236}">
                <a16:creationId xmlns:a16="http://schemas.microsoft.com/office/drawing/2014/main" id="{915C7904-4F4C-8E0C-D754-A239FC1D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7" r="11913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593239-7E78-BAB4-5837-2920E683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Abschreibungsmethode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beschreibt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Weise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Wertminderung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Vermögensgegenständen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Unternehmen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erfasst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Die Abschreibungsmethode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erfasst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planmäßige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7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Abschreibung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von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Wirtschaftsgütern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Unternehmens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beschreibt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Wertverlust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Wirtschaftsgutes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Dauer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beispielsweise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durch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Abnutzung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entsteht</a:t>
            </a:r>
            <a:r>
              <a:rPr lang="pl-PL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74103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Straight Connector 3090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5" name="Straight Connector 3104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6" name="Straight Connector 3105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7" name="Straight Connector 3106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4" name="Right Triangle 3113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55899A-C65C-1700-8247-54D310C7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spc="-35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Welche </a:t>
            </a:r>
            <a:r>
              <a:rPr lang="pl-PL" sz="2800" spc="-35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Abschreibungsmethoden</a:t>
            </a:r>
            <a:r>
              <a:rPr lang="pl-PL" sz="2800" spc="-35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spc="-35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gibt</a:t>
            </a:r>
            <a:r>
              <a:rPr lang="pl-PL" sz="2800" spc="-35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es?</a:t>
            </a:r>
            <a:br>
              <a:rPr lang="pl-PL" sz="2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AB1F7-6047-BE17-5354-D0300A0B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Mögliche </a:t>
            </a:r>
            <a:r>
              <a:rPr lang="pl-PL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Abschreibungsmethoden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waren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Lineare Abschreibung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Degressive Abschreibung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Progressive Abschreibung</a:t>
            </a:r>
          </a:p>
          <a:p>
            <a:pPr>
              <a:lnSpc>
                <a:spcPct val="100000"/>
              </a:lnSpc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Leistungsbezogene Abschreibung /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Leistungsabschreibung</a:t>
            </a:r>
            <a:endParaRPr lang="pl-PL" sz="1900" dirty="0"/>
          </a:p>
        </p:txBody>
      </p:sp>
      <p:pic>
        <p:nvPicPr>
          <p:cNvPr id="3074" name="Picture 2" descr="Lineare Abschreibung berechnen - lexoffice">
            <a:extLst>
              <a:ext uri="{FF2B5EF4-FFF2-40B4-BE49-F238E27FC236}">
                <a16:creationId xmlns:a16="http://schemas.microsoft.com/office/drawing/2014/main" id="{18C76803-162E-8295-ACE9-5B9F4567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33" y="1228980"/>
            <a:ext cx="6401443" cy="44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015ACB-BD16-2670-1742-7448017ECE74}"/>
              </a:ext>
            </a:extLst>
          </p:cNvPr>
          <p:cNvSpPr txBox="1"/>
          <p:nvPr/>
        </p:nvSpPr>
        <p:spPr>
          <a:xfrm>
            <a:off x="5655076" y="5643768"/>
            <a:ext cx="550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Quelle: https://www.lexoffice.de/lexikon/afa-abschreibung/</a:t>
            </a:r>
          </a:p>
        </p:txBody>
      </p:sp>
    </p:spTree>
    <p:extLst>
      <p:ext uri="{BB962C8B-B14F-4D97-AF65-F5344CB8AC3E}">
        <p14:creationId xmlns:p14="http://schemas.microsoft.com/office/powerpoint/2010/main" val="274947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80" name="Rectangle 414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81" name="Group 4144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146" name="Straight Connector 4145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7" name="Straight Connector 4146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8" name="Straight Connector 4147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9" name="Straight Connector 4148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0" name="Straight Connector 4149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1" name="Straight Connector 4150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2" name="Straight Connector 4151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3" name="Straight Connector 4152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4" name="Straight Connector 4153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5" name="Straight Connector 4154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6" name="Straight Connector 4155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7" name="Straight Connector 4156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8" name="Straight Connector 4157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9" name="Straight Connector 4158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0" name="Straight Connector 4159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1" name="Straight Connector 4160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2" name="Straight Connector 4161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3" name="Straight Connector 4162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4" name="Straight Connector 4163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5" name="Straight Connector 4164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6" name="Straight Connector 4165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7" name="Straight Connector 4166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8" name="Straight Connector 4167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9" name="Straight Connector 4168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0" name="Straight Connector 4169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1" name="Straight Connector 4170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2" name="Straight Connector 4171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3" name="Straight Connector 4172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4" name="Straight Connector 4173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5" name="Straight Connector 4174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6" name="Straight Connector 4175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82" name="Right Triangle 4177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7B3B60-DAA0-D4B4-17AD-26230942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Lineare Abschreibung – </a:t>
            </a:r>
            <a:r>
              <a:rPr lang="pl-PL" sz="2800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aktuell</a:t>
            </a:r>
            <a:r>
              <a:rPr lang="pl-PL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gültige</a:t>
            </a:r>
            <a:r>
              <a:rPr lang="pl-PL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Abschreibungsmethode</a:t>
            </a:r>
            <a:br>
              <a:rPr lang="pl-PL" sz="2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D17CCB-202D-56DC-DF63-4130E42F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der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Abschreibung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Gegenstands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gleichmäßig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Nutzungsdauer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verteilt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Somit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unterstellt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Vermögensgegenstand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gleichmäßig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Nutzungsdauer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abnutzt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gleichmäßig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verliert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Beispielsweise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Fall,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Maschine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aufgrund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stabilen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Nachfrage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Nutzungsdauer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hinweg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ungefähr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stark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genutzt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/>
          </a:p>
        </p:txBody>
      </p:sp>
      <p:pic>
        <p:nvPicPr>
          <p:cNvPr id="4098" name="Picture 2" descr="Abschreibung - Was ist eine Abschreibung? - microtech GmbH">
            <a:extLst>
              <a:ext uri="{FF2B5EF4-FFF2-40B4-BE49-F238E27FC236}">
                <a16:creationId xmlns:a16="http://schemas.microsoft.com/office/drawing/2014/main" id="{CEF8A2B9-BC92-DFC0-8BE1-0191804F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33" y="1164540"/>
            <a:ext cx="6401443" cy="45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7155F1-E3C9-AA0F-4356-64370B66FAAC}"/>
              </a:ext>
            </a:extLst>
          </p:cNvPr>
          <p:cNvSpPr txBox="1"/>
          <p:nvPr/>
        </p:nvSpPr>
        <p:spPr>
          <a:xfrm>
            <a:off x="5106333" y="5879923"/>
            <a:ext cx="603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Quelle: https://www.microtech.de/erp-wiki/abschreibung/</a:t>
            </a:r>
          </a:p>
        </p:txBody>
      </p:sp>
    </p:spTree>
    <p:extLst>
      <p:ext uri="{BB962C8B-B14F-4D97-AF65-F5344CB8AC3E}">
        <p14:creationId xmlns:p14="http://schemas.microsoft.com/office/powerpoint/2010/main" val="304690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ight Triangle 16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ight Triangle 198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8BD32F-3278-2782-7A81-D15F1E46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effectLst/>
              </a:rPr>
              <a:t>Beispiel: </a:t>
            </a:r>
            <a:r>
              <a:rPr lang="en-US" sz="2600" dirty="0" err="1">
                <a:effectLst/>
              </a:rPr>
              <a:t>Lineare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Abschreibungsmethode</a:t>
            </a:r>
            <a:br>
              <a:rPr lang="en-US" sz="2600" dirty="0">
                <a:effectLst/>
              </a:rPr>
            </a:br>
            <a:endParaRPr lang="en-US" sz="26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8DE7FC1-8619-BC85-4BE2-FDB9E3C64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7641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15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C8D0A64-E937-ACCF-64F0-2A2D2253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Degressive Abschreibung – </a:t>
            </a:r>
            <a:r>
              <a:rPr lang="pl-PL" sz="3100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Abschreibungsmethode</a:t>
            </a:r>
            <a:br>
              <a:rPr lang="pl-PL" sz="31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dirty="0"/>
          </a:p>
        </p:txBody>
      </p:sp>
      <p:pic>
        <p:nvPicPr>
          <p:cNvPr id="86" name="Picture 85" descr="Börsenkennzahlen">
            <a:extLst>
              <a:ext uri="{FF2B5EF4-FFF2-40B4-BE49-F238E27FC236}">
                <a16:creationId xmlns:a16="http://schemas.microsoft.com/office/drawing/2014/main" id="{26AE1B46-EF18-E94E-1F7E-32DF2A10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7" r="22375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6B4232-A4B6-1A4F-B970-C68EE127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degressiven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Abschreibung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wird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Periode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bestimmter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Prozentsatz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Restwertes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vom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Vorjahr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abgeschrieben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Abschreibungsbetrag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fällt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also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stetig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somit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werden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ersten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Nutzungsjahre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stärker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durch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Abschreibungen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belastet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Angewendet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wurde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diese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beispielsweise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Maschinen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Produktion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den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Anfangsjahren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aufgrund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starker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Nachfrage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häufiger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genutzt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werden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somit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auch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einer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höheren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Abnutzung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unterliegen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später</a:t>
            </a: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81145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FB78D2-DDC1-7C28-BE29-ACF13C40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Beispiel: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Geometrisch-degressive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Abschreibungsmethode</a:t>
            </a:r>
            <a:b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4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5B9B9AB-308F-5E14-B31C-F134C5205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122280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72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6" name="Rectangle 512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67" name="Group 513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5" name="Straight Connector 513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7" name="Straight Connector 513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8" name="Straight Connector 513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9" name="Straight Connector 513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0" name="Straight Connector 513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5" name="Straight Connector 514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6" name="Straight Connector 514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7" name="Straight Connector 514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8" name="Straight Connector 514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9" name="Straight Connector 514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0" name="Straight Connector 514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1" name="Straight Connector 515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2" name="Straight Connector 515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3" name="Straight Connector 515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4" name="Straight Connector 515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5" name="Straight Connector 515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6" name="Straight Connector 515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7" name="Straight Connector 515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8" name="Straight Connector 515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0" name="Straight Connector 515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1" name="Straight Connector 516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2" name="Straight Connector 516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BBE5B25-4A20-C6A8-929A-17140B5A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Progressive Abschreibung – </a:t>
            </a:r>
            <a:r>
              <a:rPr lang="pl-PL" sz="3100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pl-PL" sz="3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Abschreibungsmethode</a:t>
            </a:r>
            <a:br>
              <a:rPr lang="pl-PL" sz="31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dirty="0"/>
          </a:p>
        </p:txBody>
      </p:sp>
      <p:pic>
        <p:nvPicPr>
          <p:cNvPr id="5124" name="Picture 4" descr="Czym różni się rachunkowość od księgowości? - Biuro rachunkowe CBE, Warszawa">
            <a:extLst>
              <a:ext uri="{FF2B5EF4-FFF2-40B4-BE49-F238E27FC236}">
                <a16:creationId xmlns:a16="http://schemas.microsoft.com/office/drawing/2014/main" id="{2829D621-EC1C-4B6A-EE0B-B66233A3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r="25088"/>
          <a:stretch/>
        </p:blipFill>
        <p:spPr bwMode="auto"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Right Triangle 516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C39A2D-D475-0E7C-BD3C-123C5211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 progressive Abschreibung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verhält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sich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genau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umgekehrt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zur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degressiven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Abschreibung: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führt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jährlich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steigenden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Abschreibungsbeträgen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Einsatz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war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äußerst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selten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spielte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der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Regel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nur in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Ausnahmefällen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eine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Rolle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beispielsweise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Anlagen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sukzessive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hochgefahren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werden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z.B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Kraftwerke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985039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805</Words>
  <Application>Microsoft Office PowerPoint</Application>
  <PresentationFormat>Panoramiczny</PresentationFormat>
  <Paragraphs>71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Grandview</vt:lpstr>
      <vt:lpstr>Symbol</vt:lpstr>
      <vt:lpstr>Times New Roman</vt:lpstr>
      <vt:lpstr>Wingdings</vt:lpstr>
      <vt:lpstr>CosineVTI</vt:lpstr>
      <vt:lpstr>Abschreibungsmethoden</vt:lpstr>
      <vt:lpstr>Präsentationsplan</vt:lpstr>
      <vt:lpstr>Was ist eine Abschreibungsmethode ?</vt:lpstr>
      <vt:lpstr>Welche Abschreibungsmethoden gibt es? </vt:lpstr>
      <vt:lpstr>Lineare Abschreibung – aktuell gültige Abschreibungsmethode </vt:lpstr>
      <vt:lpstr>Beispiel: Lineare Abschreibungsmethode </vt:lpstr>
      <vt:lpstr>Degressive Abschreibung – alternative Abschreibungsmethode </vt:lpstr>
      <vt:lpstr>Beispiel: Geometrisch-degressive Abschreibungsmethode </vt:lpstr>
      <vt:lpstr>Progressive Abschreibung – alternative Abschreibungsmethode </vt:lpstr>
      <vt:lpstr>Leistungsbezogene Abschreibung – flexible Abschreibungsmethode </vt:lpstr>
      <vt:lpstr>Beispiel: Leistunsgbezogene Abschreibungsmethode </vt:lpstr>
      <vt:lpstr>Wörterbuch: </vt:lpstr>
      <vt:lpstr>Danke für Eure Aufmerksamkeit! </vt:lpstr>
      <vt:lpstr> 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Abschreibungsmethoden</dc:title>
  <dc:creator>Kinga Marut</dc:creator>
  <cp:lastModifiedBy>Kinga Marut</cp:lastModifiedBy>
  <cp:revision>1</cp:revision>
  <cp:lastPrinted>2023-06-07T05:09:32Z</cp:lastPrinted>
  <dcterms:created xsi:type="dcterms:W3CDTF">2023-06-07T04:08:50Z</dcterms:created>
  <dcterms:modified xsi:type="dcterms:W3CDTF">2023-06-07T05:32:58Z</dcterms:modified>
</cp:coreProperties>
</file>