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13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660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821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5543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861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346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6514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346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64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85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85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678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5568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28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21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364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4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CFDD3FB-2C57-4868-A123-9E95A2988CDA}" type="datetimeFigureOut">
              <a:rPr lang="pl-PL" smtClean="0"/>
              <a:t>2023-03-21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4FA1560-401F-488B-B509-B725080487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206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iz-tiles-letters-red-game-test-2074324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oto.wuestenigel.com/word-inflation-with-stacks-of-bills-behind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/3.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safari_vacation/9668078553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345EFE-16F7-4C12-950D-7269A1DF77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1248" y="1532965"/>
            <a:ext cx="5815200" cy="1039906"/>
          </a:xfrm>
        </p:spPr>
        <p:txBody>
          <a:bodyPr>
            <a:normAutofit/>
          </a:bodyPr>
          <a:lstStyle/>
          <a:p>
            <a:r>
              <a:rPr lang="pl-PL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endParaRPr lang="pl-PL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B09D25B-EA5B-4507-A9EF-FAA2C3499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42" y="4094878"/>
            <a:ext cx="6400800" cy="1947333"/>
          </a:xfrm>
        </p:spPr>
        <p:txBody>
          <a:bodyPr>
            <a:noAutofit/>
          </a:bodyPr>
          <a:lstStyle/>
          <a:p>
            <a:r>
              <a:rPr lang="pl-PL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Bearbeitet</a:t>
            </a: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von: Kinga Pacholarz</a:t>
            </a:r>
          </a:p>
          <a:p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Studentin des 2. Studienjahres </a:t>
            </a:r>
            <a:endParaRPr lang="pl-P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Fakultät  für </a:t>
            </a:r>
            <a:r>
              <a:rPr lang="pl-PL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Wirtschaftswissenschaften</a:t>
            </a: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an der </a:t>
            </a:r>
            <a:r>
              <a:rPr lang="de-DE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Rzeszower</a:t>
            </a:r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Universität</a:t>
            </a:r>
            <a:endParaRPr lang="pl-P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2022/2023</a:t>
            </a:r>
            <a:endParaRPr lang="pl-PL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az 5">
            <a:extLst>
              <a:ext uri="{FF2B5EF4-FFF2-40B4-BE49-F238E27FC236}">
                <a16:creationId xmlns:a16="http://schemas.microsoft.com/office/drawing/2014/main" id="{2ACF7C52-451A-44A5-9423-B19719764C4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532965" cy="1532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926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8C99500E-B1C4-4ADE-920C-20C4166D3AE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7999"/>
          </a:xfrm>
          <a:prstGeom prst="rect">
            <a:avLst/>
          </a:prstGeom>
          <a:noFill/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92776D51-68FE-4B27-BBCB-65683BC8429B}"/>
              </a:ext>
            </a:extLst>
          </p:cNvPr>
          <p:cNvSpPr/>
          <p:nvPr/>
        </p:nvSpPr>
        <p:spPr>
          <a:xfrm>
            <a:off x="2447364" y="6561124"/>
            <a:ext cx="8417859" cy="296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LI" sz="13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Quelle: https://notesfrompoland.com/2022/07/01/inflation-reaches-25-year-high-of-15-6-in-poland/</a:t>
            </a:r>
            <a:endParaRPr lang="pl-PL" sz="13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7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3AD492F-A35C-48A7-A542-AC19A2EE01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46" y="1"/>
            <a:ext cx="11528613" cy="5988424"/>
          </a:xfrm>
          <a:prstGeom prst="rect">
            <a:avLst/>
          </a:prstGeom>
          <a:noFill/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6DD68B28-04F3-41C2-8827-55695783C3D6}"/>
              </a:ext>
            </a:extLst>
          </p:cNvPr>
          <p:cNvSpPr/>
          <p:nvPr/>
        </p:nvSpPr>
        <p:spPr>
          <a:xfrm>
            <a:off x="3182470" y="6418949"/>
            <a:ext cx="6096000" cy="3283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LI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Quelle: https://www.tagesgeldvergleich.com/inflation-inflationsrate</a:t>
            </a:r>
            <a:endParaRPr lang="pl-PL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706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37F38A-24C3-4BDB-8AC6-32E17E6D6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1858" y="911412"/>
            <a:ext cx="3331977" cy="1715329"/>
          </a:xfrm>
        </p:spPr>
        <p:txBody>
          <a:bodyPr>
            <a:normAutofit/>
          </a:bodyPr>
          <a:lstStyle/>
          <a:p>
            <a:r>
              <a:rPr lang="pl-PL" sz="10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A4D9015-0D30-466D-9036-56DE15502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3905" y="2949386"/>
            <a:ext cx="5877954" cy="566353"/>
          </a:xfrm>
        </p:spPr>
        <p:txBody>
          <a:bodyPr>
            <a:noAutofit/>
          </a:bodyPr>
          <a:lstStyle/>
          <a:p>
            <a:br>
              <a:rPr lang="pl-PL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60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l-PL" sz="6000" b="1" dirty="0" err="1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Fragen</a:t>
            </a:r>
            <a:endParaRPr lang="pl-PL" sz="60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04B10F2-E7D3-45D0-9E45-813A8A88C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61130" y="911412"/>
            <a:ext cx="6096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1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F62F8E-8029-4F44-A198-C89C3B834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47" y="502025"/>
            <a:ext cx="9293506" cy="1810870"/>
          </a:xfrm>
        </p:spPr>
        <p:txBody>
          <a:bodyPr>
            <a:normAutofit/>
          </a:bodyPr>
          <a:lstStyle/>
          <a:p>
            <a:pPr algn="ctr"/>
            <a:r>
              <a:rPr lang="de-DE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ist das Inflationsziel in Polen?</a:t>
            </a: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36F24D-3D2B-4A71-9119-ED7395032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04824" y="3221318"/>
            <a:ext cx="2982352" cy="1323788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3,5%</a:t>
            </a:r>
          </a:p>
          <a:p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1,5%</a:t>
            </a:r>
          </a:p>
          <a:p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2,5%</a:t>
            </a:r>
          </a:p>
          <a:p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841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739E5C-6819-425F-888D-3C79FD059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103" y="457198"/>
            <a:ext cx="9209789" cy="1840835"/>
          </a:xfrm>
        </p:spPr>
        <p:txBody>
          <a:bodyPr>
            <a:noAutofit/>
          </a:bodyPr>
          <a:lstStyle/>
          <a:p>
            <a:pPr algn="ctr"/>
            <a:r>
              <a:rPr lang="pl-PL" sz="5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de-DE" sz="5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Inflations</a:t>
            </a:r>
            <a:r>
              <a:rPr lang="pl-PL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</a:t>
            </a:r>
            <a:r>
              <a:rPr lang="de-DE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Polen im Februar 2023 betrug:</a:t>
            </a: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B81ED23-906A-442C-BACA-90D1F3688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0046" y="3276599"/>
            <a:ext cx="4111905" cy="1104153"/>
          </a:xfrm>
        </p:spPr>
        <p:txBody>
          <a:bodyPr>
            <a:noAutofit/>
          </a:bodyPr>
          <a:lstStyle/>
          <a:p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18,2%</a:t>
            </a:r>
          </a:p>
          <a:p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18,4%</a:t>
            </a:r>
          </a:p>
          <a:p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18,7%</a:t>
            </a:r>
          </a:p>
          <a:p>
            <a:endParaRPr lang="pl-PL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979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F65673-02E4-4AF5-AA97-19B0B298D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964" y="436200"/>
            <a:ext cx="9884973" cy="1926000"/>
          </a:xfrm>
        </p:spPr>
        <p:txBody>
          <a:bodyPr>
            <a:normAutofit/>
          </a:bodyPr>
          <a:lstStyle/>
          <a:p>
            <a:pPr algn="ctr"/>
            <a:r>
              <a:rPr lang="de-DE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Art der Inflation, die 20-50%</a:t>
            </a:r>
            <a: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 </a:t>
            </a:r>
            <a:r>
              <a:rPr lang="pl-PL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jahr</a:t>
            </a:r>
            <a:r>
              <a:rPr lang="de-DE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beträgt, ist:</a:t>
            </a: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9BB40A-C575-494A-A93F-8D49D7DF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6635" y="3276600"/>
            <a:ext cx="8534400" cy="1498600"/>
          </a:xfrm>
        </p:spPr>
        <p:txBody>
          <a:bodyPr>
            <a:noAutofit/>
          </a:bodyPr>
          <a:lstStyle/>
          <a:p>
            <a:r>
              <a:rPr lang="pl-P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</a:t>
            </a:r>
            <a:r>
              <a:rPr lang="pl-PL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Galoppierende</a:t>
            </a:r>
            <a:r>
              <a:rPr lang="pl-P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endParaRPr lang="pl-PL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</a:t>
            </a:r>
            <a:r>
              <a:rPr lang="pl-PL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Hyperinflation</a:t>
            </a:r>
            <a:endParaRPr lang="pl-PL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c) </a:t>
            </a:r>
            <a:r>
              <a:rPr lang="pl-PL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Offene</a:t>
            </a:r>
            <a:r>
              <a:rPr lang="pl-PL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endParaRPr lang="pl-PL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824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CF3C60EA-07AA-4CE5-A0A8-672750B1B4DD}"/>
              </a:ext>
            </a:extLst>
          </p:cNvPr>
          <p:cNvSpPr/>
          <p:nvPr/>
        </p:nvSpPr>
        <p:spPr>
          <a:xfrm>
            <a:off x="771810" y="708723"/>
            <a:ext cx="545950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inflacja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anhaltender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trwały/stały</a:t>
            </a:r>
          </a:p>
          <a:p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Preisanstieg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wzrost cen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Ursache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przyczyna</a:t>
            </a:r>
          </a:p>
          <a:p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Rückgang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– spadek</a:t>
            </a:r>
          </a:p>
          <a:p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Überschuss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nadwyżka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Geldmenge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podaż pieniądza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unterscheiden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wyróżniać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Inflationsrate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stopa inflacji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schleichende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inflacja pełzająca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beschleunigte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inflacja przyspieszona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galoppierende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inflacja galopująca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spürbar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zauważalny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Hyperinflation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hiperinflacja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Nachfrageinflation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inflacja popytowa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Nachfrage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popyt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Gegenteil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przeciwieństwo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deflacja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Angebot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podaż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Auswirkungen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skutki</a:t>
            </a:r>
          </a:p>
          <a:p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Preisindex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wskaźnik cen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Inflationsniveau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poziom inflacji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Bürger - obywatele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erhöhen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podwyższać</a:t>
            </a:r>
          </a:p>
          <a:p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koszty</a:t>
            </a:r>
          </a:p>
          <a:p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Wertverlust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Wertminderung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deprecjacja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3BE6F4B1-B241-44A5-95C2-88046AF96A87}"/>
              </a:ext>
            </a:extLst>
          </p:cNvPr>
          <p:cNvSpPr/>
          <p:nvPr/>
        </p:nvSpPr>
        <p:spPr>
          <a:xfrm>
            <a:off x="7234518" y="597359"/>
            <a:ext cx="5316071" cy="6259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steigen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wzrastać </a:t>
            </a: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pl-PL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gleich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taki sam/równy</a:t>
            </a: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Betrag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ilość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das Maß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miara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 Veränderung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zmiana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das Niveau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poziom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vergl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ichen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porównywać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vorherig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poprzedni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der Preisverfall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spadek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das Entstehung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powstawanie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begrenzt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ograniczony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der Rohstoffpreis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surowca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der  Staatshaushalt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budżet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państwa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wachsen - 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rosnąć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das  Steuerbelastung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obciążenie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podatkowe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Ernteausfälle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nieurodzaje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Kriege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wojny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 Ersparnisse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oszczędności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Zinssatz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stopa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procentowa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übersteigen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przekraczać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betragen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wynosić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das Inflationsziel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inflacyjny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vorteilhaft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korzystny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schmerzhaft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dotkliwy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deutlich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znacznie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ähnlich -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podobny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die Verbraucherpreise –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ceny</a:t>
            </a:r>
            <a:r>
              <a:rPr lang="de-LI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LI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konsumpcyjne</a:t>
            </a:r>
            <a:endParaRPr lang="pl-PL" sz="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5F077CA1-1691-49EC-981D-0EA054F364B5}"/>
              </a:ext>
            </a:extLst>
          </p:cNvPr>
          <p:cNvSpPr/>
          <p:nvPr/>
        </p:nvSpPr>
        <p:spPr>
          <a:xfrm>
            <a:off x="3828775" y="66870"/>
            <a:ext cx="27423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Wörterbuch</a:t>
            </a:r>
            <a:endParaRPr lang="pl-PL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198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46418B-165E-43A6-B495-201D7F632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693" y="439270"/>
            <a:ext cx="4694613" cy="998153"/>
          </a:xfrm>
        </p:spPr>
        <p:txBody>
          <a:bodyPr>
            <a:normAutofit/>
          </a:bodyPr>
          <a:lstStyle/>
          <a:p>
            <a: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Bibliografie</a:t>
            </a:r>
            <a:endParaRPr lang="pl-PL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5CCEA5-D2CE-48EF-8F43-8DB73EED0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8352" y="1981200"/>
            <a:ext cx="10109294" cy="1259541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https://www.businessinsider.de/wirtschaft/finanzen/die-6-wichtigsten-ursachen-einer-inflation-ganz-einfach-erklaert/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https://www.deutschlandfunk.de/inflation-warum-steigen-die-preise-100.html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https://www.studysmarter.de/schule/wirtschaft/volkswirtschaftslehre/inflation/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https://de.statista.com/statistik/daten/studie/1045/umfrage/inflationsrate-in-deutschland-veraenderung-des-verbraucherpreisindexes-zum-vorjahresmonat/</a:t>
            </a:r>
          </a:p>
          <a:p>
            <a:pPr algn="just"/>
            <a:r>
              <a:rPr lang="pl-PL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 algn="just"/>
            <a:endParaRPr lang="pl-PL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694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B98D4DF-862F-485C-9419-98103CF34C0E}"/>
              </a:ext>
            </a:extLst>
          </p:cNvPr>
          <p:cNvSpPr/>
          <p:nvPr/>
        </p:nvSpPr>
        <p:spPr>
          <a:xfrm>
            <a:off x="968410" y="636221"/>
            <a:ext cx="10255180" cy="8790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LI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Vielen Dank für Ihre Aufmerksamkeit!</a:t>
            </a: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What causes inflation? | Stanford News">
            <a:extLst>
              <a:ext uri="{FF2B5EF4-FFF2-40B4-BE49-F238E27FC236}">
                <a16:creationId xmlns:a16="http://schemas.microsoft.com/office/drawing/2014/main" id="{93163312-EE26-4EB1-B174-9A27FA1AB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826" y="1988670"/>
            <a:ext cx="5690348" cy="379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ostokąt 5">
            <a:extLst>
              <a:ext uri="{FF2B5EF4-FFF2-40B4-BE49-F238E27FC236}">
                <a16:creationId xmlns:a16="http://schemas.microsoft.com/office/drawing/2014/main" id="{261C1D02-7B7C-4DD3-B33B-36F315278518}"/>
              </a:ext>
            </a:extLst>
          </p:cNvPr>
          <p:cNvSpPr/>
          <p:nvPr/>
        </p:nvSpPr>
        <p:spPr>
          <a:xfrm>
            <a:off x="3250826" y="5929391"/>
            <a:ext cx="6096000" cy="2923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1300" dirty="0" err="1"/>
              <a:t>Quelle</a:t>
            </a:r>
            <a:r>
              <a:rPr lang="pl-PL" sz="1300" dirty="0"/>
              <a:t>: https://news.stanford.edu/2022/09/06/what-causes-inflation/</a:t>
            </a:r>
          </a:p>
        </p:txBody>
      </p:sp>
    </p:spTree>
    <p:extLst>
      <p:ext uri="{BB962C8B-B14F-4D97-AF65-F5344CB8AC3E}">
        <p14:creationId xmlns:p14="http://schemas.microsoft.com/office/powerpoint/2010/main" val="3757691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E7F09A-50E6-03C0-22EE-C1F3261E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069" y="336247"/>
            <a:ext cx="8534400" cy="1507067"/>
          </a:xfrm>
        </p:spPr>
        <p:txBody>
          <a:bodyPr/>
          <a:lstStyle/>
          <a:p>
            <a:pPr algn="ctr"/>
            <a:r>
              <a:rPr lang="pl-PL" dirty="0"/>
              <a:t>Agenda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41A69B-E016-D9D0-40BE-4DC1F6DAC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070" y="1669143"/>
            <a:ext cx="10520816" cy="4717143"/>
          </a:xfrm>
        </p:spPr>
        <p:txBody>
          <a:bodyPr/>
          <a:lstStyle/>
          <a:p>
            <a:r>
              <a:rPr lang="pl-PL" dirty="0"/>
              <a:t>Definition der </a:t>
            </a:r>
            <a:r>
              <a:rPr lang="pl-PL" dirty="0" err="1"/>
              <a:t>Inflation</a:t>
            </a:r>
            <a:endParaRPr lang="pl-PL" dirty="0"/>
          </a:p>
          <a:p>
            <a:r>
              <a:rPr lang="pl-PL" dirty="0"/>
              <a:t>Wie </a:t>
            </a:r>
            <a:r>
              <a:rPr lang="pl-PL" dirty="0" err="1"/>
              <a:t>wird</a:t>
            </a:r>
            <a:r>
              <a:rPr lang="pl-PL" dirty="0"/>
              <a:t>  </a:t>
            </a:r>
            <a:r>
              <a:rPr lang="pl-PL" dirty="0" err="1"/>
              <a:t>sie</a:t>
            </a:r>
            <a:r>
              <a:rPr lang="pl-PL" dirty="0"/>
              <a:t> </a:t>
            </a:r>
            <a:r>
              <a:rPr lang="pl-PL" dirty="0" err="1"/>
              <a:t>berechnet</a:t>
            </a:r>
            <a:endParaRPr lang="pl-PL" dirty="0"/>
          </a:p>
          <a:p>
            <a:r>
              <a:rPr lang="pl-PL" dirty="0" err="1"/>
              <a:t>Deflation</a:t>
            </a:r>
            <a:endParaRPr lang="pl-PL" dirty="0"/>
          </a:p>
          <a:p>
            <a:r>
              <a:rPr lang="pl-PL" dirty="0" err="1"/>
              <a:t>Ursachen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</a:t>
            </a:r>
            <a:r>
              <a:rPr lang="pl-PL" dirty="0" err="1"/>
              <a:t>Entstehung</a:t>
            </a:r>
            <a:r>
              <a:rPr lang="pl-PL" dirty="0"/>
              <a:t> der </a:t>
            </a:r>
            <a:r>
              <a:rPr lang="pl-PL" dirty="0" err="1"/>
              <a:t>Inflation</a:t>
            </a:r>
            <a:endParaRPr lang="pl-PL" dirty="0"/>
          </a:p>
          <a:p>
            <a:r>
              <a:rPr lang="pl-PL" dirty="0" err="1"/>
              <a:t>Auswirkungen</a:t>
            </a:r>
            <a:endParaRPr lang="pl-PL" dirty="0"/>
          </a:p>
          <a:p>
            <a:r>
              <a:rPr lang="pl-PL" dirty="0" err="1"/>
              <a:t>Arten</a:t>
            </a:r>
            <a:r>
              <a:rPr lang="pl-PL" dirty="0"/>
              <a:t> der </a:t>
            </a:r>
            <a:r>
              <a:rPr lang="pl-PL" dirty="0" err="1"/>
              <a:t>Inflation</a:t>
            </a:r>
            <a:endParaRPr lang="pl-PL" dirty="0"/>
          </a:p>
          <a:p>
            <a:r>
              <a:rPr lang="pl-PL" dirty="0" err="1"/>
              <a:t>Optimales</a:t>
            </a:r>
            <a:r>
              <a:rPr lang="pl-PL" dirty="0"/>
              <a:t> </a:t>
            </a:r>
            <a:r>
              <a:rPr lang="pl-PL" dirty="0" err="1"/>
              <a:t>Inflationsniveau</a:t>
            </a:r>
            <a:endParaRPr lang="pl-PL" dirty="0"/>
          </a:p>
          <a:p>
            <a:r>
              <a:rPr lang="pl-PL" dirty="0" err="1"/>
              <a:t>Zusammenfassung</a:t>
            </a:r>
            <a:r>
              <a:rPr lang="pl-PL" dirty="0"/>
              <a:t> </a:t>
            </a:r>
            <a:r>
              <a:rPr lang="pl-PL" dirty="0" err="1"/>
              <a:t>und</a:t>
            </a:r>
            <a:r>
              <a:rPr lang="pl-PL" dirty="0"/>
              <a:t> Quiz</a:t>
            </a:r>
          </a:p>
          <a:p>
            <a:r>
              <a:rPr lang="pl-PL" dirty="0" err="1"/>
              <a:t>Quellen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8067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0CBCE-2DAA-4DCF-9497-BA7D4BC5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318" y="400424"/>
            <a:ext cx="7016471" cy="727635"/>
          </a:xfrm>
        </p:spPr>
        <p:txBody>
          <a:bodyPr>
            <a:noAutofit/>
          </a:bodyPr>
          <a:lstStyle/>
          <a:p>
            <a:pPr algn="ctr"/>
            <a: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25FA00D-FF66-4643-99FA-F548D5A32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424" y="1674744"/>
            <a:ext cx="10494258" cy="2394323"/>
          </a:xfrm>
        </p:spPr>
        <p:txBody>
          <a:bodyPr>
            <a:noAutofit/>
          </a:bodyPr>
          <a:lstStyle/>
          <a:p>
            <a:pPr algn="just"/>
            <a:r>
              <a:rPr lang="de-DE" sz="2500" dirty="0">
                <a:solidFill>
                  <a:schemeClr val="tx1"/>
                </a:solidFill>
              </a:rPr>
              <a:t>Inflation ist der anhaltende Wertverlust von Geld durch steigende Preise.</a:t>
            </a:r>
          </a:p>
          <a:p>
            <a:pPr algn="just"/>
            <a:r>
              <a:rPr lang="de-DE" sz="2500" dirty="0">
                <a:solidFill>
                  <a:schemeClr val="tx1"/>
                </a:solidFill>
              </a:rPr>
              <a:t>Das bedeutet, dass Sie für den gleichen Betrag weniger Produkte oder Dienstleistungen kaufen können.</a:t>
            </a:r>
          </a:p>
          <a:p>
            <a:pPr algn="just"/>
            <a:endParaRPr lang="pl-PL" sz="30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3071D9C-55EB-45BF-99BB-7B12FFEEE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5718" y="4069068"/>
            <a:ext cx="4024976" cy="233168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78031224-21E2-4013-AB7C-0953959A4EB8}"/>
              </a:ext>
            </a:extLst>
          </p:cNvPr>
          <p:cNvSpPr txBox="1"/>
          <p:nvPr/>
        </p:nvSpPr>
        <p:spPr>
          <a:xfrm>
            <a:off x="7306234" y="7010076"/>
            <a:ext cx="39458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>
                <a:hlinkClick r:id="rId3" tooltip="https://foto.wuestenigel.com/word-inflation-with-stacks-of-bills-behind/"/>
              </a:rPr>
              <a:t>To zdjęcie</a:t>
            </a:r>
            <a:r>
              <a:rPr lang="pl-PL" sz="900"/>
              <a:t>, autor: Nieznany autor, licencja: </a:t>
            </a:r>
            <a:r>
              <a:rPr lang="pl-PL" sz="900">
                <a:hlinkClick r:id="rId4" tooltip="https://creativecommons.org/licenses/by/3.0/"/>
              </a:rPr>
              <a:t>CC BY</a:t>
            </a:r>
            <a:endParaRPr lang="pl-PL" sz="900"/>
          </a:p>
        </p:txBody>
      </p:sp>
    </p:spTree>
    <p:extLst>
      <p:ext uri="{BB962C8B-B14F-4D97-AF65-F5344CB8AC3E}">
        <p14:creationId xmlns:p14="http://schemas.microsoft.com/office/powerpoint/2010/main" val="129329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819E4E-F484-4155-AADE-452E2FAD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729" y="404987"/>
            <a:ext cx="11570542" cy="899541"/>
          </a:xfrm>
        </p:spPr>
        <p:txBody>
          <a:bodyPr>
            <a:noAutofit/>
          </a:bodyPr>
          <a:lstStyle/>
          <a:p>
            <a:r>
              <a:rPr lang="de-DE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 wird die Inflation berechnet?</a:t>
            </a: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ymbol zastępczy tekstu 2">
                <a:extLst>
                  <a:ext uri="{FF2B5EF4-FFF2-40B4-BE49-F238E27FC236}">
                    <a16:creationId xmlns:a16="http://schemas.microsoft.com/office/drawing/2014/main" id="{349034E2-6CA0-4B62-93E2-87B6856E53D1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10729" y="1761563"/>
                <a:ext cx="11068516" cy="2675965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de-LI" sz="2500" dirty="0">
                    <a:solidFill>
                      <a:schemeClr val="tx1"/>
                    </a:solidFill>
                  </a:rPr>
                  <a:t>Das Maß für die Inflation ist die Inflationsrate, die die jährliche prozentuale Veränderung des Preisindexes ist. </a:t>
                </a:r>
                <a:endParaRPr lang="pl-PL" sz="2500" dirty="0">
                  <a:solidFill>
                    <a:schemeClr val="tx1"/>
                  </a:solidFill>
                </a:endParaRPr>
              </a:p>
              <a:p>
                <a:pPr algn="just">
                  <a:spcBef>
                    <a:spcPts val="600"/>
                  </a:spcBef>
                </a:pPr>
                <a:endParaRPr lang="pl-PL" sz="25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de-LI" sz="2500" dirty="0">
                    <a:solidFill>
                      <a:schemeClr val="tx1"/>
                    </a:solidFill>
                  </a:rPr>
                  <a:t>Die Inflationsrate wird berechnet, indem das Niveau des Preisindex in zwei Perioden verglichen wird: der aktuellen und der vorherigen.</a:t>
                </a:r>
                <a:endParaRPr lang="pl-PL" sz="2500" dirty="0">
                  <a:solidFill>
                    <a:schemeClr val="tx1"/>
                  </a:solidFill>
                </a:endParaRPr>
              </a:p>
              <a:p>
                <a:pPr algn="just"/>
                <a:endParaRPr lang="pl-PL" sz="2800" dirty="0">
                  <a:solidFill>
                    <a:schemeClr val="tx1"/>
                  </a:solidFill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LI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𝑰𝒏𝒇𝒍𝒂𝒕𝒊𝒐𝒏𝒔𝒓𝒂𝒕𝒆</m:t>
                      </m:r>
                      <m:r>
                        <a:rPr lang="de-LI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LI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𝒂𝒌𝒕𝒖𝒆𝒍𝒍𝒆𝒓𝑷𝒓𝒆𝒊𝒔</m:t>
                          </m:r>
                          <m:r>
                            <a:rPr lang="de-LI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LI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𝑽𝒐𝒓𝒋𝒂𝒉𝒓𝒆𝒔𝒑𝒓𝒆𝒊𝒔</m:t>
                          </m:r>
                        </m:num>
                        <m:den>
                          <m:r>
                            <a:rPr lang="de-LI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𝑽𝒐𝒓𝒋𝒂𝒉𝒓𝒆𝒔𝒑𝒓𝒆𝒊𝒔</m:t>
                          </m:r>
                        </m:den>
                      </m:f>
                      <m:r>
                        <a:rPr lang="de-LI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de-LI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pl-PL" sz="2800" b="1" dirty="0">
                  <a:solidFill>
                    <a:schemeClr val="tx1"/>
                  </a:solidFill>
                </a:endParaRPr>
              </a:p>
              <a:p>
                <a:pPr algn="just"/>
                <a:endParaRPr lang="pl-PL" sz="2800" dirty="0">
                  <a:solidFill>
                    <a:schemeClr val="tx1"/>
                  </a:solidFill>
                </a:endParaRPr>
              </a:p>
              <a:p>
                <a:pPr algn="just"/>
                <a:endParaRPr lang="pl-PL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ymbol zastępczy tekstu 2">
                <a:extLst>
                  <a:ext uri="{FF2B5EF4-FFF2-40B4-BE49-F238E27FC236}">
                    <a16:creationId xmlns:a16="http://schemas.microsoft.com/office/drawing/2014/main" id="{349034E2-6CA0-4B62-93E2-87B6856E53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0729" y="1761563"/>
                <a:ext cx="11068516" cy="2675965"/>
              </a:xfrm>
              <a:blipFill>
                <a:blip r:embed="rId2"/>
                <a:stretch>
                  <a:fillRect l="-936" t="-2050" r="-881" b="-42369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583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452624-092B-4449-8B42-293DAB0C3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459" y="184805"/>
            <a:ext cx="3950542" cy="1498600"/>
          </a:xfrm>
        </p:spPr>
        <p:txBody>
          <a:bodyPr>
            <a:noAutofit/>
          </a:bodyPr>
          <a:lstStyle/>
          <a:p>
            <a:r>
              <a:rPr lang="de-LI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b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6E699A-022E-4228-A684-4422531DF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577" y="1213365"/>
            <a:ext cx="10163081" cy="14986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de-LI" sz="10400" dirty="0">
                <a:solidFill>
                  <a:schemeClr val="tx1"/>
                </a:solidFill>
              </a:rPr>
              <a:t>Das Gegenteil von Inflation ist Deflation. Deflation ist ein stetiger Preisverfall. Das Angebot übersteigt dann die Nachfrage.</a:t>
            </a:r>
            <a:endParaRPr lang="pl-PL" sz="10400" dirty="0">
              <a:solidFill>
                <a:schemeClr val="tx1"/>
              </a:solidFill>
            </a:endParaRPr>
          </a:p>
          <a:p>
            <a:pPr algn="just"/>
            <a:r>
              <a:rPr lang="de-DE" sz="10400" dirty="0">
                <a:solidFill>
                  <a:schemeClr val="tx1"/>
                </a:solidFill>
              </a:rPr>
              <a:t>Deflation tritt auf, wenn die Inflationsrate unter 0 % fällt.</a:t>
            </a:r>
            <a:endParaRPr lang="pl-PL" sz="10400" dirty="0">
              <a:solidFill>
                <a:schemeClr val="tx1"/>
              </a:solidFill>
            </a:endParaRP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Inflation einfach erklärt – Ursache, Bedeutung und Beispiele">
            <a:extLst>
              <a:ext uri="{FF2B5EF4-FFF2-40B4-BE49-F238E27FC236}">
                <a16:creationId xmlns:a16="http://schemas.microsoft.com/office/drawing/2014/main" id="{436E5F75-A861-4AFD-80A1-C1D8F37B0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84" y="2982258"/>
            <a:ext cx="11409831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B395A0A9-2B2D-4051-B6FB-E84387AF2E47}"/>
              </a:ext>
            </a:extLst>
          </p:cNvPr>
          <p:cNvSpPr txBox="1"/>
          <p:nvPr/>
        </p:nvSpPr>
        <p:spPr>
          <a:xfrm>
            <a:off x="466164" y="6266328"/>
            <a:ext cx="97894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dirty="0" err="1"/>
              <a:t>Quelle</a:t>
            </a:r>
            <a:r>
              <a:rPr lang="pl-PL" sz="1500" dirty="0"/>
              <a:t>: https://geldarchitekt.de/inflation-einfach-erklart/</a:t>
            </a:r>
          </a:p>
        </p:txBody>
      </p:sp>
    </p:spTree>
    <p:extLst>
      <p:ext uri="{BB962C8B-B14F-4D97-AF65-F5344CB8AC3E}">
        <p14:creationId xmlns:p14="http://schemas.microsoft.com/office/powerpoint/2010/main" val="2253662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7444EC-8BCF-4300-AF41-F1B457A35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869" y="0"/>
            <a:ext cx="10709931" cy="2281600"/>
          </a:xfrm>
        </p:spPr>
        <p:txBody>
          <a:bodyPr/>
          <a:lstStyle/>
          <a:p>
            <a:r>
              <a:rPr lang="de-LI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URSACHE UND ENTSTEHUNG VON INFLATION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F7C453-FDE4-4D17-9A76-E04E0FABC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436" y="2061882"/>
            <a:ext cx="10709931" cy="3932518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de-LI" sz="2500" dirty="0">
                <a:solidFill>
                  <a:schemeClr val="tx1"/>
                </a:solidFill>
              </a:rPr>
              <a:t>Überschuss der Nachfrage über das Angebot</a:t>
            </a:r>
            <a:r>
              <a:rPr lang="pl-PL" sz="25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de-LI" sz="2500" dirty="0">
                <a:solidFill>
                  <a:schemeClr val="tx1"/>
                </a:solidFill>
              </a:rPr>
              <a:t>Eine Erhöhung der Kosten für die Herstellung von Produkten und Dienstleistungen</a:t>
            </a:r>
            <a:r>
              <a:rPr lang="pl-PL" sz="25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de-LI" sz="2500" dirty="0">
                <a:solidFill>
                  <a:schemeClr val="tx1"/>
                </a:solidFill>
              </a:rPr>
              <a:t>Erhöhung der Preise für importierte Waren.</a:t>
            </a:r>
            <a:endParaRPr lang="pl-PL" sz="2500" dirty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de-LI" sz="2500" dirty="0">
                <a:solidFill>
                  <a:schemeClr val="tx1"/>
                </a:solidFill>
              </a:rPr>
              <a:t>Erhöhte Geldmenge, die zu Nachfrageinflation führen kann.</a:t>
            </a:r>
            <a:endParaRPr lang="pl-PL" sz="2500" dirty="0">
              <a:solidFill>
                <a:schemeClr val="tx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500" dirty="0" err="1">
                <a:solidFill>
                  <a:schemeClr val="tx1"/>
                </a:solidFill>
              </a:rPr>
              <a:t>Wachsendes</a:t>
            </a:r>
            <a:r>
              <a:rPr lang="pl-PL" sz="2500" dirty="0">
                <a:solidFill>
                  <a:schemeClr val="tx1"/>
                </a:solidFill>
              </a:rPr>
              <a:t> </a:t>
            </a:r>
            <a:r>
              <a:rPr lang="pl-PL" sz="2500" dirty="0" err="1">
                <a:solidFill>
                  <a:schemeClr val="tx1"/>
                </a:solidFill>
              </a:rPr>
              <a:t>Staatshaushaltsdefizit</a:t>
            </a:r>
            <a:r>
              <a:rPr lang="pl-PL" sz="25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500" dirty="0" err="1">
                <a:solidFill>
                  <a:schemeClr val="tx1"/>
                </a:solidFill>
              </a:rPr>
              <a:t>Hohe</a:t>
            </a:r>
            <a:r>
              <a:rPr lang="pl-PL" sz="2500" dirty="0">
                <a:solidFill>
                  <a:schemeClr val="tx1"/>
                </a:solidFill>
              </a:rPr>
              <a:t> </a:t>
            </a:r>
            <a:r>
              <a:rPr lang="pl-PL" sz="2500" dirty="0" err="1">
                <a:solidFill>
                  <a:schemeClr val="tx1"/>
                </a:solidFill>
              </a:rPr>
              <a:t>Steuerbelastung</a:t>
            </a:r>
            <a:r>
              <a:rPr lang="pl-PL" sz="25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l-PL" sz="2500" dirty="0" err="1">
                <a:solidFill>
                  <a:schemeClr val="tx1"/>
                </a:solidFill>
              </a:rPr>
              <a:t>Ernteausfälle</a:t>
            </a:r>
            <a:r>
              <a:rPr lang="pl-PL" sz="2500" dirty="0">
                <a:solidFill>
                  <a:schemeClr val="tx1"/>
                </a:solidFill>
              </a:rPr>
              <a:t>, </a:t>
            </a:r>
            <a:r>
              <a:rPr lang="pl-PL" sz="2500" dirty="0" err="1">
                <a:solidFill>
                  <a:schemeClr val="tx1"/>
                </a:solidFill>
              </a:rPr>
              <a:t>Naturkatastrophen</a:t>
            </a:r>
            <a:r>
              <a:rPr lang="pl-PL" sz="2500" dirty="0">
                <a:solidFill>
                  <a:schemeClr val="tx1"/>
                </a:solidFill>
              </a:rPr>
              <a:t>, </a:t>
            </a:r>
            <a:r>
              <a:rPr lang="pl-PL" sz="2500" dirty="0" err="1">
                <a:solidFill>
                  <a:schemeClr val="tx1"/>
                </a:solidFill>
              </a:rPr>
              <a:t>Kriege</a:t>
            </a:r>
            <a:r>
              <a:rPr lang="pl-PL" sz="2500" dirty="0">
                <a:solidFill>
                  <a:schemeClr val="tx1"/>
                </a:solidFill>
              </a:rPr>
              <a:t> </a:t>
            </a:r>
            <a:r>
              <a:rPr lang="pl-PL" sz="2500" dirty="0" err="1">
                <a:solidFill>
                  <a:schemeClr val="tx1"/>
                </a:solidFill>
              </a:rPr>
              <a:t>usw</a:t>
            </a:r>
            <a:r>
              <a:rPr lang="pl-PL" sz="25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pl-PL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8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351CE7-E1D6-4052-903C-2B451A56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472" y="350370"/>
            <a:ext cx="10817507" cy="1498600"/>
          </a:xfrm>
        </p:spPr>
        <p:txBody>
          <a:bodyPr>
            <a:noAutofit/>
          </a:bodyPr>
          <a:lstStyle/>
          <a:p>
            <a: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AUSWIRKUNGEN DER INFLATION</a:t>
            </a:r>
            <a:b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5A69E4F-C8BB-4836-8509-6A57FE5E4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693583"/>
            <a:ext cx="10440987" cy="2792506"/>
          </a:xfrm>
        </p:spPr>
        <p:txBody>
          <a:bodyPr>
            <a:no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de-LI" sz="2800" dirty="0">
                <a:solidFill>
                  <a:schemeClr val="tx1"/>
                </a:solidFill>
              </a:rPr>
              <a:t>Wertminderung des Geldes, einschließlich Ersparnisse.</a:t>
            </a:r>
            <a:endParaRPr lang="pl-PL" sz="2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dirty="0" err="1">
                <a:solidFill>
                  <a:schemeClr val="tx1"/>
                </a:solidFill>
              </a:rPr>
              <a:t>Rückgang</a:t>
            </a:r>
            <a:r>
              <a:rPr lang="pl-PL" sz="2800" dirty="0">
                <a:solidFill>
                  <a:schemeClr val="tx1"/>
                </a:solidFill>
              </a:rPr>
              <a:t> des </a:t>
            </a:r>
            <a:r>
              <a:rPr lang="pl-PL" sz="2800" dirty="0" err="1">
                <a:solidFill>
                  <a:schemeClr val="tx1"/>
                </a:solidFill>
              </a:rPr>
              <a:t>Realeinkommens</a:t>
            </a:r>
            <a:r>
              <a:rPr lang="pl-PL" sz="2800" dirty="0">
                <a:solidFill>
                  <a:schemeClr val="tx1"/>
                </a:solidFill>
              </a:rPr>
              <a:t>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de-LI" sz="2800" dirty="0">
                <a:solidFill>
                  <a:schemeClr val="tx1"/>
                </a:solidFill>
              </a:rPr>
              <a:t>Erhöhung der Gehälter der Mitarbeiter.</a:t>
            </a:r>
            <a:endParaRPr lang="pl-PL" sz="2800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de-LI" sz="2800" dirty="0">
                <a:solidFill>
                  <a:schemeClr val="tx1"/>
                </a:solidFill>
              </a:rPr>
              <a:t>Erhöhung der Zinssätze für Kredite.</a:t>
            </a:r>
            <a:endParaRPr lang="pl-PL" sz="2800" dirty="0">
              <a:solidFill>
                <a:schemeClr val="tx1"/>
              </a:solidFill>
            </a:endParaRP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A12788F-0651-43F0-90F9-E4F3B7A70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66095" y="3089836"/>
            <a:ext cx="3056964" cy="35074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863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8C88E2-50EC-4409-A55D-BADD5E645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082" y="206107"/>
            <a:ext cx="8621153" cy="1498600"/>
          </a:xfrm>
        </p:spPr>
        <p:txBody>
          <a:bodyPr>
            <a:normAutofit fontScale="90000"/>
          </a:bodyPr>
          <a:lstStyle/>
          <a:p>
            <a:r>
              <a:rPr lang="de-LI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ARTEN DER INFLATION</a:t>
            </a:r>
            <a:br>
              <a:rPr lang="pl-PL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3F27571-1EA9-4620-972B-5391B327D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3482" y="1308847"/>
            <a:ext cx="11445035" cy="5253317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l-PL" sz="2100" dirty="0">
                <a:solidFill>
                  <a:schemeClr val="tx1"/>
                </a:solidFill>
              </a:rPr>
              <a:t>T</a:t>
            </a:r>
            <a:r>
              <a:rPr lang="de-LI" sz="2100" dirty="0" err="1">
                <a:solidFill>
                  <a:schemeClr val="tx1"/>
                </a:solidFill>
              </a:rPr>
              <a:t>emporärer</a:t>
            </a:r>
            <a:r>
              <a:rPr lang="de-LI" sz="2100" dirty="0">
                <a:solidFill>
                  <a:schemeClr val="tx1"/>
                </a:solidFill>
              </a:rPr>
              <a:t> und permanenten Inflation.</a:t>
            </a:r>
            <a:endParaRPr lang="pl-PL" sz="21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LI" sz="2100" dirty="0">
                <a:solidFill>
                  <a:schemeClr val="tx1"/>
                </a:solidFill>
              </a:rPr>
              <a:t>Schleichenden Inflation - übersteigt 5-10% pro Jahr nicht</a:t>
            </a:r>
            <a:r>
              <a:rPr lang="pl-PL" sz="21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LI" sz="2100" dirty="0">
                <a:solidFill>
                  <a:schemeClr val="tx1"/>
                </a:solidFill>
              </a:rPr>
              <a:t>Beschleunigten Inflation - übersteigt 20% pro Jahr nicht.</a:t>
            </a:r>
            <a:endParaRPr lang="pl-PL" sz="2100" dirty="0">
              <a:solidFill>
                <a:schemeClr val="tx1"/>
              </a:solidFill>
            </a:endParaRPr>
          </a:p>
          <a:p>
            <a:pPr marL="342900" lvl="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LI" sz="2100" dirty="0">
                <a:solidFill>
                  <a:schemeClr val="tx1"/>
                </a:solidFill>
              </a:rPr>
              <a:t>Galoppierende Inflation - beträgt 20-50% pro Jahr</a:t>
            </a:r>
            <a:r>
              <a:rPr lang="pl-PL" sz="21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LI" sz="2100" dirty="0">
                <a:solidFill>
                  <a:schemeClr val="tx1"/>
                </a:solidFill>
              </a:rPr>
              <a:t>Hyperinflation - monatlicher Preisanstieg übersteigt 50%.</a:t>
            </a:r>
            <a:endParaRPr lang="pl-PL" sz="2100" dirty="0">
              <a:solidFill>
                <a:schemeClr val="tx1"/>
              </a:solidFill>
            </a:endParaRPr>
          </a:p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pl-PL" sz="2100" dirty="0" err="1">
                <a:solidFill>
                  <a:schemeClr val="tx1"/>
                </a:solidFill>
              </a:rPr>
              <a:t>Offene</a:t>
            </a:r>
            <a:r>
              <a:rPr lang="pl-PL" sz="2100" dirty="0">
                <a:solidFill>
                  <a:schemeClr val="tx1"/>
                </a:solidFill>
              </a:rPr>
              <a:t> </a:t>
            </a:r>
            <a:r>
              <a:rPr lang="pl-PL" sz="2100" dirty="0" err="1">
                <a:solidFill>
                  <a:schemeClr val="tx1"/>
                </a:solidFill>
              </a:rPr>
              <a:t>Inflation</a:t>
            </a:r>
            <a:r>
              <a:rPr lang="de-DE" sz="2100" dirty="0">
                <a:solidFill>
                  <a:schemeClr val="tx1"/>
                </a:solidFill>
              </a:rPr>
              <a:t>: Der Preisanstieg und die Geldentwertung sind für jeden erkennbar.</a:t>
            </a:r>
          </a:p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2100" dirty="0">
                <a:solidFill>
                  <a:schemeClr val="tx1"/>
                </a:solidFill>
              </a:rPr>
              <a:t>Verdeckte Inflation: Die Preise bleiben konstant, doch die Qualität der Güter verschlechtert sich, wodurch der eigentliche Geldwert sinkt.</a:t>
            </a:r>
          </a:p>
          <a:p>
            <a:pPr marL="342900" indent="-342900" algn="just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de-DE" sz="2100" dirty="0">
                <a:solidFill>
                  <a:schemeClr val="tx1"/>
                </a:solidFill>
              </a:rPr>
              <a:t>Zurückgestaute Inflation: Das Preisniveau wird vom Staat durch Höchstpreise künstlich stabil gehalten.</a:t>
            </a:r>
            <a:endParaRPr lang="pl-PL" sz="21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58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27AEA8-0DFF-4153-9F73-D56F199A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329" y="313584"/>
            <a:ext cx="10351342" cy="859200"/>
          </a:xfrm>
        </p:spPr>
        <p:txBody>
          <a:bodyPr>
            <a:noAutofit/>
          </a:bodyPr>
          <a:lstStyle/>
          <a:p>
            <a:b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Optimales</a:t>
            </a:r>
            <a:r>
              <a:rPr lang="pl-PL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5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Inflationsniveau</a:t>
            </a:r>
            <a:endParaRPr lang="pl-PL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3368F4-8666-4062-A41F-410FBF3A9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0329" y="1664727"/>
            <a:ext cx="9133588" cy="2880659"/>
          </a:xfrm>
        </p:spPr>
        <p:txBody>
          <a:bodyPr>
            <a:noAutofit/>
          </a:bodyPr>
          <a:lstStyle/>
          <a:p>
            <a:pPr algn="just"/>
            <a:r>
              <a:rPr lang="de-LI" sz="2600" dirty="0">
                <a:solidFill>
                  <a:schemeClr val="tx1"/>
                </a:solidFill>
              </a:rPr>
              <a:t>Die Inflation sollte zwischen 3 und 4 Prozent liegen. Für Polen liegt das optimale Inflationsniveau bei 1,5 bis 3,5 Prozent.</a:t>
            </a:r>
            <a:endParaRPr lang="pl-PL" sz="2600" dirty="0">
              <a:solidFill>
                <a:schemeClr val="tx1"/>
              </a:solidFill>
            </a:endParaRPr>
          </a:p>
          <a:p>
            <a:pPr algn="just"/>
            <a:endParaRPr lang="pl-PL" sz="2600" dirty="0">
              <a:solidFill>
                <a:schemeClr val="tx1"/>
              </a:solidFill>
            </a:endParaRPr>
          </a:p>
          <a:p>
            <a:pPr algn="just"/>
            <a:r>
              <a:rPr lang="de-LI" sz="2600" dirty="0">
                <a:solidFill>
                  <a:schemeClr val="tx1"/>
                </a:solidFill>
              </a:rPr>
              <a:t>Das Inflationsziel in Polen liegt bei 2,5 % und wird seit Jahren vom Rat für Geldpolitik festgelegt. Inflation auf einem solchen Niveau ist vorteilhaft für die Wirtschaft und nicht sehr schmerzhaft für die Bürger.</a:t>
            </a:r>
            <a:endParaRPr lang="pl-PL" sz="2600" dirty="0">
              <a:solidFill>
                <a:schemeClr val="tx1"/>
              </a:solidFill>
            </a:endParaRPr>
          </a:p>
          <a:p>
            <a:pPr algn="just"/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867FC59-B153-4C42-A6DF-2CC7F3CFAD00}"/>
              </a:ext>
            </a:extLst>
          </p:cNvPr>
          <p:cNvSpPr txBox="1"/>
          <p:nvPr/>
        </p:nvSpPr>
        <p:spPr>
          <a:xfrm rot="20585844">
            <a:off x="10421726" y="2037518"/>
            <a:ext cx="112917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6000" dirty="0"/>
              <a:t>3%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4F97DF67-FDFC-4C94-AD18-10FCE995069C}"/>
              </a:ext>
            </a:extLst>
          </p:cNvPr>
          <p:cNvSpPr txBox="1"/>
          <p:nvPr/>
        </p:nvSpPr>
        <p:spPr>
          <a:xfrm rot="1020807">
            <a:off x="10392529" y="5578357"/>
            <a:ext cx="145903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pl-PL" sz="5000" dirty="0"/>
              <a:t>2,5%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3DE6B569-371F-478B-9AC3-CB4BC94FAA89}"/>
              </a:ext>
            </a:extLst>
          </p:cNvPr>
          <p:cNvSpPr/>
          <p:nvPr/>
        </p:nvSpPr>
        <p:spPr>
          <a:xfrm rot="20735812">
            <a:off x="3291062" y="5632212"/>
            <a:ext cx="11224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000" dirty="0"/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751164130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825</Words>
  <Application>Microsoft Office PowerPoint</Application>
  <PresentationFormat>Panoramiczny</PresentationFormat>
  <Paragraphs>136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Wingdings 3</vt:lpstr>
      <vt:lpstr>Wycinek</vt:lpstr>
      <vt:lpstr>Die Inflation</vt:lpstr>
      <vt:lpstr>Agenda</vt:lpstr>
      <vt:lpstr>DEFINITION</vt:lpstr>
      <vt:lpstr>Wie wird die Inflation berechnet?</vt:lpstr>
      <vt:lpstr>DEFLATION </vt:lpstr>
      <vt:lpstr>URSACHE UND ENTSTEHUNG VON INFLATION </vt:lpstr>
      <vt:lpstr>AUSWIRKUNGEN DER INFLATION </vt:lpstr>
      <vt:lpstr>ARTEN DER INFLATION </vt:lpstr>
      <vt:lpstr> Optimales Inflationsniveau</vt:lpstr>
      <vt:lpstr>Prezentacja programu PowerPoint</vt:lpstr>
      <vt:lpstr>Prezentacja programu PowerPoint</vt:lpstr>
      <vt:lpstr> </vt:lpstr>
      <vt:lpstr>Was ist das Inflationsziel in Polen?</vt:lpstr>
      <vt:lpstr>DIE Inflationsrate in Polen im Februar 2023 betrug:</vt:lpstr>
      <vt:lpstr>Die Art der Inflation, die 20-50% pro jahr beträgt, ist:</vt:lpstr>
      <vt:lpstr>Prezentacja programu PowerPoint</vt:lpstr>
      <vt:lpstr>Bibliografie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Kinga Pacholarz</dc:creator>
  <cp:lastModifiedBy>Barbara Skoczyńska-Prokopowicz</cp:lastModifiedBy>
  <cp:revision>44</cp:revision>
  <dcterms:created xsi:type="dcterms:W3CDTF">2023-03-20T17:52:17Z</dcterms:created>
  <dcterms:modified xsi:type="dcterms:W3CDTF">2023-03-21T19:57:34Z</dcterms:modified>
</cp:coreProperties>
</file>