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67" r:id="rId14"/>
    <p:sldId id="268" r:id="rId15"/>
    <p:sldId id="269" r:id="rId16"/>
  </p:sldIdLst>
  <p:sldSz cx="18288000" cy="10287000"/>
  <p:notesSz cx="6858000" cy="9144000"/>
  <p:embeddedFontLst>
    <p:embeddedFont>
      <p:font typeface="Agrandir" panose="020B0604020202020204" charset="-18"/>
      <p:regular r:id="rId17"/>
    </p:embeddedFont>
    <p:embeddedFont>
      <p:font typeface="Agrandir Bold" panose="020B0604020202020204" charset="-18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ns Bold" panose="020B0806030504020204" charset="0"/>
      <p:regular r:id="rId27"/>
    </p:embeddedFont>
    <p:embeddedFont>
      <p:font typeface="Open Sans Light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1" d="100"/>
          <a:sy n="31" d="100"/>
        </p:scale>
        <p:origin x="797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.gif"/><Relationship Id="rId7" Type="http://schemas.openxmlformats.org/officeDocument/2006/relationships/image" Target="../media/image2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.gif"/><Relationship Id="rId7" Type="http://schemas.openxmlformats.org/officeDocument/2006/relationships/image" Target="../media/image2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32.svg"/><Relationship Id="rId5" Type="http://schemas.openxmlformats.org/officeDocument/2006/relationships/image" Target="../media/image19.png"/><Relationship Id="rId10" Type="http://schemas.openxmlformats.org/officeDocument/2006/relationships/image" Target="../media/image31.png"/><Relationship Id="rId4" Type="http://schemas.openxmlformats.org/officeDocument/2006/relationships/image" Target="../media/image3.gif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AqcahkghCM" TargetMode="External"/><Relationship Id="rId3" Type="http://schemas.openxmlformats.org/officeDocument/2006/relationships/image" Target="../media/image2.gif"/><Relationship Id="rId7" Type="http://schemas.openxmlformats.org/officeDocument/2006/relationships/hyperlink" Target="file:///C:\Users\IKU.PL\Downloads\Materia&#197;&#130;y%20edukacyjne%20-%20O%20funkcji%20pienia&#204;&#168;dza%20i%20dzia&#197;&#130;alno&#197;&#155;ci%20banku.pdf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files.pl/pl/index.php/Pieni%C4%85dz" TargetMode="External"/><Relationship Id="rId5" Type="http://schemas.openxmlformats.org/officeDocument/2006/relationships/hyperlink" Target="https://www.bsczluchow.pl/plik,468,prezentacja-i-pieniadz-xxi-wieku-pdf.pdf" TargetMode="Externa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gif"/><Relationship Id="rId7" Type="http://schemas.openxmlformats.org/officeDocument/2006/relationships/image" Target="../media/image2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3.gif"/><Relationship Id="rId9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 rot="-10800000">
            <a:off x="9106594" y="-723900"/>
            <a:ext cx="15735219" cy="1388135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743200" y="1028700"/>
            <a:ext cx="12085536" cy="3320123"/>
            <a:chOff x="0" y="-66040"/>
            <a:chExt cx="16114048" cy="4426830"/>
          </a:xfrm>
        </p:grpSpPr>
        <p:sp>
          <p:nvSpPr>
            <p:cNvPr id="4" name="TextBox 4"/>
            <p:cNvSpPr txBox="1"/>
            <p:nvPr/>
          </p:nvSpPr>
          <p:spPr>
            <a:xfrm>
              <a:off x="0" y="-66040"/>
              <a:ext cx="16114048" cy="2667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564"/>
                </a:lnSpc>
              </a:pPr>
              <a:r>
                <a:rPr lang="en-US" sz="14149" dirty="0">
                  <a:solidFill>
                    <a:srgbClr val="2B2B2B"/>
                  </a:solidFill>
                  <a:latin typeface="Agrandir Bold"/>
                </a:rPr>
                <a:t>„</a:t>
              </a:r>
              <a:r>
                <a:rPr lang="pl-PL" sz="14149" dirty="0" err="1">
                  <a:solidFill>
                    <a:srgbClr val="2B2B2B"/>
                  </a:solidFill>
                  <a:latin typeface="Agrandir Bold"/>
                </a:rPr>
                <a:t>das</a:t>
              </a:r>
              <a:r>
                <a:rPr lang="pl-PL" sz="14149" dirty="0">
                  <a:solidFill>
                    <a:srgbClr val="2B2B2B"/>
                  </a:solidFill>
                  <a:latin typeface="Agrandir Bold"/>
                </a:rPr>
                <a:t> </a:t>
              </a:r>
              <a:r>
                <a:rPr lang="en-US" sz="14149" dirty="0">
                  <a:solidFill>
                    <a:srgbClr val="2B2B2B"/>
                  </a:solidFill>
                  <a:latin typeface="Agrandir Bold"/>
                </a:rPr>
                <a:t>Geld”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598949"/>
              <a:ext cx="16114048" cy="761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6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>
            <a:fillRect/>
          </a:stretch>
        </p:blipFill>
        <p:spPr>
          <a:xfrm>
            <a:off x="-2318726" y="-376453"/>
            <a:ext cx="9743013" cy="17099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alphaModFix amt="25000"/>
          </a:blip>
          <a:srcRect/>
          <a:stretch>
            <a:fillRect/>
          </a:stretch>
        </p:blipFill>
        <p:spPr>
          <a:xfrm rot="-7199120">
            <a:off x="-2896988" y="-1002021"/>
            <a:ext cx="5793977" cy="589544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30925" y="3817401"/>
            <a:ext cx="4340613" cy="43406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349833" y="113710"/>
            <a:ext cx="3663986" cy="366398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781800" y="5389056"/>
            <a:ext cx="10905411" cy="4447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2B2B2B"/>
                </a:solidFill>
                <a:latin typeface="Open Sans"/>
              </a:rPr>
              <a:t>Bearbeitet</a:t>
            </a:r>
            <a:r>
              <a:rPr lang="en-US" sz="3600" dirty="0">
                <a:solidFill>
                  <a:srgbClr val="2B2B2B"/>
                </a:solidFill>
                <a:latin typeface="Open Sans"/>
              </a:rPr>
              <a:t> von: </a:t>
            </a:r>
          </a:p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2B2B2B"/>
                </a:solidFill>
                <a:latin typeface="Open Sans"/>
              </a:rPr>
              <a:t>Olga Pernal</a:t>
            </a:r>
          </a:p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2B2B2B"/>
                </a:solidFill>
                <a:latin typeface="Open Sans"/>
              </a:rPr>
              <a:t>Studentin</a:t>
            </a:r>
            <a:r>
              <a:rPr lang="en-US" sz="3600" dirty="0">
                <a:solidFill>
                  <a:srgbClr val="2B2B2B"/>
                </a:solidFill>
                <a:latin typeface="Open Sans"/>
              </a:rPr>
              <a:t> des 2. </a:t>
            </a:r>
            <a:r>
              <a:rPr lang="en-US" sz="3600" dirty="0" err="1">
                <a:solidFill>
                  <a:srgbClr val="2B2B2B"/>
                </a:solidFill>
                <a:latin typeface="Open Sans"/>
              </a:rPr>
              <a:t>Studienjahres</a:t>
            </a:r>
            <a:r>
              <a:rPr lang="en-US" sz="3600" dirty="0">
                <a:solidFill>
                  <a:srgbClr val="2B2B2B"/>
                </a:solidFill>
                <a:latin typeface="Open Sans"/>
              </a:rPr>
              <a:t> (2022/2023)</a:t>
            </a:r>
          </a:p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2B2B2B"/>
                </a:solidFill>
                <a:latin typeface="Open Sans"/>
              </a:rPr>
              <a:t>Rzeszower</a:t>
            </a:r>
            <a:r>
              <a:rPr lang="en-US" sz="3600" dirty="0">
                <a:solidFill>
                  <a:srgbClr val="2B2B2B"/>
                </a:solidFill>
                <a:latin typeface="Open Sans"/>
              </a:rPr>
              <a:t> Universität</a:t>
            </a:r>
          </a:p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2B2B2B"/>
                </a:solidFill>
                <a:latin typeface="Open Sans"/>
              </a:rPr>
              <a:t>Institut</a:t>
            </a:r>
            <a:r>
              <a:rPr lang="en-US" sz="3600" dirty="0">
                <a:solidFill>
                  <a:srgbClr val="2B2B2B"/>
                </a:solidFill>
                <a:latin typeface="Open Sans"/>
              </a:rPr>
              <a:t> für </a:t>
            </a:r>
            <a:endParaRPr lang="pl-PL" sz="3600" dirty="0">
              <a:solidFill>
                <a:srgbClr val="2B2B2B"/>
              </a:solidFill>
              <a:latin typeface="Open Sans"/>
            </a:endParaRPr>
          </a:p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2B2B2B"/>
                </a:solidFill>
                <a:latin typeface="Open Sans"/>
              </a:rPr>
              <a:t>Wirtschaftswissenschaften</a:t>
            </a:r>
            <a:r>
              <a:rPr lang="en-US" sz="3600" dirty="0">
                <a:solidFill>
                  <a:srgbClr val="2B2B2B"/>
                </a:solidFill>
                <a:latin typeface="Open Sans"/>
              </a:rPr>
              <a:t> und</a:t>
            </a:r>
            <a:r>
              <a:rPr lang="pl-PL" sz="3600" dirty="0">
                <a:solidFill>
                  <a:srgbClr val="2B2B2B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2B2B2B"/>
                </a:solidFill>
                <a:latin typeface="Open Sans"/>
              </a:rPr>
              <a:t>Finanzen</a:t>
            </a:r>
            <a:endParaRPr lang="en-US" sz="3600" dirty="0">
              <a:solidFill>
                <a:srgbClr val="2B2B2B"/>
              </a:solidFill>
              <a:latin typeface="Open Sans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2B2B2B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 rot="-10800000">
            <a:off x="15187548" y="-592845"/>
            <a:ext cx="15735219" cy="1388135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23794" y="3088572"/>
            <a:ext cx="13440412" cy="609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6"/>
              </a:lnSpc>
              <a:spcBef>
                <a:spcPct val="0"/>
              </a:spcBef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>
            <a:fillRect/>
          </a:stretch>
        </p:blipFill>
        <p:spPr>
          <a:xfrm>
            <a:off x="-2318726" y="-376453"/>
            <a:ext cx="9743013" cy="17099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25000"/>
          </a:blip>
          <a:srcRect/>
          <a:stretch>
            <a:fillRect/>
          </a:stretch>
        </p:blipFill>
        <p:spPr>
          <a:xfrm rot="-7199120">
            <a:off x="-2896988" y="-1002021"/>
            <a:ext cx="5793977" cy="589544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15141" y="2813703"/>
            <a:ext cx="13919832" cy="12289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020"/>
              </a:lnSpc>
              <a:buFont typeface="Arial"/>
              <a:buChar char="•"/>
            </a:pPr>
            <a:r>
              <a:rPr lang="en-US" sz="3000" dirty="0" err="1">
                <a:solidFill>
                  <a:srgbClr val="2B2B2B"/>
                </a:solidFill>
                <a:latin typeface="Open Sans Bold"/>
              </a:rPr>
              <a:t>Elektronische</a:t>
            </a:r>
            <a:r>
              <a:rPr lang="en-US" sz="3000" dirty="0">
                <a:solidFill>
                  <a:srgbClr val="2B2B2B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2B2B2B"/>
                </a:solidFill>
                <a:latin typeface="Open Sans Bold"/>
              </a:rPr>
              <a:t>Zahlungen</a:t>
            </a:r>
            <a:r>
              <a:rPr lang="en-US" sz="3000" dirty="0">
                <a:solidFill>
                  <a:srgbClr val="2B2B2B"/>
                </a:solidFill>
                <a:latin typeface="Open Sans"/>
              </a:rPr>
              <a:t> – </a:t>
            </a:r>
            <a:r>
              <a:rPr lang="en-US" sz="3000" dirty="0" err="1">
                <a:solidFill>
                  <a:srgbClr val="2B2B2B"/>
                </a:solidFill>
                <a:latin typeface="Open Sans"/>
              </a:rPr>
              <a:t>abgewickelt</a:t>
            </a:r>
            <a:r>
              <a:rPr lang="en-US" sz="3000" dirty="0">
                <a:solidFill>
                  <a:srgbClr val="2B2B2B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2B2B2B"/>
                </a:solidFill>
                <a:latin typeface="Open Sans"/>
              </a:rPr>
              <a:t>über</a:t>
            </a:r>
            <a:r>
              <a:rPr lang="en-US" sz="3000" dirty="0">
                <a:solidFill>
                  <a:srgbClr val="2B2B2B"/>
                </a:solidFill>
                <a:latin typeface="Open Sans"/>
              </a:rPr>
              <a:t> das Internet</a:t>
            </a:r>
          </a:p>
          <a:p>
            <a:pPr>
              <a:lnSpc>
                <a:spcPts val="4020"/>
              </a:lnSpc>
            </a:pPr>
            <a:endParaRPr lang="en-US" sz="3000" dirty="0">
              <a:solidFill>
                <a:srgbClr val="2B2B2B"/>
              </a:solidFill>
              <a:latin typeface="Open Sans"/>
            </a:endParaRPr>
          </a:p>
          <a:p>
            <a:pPr>
              <a:lnSpc>
                <a:spcPts val="4020"/>
              </a:lnSpc>
            </a:pPr>
            <a:endParaRPr lang="en-US" sz="3000" dirty="0">
              <a:solidFill>
                <a:srgbClr val="2B2B2B"/>
              </a:solidFill>
              <a:latin typeface="Open Sans"/>
            </a:endParaRPr>
          </a:p>
          <a:p>
            <a:pPr>
              <a:lnSpc>
                <a:spcPts val="4020"/>
              </a:lnSpc>
            </a:pPr>
            <a:endParaRPr lang="en-US" sz="3000" dirty="0">
              <a:solidFill>
                <a:srgbClr val="2B2B2B"/>
              </a:solidFill>
              <a:latin typeface="Open Sans"/>
            </a:endParaRPr>
          </a:p>
          <a:p>
            <a:pPr marL="647700" lvl="1" indent="-323850">
              <a:lnSpc>
                <a:spcPts val="4020"/>
              </a:lnSpc>
              <a:buFont typeface="Arial"/>
              <a:buChar char="•"/>
            </a:pPr>
            <a:r>
              <a:rPr lang="en-US" sz="3000" dirty="0">
                <a:solidFill>
                  <a:srgbClr val="2B2B2B"/>
                </a:solidFill>
                <a:latin typeface="Open Sans Bold"/>
              </a:rPr>
              <a:t>Mobiles </a:t>
            </a:r>
            <a:r>
              <a:rPr lang="en-US" sz="3000" dirty="0" err="1">
                <a:solidFill>
                  <a:srgbClr val="2B2B2B"/>
                </a:solidFill>
                <a:latin typeface="Open Sans Bold"/>
              </a:rPr>
              <a:t>Bezahlen</a:t>
            </a:r>
            <a:r>
              <a:rPr lang="en-US" sz="3000" dirty="0">
                <a:solidFill>
                  <a:srgbClr val="2B2B2B"/>
                </a:solidFill>
                <a:latin typeface="Open Sans"/>
              </a:rPr>
              <a:t> – </a:t>
            </a:r>
            <a:r>
              <a:rPr lang="en-US" sz="3000" dirty="0" err="1">
                <a:solidFill>
                  <a:srgbClr val="2B2B2B"/>
                </a:solidFill>
                <a:latin typeface="Open Sans"/>
              </a:rPr>
              <a:t>drahtloser</a:t>
            </a:r>
            <a:r>
              <a:rPr lang="en-US" sz="3000" dirty="0">
                <a:solidFill>
                  <a:srgbClr val="2B2B2B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2B2B2B"/>
                </a:solidFill>
                <a:latin typeface="Open Sans"/>
              </a:rPr>
              <a:t>Datenaustausch</a:t>
            </a:r>
            <a:r>
              <a:rPr lang="en-US" sz="3000" dirty="0">
                <a:solidFill>
                  <a:srgbClr val="2B2B2B"/>
                </a:solidFill>
                <a:latin typeface="Open Sans"/>
              </a:rPr>
              <a:t>, der </a:t>
            </a:r>
            <a:r>
              <a:rPr lang="en-US" sz="3000" dirty="0" err="1">
                <a:solidFill>
                  <a:srgbClr val="2B2B2B"/>
                </a:solidFill>
                <a:latin typeface="Open Sans"/>
              </a:rPr>
              <a:t>auch</a:t>
            </a:r>
            <a:r>
              <a:rPr lang="en-US" sz="3000" dirty="0">
                <a:solidFill>
                  <a:srgbClr val="2B2B2B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2B2B2B"/>
                </a:solidFill>
                <a:latin typeface="Open Sans"/>
              </a:rPr>
              <a:t>zur</a:t>
            </a:r>
            <a:r>
              <a:rPr lang="en-US" sz="3000" dirty="0">
                <a:solidFill>
                  <a:srgbClr val="2B2B2B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2B2B2B"/>
                </a:solidFill>
                <a:latin typeface="Open Sans"/>
              </a:rPr>
              <a:t>Abwicklung</a:t>
            </a:r>
            <a:r>
              <a:rPr lang="en-US" sz="3000" dirty="0">
                <a:solidFill>
                  <a:srgbClr val="2B2B2B"/>
                </a:solidFill>
                <a:latin typeface="Open Sans"/>
              </a:rPr>
              <a:t> von </a:t>
            </a:r>
            <a:r>
              <a:rPr lang="en-US" sz="3000" dirty="0" err="1">
                <a:solidFill>
                  <a:srgbClr val="2B2B2B"/>
                </a:solidFill>
                <a:latin typeface="Open Sans"/>
              </a:rPr>
              <a:t>Zahlungen</a:t>
            </a:r>
            <a:r>
              <a:rPr lang="en-US" sz="3000" dirty="0">
                <a:solidFill>
                  <a:srgbClr val="2B2B2B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2B2B2B"/>
                </a:solidFill>
                <a:latin typeface="Open Sans"/>
              </a:rPr>
              <a:t>genutzt</a:t>
            </a:r>
            <a:r>
              <a:rPr lang="en-US" sz="3000" dirty="0">
                <a:solidFill>
                  <a:srgbClr val="2B2B2B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2B2B2B"/>
                </a:solidFill>
                <a:latin typeface="Open Sans"/>
              </a:rPr>
              <a:t>wird</a:t>
            </a:r>
            <a:endParaRPr lang="en-US" sz="3000" dirty="0">
              <a:solidFill>
                <a:srgbClr val="2B2B2B"/>
              </a:solidFill>
              <a:latin typeface="Open Sans"/>
            </a:endParaRPr>
          </a:p>
          <a:p>
            <a:pPr>
              <a:lnSpc>
                <a:spcPts val="4020"/>
              </a:lnSpc>
            </a:pPr>
            <a:endParaRPr lang="en-US" sz="3000" dirty="0">
              <a:solidFill>
                <a:srgbClr val="2B2B2B"/>
              </a:solidFill>
              <a:latin typeface="Open Sans"/>
            </a:endParaRPr>
          </a:p>
          <a:p>
            <a:pPr>
              <a:lnSpc>
                <a:spcPts val="4020"/>
              </a:lnSpc>
            </a:pPr>
            <a:endParaRPr lang="en-US" sz="3000" dirty="0">
              <a:solidFill>
                <a:srgbClr val="2B2B2B"/>
              </a:solidFill>
              <a:latin typeface="Open Sans"/>
            </a:endParaRPr>
          </a:p>
          <a:p>
            <a:pPr marL="647700" lvl="1" indent="-323850">
              <a:lnSpc>
                <a:spcPts val="4020"/>
              </a:lnSpc>
              <a:buFont typeface="Arial"/>
              <a:buChar char="•"/>
            </a:pPr>
            <a:r>
              <a:rPr lang="en-US" sz="3000" dirty="0" err="1">
                <a:solidFill>
                  <a:srgbClr val="2B2B2B"/>
                </a:solidFill>
                <a:latin typeface="Open Sans Bold"/>
              </a:rPr>
              <a:t>Zahlungen</a:t>
            </a:r>
            <a:r>
              <a:rPr lang="en-US" sz="3000" dirty="0">
                <a:solidFill>
                  <a:srgbClr val="2B2B2B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2B2B2B"/>
                </a:solidFill>
                <a:latin typeface="Open Sans Bold"/>
              </a:rPr>
              <a:t>ohne</a:t>
            </a:r>
            <a:r>
              <a:rPr lang="en-US" sz="3000" dirty="0">
                <a:solidFill>
                  <a:srgbClr val="2B2B2B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2B2B2B"/>
                </a:solidFill>
                <a:latin typeface="Open Sans Bold"/>
              </a:rPr>
              <a:t>physische</a:t>
            </a:r>
            <a:r>
              <a:rPr lang="en-US" sz="3000" dirty="0">
                <a:solidFill>
                  <a:srgbClr val="2B2B2B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2B2B2B"/>
                </a:solidFill>
                <a:latin typeface="Open Sans Bold"/>
              </a:rPr>
              <a:t>Anwesenheit</a:t>
            </a:r>
            <a:r>
              <a:rPr lang="en-US" sz="3000" dirty="0">
                <a:solidFill>
                  <a:srgbClr val="2B2B2B"/>
                </a:solidFill>
                <a:latin typeface="Open Sans Bold"/>
              </a:rPr>
              <a:t> der Karte</a:t>
            </a:r>
            <a:r>
              <a:rPr lang="en-US" sz="3000" dirty="0">
                <a:solidFill>
                  <a:srgbClr val="2B2B2B"/>
                </a:solidFill>
                <a:latin typeface="Open Sans"/>
              </a:rPr>
              <a:t> – Sie </a:t>
            </a:r>
            <a:r>
              <a:rPr lang="en-US" sz="3000" dirty="0" err="1">
                <a:solidFill>
                  <a:srgbClr val="2B2B2B"/>
                </a:solidFill>
                <a:latin typeface="Open Sans"/>
              </a:rPr>
              <a:t>benötigen</a:t>
            </a:r>
            <a:r>
              <a:rPr lang="en-US" sz="3000" dirty="0">
                <a:solidFill>
                  <a:srgbClr val="2B2B2B"/>
                </a:solidFill>
                <a:latin typeface="Open Sans"/>
              </a:rPr>
              <a:t>: </a:t>
            </a:r>
            <a:r>
              <a:rPr lang="en-US" sz="3000" dirty="0" err="1">
                <a:solidFill>
                  <a:srgbClr val="2B2B2B"/>
                </a:solidFill>
                <a:latin typeface="Open Sans"/>
              </a:rPr>
              <a:t>Kartennummer</a:t>
            </a:r>
            <a:r>
              <a:rPr lang="en-US" sz="3000" dirty="0">
                <a:solidFill>
                  <a:srgbClr val="2B2B2B"/>
                </a:solidFill>
                <a:latin typeface="Open Sans"/>
              </a:rPr>
              <a:t>, </a:t>
            </a:r>
            <a:r>
              <a:rPr lang="en-US" sz="3000" dirty="0" err="1">
                <a:solidFill>
                  <a:srgbClr val="2B2B2B"/>
                </a:solidFill>
                <a:latin typeface="Open Sans"/>
              </a:rPr>
              <a:t>Angaben</a:t>
            </a:r>
            <a:r>
              <a:rPr lang="en-US" sz="3000" dirty="0">
                <a:solidFill>
                  <a:srgbClr val="2B2B2B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2B2B2B"/>
                </a:solidFill>
                <a:latin typeface="Open Sans"/>
              </a:rPr>
              <a:t>zum</a:t>
            </a:r>
            <a:r>
              <a:rPr lang="en-US" sz="3000" dirty="0">
                <a:solidFill>
                  <a:srgbClr val="2B2B2B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2B2B2B"/>
                </a:solidFill>
                <a:latin typeface="Open Sans"/>
              </a:rPr>
              <a:t>Besitzer</a:t>
            </a:r>
            <a:r>
              <a:rPr lang="en-US" sz="3000" dirty="0">
                <a:solidFill>
                  <a:srgbClr val="2B2B2B"/>
                </a:solidFill>
                <a:latin typeface="Open Sans"/>
              </a:rPr>
              <a:t>, </a:t>
            </a:r>
            <a:r>
              <a:rPr lang="en-US" sz="3000" dirty="0" err="1">
                <a:solidFill>
                  <a:srgbClr val="2B2B2B"/>
                </a:solidFill>
                <a:latin typeface="Open Sans"/>
              </a:rPr>
              <a:t>Ablaufdatum</a:t>
            </a:r>
            <a:r>
              <a:rPr lang="en-US" sz="3000" dirty="0">
                <a:solidFill>
                  <a:srgbClr val="2B2B2B"/>
                </a:solidFill>
                <a:latin typeface="Open Sans"/>
              </a:rPr>
              <a:t> CCV2/CVC2-Nummer.</a:t>
            </a:r>
          </a:p>
          <a:p>
            <a:pPr>
              <a:lnSpc>
                <a:spcPts val="4020"/>
              </a:lnSpc>
            </a:pPr>
            <a:endParaRPr lang="en-US" sz="3000" dirty="0">
              <a:solidFill>
                <a:srgbClr val="2B2B2B"/>
              </a:solidFill>
              <a:latin typeface="Open Sans"/>
            </a:endParaRPr>
          </a:p>
          <a:p>
            <a:pPr>
              <a:lnSpc>
                <a:spcPts val="4020"/>
              </a:lnSpc>
            </a:pPr>
            <a:endParaRPr lang="en-US" sz="3000" dirty="0">
              <a:solidFill>
                <a:srgbClr val="2B2B2B"/>
              </a:solidFill>
              <a:latin typeface="Open Sans"/>
            </a:endParaRPr>
          </a:p>
          <a:p>
            <a:pPr>
              <a:lnSpc>
                <a:spcPts val="4020"/>
              </a:lnSpc>
            </a:pPr>
            <a:endParaRPr lang="en-US" sz="3000" dirty="0">
              <a:solidFill>
                <a:srgbClr val="2B2B2B"/>
              </a:solidFill>
              <a:latin typeface="Open Sans"/>
            </a:endParaRPr>
          </a:p>
          <a:p>
            <a:pPr>
              <a:lnSpc>
                <a:spcPts val="4020"/>
              </a:lnSpc>
            </a:pPr>
            <a:endParaRPr lang="en-US" sz="3000" dirty="0">
              <a:solidFill>
                <a:srgbClr val="2B2B2B"/>
              </a:solidFill>
              <a:latin typeface="Open Sans"/>
            </a:endParaRPr>
          </a:p>
          <a:p>
            <a:pPr>
              <a:lnSpc>
                <a:spcPts val="4020"/>
              </a:lnSpc>
            </a:pPr>
            <a:endParaRPr lang="en-US" sz="3000" dirty="0">
              <a:solidFill>
                <a:srgbClr val="2B2B2B"/>
              </a:solidFill>
              <a:latin typeface="Open Sans"/>
            </a:endParaRPr>
          </a:p>
          <a:p>
            <a:pPr>
              <a:lnSpc>
                <a:spcPts val="4020"/>
              </a:lnSpc>
            </a:pPr>
            <a:endParaRPr lang="en-US" sz="3000" dirty="0">
              <a:solidFill>
                <a:srgbClr val="2B2B2B"/>
              </a:solidFill>
              <a:latin typeface="Open Sans"/>
            </a:endParaRPr>
          </a:p>
          <a:p>
            <a:pPr>
              <a:lnSpc>
                <a:spcPts val="4020"/>
              </a:lnSpc>
            </a:pPr>
            <a:endParaRPr lang="en-US" sz="3000" dirty="0">
              <a:solidFill>
                <a:srgbClr val="2B2B2B"/>
              </a:solidFill>
              <a:latin typeface="Open Sans"/>
            </a:endParaRPr>
          </a:p>
          <a:p>
            <a:pPr>
              <a:lnSpc>
                <a:spcPts val="5599"/>
              </a:lnSpc>
            </a:pPr>
            <a:endParaRPr lang="en-US" sz="3000" dirty="0">
              <a:solidFill>
                <a:srgbClr val="2B2B2B"/>
              </a:solidFill>
              <a:latin typeface="Open Sans"/>
            </a:endParaRPr>
          </a:p>
          <a:p>
            <a:pPr>
              <a:lnSpc>
                <a:spcPts val="5599"/>
              </a:lnSpc>
            </a:pPr>
            <a:endParaRPr lang="en-US" sz="3000" dirty="0">
              <a:solidFill>
                <a:srgbClr val="2B2B2B"/>
              </a:solidFill>
              <a:latin typeface="Open Sans"/>
            </a:endParaRPr>
          </a:p>
          <a:p>
            <a:pPr>
              <a:lnSpc>
                <a:spcPts val="7279"/>
              </a:lnSpc>
            </a:pPr>
            <a:endParaRPr lang="en-US" sz="3000" dirty="0">
              <a:solidFill>
                <a:srgbClr val="2B2B2B"/>
              </a:solidFill>
              <a:latin typeface="Open Sans"/>
            </a:endParaRPr>
          </a:p>
          <a:p>
            <a:pPr>
              <a:lnSpc>
                <a:spcPts val="7279"/>
              </a:lnSpc>
            </a:pPr>
            <a:endParaRPr lang="en-US" sz="3000" dirty="0">
              <a:solidFill>
                <a:srgbClr val="2B2B2B"/>
              </a:solidFill>
              <a:latin typeface="Open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0" y="857250"/>
            <a:ext cx="15158365" cy="3080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00"/>
              </a:lnSpc>
            </a:pPr>
            <a:r>
              <a:rPr lang="en-US" sz="8500">
                <a:solidFill>
                  <a:srgbClr val="000000"/>
                </a:solidFill>
                <a:latin typeface="Open Sans Light Bold"/>
              </a:rPr>
              <a:t>Geld des 21. Jahrhunderts</a:t>
            </a:r>
          </a:p>
          <a:p>
            <a:pPr algn="ctr">
              <a:lnSpc>
                <a:spcPts val="12880"/>
              </a:lnSpc>
            </a:pPr>
            <a:endParaRPr lang="en-US" sz="8500">
              <a:solidFill>
                <a:srgbClr val="000000"/>
              </a:solidFill>
              <a:latin typeface="Open Sans Light Bol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 rot="-10800000">
            <a:off x="16723183" y="-7953209"/>
            <a:ext cx="15735219" cy="138813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 rot="-10800000">
            <a:off x="11024417" y="2787961"/>
            <a:ext cx="15735219" cy="138813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alphaModFix amt="25000"/>
          </a:blip>
          <a:srcRect/>
          <a:stretch>
            <a:fillRect/>
          </a:stretch>
        </p:blipFill>
        <p:spPr>
          <a:xfrm rot="-7199120">
            <a:off x="14893886" y="6358344"/>
            <a:ext cx="5793977" cy="58954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685742" y="5928148"/>
            <a:ext cx="1722593" cy="234654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384203" y="8274695"/>
            <a:ext cx="2390325" cy="17927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6CFC28-AB95-A994-A39A-3BF60E69E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100"/>
            <a:ext cx="14401800" cy="998538"/>
          </a:xfrm>
        </p:spPr>
        <p:txBody>
          <a:bodyPr/>
          <a:lstStyle/>
          <a:p>
            <a:r>
              <a:rPr lang="pl-PL" dirty="0" err="1"/>
              <a:t>Zusammenfassung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98FD46-DE57-E5CE-D3CF-208FDD78D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2019300"/>
            <a:ext cx="11658600" cy="70104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Heutzutage beobachten wir die Tendenz</a:t>
            </a: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de-DE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</a:t>
            </a:r>
            <a:r>
              <a:rPr lang="pl-PL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glichkeit</a:t>
            </a:r>
            <a:r>
              <a:rPr lang="de-DE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der Abschaffung das Geldes im traditionellen Sinne.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betrifft zum Bespiel die Idee von Bitcoin:  in der Zukunft sollte das Geld an den Menschen gebunden werden (als Kombination von Ziffern, kurzfristig, nur das, was der Mensch verdient hat).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 gibt es hier in diesem Modell Platz für eine traditionelle Bank?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7271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6CDDD3-C939-5062-A3E3-389672A79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0" y="228600"/>
            <a:ext cx="8229600" cy="1143000"/>
          </a:xfrm>
        </p:spPr>
        <p:txBody>
          <a:bodyPr/>
          <a:lstStyle/>
          <a:p>
            <a:r>
              <a:rPr lang="de-DE" dirty="0"/>
              <a:t>Wortschatz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4EE2F6-A30C-AFD0-3976-7E0A63DEB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67600" cy="788670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allgemein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powszechny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Dienstleistung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usługi/świadczenia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Verpflichtung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obowiązek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verwenden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używać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pl-PL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Vermögenswert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wartość majątku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pl-PL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Wertmaßstab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miernik wartości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pl-PL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Austausch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wymiana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Rationalisierung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racjonalizacja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Weltwirtschaft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gospodarka światowa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erkennbar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sein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być rozpoznawalnym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tragbar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-przenośny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fälschen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fałszować/podrabiać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0232180-F0F6-807F-C356-C1FFF47AF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01400" y="1629508"/>
            <a:ext cx="5638800" cy="8085992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tauschen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wymienić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Ware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towar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gesellschaftlich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społeczny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aufrechtzuerhalten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utrzymywać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zukünftig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przyszły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Zahlungsmittel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środek płatniczy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Begleichung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wyrównanie, zapłacenie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kern="100" dirty="0" err="1">
                <a:solidFill>
                  <a:srgbClr val="2B2B2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staatlich</a:t>
            </a:r>
            <a:r>
              <a:rPr lang="pl-PL" kern="100" dirty="0">
                <a:solidFill>
                  <a:srgbClr val="2B2B2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państwowy</a:t>
            </a:r>
            <a:endParaRPr lang="pl-P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kern="100" dirty="0" err="1">
                <a:solidFill>
                  <a:srgbClr val="2B2B2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betrauen</a:t>
            </a:r>
            <a:r>
              <a:rPr lang="pl-PL" kern="100" dirty="0">
                <a:solidFill>
                  <a:srgbClr val="2B2B2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-powierzać</a:t>
            </a:r>
            <a:endParaRPr lang="pl-P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bargeldlos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bezgotówkowy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Zahlung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-płatność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drahtlos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bezprzewodowy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6215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 rot="-10800000">
            <a:off x="14108665" y="-2775700"/>
            <a:ext cx="15735219" cy="1388135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23794" y="3088572"/>
            <a:ext cx="13440412" cy="609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6"/>
              </a:lnSpc>
              <a:spcBef>
                <a:spcPct val="0"/>
              </a:spcBef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>
            <a:fillRect/>
          </a:stretch>
        </p:blipFill>
        <p:spPr>
          <a:xfrm>
            <a:off x="-2318726" y="-376453"/>
            <a:ext cx="9743013" cy="17099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25000"/>
          </a:blip>
          <a:srcRect/>
          <a:stretch>
            <a:fillRect/>
          </a:stretch>
        </p:blipFill>
        <p:spPr>
          <a:xfrm rot="-7199120">
            <a:off x="-2896988" y="-1002021"/>
            <a:ext cx="5793977" cy="58954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366176" y="8249216"/>
            <a:ext cx="2605615" cy="20181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150772" y="449116"/>
            <a:ext cx="1722593" cy="234654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805949" y="1881611"/>
            <a:ext cx="13302716" cy="8026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Open Sans Bold"/>
              </a:rPr>
              <a:t>1.Welche Funktionen hat Geld?</a:t>
            </a:r>
          </a:p>
          <a:p>
            <a:pPr algn="just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Open Sans Bold"/>
            </a:endParaRP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Open Sans Bold"/>
              </a:rPr>
              <a:t>2.Wann kamen Kreditkarten auf den Markt?</a:t>
            </a:r>
          </a:p>
          <a:p>
            <a:pPr algn="just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Open Sans Bold"/>
            </a:endParaRP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Open Sans Bold"/>
              </a:rPr>
              <a:t>3.In welchem ​​Jahr kam das kontaktlose</a:t>
            </a: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Open Sans Bold"/>
              </a:rPr>
              <a:t> Bezahlen auf den Markt?</a:t>
            </a: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Open Sans"/>
              </a:rPr>
              <a:t>a) 1998</a:t>
            </a: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Open Sans"/>
              </a:rPr>
              <a:t>b) 2000</a:t>
            </a: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Open Sans"/>
              </a:rPr>
              <a:t>c) 2007</a:t>
            </a: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Open Sans"/>
              </a:rPr>
              <a:t>d) 2010</a:t>
            </a:r>
          </a:p>
          <a:p>
            <a:pPr algn="just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Open Sans Bold"/>
              </a:rPr>
              <a:t>4.Welche Zahlungsmethoden gibt es?</a:t>
            </a:r>
          </a:p>
          <a:p>
            <a:pPr algn="just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Open Sans Bol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144000" y="5928148"/>
            <a:ext cx="2629391" cy="184933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889034" y="3133778"/>
            <a:ext cx="5192177" cy="41148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628307" y="-1834670"/>
            <a:ext cx="5155970" cy="3199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 dirty="0"/>
          </a:p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Open Sans Light Bold"/>
              </a:rPr>
              <a:t>Qu</a:t>
            </a:r>
            <a:r>
              <a:rPr lang="pl-PL" sz="9200" dirty="0">
                <a:solidFill>
                  <a:srgbClr val="000000"/>
                </a:solidFill>
                <a:latin typeface="Open Sans Light Bold"/>
              </a:rPr>
              <a:t>i</a:t>
            </a:r>
            <a:r>
              <a:rPr lang="en-US" sz="9200" dirty="0">
                <a:solidFill>
                  <a:srgbClr val="000000"/>
                </a:solidFill>
                <a:latin typeface="Open Sans Light Bold"/>
              </a:rPr>
              <a:t>z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 rot="-10800000">
            <a:off x="15187548" y="-592845"/>
            <a:ext cx="15735219" cy="1388135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23794" y="3088572"/>
            <a:ext cx="13440412" cy="609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6"/>
              </a:lnSpc>
              <a:spcBef>
                <a:spcPct val="0"/>
              </a:spcBef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>
            <a:fillRect/>
          </a:stretch>
        </p:blipFill>
        <p:spPr>
          <a:xfrm>
            <a:off x="-2971800" y="-5137439"/>
            <a:ext cx="9743013" cy="17099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25000"/>
          </a:blip>
          <a:srcRect/>
          <a:stretch>
            <a:fillRect/>
          </a:stretch>
        </p:blipFill>
        <p:spPr>
          <a:xfrm rot="-7199120">
            <a:off x="-2896988" y="-1002020"/>
            <a:ext cx="5793977" cy="589544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62826" y="-5796144"/>
            <a:ext cx="15158365" cy="4585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00"/>
              </a:lnSpc>
            </a:pPr>
            <a:r>
              <a:rPr lang="en-US" sz="8500">
                <a:solidFill>
                  <a:srgbClr val="000000"/>
                </a:solidFill>
                <a:latin typeface="Open Sans Light Bold"/>
              </a:rPr>
              <a:t>Quellen:</a:t>
            </a:r>
          </a:p>
          <a:p>
            <a:pPr algn="ctr">
              <a:lnSpc>
                <a:spcPts val="11900"/>
              </a:lnSpc>
            </a:pPr>
            <a:endParaRPr lang="en-US" sz="8500">
              <a:solidFill>
                <a:srgbClr val="000000"/>
              </a:solidFill>
              <a:latin typeface="Open Sans Light Bold"/>
            </a:endParaRPr>
          </a:p>
          <a:p>
            <a:pPr algn="ctr">
              <a:lnSpc>
                <a:spcPts val="12880"/>
              </a:lnSpc>
            </a:pPr>
            <a:endParaRPr lang="en-US" sz="8500">
              <a:solidFill>
                <a:srgbClr val="000000"/>
              </a:solidFill>
              <a:latin typeface="Open Sans Light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 rot="-10800000">
            <a:off x="16723183" y="-7953209"/>
            <a:ext cx="15735219" cy="138813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 rot="-10800000">
            <a:off x="11325501" y="3038864"/>
            <a:ext cx="15735219" cy="138813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alphaModFix amt="25000"/>
          </a:blip>
          <a:srcRect/>
          <a:stretch>
            <a:fillRect/>
          </a:stretch>
        </p:blipFill>
        <p:spPr>
          <a:xfrm rot="-7199120">
            <a:off x="14893886" y="6358344"/>
            <a:ext cx="5793977" cy="589544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86680" y="3412362"/>
            <a:ext cx="15377526" cy="3196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Open Sans Bold"/>
                <a:hlinkClick r:id="rId5"/>
              </a:rPr>
              <a:t>https://www.bsczluchow.pl/plik,468,prezentacja-i-pieniadz-xxi-wieku-pdf.pdf</a:t>
            </a:r>
            <a:endParaRPr lang="pl-PL" sz="3000" dirty="0">
              <a:solidFill>
                <a:srgbClr val="000000"/>
              </a:solidFill>
              <a:latin typeface="Open Sans Bold"/>
            </a:endParaRP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Open Sans Bold"/>
                <a:hlinkClick r:id="rId6"/>
              </a:rPr>
              <a:t>https://mfiles.pl/pl/index.php/Pieni%C4%85dz</a:t>
            </a:r>
            <a:endParaRPr lang="pl-PL" sz="3000" dirty="0">
              <a:solidFill>
                <a:srgbClr val="000000"/>
              </a:solidFill>
              <a:latin typeface="Open Sans Bold"/>
            </a:endParaRP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pl-PL" sz="3000" dirty="0">
                <a:solidFill>
                  <a:srgbClr val="000000"/>
                </a:solidFill>
                <a:latin typeface="Open Sans Bold"/>
                <a:hlinkClick r:id="rId7" action="ppaction://hlinkfile"/>
              </a:rPr>
              <a:t>file:///C:/Users/IKU.PL/Downloads/Materia%C5%82y%20edukacyjne%20-%20O%20funkcji%20pienia%CC%A8dza%20i%20dzia%C5%82alno%C5%9Bci%20banku.pdf</a:t>
            </a:r>
            <a:endParaRPr lang="pl-PL" sz="3000" dirty="0">
              <a:solidFill>
                <a:srgbClr val="000000"/>
              </a:solidFill>
              <a:latin typeface="Open Sans Bold"/>
            </a:endParaRP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Open Sans Bold"/>
                <a:hlinkClick r:id="rId8"/>
              </a:rPr>
              <a:t>https://www.youtube.com/watch?v=mAqcahkghCM</a:t>
            </a:r>
            <a:endParaRPr lang="en-US" sz="3000" dirty="0">
              <a:solidFill>
                <a:srgbClr val="000000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 rot="-10800000">
            <a:off x="14108665" y="-2775700"/>
            <a:ext cx="15735219" cy="1388135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23794" y="3088572"/>
            <a:ext cx="13440412" cy="609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6"/>
              </a:lnSpc>
              <a:spcBef>
                <a:spcPct val="0"/>
              </a:spcBef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>
            <a:fillRect/>
          </a:stretch>
        </p:blipFill>
        <p:spPr>
          <a:xfrm>
            <a:off x="-2318726" y="-376453"/>
            <a:ext cx="9743013" cy="17099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25000"/>
          </a:blip>
          <a:srcRect/>
          <a:stretch>
            <a:fillRect/>
          </a:stretch>
        </p:blipFill>
        <p:spPr>
          <a:xfrm rot="-7199120">
            <a:off x="-2896988" y="-1002021"/>
            <a:ext cx="5793977" cy="589544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638092" y="2645728"/>
            <a:ext cx="11445002" cy="4824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Open Sans Light Bold"/>
              </a:rPr>
              <a:t>Danke für Ihre Aufmerksamkeit</a:t>
            </a:r>
          </a:p>
          <a:p>
            <a:pPr algn="ctr">
              <a:lnSpc>
                <a:spcPts val="12880"/>
              </a:lnSpc>
            </a:pPr>
            <a:endParaRPr lang="en-US" sz="9200">
              <a:solidFill>
                <a:srgbClr val="000000"/>
              </a:solidFill>
              <a:latin typeface="Open Sans Light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7255" y="471208"/>
            <a:ext cx="8780300" cy="245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79"/>
              </a:lnSpc>
            </a:pPr>
            <a:endParaRPr/>
          </a:p>
          <a:p>
            <a:pPr marL="0" lvl="0" indent="0" algn="l">
              <a:lnSpc>
                <a:spcPts val="8879"/>
              </a:lnSpc>
              <a:spcBef>
                <a:spcPct val="0"/>
              </a:spcBef>
            </a:pPr>
            <a:r>
              <a:rPr lang="en-US" sz="7399">
                <a:solidFill>
                  <a:srgbClr val="2B2B2B"/>
                </a:solidFill>
                <a:latin typeface="Agrandir Bold"/>
              </a:rPr>
              <a:t>Präsentationsplan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803291" y="1804708"/>
            <a:ext cx="843176" cy="86844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90019" y="9181989"/>
            <a:ext cx="5681412" cy="581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803291" y="4784078"/>
            <a:ext cx="843176" cy="86844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9820783" y="6235688"/>
            <a:ext cx="6907145" cy="868440"/>
            <a:chOff x="0" y="0"/>
            <a:chExt cx="9209527" cy="1157920"/>
          </a:xfrm>
        </p:grpSpPr>
        <p:sp>
          <p:nvSpPr>
            <p:cNvPr id="7" name="TextBox 7"/>
            <p:cNvSpPr txBox="1"/>
            <p:nvPr/>
          </p:nvSpPr>
          <p:spPr>
            <a:xfrm>
              <a:off x="1634311" y="147159"/>
              <a:ext cx="7575216" cy="7302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</a:pPr>
              <a:endParaRPr/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24235" cy="1157920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351305" y="216375"/>
              <a:ext cx="421625" cy="601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2B2B2B"/>
                  </a:solidFill>
                  <a:latin typeface="Agrandir Bold"/>
                </a:rPr>
                <a:t>4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809000" y="3476381"/>
            <a:ext cx="843176" cy="86844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25000"/>
          </a:blip>
          <a:srcRect/>
          <a:stretch>
            <a:fillRect/>
          </a:stretch>
        </p:blipFill>
        <p:spPr>
          <a:xfrm rot="-7199120">
            <a:off x="-2269733" y="6253019"/>
            <a:ext cx="5793977" cy="589544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alphaModFix amt="50000"/>
          </a:blip>
          <a:srcRect/>
          <a:stretch>
            <a:fillRect/>
          </a:stretch>
        </p:blipFill>
        <p:spPr>
          <a:xfrm>
            <a:off x="3030725" y="-829165"/>
            <a:ext cx="9743013" cy="170994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03098" y="4784078"/>
            <a:ext cx="4233864" cy="4923097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1303692" y="1848471"/>
            <a:ext cx="5681412" cy="1365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>
                <a:solidFill>
                  <a:srgbClr val="2B2B2B"/>
                </a:solidFill>
                <a:latin typeface="Agrandir"/>
              </a:rPr>
              <a:t>Was ist Geld?</a:t>
            </a:r>
          </a:p>
          <a:p>
            <a:pPr algn="l">
              <a:lnSpc>
                <a:spcPts val="5039"/>
              </a:lnSpc>
            </a:pPr>
            <a:endParaRPr lang="en-US" sz="3599">
              <a:solidFill>
                <a:srgbClr val="2B2B2B"/>
              </a:solidFill>
              <a:latin typeface="Agrandi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066770" y="1936033"/>
            <a:ext cx="316218" cy="481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2B2B2B"/>
                </a:solidFill>
                <a:latin typeface="Agrandir Bold"/>
              </a:rPr>
              <a:t>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029025" y="4622153"/>
            <a:ext cx="5681412" cy="1346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2B2B2B"/>
                </a:solidFill>
                <a:latin typeface="Agrandir"/>
              </a:rPr>
              <a:t>Funktionen des Geldes</a:t>
            </a:r>
          </a:p>
          <a:p>
            <a:pPr algn="l">
              <a:lnSpc>
                <a:spcPts val="5040"/>
              </a:lnSpc>
            </a:pPr>
            <a:endParaRPr lang="en-US" sz="3600">
              <a:solidFill>
                <a:srgbClr val="2B2B2B"/>
              </a:solidFill>
              <a:latin typeface="Agrandir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066770" y="5073637"/>
            <a:ext cx="316218" cy="481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2B2B2B"/>
                </a:solidFill>
                <a:latin typeface="Agrandir Bold"/>
              </a:rPr>
              <a:t>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046517" y="3418192"/>
            <a:ext cx="5681412" cy="1365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>
                <a:solidFill>
                  <a:srgbClr val="2B2B2B"/>
                </a:solidFill>
                <a:latin typeface="Agrandir"/>
              </a:rPr>
              <a:t>Definition von Geld</a:t>
            </a:r>
          </a:p>
          <a:p>
            <a:pPr algn="l">
              <a:lnSpc>
                <a:spcPts val="5039"/>
              </a:lnSpc>
            </a:pPr>
            <a:endParaRPr lang="en-US" sz="3599">
              <a:solidFill>
                <a:srgbClr val="2B2B2B"/>
              </a:solidFill>
              <a:latin typeface="Agrandir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072479" y="3607706"/>
            <a:ext cx="316218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2B2B2B"/>
                </a:solidFill>
                <a:latin typeface="Agrandir Bold"/>
              </a:rPr>
              <a:t>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029025" y="6216638"/>
            <a:ext cx="5681412" cy="1346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2B2B2B"/>
                </a:solidFill>
                <a:latin typeface="Agrandir"/>
              </a:rPr>
              <a:t>Geld des 21. Jahrhunderts</a:t>
            </a:r>
          </a:p>
          <a:p>
            <a:pPr algn="l">
              <a:lnSpc>
                <a:spcPts val="5040"/>
              </a:lnSpc>
            </a:pPr>
            <a:endParaRPr lang="en-US" sz="3600">
              <a:solidFill>
                <a:srgbClr val="2B2B2B"/>
              </a:solidFill>
              <a:latin typeface="Agrand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 rot="3203220">
            <a:off x="10055853" y="-265970"/>
            <a:ext cx="11814494" cy="124618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</a:blip>
          <a:srcRect/>
          <a:stretch>
            <a:fillRect/>
          </a:stretch>
        </p:blipFill>
        <p:spPr>
          <a:xfrm rot="-5741405">
            <a:off x="8316155" y="8504485"/>
            <a:ext cx="4865516" cy="61687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96980" y="5241362"/>
            <a:ext cx="3231988" cy="41148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453720" y="661501"/>
            <a:ext cx="7774781" cy="154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Open Sans Light Bold"/>
              </a:rPr>
              <a:t>Was </a:t>
            </a:r>
            <a:r>
              <a:rPr lang="en-US" sz="9200" dirty="0" err="1">
                <a:solidFill>
                  <a:srgbClr val="000000"/>
                </a:solidFill>
                <a:latin typeface="Open Sans Light Bold"/>
              </a:rPr>
              <a:t>ist</a:t>
            </a:r>
            <a:r>
              <a:rPr lang="en-US" sz="9200" dirty="0">
                <a:solidFill>
                  <a:srgbClr val="000000"/>
                </a:solidFill>
                <a:latin typeface="Open Sans Light Bold"/>
              </a:rPr>
              <a:t> </a:t>
            </a:r>
            <a:r>
              <a:rPr lang="pl-PL" sz="9200" dirty="0">
                <a:solidFill>
                  <a:srgbClr val="000000"/>
                </a:solidFill>
                <a:latin typeface="Open Sans Light Bold"/>
              </a:rPr>
              <a:t>G</a:t>
            </a:r>
            <a:r>
              <a:rPr lang="en-US" sz="9200" dirty="0">
                <a:solidFill>
                  <a:srgbClr val="000000"/>
                </a:solidFill>
                <a:latin typeface="Open Sans Light Bold"/>
              </a:rPr>
              <a:t>eld</a:t>
            </a:r>
            <a:r>
              <a:rPr lang="pl-PL" sz="9200" dirty="0">
                <a:solidFill>
                  <a:srgbClr val="000000"/>
                </a:solidFill>
                <a:latin typeface="Open Sans Light Bold"/>
              </a:rPr>
              <a:t>?</a:t>
            </a:r>
            <a:r>
              <a:rPr lang="en-US" sz="9200" dirty="0">
                <a:solidFill>
                  <a:srgbClr val="000000"/>
                </a:solidFill>
                <a:latin typeface="Open Sans Light Bold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39238" y="4819967"/>
            <a:ext cx="4762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1028700" y="4526352"/>
            <a:ext cx="10108565" cy="5238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79" lvl="1" indent="-561340" algn="just">
              <a:lnSpc>
                <a:spcPts val="6915"/>
              </a:lnSpc>
              <a:buFont typeface="Arial"/>
              <a:buChar char="•"/>
            </a:pPr>
            <a:r>
              <a:rPr lang="en-US" sz="5199" spc="-410">
                <a:solidFill>
                  <a:srgbClr val="000000"/>
                </a:solidFill>
                <a:latin typeface="Open Sans"/>
              </a:rPr>
              <a:t>Geld ist ein akzeptiertes Gut, mit dem Zahlungen für gekaufte Waren oder Dienstleistungen und andere Verpflichtungen getätigt werden.</a:t>
            </a:r>
          </a:p>
          <a:p>
            <a:pPr algn="just">
              <a:lnSpc>
                <a:spcPts val="6915"/>
              </a:lnSpc>
            </a:pPr>
            <a:endParaRPr lang="en-US" sz="5199" spc="-41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alphaModFix amt="25000"/>
          </a:blip>
          <a:srcRect/>
          <a:stretch>
            <a:fillRect/>
          </a:stretch>
        </p:blipFill>
        <p:spPr>
          <a:xfrm rot="-7199120">
            <a:off x="-2896988" y="-1002021"/>
            <a:ext cx="5793977" cy="58954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 rot="-10800000">
            <a:off x="14788880" y="-6940679"/>
            <a:ext cx="15735219" cy="138813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881582" y="5398764"/>
            <a:ext cx="7406418" cy="488823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25000"/>
          </a:blip>
          <a:srcRect/>
          <a:stretch>
            <a:fillRect/>
          </a:stretch>
        </p:blipFill>
        <p:spPr>
          <a:xfrm rot="-7199120">
            <a:off x="-2896988" y="-1002021"/>
            <a:ext cx="5793977" cy="58954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 rot="-10800000">
            <a:off x="9153525" y="3346321"/>
            <a:ext cx="15735219" cy="1388135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239696" y="857250"/>
            <a:ext cx="10238304" cy="3195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000000"/>
                </a:solidFill>
                <a:latin typeface="Open Sans Light Bold"/>
              </a:rPr>
              <a:t>Gelddefinitionen</a:t>
            </a:r>
            <a:endParaRPr lang="en-US" sz="9200" dirty="0">
              <a:solidFill>
                <a:srgbClr val="000000"/>
              </a:solidFill>
              <a:latin typeface="Open Sans Light Bold"/>
            </a:endParaRPr>
          </a:p>
          <a:p>
            <a:pPr algn="ctr">
              <a:lnSpc>
                <a:spcPts val="12880"/>
              </a:lnSpc>
            </a:pPr>
            <a:endParaRPr lang="en-US" sz="9200" dirty="0">
              <a:solidFill>
                <a:srgbClr val="000000"/>
              </a:solidFill>
              <a:latin typeface="Open Sans Ligh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0" y="4311964"/>
            <a:ext cx="11513621" cy="635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4" lvl="1" indent="-388617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Open Sans"/>
              </a:rPr>
              <a:t> einkommensloser finanzieller Vermögenswert</a:t>
            </a:r>
          </a:p>
          <a:p>
            <a:pPr marL="777234" lvl="1" indent="-388617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Open Sans"/>
              </a:rPr>
              <a:t>Wertmaßstab</a:t>
            </a:r>
          </a:p>
          <a:p>
            <a:pPr marL="777234" lvl="1" indent="-388617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Open Sans"/>
              </a:rPr>
              <a:t>erleichtert die Produktions-, Austausch- und Vertriebsprozesse</a:t>
            </a:r>
          </a:p>
          <a:p>
            <a:pPr marL="777234" lvl="1" indent="-388617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Open Sans"/>
              </a:rPr>
              <a:t>sorgt für eine stärkere Rationalisierung wirtschaftlicher Prozesse in der Weltwirtschaft</a:t>
            </a:r>
          </a:p>
          <a:p>
            <a:pPr>
              <a:lnSpc>
                <a:spcPts val="5039"/>
              </a:lnSpc>
            </a:pPr>
            <a:endParaRPr lang="en-US" sz="3599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5039"/>
              </a:lnSpc>
            </a:pPr>
            <a:endParaRPr lang="en-US" sz="3599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5039"/>
              </a:lnSpc>
            </a:pPr>
            <a:endParaRPr lang="en-US" sz="3599">
              <a:solidFill>
                <a:srgbClr val="000000"/>
              </a:solidFill>
              <a:latin typeface="Open Sans"/>
            </a:endParaRPr>
          </a:p>
          <a:p>
            <a:pPr algn="l">
              <a:lnSpc>
                <a:spcPts val="5039"/>
              </a:lnSpc>
            </a:pPr>
            <a:endParaRPr lang="en-US" sz="3599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 rot="-10800000">
            <a:off x="14108665" y="-2775700"/>
            <a:ext cx="15735219" cy="1388135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423794" y="1393284"/>
            <a:ext cx="13440412" cy="2304768"/>
            <a:chOff x="0" y="0"/>
            <a:chExt cx="17920549" cy="3073024"/>
          </a:xfrm>
        </p:grpSpPr>
        <p:sp>
          <p:nvSpPr>
            <p:cNvPr id="4" name="TextBox 4"/>
            <p:cNvSpPr txBox="1"/>
            <p:nvPr/>
          </p:nvSpPr>
          <p:spPr>
            <a:xfrm>
              <a:off x="0" y="76835"/>
              <a:ext cx="17920549" cy="1704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99"/>
                </a:lnSpc>
              </a:pPr>
              <a:r>
                <a:rPr lang="en-US" sz="6999">
                  <a:solidFill>
                    <a:srgbClr val="2B2B2B"/>
                  </a:solidFill>
                  <a:latin typeface="Agrandir Bold"/>
                </a:rPr>
                <a:t>Eigenschaften von Geld</a:t>
              </a:r>
            </a:p>
            <a:p>
              <a:pPr algn="ctr">
                <a:lnSpc>
                  <a:spcPts val="1320"/>
                </a:lnSpc>
              </a:pPr>
              <a:endParaRPr lang="en-US" sz="6999">
                <a:solidFill>
                  <a:srgbClr val="2B2B2B"/>
                </a:solidFill>
                <a:latin typeface="Agrandir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311183"/>
              <a:ext cx="17920549" cy="761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6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>
            <a:fillRect/>
          </a:stretch>
        </p:blipFill>
        <p:spPr>
          <a:xfrm>
            <a:off x="-2318726" y="-376453"/>
            <a:ext cx="9743013" cy="17099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alphaModFix amt="25000"/>
          </a:blip>
          <a:srcRect/>
          <a:stretch>
            <a:fillRect/>
          </a:stretch>
        </p:blipFill>
        <p:spPr>
          <a:xfrm rot="-7199120">
            <a:off x="-2896988" y="-1002021"/>
            <a:ext cx="5793977" cy="589544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666833" y="5517355"/>
            <a:ext cx="5414211" cy="41148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03993" y="3698052"/>
            <a:ext cx="10370869" cy="4447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4" lvl="1" algn="ctr">
              <a:lnSpc>
                <a:spcPts val="5040"/>
              </a:lnSpc>
            </a:pPr>
            <a:r>
              <a:rPr lang="pl-PL" sz="3600" dirty="0">
                <a:solidFill>
                  <a:srgbClr val="2B2B2B"/>
                </a:solidFill>
                <a:latin typeface="Open Sans"/>
              </a:rPr>
              <a:t>Es</a:t>
            </a:r>
          </a:p>
          <a:p>
            <a:pPr marL="960124" lvl="1" indent="-571500" algn="ctr">
              <a:lnSpc>
                <a:spcPts val="5040"/>
              </a:lnSpc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rgbClr val="2B2B2B"/>
                </a:solidFill>
                <a:latin typeface="Open Sans"/>
              </a:rPr>
              <a:t>m</a:t>
            </a:r>
            <a:r>
              <a:rPr lang="en-US" sz="3600" dirty="0" err="1">
                <a:solidFill>
                  <a:srgbClr val="2B2B2B"/>
                </a:solidFill>
                <a:latin typeface="Open Sans"/>
              </a:rPr>
              <a:t>uss</a:t>
            </a:r>
            <a:r>
              <a:rPr lang="en-US" sz="3600" dirty="0">
                <a:solidFill>
                  <a:srgbClr val="2B2B2B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2B2B2B"/>
                </a:solidFill>
                <a:latin typeface="Open Sans"/>
              </a:rPr>
              <a:t>weithin</a:t>
            </a:r>
            <a:r>
              <a:rPr lang="en-US" sz="3600" dirty="0">
                <a:solidFill>
                  <a:srgbClr val="2B2B2B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2B2B2B"/>
                </a:solidFill>
                <a:latin typeface="Open Sans"/>
              </a:rPr>
              <a:t>akzeptiert</a:t>
            </a:r>
            <a:r>
              <a:rPr lang="en-US" sz="3600" dirty="0">
                <a:solidFill>
                  <a:srgbClr val="2B2B2B"/>
                </a:solidFill>
                <a:latin typeface="Open Sans"/>
              </a:rPr>
              <a:t> und </a:t>
            </a:r>
            <a:r>
              <a:rPr lang="en-US" sz="3600" dirty="0" err="1">
                <a:solidFill>
                  <a:srgbClr val="2B2B2B"/>
                </a:solidFill>
                <a:latin typeface="Open Sans"/>
              </a:rPr>
              <a:t>erkennbar</a:t>
            </a:r>
            <a:r>
              <a:rPr lang="en-US" sz="3600" dirty="0">
                <a:solidFill>
                  <a:srgbClr val="2B2B2B"/>
                </a:solidFill>
                <a:latin typeface="Open Sans"/>
              </a:rPr>
              <a:t> sein</a:t>
            </a:r>
          </a:p>
          <a:p>
            <a:pPr marL="777248" lvl="1" indent="-388624">
              <a:lnSpc>
                <a:spcPts val="5040"/>
              </a:lnSpc>
              <a:buFont typeface="Arial"/>
              <a:buChar char="•"/>
            </a:pPr>
            <a:r>
              <a:rPr lang="pl-PL" sz="3600" dirty="0">
                <a:solidFill>
                  <a:srgbClr val="2B2B2B"/>
                </a:solidFill>
                <a:latin typeface="Open Sans"/>
              </a:rPr>
              <a:t>m</a:t>
            </a:r>
            <a:r>
              <a:rPr lang="en-US" sz="3600" dirty="0" err="1">
                <a:solidFill>
                  <a:srgbClr val="2B2B2B"/>
                </a:solidFill>
                <a:latin typeface="Open Sans"/>
              </a:rPr>
              <a:t>uss</a:t>
            </a:r>
            <a:r>
              <a:rPr lang="en-US" sz="3600" dirty="0">
                <a:solidFill>
                  <a:srgbClr val="2B2B2B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2B2B2B"/>
                </a:solidFill>
                <a:latin typeface="Open Sans"/>
              </a:rPr>
              <a:t>tragbar</a:t>
            </a:r>
            <a:r>
              <a:rPr lang="en-US" sz="3600" dirty="0">
                <a:solidFill>
                  <a:srgbClr val="2B2B2B"/>
                </a:solidFill>
                <a:latin typeface="Open Sans"/>
              </a:rPr>
              <a:t> und </a:t>
            </a:r>
            <a:r>
              <a:rPr lang="en-US" sz="3600" dirty="0" err="1">
                <a:solidFill>
                  <a:srgbClr val="2B2B2B"/>
                </a:solidFill>
                <a:latin typeface="Open Sans"/>
              </a:rPr>
              <a:t>handlich</a:t>
            </a:r>
            <a:r>
              <a:rPr lang="en-US" sz="3600" dirty="0">
                <a:solidFill>
                  <a:srgbClr val="2B2B2B"/>
                </a:solidFill>
                <a:latin typeface="Open Sans"/>
              </a:rPr>
              <a:t> sein</a:t>
            </a:r>
          </a:p>
          <a:p>
            <a:pPr marL="777248" lvl="1" indent="-388624" algn="ctr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2B2B2B"/>
                </a:solidFill>
                <a:latin typeface="Open Sans"/>
              </a:rPr>
              <a:t> </a:t>
            </a:r>
            <a:r>
              <a:rPr lang="pl-PL" sz="3600" dirty="0">
                <a:solidFill>
                  <a:srgbClr val="2B2B2B"/>
                </a:solidFill>
                <a:latin typeface="Open Sans"/>
              </a:rPr>
              <a:t>m</a:t>
            </a:r>
            <a:r>
              <a:rPr lang="en-US" sz="3600" dirty="0" err="1">
                <a:solidFill>
                  <a:srgbClr val="2B2B2B"/>
                </a:solidFill>
                <a:latin typeface="Open Sans"/>
              </a:rPr>
              <a:t>uss</a:t>
            </a:r>
            <a:r>
              <a:rPr lang="en-US" sz="3600" dirty="0">
                <a:solidFill>
                  <a:srgbClr val="2B2B2B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2B2B2B"/>
                </a:solidFill>
                <a:latin typeface="Open Sans"/>
              </a:rPr>
              <a:t>leicht</a:t>
            </a:r>
            <a:r>
              <a:rPr lang="en-US" sz="3600" dirty="0">
                <a:solidFill>
                  <a:srgbClr val="2B2B2B"/>
                </a:solidFill>
                <a:latin typeface="Open Sans"/>
              </a:rPr>
              <a:t> in </a:t>
            </a:r>
            <a:r>
              <a:rPr lang="en-US" sz="3600" dirty="0" err="1">
                <a:solidFill>
                  <a:srgbClr val="2B2B2B"/>
                </a:solidFill>
                <a:latin typeface="Open Sans"/>
              </a:rPr>
              <a:t>kleinere</a:t>
            </a:r>
            <a:r>
              <a:rPr lang="en-US" sz="3600" dirty="0">
                <a:solidFill>
                  <a:srgbClr val="2B2B2B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2B2B2B"/>
                </a:solidFill>
                <a:latin typeface="Open Sans"/>
              </a:rPr>
              <a:t>Einheiten</a:t>
            </a:r>
            <a:r>
              <a:rPr lang="en-US" sz="3600" dirty="0">
                <a:solidFill>
                  <a:srgbClr val="2B2B2B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2B2B2B"/>
                </a:solidFill>
                <a:latin typeface="Open Sans"/>
              </a:rPr>
              <a:t>teilbar</a:t>
            </a:r>
            <a:r>
              <a:rPr lang="en-US" sz="3600" dirty="0">
                <a:solidFill>
                  <a:srgbClr val="2B2B2B"/>
                </a:solidFill>
                <a:latin typeface="Open Sans"/>
              </a:rPr>
              <a:t> sein</a:t>
            </a:r>
          </a:p>
          <a:p>
            <a:pPr marL="777248" lvl="1" indent="-388624">
              <a:lnSpc>
                <a:spcPts val="5040"/>
              </a:lnSpc>
              <a:buFont typeface="Arial"/>
              <a:buChar char="•"/>
            </a:pPr>
            <a:r>
              <a:rPr lang="pl-PL" sz="3600" dirty="0">
                <a:solidFill>
                  <a:srgbClr val="2B2B2B"/>
                </a:solidFill>
                <a:latin typeface="Open Sans"/>
              </a:rPr>
              <a:t>m</a:t>
            </a:r>
            <a:r>
              <a:rPr lang="en-US" sz="3600" dirty="0" err="1">
                <a:solidFill>
                  <a:srgbClr val="2B2B2B"/>
                </a:solidFill>
                <a:latin typeface="Open Sans"/>
              </a:rPr>
              <a:t>uss</a:t>
            </a:r>
            <a:r>
              <a:rPr lang="en-US" sz="3600" dirty="0">
                <a:solidFill>
                  <a:srgbClr val="2B2B2B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2B2B2B"/>
                </a:solidFill>
                <a:latin typeface="Open Sans"/>
              </a:rPr>
              <a:t>schwer</a:t>
            </a:r>
            <a:r>
              <a:rPr lang="en-US" sz="3600" dirty="0">
                <a:solidFill>
                  <a:srgbClr val="2B2B2B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2B2B2B"/>
                </a:solidFill>
                <a:latin typeface="Open Sans"/>
              </a:rPr>
              <a:t>zu</a:t>
            </a:r>
            <a:r>
              <a:rPr lang="en-US" sz="3600" dirty="0">
                <a:solidFill>
                  <a:srgbClr val="2B2B2B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2B2B2B"/>
                </a:solidFill>
                <a:latin typeface="Open Sans"/>
              </a:rPr>
              <a:t>fälschen</a:t>
            </a:r>
            <a:r>
              <a:rPr lang="en-US" sz="3600" dirty="0">
                <a:solidFill>
                  <a:srgbClr val="2B2B2B"/>
                </a:solidFill>
                <a:latin typeface="Open Sans"/>
              </a:rPr>
              <a:t> sein</a:t>
            </a:r>
          </a:p>
          <a:p>
            <a:pPr marL="777248" lvl="1" indent="-388624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2B2B2B"/>
                </a:solidFill>
                <a:latin typeface="Open Sans"/>
              </a:rPr>
              <a:t> </a:t>
            </a:r>
            <a:r>
              <a:rPr lang="pl-PL" sz="3600" dirty="0">
                <a:solidFill>
                  <a:srgbClr val="2B2B2B"/>
                </a:solidFill>
                <a:latin typeface="Open Sans"/>
              </a:rPr>
              <a:t>m</a:t>
            </a:r>
            <a:r>
              <a:rPr lang="en-US" sz="3600" dirty="0" err="1">
                <a:solidFill>
                  <a:srgbClr val="2B2B2B"/>
                </a:solidFill>
                <a:latin typeface="Open Sans"/>
              </a:rPr>
              <a:t>uss</a:t>
            </a:r>
            <a:r>
              <a:rPr lang="en-US" sz="3600" dirty="0">
                <a:solidFill>
                  <a:srgbClr val="2B2B2B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2B2B2B"/>
                </a:solidFill>
                <a:latin typeface="Open Sans"/>
              </a:rPr>
              <a:t>langlebig</a:t>
            </a:r>
            <a:r>
              <a:rPr lang="en-US" sz="3600" dirty="0">
                <a:solidFill>
                  <a:srgbClr val="2B2B2B"/>
                </a:solidFill>
                <a:latin typeface="Open Sans"/>
              </a:rPr>
              <a:t> sein</a:t>
            </a: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2B2B2B"/>
              </a:solidFill>
              <a:latin typeface="Open Sans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alphaModFix amt="25000"/>
          </a:blip>
          <a:srcRect/>
          <a:stretch>
            <a:fillRect/>
          </a:stretch>
        </p:blipFill>
        <p:spPr>
          <a:xfrm rot="-7199120">
            <a:off x="14617893" y="-2469203"/>
            <a:ext cx="5793977" cy="58954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 rot="-10800000">
            <a:off x="14108665" y="-2775700"/>
            <a:ext cx="15735219" cy="138813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876573" y="5581411"/>
            <a:ext cx="7570052" cy="422976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423794" y="1393284"/>
            <a:ext cx="13440412" cy="2304768"/>
            <a:chOff x="0" y="0"/>
            <a:chExt cx="17920549" cy="3073024"/>
          </a:xfrm>
        </p:grpSpPr>
        <p:sp>
          <p:nvSpPr>
            <p:cNvPr id="5" name="TextBox 5"/>
            <p:cNvSpPr txBox="1"/>
            <p:nvPr/>
          </p:nvSpPr>
          <p:spPr>
            <a:xfrm>
              <a:off x="0" y="76835"/>
              <a:ext cx="17920549" cy="1704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99"/>
                </a:lnSpc>
              </a:pPr>
              <a:r>
                <a:rPr lang="en-US" sz="6999">
                  <a:solidFill>
                    <a:srgbClr val="2B2B2B"/>
                  </a:solidFill>
                  <a:latin typeface="Agrandir Bold"/>
                </a:rPr>
                <a:t>Geldfunktionen:</a:t>
              </a:r>
            </a:p>
            <a:p>
              <a:pPr algn="ctr">
                <a:lnSpc>
                  <a:spcPts val="1320"/>
                </a:lnSpc>
              </a:pPr>
              <a:endParaRPr lang="en-US" sz="6999">
                <a:solidFill>
                  <a:srgbClr val="2B2B2B"/>
                </a:solidFill>
                <a:latin typeface="Agrandir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311183"/>
              <a:ext cx="17920549" cy="761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6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alphaModFix amt="50000"/>
          </a:blip>
          <a:srcRect/>
          <a:stretch>
            <a:fillRect/>
          </a:stretch>
        </p:blipFill>
        <p:spPr>
          <a:xfrm>
            <a:off x="-2318726" y="-376453"/>
            <a:ext cx="9743013" cy="170994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alphaModFix amt="25000"/>
          </a:blip>
          <a:srcRect/>
          <a:stretch>
            <a:fillRect/>
          </a:stretch>
        </p:blipFill>
        <p:spPr>
          <a:xfrm rot="-7199120">
            <a:off x="-2896988" y="-1002021"/>
            <a:ext cx="5793977" cy="589544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78811" y="4780280"/>
            <a:ext cx="10144602" cy="550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2B2B2B"/>
                </a:solidFill>
                <a:latin typeface="Open Sans"/>
              </a:rPr>
              <a:t>1. Tauschmittel</a:t>
            </a:r>
          </a:p>
          <a:p>
            <a:pPr>
              <a:lnSpc>
                <a:spcPts val="7279"/>
              </a:lnSpc>
            </a:pPr>
            <a:r>
              <a:rPr lang="en-US" sz="5199">
                <a:solidFill>
                  <a:srgbClr val="2B2B2B"/>
                </a:solidFill>
                <a:latin typeface="Open Sans"/>
              </a:rPr>
              <a:t>2. Wertmaßstab</a:t>
            </a:r>
          </a:p>
          <a:p>
            <a:pPr>
              <a:lnSpc>
                <a:spcPts val="7279"/>
              </a:lnSpc>
            </a:pPr>
            <a:r>
              <a:rPr lang="en-US" sz="5199">
                <a:solidFill>
                  <a:srgbClr val="2B2B2B"/>
                </a:solidFill>
                <a:latin typeface="Open Sans"/>
              </a:rPr>
              <a:t>3. Wertspeicher</a:t>
            </a:r>
          </a:p>
          <a:p>
            <a:pPr>
              <a:lnSpc>
                <a:spcPts val="7279"/>
              </a:lnSpc>
            </a:pPr>
            <a:r>
              <a:rPr lang="en-US" sz="5199">
                <a:solidFill>
                  <a:srgbClr val="2B2B2B"/>
                </a:solidFill>
                <a:latin typeface="Open Sans"/>
              </a:rPr>
              <a:t>4. Zahlungsmittel</a:t>
            </a:r>
          </a:p>
          <a:p>
            <a:pPr>
              <a:lnSpc>
                <a:spcPts val="7279"/>
              </a:lnSpc>
            </a:pPr>
            <a:r>
              <a:rPr lang="en-US" sz="5199">
                <a:solidFill>
                  <a:srgbClr val="2B2B2B"/>
                </a:solidFill>
                <a:latin typeface="Open Sans"/>
              </a:rPr>
              <a:t>5. Internationales Zahlungsmittel</a:t>
            </a:r>
          </a:p>
          <a:p>
            <a:pPr>
              <a:lnSpc>
                <a:spcPts val="7279"/>
              </a:lnSpc>
            </a:pPr>
            <a:endParaRPr lang="en-US" sz="5199">
              <a:solidFill>
                <a:srgbClr val="2B2B2B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 rot="-10800000">
            <a:off x="14108665" y="-2775700"/>
            <a:ext cx="15735219" cy="1388135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23794" y="3088572"/>
            <a:ext cx="13440412" cy="609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6"/>
              </a:lnSpc>
              <a:spcBef>
                <a:spcPct val="0"/>
              </a:spcBef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>
            <a:fillRect/>
          </a:stretch>
        </p:blipFill>
        <p:spPr>
          <a:xfrm>
            <a:off x="-2318726" y="-376453"/>
            <a:ext cx="9743013" cy="17099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25000"/>
          </a:blip>
          <a:srcRect/>
          <a:stretch>
            <a:fillRect/>
          </a:stretch>
        </p:blipFill>
        <p:spPr>
          <a:xfrm rot="-7199120">
            <a:off x="-2896988" y="-1002021"/>
            <a:ext cx="5793977" cy="58954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88673" y="649839"/>
            <a:ext cx="5312535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40640" y="5377812"/>
            <a:ext cx="12967294" cy="4712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1"/>
              </a:lnSpc>
            </a:pPr>
            <a:r>
              <a:rPr lang="en-US" sz="3765" dirty="0">
                <a:solidFill>
                  <a:srgbClr val="2B2B2B"/>
                </a:solidFill>
                <a:latin typeface="Open Sans Bold"/>
              </a:rPr>
              <a:t>Die </a:t>
            </a:r>
            <a:r>
              <a:rPr lang="en-US" sz="3765" dirty="0" err="1">
                <a:solidFill>
                  <a:srgbClr val="2B2B2B"/>
                </a:solidFill>
                <a:latin typeface="Open Sans Bold"/>
              </a:rPr>
              <a:t>Zentralbank</a:t>
            </a:r>
            <a:r>
              <a:rPr lang="en-US" sz="3765" dirty="0">
                <a:solidFill>
                  <a:srgbClr val="2B2B2B"/>
                </a:solidFill>
                <a:latin typeface="Open Sans"/>
              </a:rPr>
              <a:t> </a:t>
            </a:r>
            <a:r>
              <a:rPr lang="en-US" sz="3765" dirty="0" err="1">
                <a:solidFill>
                  <a:srgbClr val="2B2B2B"/>
                </a:solidFill>
                <a:latin typeface="Open Sans"/>
              </a:rPr>
              <a:t>ist</a:t>
            </a:r>
            <a:r>
              <a:rPr lang="en-US" sz="3765" dirty="0">
                <a:solidFill>
                  <a:srgbClr val="2B2B2B"/>
                </a:solidFill>
                <a:latin typeface="Open Sans"/>
              </a:rPr>
              <a:t> </a:t>
            </a:r>
            <a:r>
              <a:rPr lang="en-US" sz="3765" dirty="0" err="1">
                <a:solidFill>
                  <a:srgbClr val="2B2B2B"/>
                </a:solidFill>
                <a:latin typeface="Open Sans"/>
              </a:rPr>
              <a:t>eine</a:t>
            </a:r>
            <a:r>
              <a:rPr lang="en-US" sz="3765" dirty="0">
                <a:solidFill>
                  <a:srgbClr val="2B2B2B"/>
                </a:solidFill>
                <a:latin typeface="Open Sans"/>
              </a:rPr>
              <a:t> </a:t>
            </a:r>
            <a:r>
              <a:rPr lang="en-US" sz="3765" dirty="0" err="1">
                <a:solidFill>
                  <a:srgbClr val="2B2B2B"/>
                </a:solidFill>
                <a:latin typeface="Open Sans"/>
              </a:rPr>
              <a:t>staatliche</a:t>
            </a:r>
            <a:r>
              <a:rPr lang="en-US" sz="3765" dirty="0">
                <a:solidFill>
                  <a:srgbClr val="2B2B2B"/>
                </a:solidFill>
                <a:latin typeface="Open Sans"/>
              </a:rPr>
              <a:t> Institution, die </a:t>
            </a:r>
            <a:r>
              <a:rPr lang="en-US" sz="3765" dirty="0" err="1">
                <a:solidFill>
                  <a:srgbClr val="2B2B2B"/>
                </a:solidFill>
                <a:latin typeface="Open Sans"/>
              </a:rPr>
              <a:t>mit</a:t>
            </a:r>
            <a:r>
              <a:rPr lang="en-US" sz="3765" dirty="0">
                <a:solidFill>
                  <a:srgbClr val="2B2B2B"/>
                </a:solidFill>
                <a:latin typeface="Open Sans"/>
              </a:rPr>
              <a:t> der </a:t>
            </a:r>
            <a:r>
              <a:rPr lang="en-US" sz="3765" dirty="0" err="1">
                <a:solidFill>
                  <a:srgbClr val="2B2B2B"/>
                </a:solidFill>
                <a:latin typeface="Open Sans"/>
              </a:rPr>
              <a:t>Ausgabe</a:t>
            </a:r>
            <a:r>
              <a:rPr lang="en-US" sz="3765" dirty="0">
                <a:solidFill>
                  <a:srgbClr val="2B2B2B"/>
                </a:solidFill>
                <a:latin typeface="Open Sans"/>
              </a:rPr>
              <a:t> von Geld und der </a:t>
            </a:r>
            <a:r>
              <a:rPr lang="en-US" sz="3765" dirty="0" err="1">
                <a:solidFill>
                  <a:srgbClr val="2B2B2B"/>
                </a:solidFill>
                <a:latin typeface="Open Sans"/>
              </a:rPr>
              <a:t>Durchführung</a:t>
            </a:r>
            <a:r>
              <a:rPr lang="en-US" sz="3765" dirty="0">
                <a:solidFill>
                  <a:srgbClr val="2B2B2B"/>
                </a:solidFill>
                <a:latin typeface="Open Sans"/>
              </a:rPr>
              <a:t> der </a:t>
            </a:r>
            <a:r>
              <a:rPr lang="en-US" sz="3765" dirty="0" err="1">
                <a:solidFill>
                  <a:srgbClr val="2B2B2B"/>
                </a:solidFill>
                <a:latin typeface="Open Sans"/>
              </a:rPr>
              <a:t>Geldpolitik</a:t>
            </a:r>
            <a:r>
              <a:rPr lang="en-US" sz="3765" dirty="0">
                <a:solidFill>
                  <a:srgbClr val="2B2B2B"/>
                </a:solidFill>
                <a:latin typeface="Open Sans"/>
              </a:rPr>
              <a:t> des </a:t>
            </a:r>
            <a:r>
              <a:rPr lang="en-US" sz="3765" dirty="0" err="1">
                <a:solidFill>
                  <a:srgbClr val="2B2B2B"/>
                </a:solidFill>
                <a:latin typeface="Open Sans"/>
              </a:rPr>
              <a:t>Landes</a:t>
            </a:r>
            <a:r>
              <a:rPr lang="en-US" sz="3765" dirty="0">
                <a:solidFill>
                  <a:srgbClr val="2B2B2B"/>
                </a:solidFill>
                <a:latin typeface="Open Sans"/>
              </a:rPr>
              <a:t> </a:t>
            </a:r>
            <a:r>
              <a:rPr lang="en-US" sz="3765" dirty="0" err="1">
                <a:solidFill>
                  <a:srgbClr val="2B2B2B"/>
                </a:solidFill>
                <a:latin typeface="Open Sans"/>
              </a:rPr>
              <a:t>betraut</a:t>
            </a:r>
            <a:r>
              <a:rPr lang="en-US" sz="3765" dirty="0">
                <a:solidFill>
                  <a:srgbClr val="2B2B2B"/>
                </a:solidFill>
                <a:latin typeface="Open Sans"/>
              </a:rPr>
              <a:t> </a:t>
            </a:r>
            <a:r>
              <a:rPr lang="en-US" sz="3765" dirty="0" err="1">
                <a:solidFill>
                  <a:srgbClr val="2B2B2B"/>
                </a:solidFill>
                <a:latin typeface="Open Sans"/>
              </a:rPr>
              <a:t>ist</a:t>
            </a:r>
            <a:r>
              <a:rPr lang="en-US" sz="3765" dirty="0">
                <a:solidFill>
                  <a:srgbClr val="2B2B2B"/>
                </a:solidFill>
                <a:latin typeface="Open Sans"/>
              </a:rPr>
              <a:t>. </a:t>
            </a:r>
            <a:endParaRPr lang="pl-PL" sz="3765" dirty="0">
              <a:solidFill>
                <a:srgbClr val="2B2B2B"/>
              </a:solidFill>
              <a:latin typeface="Open Sans"/>
            </a:endParaRPr>
          </a:p>
          <a:p>
            <a:pPr>
              <a:lnSpc>
                <a:spcPts val="5271"/>
              </a:lnSpc>
            </a:pPr>
            <a:r>
              <a:rPr lang="en-US" sz="3765" dirty="0">
                <a:solidFill>
                  <a:srgbClr val="2B2B2B"/>
                </a:solidFill>
                <a:latin typeface="Open Sans"/>
              </a:rPr>
              <a:t>Die </a:t>
            </a:r>
            <a:r>
              <a:rPr lang="en-US" sz="3765" dirty="0" err="1">
                <a:solidFill>
                  <a:srgbClr val="2B2B2B"/>
                </a:solidFill>
                <a:latin typeface="Open Sans"/>
              </a:rPr>
              <a:t>wichtigste</a:t>
            </a:r>
            <a:r>
              <a:rPr lang="en-US" sz="3765" dirty="0">
                <a:solidFill>
                  <a:srgbClr val="2B2B2B"/>
                </a:solidFill>
                <a:latin typeface="Open Sans"/>
              </a:rPr>
              <a:t> Aufgabe der </a:t>
            </a:r>
            <a:r>
              <a:rPr lang="en-US" sz="3765" dirty="0" err="1">
                <a:solidFill>
                  <a:srgbClr val="2B2B2B"/>
                </a:solidFill>
                <a:latin typeface="Open Sans"/>
              </a:rPr>
              <a:t>Zentralbank</a:t>
            </a:r>
            <a:r>
              <a:rPr lang="en-US" sz="3765" dirty="0">
                <a:solidFill>
                  <a:srgbClr val="2B2B2B"/>
                </a:solidFill>
                <a:latin typeface="Open Sans"/>
              </a:rPr>
              <a:t> </a:t>
            </a:r>
            <a:r>
              <a:rPr lang="en-US" sz="3765" dirty="0" err="1">
                <a:solidFill>
                  <a:srgbClr val="2B2B2B"/>
                </a:solidFill>
                <a:latin typeface="Open Sans"/>
              </a:rPr>
              <a:t>besteht</a:t>
            </a:r>
            <a:r>
              <a:rPr lang="en-US" sz="3765" dirty="0">
                <a:solidFill>
                  <a:srgbClr val="2B2B2B"/>
                </a:solidFill>
                <a:latin typeface="Open Sans"/>
              </a:rPr>
              <a:t> </a:t>
            </a:r>
            <a:r>
              <a:rPr lang="en-US" sz="3765" dirty="0" err="1">
                <a:solidFill>
                  <a:srgbClr val="2B2B2B"/>
                </a:solidFill>
                <a:latin typeface="Open Sans"/>
              </a:rPr>
              <a:t>darin</a:t>
            </a:r>
            <a:r>
              <a:rPr lang="en-US" sz="3765" dirty="0">
                <a:solidFill>
                  <a:srgbClr val="2B2B2B"/>
                </a:solidFill>
                <a:latin typeface="Open Sans"/>
              </a:rPr>
              <a:t>, den </a:t>
            </a:r>
            <a:r>
              <a:rPr lang="en-US" sz="3765" dirty="0" err="1">
                <a:solidFill>
                  <a:srgbClr val="2B2B2B"/>
                </a:solidFill>
                <a:latin typeface="Open Sans"/>
              </a:rPr>
              <a:t>Geldwert</a:t>
            </a:r>
            <a:r>
              <a:rPr lang="en-US" sz="3765" dirty="0">
                <a:solidFill>
                  <a:srgbClr val="2B2B2B"/>
                </a:solidFill>
                <a:latin typeface="Open Sans"/>
              </a:rPr>
              <a:t> und die </a:t>
            </a:r>
            <a:r>
              <a:rPr lang="en-US" sz="3765" dirty="0" err="1">
                <a:solidFill>
                  <a:srgbClr val="2B2B2B"/>
                </a:solidFill>
                <a:latin typeface="Open Sans"/>
              </a:rPr>
              <a:t>Preisstabilität</a:t>
            </a:r>
            <a:r>
              <a:rPr lang="en-US" sz="3765" dirty="0">
                <a:solidFill>
                  <a:srgbClr val="2B2B2B"/>
                </a:solidFill>
                <a:latin typeface="Open Sans"/>
              </a:rPr>
              <a:t> </a:t>
            </a:r>
            <a:r>
              <a:rPr lang="en-US" sz="3765" dirty="0" err="1">
                <a:solidFill>
                  <a:srgbClr val="2B2B2B"/>
                </a:solidFill>
                <a:latin typeface="Open Sans"/>
              </a:rPr>
              <a:t>sicherzustellen</a:t>
            </a:r>
            <a:r>
              <a:rPr lang="en-US" sz="3765" dirty="0">
                <a:solidFill>
                  <a:srgbClr val="2B2B2B"/>
                </a:solidFill>
                <a:latin typeface="Open Sans"/>
              </a:rPr>
              <a:t>.</a:t>
            </a:r>
          </a:p>
          <a:p>
            <a:pPr>
              <a:lnSpc>
                <a:spcPts val="5271"/>
              </a:lnSpc>
            </a:pPr>
            <a:endParaRPr lang="en-US" sz="3765" dirty="0">
              <a:solidFill>
                <a:srgbClr val="2B2B2B"/>
              </a:solidFill>
              <a:latin typeface="Open Sans"/>
            </a:endParaRPr>
          </a:p>
          <a:p>
            <a:pPr>
              <a:lnSpc>
                <a:spcPts val="5271"/>
              </a:lnSpc>
            </a:pPr>
            <a:endParaRPr lang="en-US" sz="3765" dirty="0">
              <a:solidFill>
                <a:srgbClr val="2B2B2B"/>
              </a:solidFill>
              <a:latin typeface="Open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1418236"/>
            <a:ext cx="938760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Open Sans Light Bold"/>
              </a:rPr>
              <a:t>Die Zentralbank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 rot="-10800000">
            <a:off x="15187548" y="-592845"/>
            <a:ext cx="15735219" cy="1388135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23794" y="3088572"/>
            <a:ext cx="13440412" cy="609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6"/>
              </a:lnSpc>
              <a:spcBef>
                <a:spcPct val="0"/>
              </a:spcBef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>
            <a:fillRect/>
          </a:stretch>
        </p:blipFill>
        <p:spPr>
          <a:xfrm>
            <a:off x="-2318726" y="-376453"/>
            <a:ext cx="9743013" cy="17099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25000"/>
          </a:blip>
          <a:srcRect/>
          <a:stretch>
            <a:fillRect/>
          </a:stretch>
        </p:blipFill>
        <p:spPr>
          <a:xfrm rot="-7199120">
            <a:off x="-2896988" y="-1002021"/>
            <a:ext cx="5793977" cy="589544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0" y="857250"/>
            <a:ext cx="15158365" cy="3080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00"/>
              </a:lnSpc>
            </a:pPr>
            <a:r>
              <a:rPr lang="en-US" sz="8500">
                <a:solidFill>
                  <a:srgbClr val="000000"/>
                </a:solidFill>
                <a:latin typeface="Open Sans Light Bold"/>
              </a:rPr>
              <a:t>Geld des 21. Jahrhunderts</a:t>
            </a:r>
          </a:p>
          <a:p>
            <a:pPr algn="ctr">
              <a:lnSpc>
                <a:spcPts val="12880"/>
              </a:lnSpc>
            </a:pPr>
            <a:endParaRPr lang="en-US" sz="8500">
              <a:solidFill>
                <a:srgbClr val="000000"/>
              </a:solidFill>
              <a:latin typeface="Open Sans Light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 rot="-10800000">
            <a:off x="16723183" y="-7953209"/>
            <a:ext cx="15735219" cy="138813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 rot="-10800000">
            <a:off x="11024417" y="2787961"/>
            <a:ext cx="15735219" cy="138813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alphaModFix amt="25000"/>
          </a:blip>
          <a:srcRect/>
          <a:stretch>
            <a:fillRect/>
          </a:stretch>
        </p:blipFill>
        <p:spPr>
          <a:xfrm rot="-7199120">
            <a:off x="14893886" y="6358344"/>
            <a:ext cx="5793977" cy="58954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64665" y="3469512"/>
            <a:ext cx="15241037" cy="60137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 rot="-10800000">
            <a:off x="15187548" y="-592845"/>
            <a:ext cx="15735219" cy="1388135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23794" y="3088572"/>
            <a:ext cx="13440412" cy="609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6"/>
              </a:lnSpc>
              <a:spcBef>
                <a:spcPct val="0"/>
              </a:spcBef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>
            <a:fillRect/>
          </a:stretch>
        </p:blipFill>
        <p:spPr>
          <a:xfrm>
            <a:off x="-2318726" y="-376453"/>
            <a:ext cx="9743013" cy="17099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25000"/>
          </a:blip>
          <a:srcRect/>
          <a:stretch>
            <a:fillRect/>
          </a:stretch>
        </p:blipFill>
        <p:spPr>
          <a:xfrm rot="-7199120">
            <a:off x="-2896988" y="-1002021"/>
            <a:ext cx="5793977" cy="589544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64371" y="4148822"/>
            <a:ext cx="13919832" cy="825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020"/>
              </a:lnSpc>
              <a:buFont typeface="Arial"/>
              <a:buChar char="•"/>
            </a:pPr>
            <a:r>
              <a:rPr lang="en-US" sz="3000">
                <a:solidFill>
                  <a:srgbClr val="2B2B2B"/>
                </a:solidFill>
                <a:latin typeface="Open Sans Bold"/>
              </a:rPr>
              <a:t>Bargeldlose Zahlungen</a:t>
            </a:r>
            <a:r>
              <a:rPr lang="en-US" sz="3000">
                <a:solidFill>
                  <a:srgbClr val="2B2B2B"/>
                </a:solidFill>
                <a:latin typeface="Open Sans"/>
              </a:rPr>
              <a:t> – Abschaffung des traditionellen Geldes. Geld nimmt eine Form an, die für Menschen, die Einkäufe oder andere Transaktionen tätigen, unsichtbar ist.</a:t>
            </a:r>
          </a:p>
          <a:p>
            <a:pPr>
              <a:lnSpc>
                <a:spcPts val="4020"/>
              </a:lnSpc>
            </a:pPr>
            <a:endParaRPr lang="en-US" sz="3000">
              <a:solidFill>
                <a:srgbClr val="2B2B2B"/>
              </a:solidFill>
              <a:latin typeface="Open Sans"/>
            </a:endParaRPr>
          </a:p>
          <a:p>
            <a:pPr marL="647700" lvl="1" indent="-323850">
              <a:lnSpc>
                <a:spcPts val="4020"/>
              </a:lnSpc>
              <a:buFont typeface="Arial"/>
              <a:buChar char="•"/>
            </a:pPr>
            <a:r>
              <a:rPr lang="en-US" sz="3000">
                <a:solidFill>
                  <a:srgbClr val="2B2B2B"/>
                </a:solidFill>
                <a:latin typeface="Open Sans Bold"/>
              </a:rPr>
              <a:t>Zahlungskarten</a:t>
            </a:r>
            <a:r>
              <a:rPr lang="en-US" sz="3000">
                <a:solidFill>
                  <a:srgbClr val="2B2B2B"/>
                </a:solidFill>
                <a:latin typeface="Open Sans"/>
              </a:rPr>
              <a:t> – am beliebtesten, das sogenannte „Plastikgeld“, mit dem wir Einkäufe tätigen oder Geld am Geldautomaten abheben.</a:t>
            </a:r>
          </a:p>
          <a:p>
            <a:pPr>
              <a:lnSpc>
                <a:spcPts val="4020"/>
              </a:lnSpc>
            </a:pPr>
            <a:endParaRPr lang="en-US" sz="3000">
              <a:solidFill>
                <a:srgbClr val="2B2B2B"/>
              </a:solidFill>
              <a:latin typeface="Open Sans"/>
            </a:endParaRPr>
          </a:p>
          <a:p>
            <a:pPr marL="647700" lvl="1" indent="-323850">
              <a:lnSpc>
                <a:spcPts val="4020"/>
              </a:lnSpc>
              <a:buFont typeface="Arial"/>
              <a:buChar char="•"/>
            </a:pPr>
            <a:r>
              <a:rPr lang="en-US" sz="3000">
                <a:solidFill>
                  <a:srgbClr val="2B2B2B"/>
                </a:solidFill>
                <a:latin typeface="Open Sans Bold"/>
              </a:rPr>
              <a:t>Bargeldlose Transaktion</a:t>
            </a:r>
            <a:r>
              <a:rPr lang="en-US" sz="3000">
                <a:solidFill>
                  <a:srgbClr val="2B2B2B"/>
                </a:solidFill>
                <a:latin typeface="Open Sans"/>
              </a:rPr>
              <a:t> – Terminal verbindet sich mit unserer Bank. Die Bank akzeptiert oder lehnt die Transaktion ab</a:t>
            </a:r>
          </a:p>
          <a:p>
            <a:pPr>
              <a:lnSpc>
                <a:spcPts val="4020"/>
              </a:lnSpc>
            </a:pPr>
            <a:endParaRPr lang="en-US" sz="3000">
              <a:solidFill>
                <a:srgbClr val="2B2B2B"/>
              </a:solidFill>
              <a:latin typeface="Open Sans"/>
            </a:endParaRPr>
          </a:p>
          <a:p>
            <a:pPr>
              <a:lnSpc>
                <a:spcPts val="5599"/>
              </a:lnSpc>
            </a:pPr>
            <a:endParaRPr lang="en-US" sz="3000">
              <a:solidFill>
                <a:srgbClr val="2B2B2B"/>
              </a:solidFill>
              <a:latin typeface="Open Sans"/>
            </a:endParaRPr>
          </a:p>
          <a:p>
            <a:pPr>
              <a:lnSpc>
                <a:spcPts val="5599"/>
              </a:lnSpc>
            </a:pPr>
            <a:endParaRPr lang="en-US" sz="3000">
              <a:solidFill>
                <a:srgbClr val="2B2B2B"/>
              </a:solidFill>
              <a:latin typeface="Open Sans"/>
            </a:endParaRPr>
          </a:p>
          <a:p>
            <a:pPr>
              <a:lnSpc>
                <a:spcPts val="7279"/>
              </a:lnSpc>
            </a:pPr>
            <a:endParaRPr lang="en-US" sz="3000">
              <a:solidFill>
                <a:srgbClr val="2B2B2B"/>
              </a:solidFill>
              <a:latin typeface="Open Sans"/>
            </a:endParaRPr>
          </a:p>
          <a:p>
            <a:pPr>
              <a:lnSpc>
                <a:spcPts val="7279"/>
              </a:lnSpc>
            </a:pPr>
            <a:endParaRPr lang="en-US" sz="3000">
              <a:solidFill>
                <a:srgbClr val="2B2B2B"/>
              </a:solidFill>
              <a:latin typeface="Open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0" y="857250"/>
            <a:ext cx="15158365" cy="3080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00"/>
              </a:lnSpc>
            </a:pPr>
            <a:r>
              <a:rPr lang="en-US" sz="8500">
                <a:solidFill>
                  <a:srgbClr val="000000"/>
                </a:solidFill>
                <a:latin typeface="Open Sans Light Bold"/>
              </a:rPr>
              <a:t>Geld des 21. Jahrhunderts</a:t>
            </a:r>
          </a:p>
          <a:p>
            <a:pPr algn="ctr">
              <a:lnSpc>
                <a:spcPts val="12880"/>
              </a:lnSpc>
            </a:pPr>
            <a:endParaRPr lang="en-US" sz="8500">
              <a:solidFill>
                <a:srgbClr val="000000"/>
              </a:solidFill>
              <a:latin typeface="Open Sans Light Bol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 rot="-10800000">
            <a:off x="16723183" y="-7953209"/>
            <a:ext cx="15735219" cy="138813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 rot="-10800000">
            <a:off x="11024417" y="2787961"/>
            <a:ext cx="15735219" cy="138813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158365" y="3469512"/>
            <a:ext cx="1293947" cy="14348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25000"/>
          </a:blip>
          <a:srcRect/>
          <a:stretch>
            <a:fillRect/>
          </a:stretch>
        </p:blipFill>
        <p:spPr>
          <a:xfrm rot="-7199120">
            <a:off x="14893886" y="6358344"/>
            <a:ext cx="5793977" cy="589544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136058" y="5423165"/>
            <a:ext cx="2632510" cy="184933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089341" y="7449428"/>
            <a:ext cx="2679226" cy="25866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594</Words>
  <Application>Microsoft Office PowerPoint</Application>
  <PresentationFormat>Niestandardowy</PresentationFormat>
  <Paragraphs>119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4" baseType="lpstr">
      <vt:lpstr>Agrandir Bold</vt:lpstr>
      <vt:lpstr>Symbol</vt:lpstr>
      <vt:lpstr>Open Sans Bold</vt:lpstr>
      <vt:lpstr>Open Sans Light Bold</vt:lpstr>
      <vt:lpstr>Arial</vt:lpstr>
      <vt:lpstr>Calibri</vt:lpstr>
      <vt:lpstr>Open Sans</vt:lpstr>
      <vt:lpstr>Agrandir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Zusammenfassung</vt:lpstr>
      <vt:lpstr>Wortschatz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Pastelowe Plamy Prosta Podstawowa Prezentacja</dc:title>
  <cp:lastModifiedBy>Barbara Skoczyńska-Prokopowicz</cp:lastModifiedBy>
  <cp:revision>5</cp:revision>
  <dcterms:created xsi:type="dcterms:W3CDTF">2006-08-16T00:00:00Z</dcterms:created>
  <dcterms:modified xsi:type="dcterms:W3CDTF">2023-05-23T05:46:32Z</dcterms:modified>
  <dc:identifier>DAFi55gqpMM</dc:identifier>
</cp:coreProperties>
</file>