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9" r:id="rId9"/>
    <p:sldId id="265" r:id="rId10"/>
    <p:sldId id="268" r:id="rId11"/>
    <p:sldId id="266" r:id="rId12"/>
    <p:sldId id="267" r:id="rId13"/>
    <p:sldId id="270" r:id="rId1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9" d="100"/>
          <a:sy n="49" d="100"/>
        </p:scale>
        <p:origin x="1315"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40C260-0BB9-4AB9-8A6F-1376BCEE383D}" type="datetimeFigureOut">
              <a:rPr lang="pl-PL" smtClean="0"/>
              <a:pPr/>
              <a:t>2023-05-18</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A16ACF-DD2B-4F0C-95C5-836C5CBCD144}"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BDFBDD37-54FA-45FC-92AB-4ADB8C37C165}" type="datetimeFigureOut">
              <a:rPr lang="pl-PL" smtClean="0"/>
              <a:pPr/>
              <a:t>2023-05-18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5F7A797-2055-40C1-9405-EF22F1ED9AD1}" type="slidenum">
              <a:rPr lang="pl-PL" smtClean="0"/>
              <a:pPr/>
              <a:t>‹#›</a:t>
            </a:fld>
            <a:endParaRPr lang="pl-PL"/>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DFBDD37-54FA-45FC-92AB-4ADB8C37C165}" type="datetimeFigureOut">
              <a:rPr lang="pl-PL" smtClean="0"/>
              <a:pPr/>
              <a:t>2023-05-18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5F7A797-2055-40C1-9405-EF22F1ED9AD1}" type="slidenum">
              <a:rPr lang="pl-PL" smtClean="0"/>
              <a:pPr/>
              <a:t>‹#›</a:t>
            </a:fld>
            <a:endParaRPr lang="pl-PL"/>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DFBDD37-54FA-45FC-92AB-4ADB8C37C165}" type="datetimeFigureOut">
              <a:rPr lang="pl-PL" smtClean="0"/>
              <a:pPr/>
              <a:t>2023-05-18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5F7A797-2055-40C1-9405-EF22F1ED9AD1}" type="slidenum">
              <a:rPr lang="pl-PL" smtClean="0"/>
              <a:pPr/>
              <a:t>‹#›</a:t>
            </a:fld>
            <a:endParaRPr lang="pl-PL"/>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DFBDD37-54FA-45FC-92AB-4ADB8C37C165}" type="datetimeFigureOut">
              <a:rPr lang="pl-PL" smtClean="0"/>
              <a:pPr/>
              <a:t>2023-05-18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5F7A797-2055-40C1-9405-EF22F1ED9AD1}" type="slidenum">
              <a:rPr lang="pl-PL" smtClean="0"/>
              <a:pPr/>
              <a:t>‹#›</a:t>
            </a:fld>
            <a:endParaRPr lang="pl-PL"/>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BDFBDD37-54FA-45FC-92AB-4ADB8C37C165}" type="datetimeFigureOut">
              <a:rPr lang="pl-PL" smtClean="0"/>
              <a:pPr/>
              <a:t>2023-05-18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5F7A797-2055-40C1-9405-EF22F1ED9AD1}" type="slidenum">
              <a:rPr lang="pl-PL" smtClean="0"/>
              <a:pPr/>
              <a:t>‹#›</a:t>
            </a:fld>
            <a:endParaRPr lang="pl-PL"/>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BDFBDD37-54FA-45FC-92AB-4ADB8C37C165}" type="datetimeFigureOut">
              <a:rPr lang="pl-PL" smtClean="0"/>
              <a:pPr/>
              <a:t>2023-05-18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5F7A797-2055-40C1-9405-EF22F1ED9AD1}" type="slidenum">
              <a:rPr lang="pl-PL" smtClean="0"/>
              <a:pPr/>
              <a:t>‹#›</a:t>
            </a:fld>
            <a:endParaRPr lang="pl-PL"/>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BDFBDD37-54FA-45FC-92AB-4ADB8C37C165}" type="datetimeFigureOut">
              <a:rPr lang="pl-PL" smtClean="0"/>
              <a:pPr/>
              <a:t>2023-05-18</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A5F7A797-2055-40C1-9405-EF22F1ED9AD1}" type="slidenum">
              <a:rPr lang="pl-PL" smtClean="0"/>
              <a:pPr/>
              <a:t>‹#›</a:t>
            </a:fld>
            <a:endParaRPr lang="pl-PL"/>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BDFBDD37-54FA-45FC-92AB-4ADB8C37C165}" type="datetimeFigureOut">
              <a:rPr lang="pl-PL" smtClean="0"/>
              <a:pPr/>
              <a:t>2023-05-18</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A5F7A797-2055-40C1-9405-EF22F1ED9AD1}" type="slidenum">
              <a:rPr lang="pl-PL" smtClean="0"/>
              <a:pPr/>
              <a:t>‹#›</a:t>
            </a:fld>
            <a:endParaRPr lang="pl-PL"/>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DFBDD37-54FA-45FC-92AB-4ADB8C37C165}" type="datetimeFigureOut">
              <a:rPr lang="pl-PL" smtClean="0"/>
              <a:pPr/>
              <a:t>2023-05-18</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A5F7A797-2055-40C1-9405-EF22F1ED9AD1}" type="slidenum">
              <a:rPr lang="pl-PL" smtClean="0"/>
              <a:pPr/>
              <a:t>‹#›</a:t>
            </a:fld>
            <a:endParaRPr lang="pl-PL"/>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BDFBDD37-54FA-45FC-92AB-4ADB8C37C165}" type="datetimeFigureOut">
              <a:rPr lang="pl-PL" smtClean="0"/>
              <a:pPr/>
              <a:t>2023-05-18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5F7A797-2055-40C1-9405-EF22F1ED9AD1}" type="slidenum">
              <a:rPr lang="pl-PL" smtClean="0"/>
              <a:pPr/>
              <a:t>‹#›</a:t>
            </a:fld>
            <a:endParaRPr lang="pl-PL"/>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BDFBDD37-54FA-45FC-92AB-4ADB8C37C165}" type="datetimeFigureOut">
              <a:rPr lang="pl-PL" smtClean="0"/>
              <a:pPr/>
              <a:t>2023-05-18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5F7A797-2055-40C1-9405-EF22F1ED9AD1}" type="slidenum">
              <a:rPr lang="pl-PL" smtClean="0"/>
              <a:pPr/>
              <a:t>‹#›</a:t>
            </a:fld>
            <a:endParaRPr lang="pl-PL"/>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FBDD37-54FA-45FC-92AB-4ADB8C37C165}" type="datetimeFigureOut">
              <a:rPr lang="pl-PL" smtClean="0"/>
              <a:pPr/>
              <a:t>2023-05-18</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F7A797-2055-40C1-9405-EF22F1ED9AD1}"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descr="Zrzut ekranu 2023-05-08 165228.png"/>
          <p:cNvPicPr>
            <a:picLocks noChangeAspect="1"/>
          </p:cNvPicPr>
          <p:nvPr/>
        </p:nvPicPr>
        <p:blipFill>
          <a:blip r:embed="rId2"/>
          <a:stretch>
            <a:fillRect/>
          </a:stretch>
        </p:blipFill>
        <p:spPr>
          <a:xfrm>
            <a:off x="0" y="-24"/>
            <a:ext cx="9144000" cy="6858000"/>
          </a:xfrm>
          <a:prstGeom prst="rect">
            <a:avLst/>
          </a:prstGeom>
        </p:spPr>
      </p:pic>
      <p:sp>
        <p:nvSpPr>
          <p:cNvPr id="3" name="Podtytuł 2"/>
          <p:cNvSpPr>
            <a:spLocks noGrp="1"/>
          </p:cNvSpPr>
          <p:nvPr>
            <p:ph type="subTitle" idx="1"/>
          </p:nvPr>
        </p:nvSpPr>
        <p:spPr>
          <a:xfrm>
            <a:off x="214282" y="5500702"/>
            <a:ext cx="5500726" cy="1185874"/>
          </a:xfrm>
        </p:spPr>
        <p:txBody>
          <a:bodyPr>
            <a:normAutofit fontScale="55000" lnSpcReduction="20000"/>
          </a:bodyPr>
          <a:lstStyle/>
          <a:p>
            <a:pPr algn="l"/>
            <a:r>
              <a:rPr lang="pl-PL" dirty="0" err="1">
                <a:solidFill>
                  <a:schemeClr val="tx1"/>
                </a:solidFill>
              </a:rPr>
              <a:t>Bearbeitet</a:t>
            </a:r>
            <a:r>
              <a:rPr lang="pl-PL" dirty="0">
                <a:solidFill>
                  <a:schemeClr val="tx1"/>
                </a:solidFill>
              </a:rPr>
              <a:t> von Martyna Kosiba</a:t>
            </a:r>
          </a:p>
          <a:p>
            <a:pPr algn="l"/>
            <a:r>
              <a:rPr lang="pl-PL" dirty="0">
                <a:solidFill>
                  <a:schemeClr val="tx1"/>
                </a:solidFill>
                <a:cs typeface="Times New Roman"/>
              </a:rPr>
              <a:t>Institut für Wirtschaftswissenschaften und Finanzwesen</a:t>
            </a:r>
          </a:p>
          <a:p>
            <a:pPr algn="l"/>
            <a:r>
              <a:rPr lang="pl-PL" dirty="0">
                <a:solidFill>
                  <a:schemeClr val="tx1"/>
                </a:solidFill>
                <a:cs typeface="Times New Roman"/>
              </a:rPr>
              <a:t>Rzeszower Universit</a:t>
            </a:r>
            <a:r>
              <a:rPr lang="pl-PL" dirty="0">
                <a:solidFill>
                  <a:schemeClr val="tx1"/>
                </a:solidFill>
                <a:ea typeface="+mn-lt"/>
                <a:cs typeface="+mn-lt"/>
              </a:rPr>
              <a:t>ät 2022/2023</a:t>
            </a:r>
            <a:endParaRPr lang="pl-PL" dirty="0">
              <a:solidFill>
                <a:schemeClr val="tx1"/>
              </a:solidFill>
            </a:endParaRPr>
          </a:p>
        </p:txBody>
      </p:sp>
      <p:sp>
        <p:nvSpPr>
          <p:cNvPr id="14" name="Prostokąt zaokrąglony 13"/>
          <p:cNvSpPr/>
          <p:nvPr/>
        </p:nvSpPr>
        <p:spPr>
          <a:xfrm>
            <a:off x="1643042" y="2643182"/>
            <a:ext cx="5786478" cy="164307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pl-PL"/>
          </a:p>
        </p:txBody>
      </p:sp>
      <p:sp>
        <p:nvSpPr>
          <p:cNvPr id="12289" name="Rectangle 1"/>
          <p:cNvSpPr>
            <a:spLocks noChangeArrowheads="1"/>
          </p:cNvSpPr>
          <p:nvPr/>
        </p:nvSpPr>
        <p:spPr bwMode="auto">
          <a:xfrm>
            <a:off x="2071670" y="3071810"/>
            <a:ext cx="4643470" cy="784830"/>
          </a:xfrm>
          <a:prstGeom prst="rect">
            <a:avLst/>
          </a:prstGeom>
          <a:solidFill>
            <a:srgbClr val="FFFFFF"/>
          </a:solid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4800" b="1" i="0" u="none" strike="noStrike" cap="none" normalizeH="0" baseline="0" dirty="0">
                <a:ln>
                  <a:noFill/>
                </a:ln>
                <a:solidFill>
                  <a:srgbClr val="202124"/>
                </a:solidFill>
                <a:effectLst/>
                <a:latin typeface="Times New Roman" pitchFamily="18" charset="0"/>
                <a:ea typeface="Times New Roman" pitchFamily="18" charset="0"/>
                <a:cs typeface="Times New Roman" pitchFamily="18" charset="0"/>
              </a:rPr>
              <a:t>Arbeitslosigkeit</a:t>
            </a:r>
            <a:r>
              <a:rPr kumimoji="0" lang="pl-PL" sz="3600" b="0" i="0" u="none" strike="noStrike" cap="none" normalizeH="0" baseline="0" dirty="0">
                <a:ln>
                  <a:noFill/>
                </a:ln>
                <a:solidFill>
                  <a:schemeClr val="tx1"/>
                </a:solidFill>
                <a:effectLst/>
                <a:latin typeface="Arial" pitchFamily="34" charset="0"/>
                <a:cs typeface="Arial" pitchFamily="34" charset="0"/>
              </a:rPr>
              <a:t> </a:t>
            </a:r>
          </a:p>
        </p:txBody>
      </p:sp>
      <p:pic>
        <p:nvPicPr>
          <p:cNvPr id="17" name="Obraz 16" descr="Zrzut ekranu 2023-05-08 165611.png"/>
          <p:cNvPicPr>
            <a:picLocks noChangeAspect="1"/>
          </p:cNvPicPr>
          <p:nvPr/>
        </p:nvPicPr>
        <p:blipFill>
          <a:blip r:embed="rId3"/>
          <a:stretch>
            <a:fillRect/>
          </a:stretch>
        </p:blipFill>
        <p:spPr>
          <a:xfrm>
            <a:off x="7545578" y="0"/>
            <a:ext cx="1598422" cy="1590053"/>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Zrzut ekranu 2023-05-18 120254.png"/>
          <p:cNvPicPr>
            <a:picLocks noGrp="1" noChangeAspect="1"/>
          </p:cNvPicPr>
          <p:nvPr>
            <p:ph idx="1"/>
          </p:nvPr>
        </p:nvPicPr>
        <p:blipFill>
          <a:blip r:embed="rId2"/>
          <a:stretch>
            <a:fillRect/>
          </a:stretch>
        </p:blipFill>
        <p:spPr>
          <a:xfrm>
            <a:off x="0" y="0"/>
            <a:ext cx="9144000" cy="6858000"/>
          </a:xfrm>
        </p:spPr>
      </p:pic>
      <p:sp>
        <p:nvSpPr>
          <p:cNvPr id="7" name="pole tekstowe 6"/>
          <p:cNvSpPr txBox="1"/>
          <p:nvPr/>
        </p:nvSpPr>
        <p:spPr>
          <a:xfrm>
            <a:off x="2714612" y="2857496"/>
            <a:ext cx="3786214" cy="1200329"/>
          </a:xfrm>
          <a:prstGeom prst="rect">
            <a:avLst/>
          </a:prstGeom>
          <a:noFill/>
        </p:spPr>
        <p:txBody>
          <a:bodyPr wrap="square" rtlCol="0">
            <a:spAutoFit/>
          </a:bodyPr>
          <a:lstStyle/>
          <a:p>
            <a:r>
              <a:rPr lang="pl-PL" sz="3600" dirty="0">
                <a:latin typeface="Arial Unicode MS" pitchFamily="34" charset="-128"/>
                <a:ea typeface="Arial Unicode MS" pitchFamily="34" charset="-128"/>
                <a:cs typeface="Arial Unicode MS" pitchFamily="34" charset="-128"/>
              </a:rPr>
              <a:t>A B I T S L I O S I E G K E T R</a:t>
            </a:r>
          </a:p>
        </p:txBody>
      </p:sp>
      <p:sp>
        <p:nvSpPr>
          <p:cNvPr id="8" name="pole tekstowe 7"/>
          <p:cNvSpPr txBox="1"/>
          <p:nvPr/>
        </p:nvSpPr>
        <p:spPr>
          <a:xfrm>
            <a:off x="2357422" y="5357826"/>
            <a:ext cx="5572164" cy="646331"/>
          </a:xfrm>
          <a:prstGeom prst="rect">
            <a:avLst/>
          </a:prstGeom>
          <a:noFill/>
        </p:spPr>
        <p:txBody>
          <a:bodyPr wrap="square" rtlCol="0">
            <a:spAutoFit/>
          </a:bodyPr>
          <a:lstStyle/>
          <a:p>
            <a:r>
              <a:rPr lang="pl-PL" sz="3600" dirty="0"/>
              <a:t>ARBEITSLOSIGKEIT</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Zrzut ekranu 2023-05-15 204406.png"/>
          <p:cNvPicPr>
            <a:picLocks noGrp="1" noChangeAspect="1"/>
          </p:cNvPicPr>
          <p:nvPr>
            <p:ph idx="1"/>
          </p:nvPr>
        </p:nvPicPr>
        <p:blipFill>
          <a:blip r:embed="rId2"/>
          <a:stretch>
            <a:fillRect/>
          </a:stretch>
        </p:blipFill>
        <p:spPr>
          <a:xfrm>
            <a:off x="1" y="0"/>
            <a:ext cx="9143999" cy="6858000"/>
          </a:xfrm>
        </p:spPr>
      </p:pic>
      <p:sp>
        <p:nvSpPr>
          <p:cNvPr id="2" name="Tytuł 1"/>
          <p:cNvSpPr>
            <a:spLocks noGrp="1"/>
          </p:cNvSpPr>
          <p:nvPr>
            <p:ph type="title"/>
          </p:nvPr>
        </p:nvSpPr>
        <p:spPr>
          <a:xfrm>
            <a:off x="428596" y="214290"/>
            <a:ext cx="8229600" cy="1000148"/>
          </a:xfrm>
        </p:spPr>
        <p:txBody>
          <a:bodyPr>
            <a:normAutofit fontScale="90000"/>
          </a:bodyPr>
          <a:lstStyle/>
          <a:p>
            <a:br>
              <a:rPr lang="pl-PL" dirty="0"/>
            </a:br>
            <a:r>
              <a:rPr lang="de-DE" i="1" dirty="0">
                <a:solidFill>
                  <a:schemeClr val="bg1"/>
                </a:solidFill>
                <a:latin typeface="Bahnschrift" pitchFamily="34" charset="0"/>
              </a:rPr>
              <a:t>Wörterbuch</a:t>
            </a:r>
            <a:br>
              <a:rPr lang="pl-PL" i="1" dirty="0"/>
            </a:br>
            <a:endParaRPr lang="pl-PL" dirty="0">
              <a:solidFill>
                <a:schemeClr val="bg1"/>
              </a:solidFill>
              <a:latin typeface="Arial Unicode MS" pitchFamily="34" charset="-128"/>
              <a:ea typeface="Arial Unicode MS" pitchFamily="34" charset="-128"/>
              <a:cs typeface="Arial Unicode MS" pitchFamily="34" charset="-128"/>
            </a:endParaRPr>
          </a:p>
        </p:txBody>
      </p:sp>
      <p:sp>
        <p:nvSpPr>
          <p:cNvPr id="6" name="pole tekstowe 5"/>
          <p:cNvSpPr txBox="1"/>
          <p:nvPr/>
        </p:nvSpPr>
        <p:spPr>
          <a:xfrm>
            <a:off x="399992" y="1393931"/>
            <a:ext cx="8406676" cy="5909310"/>
          </a:xfrm>
          <a:prstGeom prst="rect">
            <a:avLst/>
          </a:prstGeom>
          <a:noFill/>
        </p:spPr>
        <p:txBody>
          <a:bodyPr wrap="square" rtlCol="0">
            <a:spAutoFit/>
          </a:bodyPr>
          <a:lstStyle/>
          <a:p>
            <a:r>
              <a:rPr lang="pl-PL" dirty="0">
                <a:solidFill>
                  <a:srgbClr val="002060"/>
                </a:solidFill>
              </a:rPr>
              <a:t>Art ,</a:t>
            </a:r>
            <a:r>
              <a:rPr lang="pl-PL" dirty="0" err="1">
                <a:solidFill>
                  <a:srgbClr val="002060"/>
                </a:solidFill>
              </a:rPr>
              <a:t>die</a:t>
            </a:r>
            <a:r>
              <a:rPr lang="pl-PL" dirty="0">
                <a:solidFill>
                  <a:srgbClr val="002060"/>
                </a:solidFill>
              </a:rPr>
              <a:t> </a:t>
            </a:r>
            <a:r>
              <a:rPr lang="pl-PL" i="1" dirty="0"/>
              <a:t>- rodzaj                                           </a:t>
            </a:r>
            <a:r>
              <a:rPr lang="pl-PL" i="1" dirty="0" err="1">
                <a:solidFill>
                  <a:srgbClr val="002060"/>
                </a:solidFill>
              </a:rPr>
              <a:t>Ursache</a:t>
            </a:r>
            <a:r>
              <a:rPr lang="pl-PL" i="1" dirty="0">
                <a:solidFill>
                  <a:srgbClr val="002060"/>
                </a:solidFill>
              </a:rPr>
              <a:t>, </a:t>
            </a:r>
            <a:r>
              <a:rPr lang="pl-PL" i="1" dirty="0" err="1">
                <a:solidFill>
                  <a:srgbClr val="002060"/>
                </a:solidFill>
              </a:rPr>
              <a:t>die</a:t>
            </a:r>
            <a:r>
              <a:rPr lang="pl-PL" i="1" dirty="0">
                <a:solidFill>
                  <a:srgbClr val="002060"/>
                </a:solidFill>
              </a:rPr>
              <a:t> -</a:t>
            </a:r>
            <a:r>
              <a:rPr lang="pl-PL" i="1" dirty="0"/>
              <a:t>przyczyna</a:t>
            </a:r>
          </a:p>
          <a:p>
            <a:r>
              <a:rPr lang="pl-PL" i="1" dirty="0" err="1">
                <a:solidFill>
                  <a:srgbClr val="002060"/>
                </a:solidFill>
              </a:rPr>
              <a:t>Auswirkung</a:t>
            </a:r>
            <a:r>
              <a:rPr lang="pl-PL" i="1" dirty="0">
                <a:solidFill>
                  <a:srgbClr val="002060"/>
                </a:solidFill>
              </a:rPr>
              <a:t>, </a:t>
            </a:r>
            <a:r>
              <a:rPr lang="pl-PL" i="1" dirty="0" err="1">
                <a:solidFill>
                  <a:srgbClr val="002060"/>
                </a:solidFill>
              </a:rPr>
              <a:t>die</a:t>
            </a:r>
            <a:r>
              <a:rPr lang="pl-PL" i="1" dirty="0"/>
              <a:t>-skutek                             </a:t>
            </a:r>
            <a:r>
              <a:rPr lang="pl-PL" i="1" dirty="0">
                <a:solidFill>
                  <a:srgbClr val="002060"/>
                </a:solidFill>
              </a:rPr>
              <a:t> </a:t>
            </a:r>
            <a:r>
              <a:rPr lang="pl-PL" i="1" dirty="0" err="1">
                <a:solidFill>
                  <a:srgbClr val="002060"/>
                </a:solidFill>
              </a:rPr>
              <a:t>entgegenwirken</a:t>
            </a:r>
            <a:r>
              <a:rPr lang="pl-PL" i="1" dirty="0">
                <a:solidFill>
                  <a:srgbClr val="002060"/>
                </a:solidFill>
              </a:rPr>
              <a:t>- </a:t>
            </a:r>
            <a:r>
              <a:rPr lang="pl-PL" i="1" dirty="0"/>
              <a:t>przeciwdziałać</a:t>
            </a:r>
            <a:endParaRPr lang="pl-PL" dirty="0"/>
          </a:p>
          <a:p>
            <a:r>
              <a:rPr lang="de-DE" dirty="0">
                <a:solidFill>
                  <a:srgbClr val="002060"/>
                </a:solidFill>
              </a:rPr>
              <a:t>Phänomen</a:t>
            </a:r>
            <a:r>
              <a:rPr lang="pl-PL" dirty="0">
                <a:solidFill>
                  <a:srgbClr val="002060"/>
                </a:solidFill>
              </a:rPr>
              <a:t>, </a:t>
            </a:r>
            <a:r>
              <a:rPr lang="pl-PL" dirty="0" err="1">
                <a:solidFill>
                  <a:srgbClr val="002060"/>
                </a:solidFill>
              </a:rPr>
              <a:t>das</a:t>
            </a:r>
            <a:r>
              <a:rPr lang="pl-PL" dirty="0">
                <a:solidFill>
                  <a:srgbClr val="002060"/>
                </a:solidFill>
              </a:rPr>
              <a:t> </a:t>
            </a:r>
            <a:r>
              <a:rPr lang="pl-PL" dirty="0"/>
              <a:t>- zjawisko</a:t>
            </a:r>
            <a:r>
              <a:rPr lang="de-DE" dirty="0"/>
              <a:t> </a:t>
            </a:r>
            <a:r>
              <a:rPr lang="pl-PL" dirty="0"/>
              <a:t>                         </a:t>
            </a:r>
            <a:r>
              <a:rPr lang="de-DE" dirty="0">
                <a:solidFill>
                  <a:srgbClr val="002060"/>
                </a:solidFill>
              </a:rPr>
              <a:t>arbeitsfähig</a:t>
            </a:r>
            <a:r>
              <a:rPr lang="pl-PL" dirty="0"/>
              <a:t>- zdolny do pracy</a:t>
            </a:r>
          </a:p>
          <a:p>
            <a:r>
              <a:rPr lang="de-DE" dirty="0">
                <a:solidFill>
                  <a:srgbClr val="002060"/>
                </a:solidFill>
              </a:rPr>
              <a:t>Lohnniveau</a:t>
            </a:r>
            <a:r>
              <a:rPr lang="pl-PL" dirty="0">
                <a:solidFill>
                  <a:srgbClr val="002060"/>
                </a:solidFill>
              </a:rPr>
              <a:t>, </a:t>
            </a:r>
            <a:r>
              <a:rPr lang="pl-PL" dirty="0" err="1">
                <a:solidFill>
                  <a:srgbClr val="002060"/>
                </a:solidFill>
              </a:rPr>
              <a:t>das</a:t>
            </a:r>
            <a:r>
              <a:rPr lang="pl-PL" dirty="0">
                <a:solidFill>
                  <a:srgbClr val="002060"/>
                </a:solidFill>
              </a:rPr>
              <a:t> </a:t>
            </a:r>
            <a:r>
              <a:rPr lang="pl-PL" dirty="0"/>
              <a:t>- poziom płac</a:t>
            </a:r>
            <a:r>
              <a:rPr lang="de-DE" dirty="0"/>
              <a:t> </a:t>
            </a:r>
            <a:r>
              <a:rPr lang="pl-PL" dirty="0"/>
              <a:t>               </a:t>
            </a:r>
            <a:r>
              <a:rPr lang="pl-PL" dirty="0">
                <a:solidFill>
                  <a:srgbClr val="002060"/>
                </a:solidFill>
              </a:rPr>
              <a:t> </a:t>
            </a:r>
            <a:r>
              <a:rPr lang="de-DE" dirty="0">
                <a:solidFill>
                  <a:srgbClr val="002060"/>
                </a:solidFill>
              </a:rPr>
              <a:t>Arbeitsorganisation</a:t>
            </a:r>
            <a:r>
              <a:rPr lang="pl-PL" dirty="0">
                <a:solidFill>
                  <a:srgbClr val="002060"/>
                </a:solidFill>
              </a:rPr>
              <a:t>, di e</a:t>
            </a:r>
            <a:r>
              <a:rPr lang="pl-PL" dirty="0"/>
              <a:t>- organziacja pracy</a:t>
            </a:r>
            <a:r>
              <a:rPr lang="de-DE" dirty="0"/>
              <a:t> </a:t>
            </a:r>
            <a:r>
              <a:rPr lang="pl-PL" dirty="0"/>
              <a:t>       </a:t>
            </a:r>
            <a:r>
              <a:rPr lang="de-DE" dirty="0">
                <a:solidFill>
                  <a:srgbClr val="002060"/>
                </a:solidFill>
              </a:rPr>
              <a:t>Ländern</a:t>
            </a:r>
            <a:r>
              <a:rPr lang="pl-PL" dirty="0">
                <a:solidFill>
                  <a:srgbClr val="002060"/>
                </a:solidFill>
              </a:rPr>
              <a:t>, Pl. </a:t>
            </a:r>
            <a:r>
              <a:rPr lang="pl-PL" dirty="0" err="1">
                <a:solidFill>
                  <a:srgbClr val="002060"/>
                </a:solidFill>
              </a:rPr>
              <a:t>die</a:t>
            </a:r>
            <a:r>
              <a:rPr lang="pl-PL" dirty="0"/>
              <a:t>- kraje, państwa</a:t>
            </a:r>
            <a:r>
              <a:rPr lang="de-DE" dirty="0"/>
              <a:t> </a:t>
            </a:r>
            <a:r>
              <a:rPr lang="pl-PL" dirty="0"/>
              <a:t>               </a:t>
            </a:r>
            <a:r>
              <a:rPr lang="de-DE" dirty="0">
                <a:solidFill>
                  <a:srgbClr val="002060"/>
                </a:solidFill>
              </a:rPr>
              <a:t>durchgeführt</a:t>
            </a:r>
            <a:r>
              <a:rPr lang="pl-PL" dirty="0"/>
              <a:t>- przeprowadzony</a:t>
            </a:r>
            <a:r>
              <a:rPr lang="de-DE" b="1" dirty="0">
                <a:solidFill>
                  <a:schemeClr val="bg1"/>
                </a:solidFill>
              </a:rPr>
              <a:t> </a:t>
            </a:r>
            <a:endParaRPr lang="pl-PL" b="1" dirty="0">
              <a:solidFill>
                <a:schemeClr val="bg1"/>
              </a:solidFill>
            </a:endParaRPr>
          </a:p>
          <a:p>
            <a:r>
              <a:rPr lang="pl-PL" dirty="0">
                <a:solidFill>
                  <a:srgbClr val="002060"/>
                </a:solidFill>
              </a:rPr>
              <a:t>m</a:t>
            </a:r>
            <a:r>
              <a:rPr lang="de-DE" dirty="0" err="1">
                <a:solidFill>
                  <a:srgbClr val="002060"/>
                </a:solidFill>
              </a:rPr>
              <a:t>ittelfristig</a:t>
            </a:r>
            <a:r>
              <a:rPr lang="pl-PL" dirty="0"/>
              <a:t>- średnioterminowe                </a:t>
            </a:r>
            <a:r>
              <a:rPr lang="de-DE" dirty="0">
                <a:solidFill>
                  <a:srgbClr val="002060"/>
                </a:solidFill>
              </a:rPr>
              <a:t>Kurzzeitarbeitslosigkeit</a:t>
            </a:r>
            <a:r>
              <a:rPr lang="pl-PL" dirty="0"/>
              <a:t>-, </a:t>
            </a:r>
            <a:r>
              <a:rPr lang="pl-PL" dirty="0" err="1"/>
              <a:t>die</a:t>
            </a:r>
            <a:r>
              <a:rPr lang="pl-PL" dirty="0"/>
              <a:t> –</a:t>
            </a:r>
          </a:p>
          <a:p>
            <a:r>
              <a:rPr lang="pl-PL" dirty="0"/>
              <a:t>                                                                        krótkoterminowe bezrobocie </a:t>
            </a:r>
          </a:p>
          <a:p>
            <a:r>
              <a:rPr lang="de-DE" b="1" dirty="0">
                <a:solidFill>
                  <a:schemeClr val="bg1"/>
                </a:solidFill>
              </a:rPr>
              <a:t> </a:t>
            </a:r>
            <a:r>
              <a:rPr lang="de-DE" dirty="0">
                <a:solidFill>
                  <a:srgbClr val="002060"/>
                </a:solidFill>
              </a:rPr>
              <a:t>Langzeitarbeitslosigkeit</a:t>
            </a:r>
            <a:r>
              <a:rPr lang="pl-PL" dirty="0">
                <a:solidFill>
                  <a:srgbClr val="002060"/>
                </a:solidFill>
              </a:rPr>
              <a:t>, </a:t>
            </a:r>
            <a:r>
              <a:rPr lang="pl-PL" dirty="0" err="1">
                <a:solidFill>
                  <a:srgbClr val="002060"/>
                </a:solidFill>
              </a:rPr>
              <a:t>die</a:t>
            </a:r>
            <a:r>
              <a:rPr lang="pl-PL" dirty="0">
                <a:solidFill>
                  <a:srgbClr val="002060"/>
                </a:solidFill>
              </a:rPr>
              <a:t> </a:t>
            </a:r>
            <a:r>
              <a:rPr lang="pl-PL" dirty="0"/>
              <a:t>–</a:t>
            </a:r>
          </a:p>
          <a:p>
            <a:r>
              <a:rPr lang="pl-PL" dirty="0"/>
              <a:t>długotrwałe bezrobocie </a:t>
            </a:r>
            <a:r>
              <a:rPr lang="de-DE" dirty="0">
                <a:solidFill>
                  <a:schemeClr val="bg1"/>
                </a:solidFill>
              </a:rPr>
              <a:t> </a:t>
            </a:r>
            <a:r>
              <a:rPr lang="pl-PL" dirty="0">
                <a:solidFill>
                  <a:schemeClr val="bg1"/>
                </a:solidFill>
              </a:rPr>
              <a:t>   </a:t>
            </a:r>
          </a:p>
          <a:p>
            <a:r>
              <a:rPr lang="de-DE" dirty="0">
                <a:solidFill>
                  <a:srgbClr val="002060"/>
                </a:solidFill>
              </a:rPr>
              <a:t>Saisonarbeitslosigkeit</a:t>
            </a:r>
            <a:r>
              <a:rPr lang="pl-PL" dirty="0">
                <a:solidFill>
                  <a:srgbClr val="002060"/>
                </a:solidFill>
              </a:rPr>
              <a:t>, </a:t>
            </a:r>
            <a:r>
              <a:rPr lang="pl-PL" dirty="0" err="1">
                <a:solidFill>
                  <a:srgbClr val="002060"/>
                </a:solidFill>
              </a:rPr>
              <a:t>die</a:t>
            </a:r>
            <a:r>
              <a:rPr lang="pl-PL" dirty="0"/>
              <a:t>- bezrobocie sezonowe</a:t>
            </a:r>
            <a:r>
              <a:rPr lang="de-DE" dirty="0">
                <a:solidFill>
                  <a:schemeClr val="bg1"/>
                </a:solidFill>
              </a:rPr>
              <a:t> </a:t>
            </a:r>
            <a:endParaRPr lang="pl-PL" dirty="0">
              <a:solidFill>
                <a:schemeClr val="bg1"/>
              </a:solidFill>
            </a:endParaRPr>
          </a:p>
          <a:p>
            <a:r>
              <a:rPr lang="de-DE" dirty="0">
                <a:solidFill>
                  <a:srgbClr val="002060"/>
                </a:solidFill>
              </a:rPr>
              <a:t>Fortschritt</a:t>
            </a:r>
            <a:r>
              <a:rPr lang="pl-PL" dirty="0"/>
              <a:t>, der -postęp</a:t>
            </a:r>
            <a:r>
              <a:rPr lang="de-DE" dirty="0">
                <a:solidFill>
                  <a:schemeClr val="bg1"/>
                </a:solidFill>
              </a:rPr>
              <a:t> </a:t>
            </a:r>
            <a:r>
              <a:rPr lang="pl-PL" dirty="0">
                <a:solidFill>
                  <a:schemeClr val="bg1"/>
                </a:solidFill>
              </a:rPr>
              <a:t>                               </a:t>
            </a:r>
            <a:r>
              <a:rPr lang="de-DE" dirty="0">
                <a:solidFill>
                  <a:srgbClr val="002060"/>
                </a:solidFill>
              </a:rPr>
              <a:t>Arbeitsmärkte</a:t>
            </a:r>
            <a:r>
              <a:rPr lang="pl-PL" dirty="0">
                <a:solidFill>
                  <a:srgbClr val="002060"/>
                </a:solidFill>
              </a:rPr>
              <a:t>, pl. </a:t>
            </a:r>
            <a:r>
              <a:rPr lang="pl-PL" dirty="0" err="1">
                <a:solidFill>
                  <a:srgbClr val="002060"/>
                </a:solidFill>
              </a:rPr>
              <a:t>die</a:t>
            </a:r>
            <a:r>
              <a:rPr lang="pl-PL" dirty="0">
                <a:solidFill>
                  <a:srgbClr val="002060"/>
                </a:solidFill>
              </a:rPr>
              <a:t> </a:t>
            </a:r>
            <a:r>
              <a:rPr lang="pl-PL" dirty="0"/>
              <a:t>-rynki pracy</a:t>
            </a:r>
            <a:r>
              <a:rPr lang="pl-PL" dirty="0">
                <a:solidFill>
                  <a:schemeClr val="bg1"/>
                </a:solidFill>
              </a:rPr>
              <a:t>                 </a:t>
            </a:r>
            <a:r>
              <a:rPr lang="pl-PL" dirty="0">
                <a:solidFill>
                  <a:srgbClr val="002060"/>
                </a:solidFill>
              </a:rPr>
              <a:t>u</a:t>
            </a:r>
            <a:r>
              <a:rPr lang="de-DE" dirty="0" err="1">
                <a:solidFill>
                  <a:srgbClr val="002060"/>
                </a:solidFill>
              </a:rPr>
              <a:t>nfreiwillige</a:t>
            </a:r>
            <a:r>
              <a:rPr lang="pl-PL" dirty="0"/>
              <a:t>-przymusowe                            </a:t>
            </a:r>
            <a:r>
              <a:rPr lang="de-DE" dirty="0">
                <a:solidFill>
                  <a:srgbClr val="002060"/>
                </a:solidFill>
              </a:rPr>
              <a:t>Arbeitslosigkeit Voll</a:t>
            </a:r>
            <a:r>
              <a:rPr lang="pl-PL" dirty="0"/>
              <a:t>-całkowite bezrobocie </a:t>
            </a:r>
            <a:r>
              <a:rPr lang="de-DE" dirty="0" err="1">
                <a:solidFill>
                  <a:srgbClr val="002060"/>
                </a:solidFill>
                <a:cs typeface="Arial" pitchFamily="34" charset="0"/>
              </a:rPr>
              <a:t>überschr</a:t>
            </a:r>
            <a:r>
              <a:rPr lang="pl-PL" dirty="0" err="1">
                <a:solidFill>
                  <a:srgbClr val="002060"/>
                </a:solidFill>
                <a:cs typeface="Arial" pitchFamily="34" charset="0"/>
              </a:rPr>
              <a:t>ei</a:t>
            </a:r>
            <a:r>
              <a:rPr lang="de-DE" dirty="0" err="1">
                <a:solidFill>
                  <a:srgbClr val="002060"/>
                </a:solidFill>
                <a:cs typeface="Arial" pitchFamily="34" charset="0"/>
              </a:rPr>
              <a:t>ten</a:t>
            </a:r>
            <a:r>
              <a:rPr lang="de-DE" dirty="0">
                <a:solidFill>
                  <a:srgbClr val="202124"/>
                </a:solidFill>
                <a:cs typeface="Arial" pitchFamily="34" charset="0"/>
              </a:rPr>
              <a:t> </a:t>
            </a:r>
            <a:r>
              <a:rPr lang="pl-PL" dirty="0">
                <a:solidFill>
                  <a:srgbClr val="202124"/>
                </a:solidFill>
                <a:cs typeface="Arial" pitchFamily="34" charset="0"/>
              </a:rPr>
              <a:t>–</a:t>
            </a:r>
            <a:r>
              <a:rPr lang="pl-PL" dirty="0" err="1">
                <a:solidFill>
                  <a:srgbClr val="202124"/>
                </a:solidFill>
                <a:cs typeface="Arial" pitchFamily="34" charset="0"/>
              </a:rPr>
              <a:t>prezkroczyć</a:t>
            </a:r>
            <a:r>
              <a:rPr lang="pl-PL" dirty="0">
                <a:solidFill>
                  <a:srgbClr val="202124"/>
                </a:solidFill>
                <a:cs typeface="Arial" pitchFamily="34" charset="0"/>
              </a:rPr>
              <a:t>                         </a:t>
            </a:r>
            <a:r>
              <a:rPr lang="pl-PL" dirty="0">
                <a:solidFill>
                  <a:srgbClr val="002060"/>
                </a:solidFill>
                <a:cs typeface="Arial" pitchFamily="34" charset="0"/>
              </a:rPr>
              <a:t>n</a:t>
            </a:r>
            <a:r>
              <a:rPr lang="de-DE" dirty="0" err="1">
                <a:solidFill>
                  <a:srgbClr val="002060"/>
                </a:solidFill>
                <a:cs typeface="Arial" pitchFamily="34" charset="0"/>
              </a:rPr>
              <a:t>ichterwerbstätigen</a:t>
            </a:r>
            <a:r>
              <a:rPr lang="pl-PL" dirty="0">
                <a:solidFill>
                  <a:srgbClr val="202124"/>
                </a:solidFill>
                <a:cs typeface="Arial" pitchFamily="34" charset="0"/>
              </a:rPr>
              <a:t>-nie zatrudniony </a:t>
            </a:r>
          </a:p>
          <a:p>
            <a:r>
              <a:rPr lang="de-DE" i="1" dirty="0">
                <a:solidFill>
                  <a:srgbClr val="002060"/>
                </a:solidFill>
              </a:rPr>
              <a:t>Änderung</a:t>
            </a:r>
            <a:r>
              <a:rPr lang="pl-PL" i="1" dirty="0">
                <a:solidFill>
                  <a:srgbClr val="002060"/>
                </a:solidFill>
              </a:rPr>
              <a:t>, </a:t>
            </a:r>
            <a:r>
              <a:rPr lang="pl-PL" i="1" dirty="0" err="1">
                <a:solidFill>
                  <a:srgbClr val="002060"/>
                </a:solidFill>
              </a:rPr>
              <a:t>die</a:t>
            </a:r>
            <a:r>
              <a:rPr lang="pl-PL" i="1" dirty="0">
                <a:solidFill>
                  <a:srgbClr val="002060"/>
                </a:solidFill>
              </a:rPr>
              <a:t> </a:t>
            </a:r>
            <a:r>
              <a:rPr lang="pl-PL" i="1" dirty="0"/>
              <a:t>- zmiana,                                </a:t>
            </a:r>
            <a:r>
              <a:rPr lang="de-DE" dirty="0">
                <a:solidFill>
                  <a:srgbClr val="002060"/>
                </a:solidFill>
                <a:cs typeface="Arial" pitchFamily="34" charset="0"/>
              </a:rPr>
              <a:t>Altersgrenze</a:t>
            </a:r>
            <a:r>
              <a:rPr lang="pl-PL" dirty="0">
                <a:solidFill>
                  <a:srgbClr val="002060"/>
                </a:solidFill>
                <a:cs typeface="Arial" pitchFamily="34" charset="0"/>
              </a:rPr>
              <a:t>, </a:t>
            </a:r>
            <a:r>
              <a:rPr lang="pl-PL" dirty="0" err="1">
                <a:solidFill>
                  <a:srgbClr val="002060"/>
                </a:solidFill>
                <a:cs typeface="Arial" pitchFamily="34" charset="0"/>
              </a:rPr>
              <a:t>die</a:t>
            </a:r>
            <a:r>
              <a:rPr lang="pl-PL" dirty="0">
                <a:solidFill>
                  <a:srgbClr val="002060"/>
                </a:solidFill>
                <a:cs typeface="Arial" pitchFamily="34" charset="0"/>
              </a:rPr>
              <a:t> </a:t>
            </a:r>
            <a:r>
              <a:rPr lang="pl-PL" dirty="0">
                <a:solidFill>
                  <a:srgbClr val="202124"/>
                </a:solidFill>
                <a:cs typeface="Arial" pitchFamily="34" charset="0"/>
              </a:rPr>
              <a:t>-ograniczenia wiekowe  </a:t>
            </a:r>
            <a:r>
              <a:rPr lang="pl-PL" i="1" dirty="0" err="1">
                <a:solidFill>
                  <a:srgbClr val="002060"/>
                </a:solidFill>
                <a:cs typeface="Arial" pitchFamily="34" charset="0"/>
              </a:rPr>
              <a:t>m</a:t>
            </a:r>
            <a:r>
              <a:rPr lang="pl-PL" i="1" dirty="0" err="1">
                <a:solidFill>
                  <a:srgbClr val="002060"/>
                </a:solidFill>
              </a:rPr>
              <a:t>angelnde</a:t>
            </a:r>
            <a:r>
              <a:rPr lang="pl-PL" i="1" dirty="0"/>
              <a:t>- brakujące                                     </a:t>
            </a:r>
          </a:p>
          <a:p>
            <a:r>
              <a:rPr lang="pl-PL" i="1" dirty="0"/>
              <a:t> </a:t>
            </a:r>
            <a:r>
              <a:rPr lang="de-DE" i="1" dirty="0">
                <a:solidFill>
                  <a:srgbClr val="002060"/>
                </a:solidFill>
              </a:rPr>
              <a:t>Produktionsbeschränkung</a:t>
            </a:r>
            <a:r>
              <a:rPr lang="pl-PL" i="1" dirty="0">
                <a:solidFill>
                  <a:srgbClr val="002060"/>
                </a:solidFill>
              </a:rPr>
              <a:t>, </a:t>
            </a:r>
            <a:r>
              <a:rPr lang="pl-PL" i="1" dirty="0" err="1">
                <a:solidFill>
                  <a:srgbClr val="002060"/>
                </a:solidFill>
              </a:rPr>
              <a:t>die</a:t>
            </a:r>
            <a:r>
              <a:rPr lang="pl-PL" i="1" dirty="0">
                <a:solidFill>
                  <a:srgbClr val="002060"/>
                </a:solidFill>
              </a:rPr>
              <a:t> </a:t>
            </a:r>
            <a:r>
              <a:rPr lang="pl-PL" i="1" dirty="0"/>
              <a:t>-  ograniczenie produkcji</a:t>
            </a:r>
            <a:r>
              <a:rPr lang="de-DE" i="1" dirty="0"/>
              <a:t> </a:t>
            </a:r>
            <a:endParaRPr lang="pl-PL" i="1" dirty="0"/>
          </a:p>
          <a:p>
            <a:r>
              <a:rPr lang="de-DE" i="1" dirty="0">
                <a:solidFill>
                  <a:srgbClr val="002060"/>
                </a:solidFill>
              </a:rPr>
              <a:t>Stellenangebot</a:t>
            </a:r>
            <a:r>
              <a:rPr lang="pl-PL" i="1" dirty="0">
                <a:solidFill>
                  <a:srgbClr val="002060"/>
                </a:solidFill>
              </a:rPr>
              <a:t>, </a:t>
            </a:r>
            <a:r>
              <a:rPr lang="pl-PL" i="1" dirty="0" err="1">
                <a:solidFill>
                  <a:srgbClr val="002060"/>
                </a:solidFill>
              </a:rPr>
              <a:t>das</a:t>
            </a:r>
            <a:r>
              <a:rPr lang="pl-PL" i="1" dirty="0"/>
              <a:t>-oferta pracy                </a:t>
            </a:r>
            <a:r>
              <a:rPr lang="de-DE" i="1" dirty="0"/>
              <a:t> </a:t>
            </a:r>
            <a:r>
              <a:rPr lang="pl-PL" i="1" dirty="0"/>
              <a:t> </a:t>
            </a:r>
            <a:r>
              <a:rPr lang="de-DE" i="1" dirty="0">
                <a:solidFill>
                  <a:srgbClr val="002060"/>
                </a:solidFill>
              </a:rPr>
              <a:t>Steuerbelastung</a:t>
            </a:r>
            <a:r>
              <a:rPr lang="pl-PL" i="1" dirty="0">
                <a:solidFill>
                  <a:srgbClr val="002060"/>
                </a:solidFill>
              </a:rPr>
              <a:t>, </a:t>
            </a:r>
            <a:r>
              <a:rPr lang="pl-PL" i="1" dirty="0" err="1">
                <a:solidFill>
                  <a:srgbClr val="002060"/>
                </a:solidFill>
              </a:rPr>
              <a:t>die</a:t>
            </a:r>
            <a:r>
              <a:rPr lang="pl-PL" i="1" dirty="0">
                <a:solidFill>
                  <a:srgbClr val="002060"/>
                </a:solidFill>
              </a:rPr>
              <a:t> </a:t>
            </a:r>
            <a:r>
              <a:rPr lang="pl-PL" i="1" dirty="0"/>
              <a:t>-</a:t>
            </a:r>
            <a:r>
              <a:rPr lang="pl-PL" i="1" dirty="0" err="1"/>
              <a:t>obciązenia</a:t>
            </a:r>
            <a:r>
              <a:rPr lang="pl-PL" i="1" dirty="0"/>
              <a:t> podatkowe</a:t>
            </a:r>
          </a:p>
          <a:p>
            <a:r>
              <a:rPr lang="pl-PL" i="1" dirty="0"/>
              <a:t> </a:t>
            </a:r>
            <a:r>
              <a:rPr lang="de-DE" i="1" dirty="0">
                <a:solidFill>
                  <a:srgbClr val="002060"/>
                </a:solidFill>
              </a:rPr>
              <a:t>Spannung</a:t>
            </a:r>
            <a:r>
              <a:rPr lang="pl-PL" i="1" dirty="0">
                <a:solidFill>
                  <a:srgbClr val="002060"/>
                </a:solidFill>
              </a:rPr>
              <a:t>, </a:t>
            </a:r>
            <a:r>
              <a:rPr lang="pl-PL" i="1" dirty="0" err="1">
                <a:solidFill>
                  <a:srgbClr val="002060"/>
                </a:solidFill>
              </a:rPr>
              <a:t>die</a:t>
            </a:r>
            <a:r>
              <a:rPr lang="pl-PL" i="1" dirty="0">
                <a:solidFill>
                  <a:srgbClr val="002060"/>
                </a:solidFill>
              </a:rPr>
              <a:t> </a:t>
            </a:r>
            <a:r>
              <a:rPr lang="pl-PL" i="1" dirty="0"/>
              <a:t>-napięcie, natężenie                </a:t>
            </a:r>
            <a:r>
              <a:rPr lang="pl-PL" i="1" dirty="0" err="1">
                <a:solidFill>
                  <a:srgbClr val="002060"/>
                </a:solidFill>
              </a:rPr>
              <a:t>Armut</a:t>
            </a:r>
            <a:r>
              <a:rPr lang="pl-PL" i="1" dirty="0">
                <a:solidFill>
                  <a:srgbClr val="002060"/>
                </a:solidFill>
              </a:rPr>
              <a:t>, </a:t>
            </a:r>
            <a:r>
              <a:rPr lang="pl-PL" i="1" dirty="0" err="1">
                <a:solidFill>
                  <a:srgbClr val="002060"/>
                </a:solidFill>
              </a:rPr>
              <a:t>die</a:t>
            </a:r>
            <a:r>
              <a:rPr lang="pl-PL" i="1" dirty="0"/>
              <a:t>- ubóstwo                                      </a:t>
            </a:r>
            <a:r>
              <a:rPr lang="de-DE" dirty="0">
                <a:solidFill>
                  <a:srgbClr val="002060"/>
                </a:solidFill>
              </a:rPr>
              <a:t>Bildungsniveau</a:t>
            </a:r>
            <a:r>
              <a:rPr lang="pl-PL" dirty="0">
                <a:solidFill>
                  <a:srgbClr val="002060"/>
                </a:solidFill>
              </a:rPr>
              <a:t>, </a:t>
            </a:r>
            <a:r>
              <a:rPr lang="pl-PL" dirty="0" err="1">
                <a:solidFill>
                  <a:srgbClr val="002060"/>
                </a:solidFill>
              </a:rPr>
              <a:t>das</a:t>
            </a:r>
            <a:r>
              <a:rPr lang="pl-PL" dirty="0">
                <a:solidFill>
                  <a:srgbClr val="002060"/>
                </a:solidFill>
              </a:rPr>
              <a:t> </a:t>
            </a:r>
            <a:r>
              <a:rPr lang="pl-PL" dirty="0"/>
              <a:t>-poziom edukacji</a:t>
            </a:r>
            <a:r>
              <a:rPr lang="pl-PL" i="1" dirty="0"/>
              <a:t>            </a:t>
            </a:r>
            <a:r>
              <a:rPr lang="pl-PL" i="1" dirty="0" err="1">
                <a:solidFill>
                  <a:srgbClr val="002060"/>
                </a:solidFill>
              </a:rPr>
              <a:t>ungünstig</a:t>
            </a:r>
            <a:r>
              <a:rPr lang="pl-PL" i="1" dirty="0"/>
              <a:t>- niekorzystny  </a:t>
            </a:r>
            <a:endParaRPr lang="pl-PL" dirty="0"/>
          </a:p>
          <a:p>
            <a:r>
              <a:rPr lang="pl-PL" dirty="0"/>
              <a:t>   </a:t>
            </a:r>
            <a:r>
              <a:rPr lang="pl-PL" i="1" dirty="0"/>
              <a:t> </a:t>
            </a:r>
          </a:p>
          <a:p>
            <a:r>
              <a:rPr lang="pl-PL" i="1" dirty="0"/>
              <a:t>                                                         </a:t>
            </a:r>
            <a:endParaRPr lang="pl-PL"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Zrzut ekranu 2023-05-18 113658.png"/>
          <p:cNvPicPr>
            <a:picLocks noGrp="1" noChangeAspect="1"/>
          </p:cNvPicPr>
          <p:nvPr>
            <p:ph idx="1"/>
          </p:nvPr>
        </p:nvPicPr>
        <p:blipFill>
          <a:blip r:embed="rId2"/>
          <a:stretch>
            <a:fillRect/>
          </a:stretch>
        </p:blipFill>
        <p:spPr>
          <a:xfrm>
            <a:off x="0" y="-214338"/>
            <a:ext cx="9144000" cy="7072338"/>
          </a:xfrm>
        </p:spPr>
      </p:pic>
      <p:sp>
        <p:nvSpPr>
          <p:cNvPr id="2" name="Tytuł 1"/>
          <p:cNvSpPr>
            <a:spLocks noGrp="1"/>
          </p:cNvSpPr>
          <p:nvPr>
            <p:ph type="title"/>
          </p:nvPr>
        </p:nvSpPr>
        <p:spPr>
          <a:xfrm>
            <a:off x="500034" y="214290"/>
            <a:ext cx="8229600" cy="917596"/>
          </a:xfrm>
        </p:spPr>
        <p:txBody>
          <a:bodyPr>
            <a:normAutofit fontScale="90000"/>
          </a:bodyPr>
          <a:lstStyle/>
          <a:p>
            <a:br>
              <a:rPr lang="pl-PL" dirty="0">
                <a:solidFill>
                  <a:schemeClr val="bg1"/>
                </a:solidFill>
              </a:rPr>
            </a:br>
            <a:r>
              <a:rPr lang="pl-PL" dirty="0">
                <a:solidFill>
                  <a:schemeClr val="bg1"/>
                </a:solidFill>
              </a:rPr>
              <a:t>Quellen</a:t>
            </a:r>
          </a:p>
        </p:txBody>
      </p:sp>
      <p:sp>
        <p:nvSpPr>
          <p:cNvPr id="5" name="pole tekstowe 4"/>
          <p:cNvSpPr txBox="1"/>
          <p:nvPr/>
        </p:nvSpPr>
        <p:spPr>
          <a:xfrm>
            <a:off x="1000100" y="2214554"/>
            <a:ext cx="6929486" cy="1754326"/>
          </a:xfrm>
          <a:prstGeom prst="rect">
            <a:avLst/>
          </a:prstGeom>
          <a:noFill/>
        </p:spPr>
        <p:txBody>
          <a:bodyPr wrap="square" rtlCol="0">
            <a:spAutoFit/>
          </a:bodyPr>
          <a:lstStyle/>
          <a:p>
            <a:r>
              <a:rPr lang="pl-PL" dirty="0">
                <a:solidFill>
                  <a:schemeClr val="bg1"/>
                </a:solidFill>
              </a:rPr>
              <a:t>https://de.wikipedia.org/wiki/Arbeitslosigkeit</a:t>
            </a:r>
          </a:p>
          <a:p>
            <a:endParaRPr lang="pl-PL" dirty="0">
              <a:solidFill>
                <a:schemeClr val="bg1"/>
              </a:solidFill>
            </a:endParaRPr>
          </a:p>
          <a:p>
            <a:endParaRPr lang="pl-PL" dirty="0">
              <a:solidFill>
                <a:schemeClr val="bg1"/>
              </a:solidFill>
            </a:endParaRPr>
          </a:p>
          <a:p>
            <a:endParaRPr lang="pl-PL" dirty="0">
              <a:solidFill>
                <a:schemeClr val="bg1"/>
              </a:solidFill>
            </a:endParaRPr>
          </a:p>
          <a:p>
            <a:endParaRPr lang="pl-PL" dirty="0">
              <a:solidFill>
                <a:schemeClr val="bg1"/>
              </a:solidFill>
            </a:endParaRPr>
          </a:p>
          <a:p>
            <a:endParaRPr lang="pl-PL" dirty="0">
              <a:solidFill>
                <a:schemeClr val="bg1"/>
              </a:solidFill>
            </a:endParaRPr>
          </a:p>
        </p:txBody>
      </p:sp>
      <p:sp>
        <p:nvSpPr>
          <p:cNvPr id="6" name="pole tekstowe 5"/>
          <p:cNvSpPr txBox="1"/>
          <p:nvPr/>
        </p:nvSpPr>
        <p:spPr>
          <a:xfrm>
            <a:off x="1000100" y="2714620"/>
            <a:ext cx="6715172" cy="646331"/>
          </a:xfrm>
          <a:prstGeom prst="rect">
            <a:avLst/>
          </a:prstGeom>
          <a:noFill/>
        </p:spPr>
        <p:txBody>
          <a:bodyPr wrap="square" rtlCol="0">
            <a:spAutoFit/>
          </a:bodyPr>
          <a:lstStyle/>
          <a:p>
            <a:r>
              <a:rPr lang="pl-PL" dirty="0">
                <a:solidFill>
                  <a:schemeClr val="bg1"/>
                </a:solidFill>
              </a:rPr>
              <a:t>https://studyflix.de/wirtschaft/arten-der-arbeitslosigkeit-4590</a:t>
            </a:r>
          </a:p>
          <a:p>
            <a:endParaRPr lang="pl-PL" dirty="0">
              <a:solidFill>
                <a:schemeClr val="bg1"/>
              </a:solidFill>
            </a:endParaRPr>
          </a:p>
        </p:txBody>
      </p:sp>
      <p:sp>
        <p:nvSpPr>
          <p:cNvPr id="7" name="pole tekstowe 6"/>
          <p:cNvSpPr txBox="1"/>
          <p:nvPr/>
        </p:nvSpPr>
        <p:spPr>
          <a:xfrm>
            <a:off x="1000100" y="3214686"/>
            <a:ext cx="5643602" cy="646331"/>
          </a:xfrm>
          <a:prstGeom prst="rect">
            <a:avLst/>
          </a:prstGeom>
          <a:noFill/>
        </p:spPr>
        <p:txBody>
          <a:bodyPr wrap="square" rtlCol="0">
            <a:spAutoFit/>
          </a:bodyPr>
          <a:lstStyle/>
          <a:p>
            <a:r>
              <a:rPr lang="pl-PL" dirty="0">
                <a:solidFill>
                  <a:schemeClr val="bg1"/>
                </a:solidFill>
              </a:rPr>
              <a:t>https://karrierebibel.de/arbeitslosigkeit/</a:t>
            </a:r>
          </a:p>
          <a:p>
            <a:endParaRPr lang="pl-PL" dirty="0">
              <a:solidFill>
                <a:schemeClr val="bg1"/>
              </a:solidFill>
            </a:endParaRPr>
          </a:p>
        </p:txBody>
      </p:sp>
      <p:sp>
        <p:nvSpPr>
          <p:cNvPr id="8" name="pole tekstowe 7"/>
          <p:cNvSpPr txBox="1"/>
          <p:nvPr/>
        </p:nvSpPr>
        <p:spPr>
          <a:xfrm>
            <a:off x="1000100" y="3714752"/>
            <a:ext cx="6357982" cy="646331"/>
          </a:xfrm>
          <a:prstGeom prst="rect">
            <a:avLst/>
          </a:prstGeom>
          <a:noFill/>
        </p:spPr>
        <p:txBody>
          <a:bodyPr wrap="square" rtlCol="0">
            <a:spAutoFit/>
          </a:bodyPr>
          <a:lstStyle/>
          <a:p>
            <a:r>
              <a:rPr lang="pl-PL" dirty="0">
                <a:solidFill>
                  <a:schemeClr val="bg1"/>
                </a:solidFill>
              </a:rPr>
              <a:t>https://www.money.pl/gospodarka/inflacjabezrobocie/edukacja/bezrobocie/</a:t>
            </a:r>
          </a:p>
        </p:txBody>
      </p:sp>
      <p:sp>
        <p:nvSpPr>
          <p:cNvPr id="9" name="pole tekstowe 8"/>
          <p:cNvSpPr txBox="1"/>
          <p:nvPr/>
        </p:nvSpPr>
        <p:spPr>
          <a:xfrm>
            <a:off x="1000100" y="4500570"/>
            <a:ext cx="6429420" cy="369332"/>
          </a:xfrm>
          <a:prstGeom prst="rect">
            <a:avLst/>
          </a:prstGeom>
          <a:noFill/>
        </p:spPr>
        <p:txBody>
          <a:bodyPr wrap="square" rtlCol="0">
            <a:spAutoFit/>
          </a:bodyPr>
          <a:lstStyle/>
          <a:p>
            <a:r>
              <a:rPr lang="pl-PL" dirty="0">
                <a:solidFill>
                  <a:schemeClr val="bg1"/>
                </a:solidFill>
              </a:rPr>
              <a:t>https://www.livecareer.pl/porady-zawodowe/bezrobocie</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Zrzut ekranu 2023-05-18 124827.png"/>
          <p:cNvPicPr>
            <a:picLocks noGrp="1" noChangeAspect="1"/>
          </p:cNvPicPr>
          <p:nvPr>
            <p:ph idx="1"/>
          </p:nvPr>
        </p:nvPicPr>
        <p:blipFill>
          <a:blip r:embed="rId2"/>
          <a:stretch>
            <a:fillRect/>
          </a:stretch>
        </p:blipFill>
        <p:spPr>
          <a:xfrm>
            <a:off x="0" y="0"/>
            <a:ext cx="9144000" cy="6858000"/>
          </a:xfrm>
        </p:spPr>
      </p:pic>
      <p:pic>
        <p:nvPicPr>
          <p:cNvPr id="7" name="Obraz 6" descr="360_F_101797833_eqtRGUKXClr775sl8F02EiJsLQ8JM2tr.jpg"/>
          <p:cNvPicPr>
            <a:picLocks noChangeAspect="1"/>
          </p:cNvPicPr>
          <p:nvPr/>
        </p:nvPicPr>
        <p:blipFill>
          <a:blip r:embed="rId3"/>
          <a:stretch>
            <a:fillRect/>
          </a:stretch>
        </p:blipFill>
        <p:spPr>
          <a:xfrm>
            <a:off x="785786" y="1142984"/>
            <a:ext cx="7724823" cy="46348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descr="Zrzut ekranu 2023-05-08 171359.png"/>
          <p:cNvPicPr>
            <a:picLocks noChangeAspect="1"/>
          </p:cNvPicPr>
          <p:nvPr/>
        </p:nvPicPr>
        <p:blipFill>
          <a:blip r:embed="rId2"/>
          <a:stretch>
            <a:fillRect/>
          </a:stretch>
        </p:blipFill>
        <p:spPr>
          <a:xfrm>
            <a:off x="0" y="0"/>
            <a:ext cx="9144000" cy="6858000"/>
          </a:xfrm>
          <a:prstGeom prst="rect">
            <a:avLst/>
          </a:prstGeom>
        </p:spPr>
      </p:pic>
      <p:sp>
        <p:nvSpPr>
          <p:cNvPr id="2" name="Tytuł 1"/>
          <p:cNvSpPr>
            <a:spLocks noGrp="1"/>
          </p:cNvSpPr>
          <p:nvPr>
            <p:ph type="ctrTitle"/>
          </p:nvPr>
        </p:nvSpPr>
        <p:spPr>
          <a:xfrm>
            <a:off x="571472" y="928670"/>
            <a:ext cx="6343640" cy="785818"/>
          </a:xfrm>
        </p:spPr>
        <p:txBody>
          <a:bodyPr>
            <a:normAutofit fontScale="90000"/>
          </a:bodyPr>
          <a:lstStyle/>
          <a:p>
            <a:pPr algn="l"/>
            <a:r>
              <a:rPr lang="en-US" b="1" dirty="0">
                <a:latin typeface="Calibri Light" panose="020F0302020204030204" pitchFamily="34" charset="0"/>
                <a:cs typeface="Calibri Light" panose="020F0302020204030204" pitchFamily="34" charset="0"/>
              </a:rPr>
              <a:t>Präsentationsplan:</a:t>
            </a:r>
            <a:br>
              <a:rPr lang="en-US" dirty="0">
                <a:latin typeface="Calibri Light" panose="020F0302020204030204" pitchFamily="34" charset="0"/>
                <a:cs typeface="Calibri Light" panose="020F0302020204030204" pitchFamily="34" charset="0"/>
              </a:rPr>
            </a:br>
            <a:endParaRPr lang="pl-PL" dirty="0"/>
          </a:p>
        </p:txBody>
      </p:sp>
      <p:sp>
        <p:nvSpPr>
          <p:cNvPr id="3" name="Podtytuł 2"/>
          <p:cNvSpPr>
            <a:spLocks noGrp="1"/>
          </p:cNvSpPr>
          <p:nvPr>
            <p:ph type="subTitle" idx="1"/>
          </p:nvPr>
        </p:nvSpPr>
        <p:spPr>
          <a:xfrm>
            <a:off x="3286116" y="2214554"/>
            <a:ext cx="5643602" cy="4357718"/>
          </a:xfrm>
        </p:spPr>
        <p:txBody>
          <a:bodyPr>
            <a:normAutofit fontScale="85000" lnSpcReduction="20000"/>
          </a:bodyPr>
          <a:lstStyle/>
          <a:p>
            <a:pPr algn="l"/>
            <a:r>
              <a:rPr lang="de-DE" sz="2400" i="1" dirty="0">
                <a:solidFill>
                  <a:schemeClr val="tx1"/>
                </a:solidFill>
              </a:rPr>
              <a:t>Definition von Arbeitslosigkeit</a:t>
            </a:r>
            <a:endParaRPr lang="pl-PL" sz="2400" i="1" dirty="0">
              <a:solidFill>
                <a:schemeClr val="tx1"/>
              </a:solidFill>
            </a:endParaRPr>
          </a:p>
          <a:p>
            <a:pPr algn="l"/>
            <a:endParaRPr lang="pl-PL" sz="2400" i="1" dirty="0">
              <a:solidFill>
                <a:schemeClr val="tx1"/>
              </a:solidFill>
            </a:endParaRPr>
          </a:p>
          <a:p>
            <a:pPr algn="l"/>
            <a:r>
              <a:rPr lang="pl-PL" sz="2400" i="1" dirty="0">
                <a:solidFill>
                  <a:schemeClr val="tx1"/>
                </a:solidFill>
              </a:rPr>
              <a:t>Arten von Arbeitslosigkeit</a:t>
            </a:r>
          </a:p>
          <a:p>
            <a:pPr algn="l"/>
            <a:endParaRPr lang="pl-PL" sz="2400" i="1" dirty="0">
              <a:solidFill>
                <a:schemeClr val="tx1"/>
              </a:solidFill>
            </a:endParaRPr>
          </a:p>
          <a:p>
            <a:pPr algn="l"/>
            <a:r>
              <a:rPr lang="pl-PL" sz="2400" i="1" dirty="0">
                <a:solidFill>
                  <a:schemeClr val="tx1"/>
                </a:solidFill>
              </a:rPr>
              <a:t>Arbeitslosenzähler</a:t>
            </a:r>
          </a:p>
          <a:p>
            <a:pPr algn="l"/>
            <a:endParaRPr lang="pl-PL" sz="2400" i="1" dirty="0">
              <a:solidFill>
                <a:schemeClr val="tx1"/>
              </a:solidFill>
            </a:endParaRPr>
          </a:p>
          <a:p>
            <a:pPr algn="l"/>
            <a:r>
              <a:rPr lang="de-DE" sz="2400" i="1" dirty="0">
                <a:solidFill>
                  <a:schemeClr val="tx1"/>
                </a:solidFill>
              </a:rPr>
              <a:t>Ursachen und</a:t>
            </a:r>
            <a:r>
              <a:rPr lang="pl-PL" sz="2400" i="1" dirty="0">
                <a:solidFill>
                  <a:schemeClr val="tx1"/>
                </a:solidFill>
              </a:rPr>
              <a:t> </a:t>
            </a:r>
            <a:r>
              <a:rPr lang="de-DE" sz="2400" i="1" dirty="0">
                <a:solidFill>
                  <a:schemeClr val="tx1"/>
                </a:solidFill>
              </a:rPr>
              <a:t>Auswirkungen der Arbeitslosigkeit</a:t>
            </a:r>
            <a:endParaRPr lang="pl-PL" sz="2400" i="1" dirty="0">
              <a:solidFill>
                <a:schemeClr val="tx1"/>
              </a:solidFill>
            </a:endParaRPr>
          </a:p>
          <a:p>
            <a:pPr algn="l"/>
            <a:endParaRPr lang="pl-PL" sz="2400" i="1" dirty="0">
              <a:solidFill>
                <a:schemeClr val="tx1"/>
              </a:solidFill>
            </a:endParaRPr>
          </a:p>
          <a:p>
            <a:pPr algn="l"/>
            <a:r>
              <a:rPr lang="pl-PL" sz="2400" i="1" dirty="0">
                <a:solidFill>
                  <a:schemeClr val="tx1"/>
                </a:solidFill>
              </a:rPr>
              <a:t>Arbeitslosigkeit entgegenwirken</a:t>
            </a:r>
          </a:p>
          <a:p>
            <a:pPr algn="l"/>
            <a:endParaRPr lang="pl-PL" sz="2400" i="1" dirty="0">
              <a:solidFill>
                <a:schemeClr val="tx1"/>
              </a:solidFill>
            </a:endParaRPr>
          </a:p>
          <a:p>
            <a:pPr algn="l"/>
            <a:r>
              <a:rPr lang="de-DE" sz="2400" dirty="0">
                <a:solidFill>
                  <a:schemeClr val="tx1"/>
                </a:solidFill>
              </a:rPr>
              <a:t>das Puzzlespiel</a:t>
            </a:r>
            <a:endParaRPr lang="pl-PL" sz="2400" i="1" dirty="0">
              <a:solidFill>
                <a:schemeClr val="tx1"/>
              </a:solidFill>
            </a:endParaRPr>
          </a:p>
          <a:p>
            <a:pPr algn="l"/>
            <a:endParaRPr lang="pl-PL" sz="2400" i="1" dirty="0">
              <a:solidFill>
                <a:schemeClr val="tx1"/>
              </a:solidFill>
            </a:endParaRPr>
          </a:p>
          <a:p>
            <a:pPr algn="l"/>
            <a:r>
              <a:rPr lang="de-DE" sz="2400" i="1" dirty="0">
                <a:solidFill>
                  <a:schemeClr val="tx1"/>
                </a:solidFill>
              </a:rPr>
              <a:t>Wörterbuch</a:t>
            </a:r>
            <a:endParaRPr lang="pl-PL" sz="2400" i="1" dirty="0">
              <a:solidFill>
                <a:schemeClr val="tx1"/>
              </a:solidFill>
            </a:endParaRPr>
          </a:p>
          <a:p>
            <a:pPr algn="l"/>
            <a:endParaRPr lang="pl-PL" sz="2400" dirty="0">
              <a:solidFill>
                <a:schemeClr val="tx1"/>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Zrzut ekranu 2023-05-08 171953.png"/>
          <p:cNvPicPr>
            <a:picLocks noGrp="1" noChangeAspect="1"/>
          </p:cNvPicPr>
          <p:nvPr>
            <p:ph idx="1"/>
          </p:nvPr>
        </p:nvPicPr>
        <p:blipFill>
          <a:blip r:embed="rId2"/>
          <a:stretch>
            <a:fillRect/>
          </a:stretch>
        </p:blipFill>
        <p:spPr>
          <a:xfrm>
            <a:off x="0" y="0"/>
            <a:ext cx="9144000" cy="6858001"/>
          </a:xfrm>
        </p:spPr>
      </p:pic>
      <p:sp>
        <p:nvSpPr>
          <p:cNvPr id="2" name="Tytuł 1"/>
          <p:cNvSpPr>
            <a:spLocks noGrp="1"/>
          </p:cNvSpPr>
          <p:nvPr>
            <p:ph type="title"/>
          </p:nvPr>
        </p:nvSpPr>
        <p:spPr>
          <a:xfrm>
            <a:off x="0" y="428604"/>
            <a:ext cx="6643734" cy="928694"/>
          </a:xfrm>
        </p:spPr>
        <p:txBody>
          <a:bodyPr>
            <a:normAutofit/>
          </a:bodyPr>
          <a:lstStyle/>
          <a:p>
            <a:r>
              <a:rPr lang="de-DE" sz="4000" b="1" dirty="0"/>
              <a:t>Was ist Arbeitslosigkeit?</a:t>
            </a:r>
            <a:endParaRPr lang="pl-PL" sz="4000" b="1" dirty="0"/>
          </a:p>
        </p:txBody>
      </p:sp>
      <p:sp>
        <p:nvSpPr>
          <p:cNvPr id="6" name="pole tekstowe 5"/>
          <p:cNvSpPr txBox="1"/>
          <p:nvPr/>
        </p:nvSpPr>
        <p:spPr>
          <a:xfrm>
            <a:off x="500034" y="2428868"/>
            <a:ext cx="5715040" cy="1938992"/>
          </a:xfrm>
          <a:prstGeom prst="rect">
            <a:avLst/>
          </a:prstGeom>
          <a:noFill/>
        </p:spPr>
        <p:txBody>
          <a:bodyPr wrap="square" rtlCol="0">
            <a:spAutoFit/>
          </a:bodyPr>
          <a:lstStyle/>
          <a:p>
            <a:pPr algn="just"/>
            <a:r>
              <a:rPr lang="de-DE" sz="2400" b="1" dirty="0"/>
              <a:t>Arbeitslosigkeit </a:t>
            </a:r>
            <a:r>
              <a:rPr lang="de-DE" sz="2400" dirty="0"/>
              <a:t>ist ein Phänomen, bei dem ein bestimmter Teil der Menschen, die arbeitsfähig sind, Arbeit suchen und das bestehende Lohnniveau akzeptieren, keine Beschäftigung finden. </a:t>
            </a:r>
            <a:endParaRPr lang="pl-PL" sz="2400" dirty="0"/>
          </a:p>
        </p:txBody>
      </p:sp>
      <p:pic>
        <p:nvPicPr>
          <p:cNvPr id="8" name="Obraz 7" descr="Zrzut ekranu 2023-05-08 172522.png"/>
          <p:cNvPicPr>
            <a:picLocks noChangeAspect="1"/>
          </p:cNvPicPr>
          <p:nvPr/>
        </p:nvPicPr>
        <p:blipFill>
          <a:blip r:embed="rId3"/>
          <a:stretch>
            <a:fillRect/>
          </a:stretch>
        </p:blipFill>
        <p:spPr>
          <a:xfrm>
            <a:off x="7286644" y="4143380"/>
            <a:ext cx="1493650" cy="1966131"/>
          </a:xfrm>
          <a:prstGeom prst="rect">
            <a:avLst/>
          </a:prstGeom>
        </p:spPr>
      </p:pic>
      <p:pic>
        <p:nvPicPr>
          <p:cNvPr id="9" name="Obraz 8" descr="Zrzut ekranu 2023-05-08 172522.png"/>
          <p:cNvPicPr>
            <a:picLocks noChangeAspect="1"/>
          </p:cNvPicPr>
          <p:nvPr/>
        </p:nvPicPr>
        <p:blipFill>
          <a:blip r:embed="rId3"/>
          <a:stretch>
            <a:fillRect/>
          </a:stretch>
        </p:blipFill>
        <p:spPr>
          <a:xfrm>
            <a:off x="7215206" y="1071546"/>
            <a:ext cx="1493650" cy="1966131"/>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Zrzut ekranu 2023-05-08 173019.png"/>
          <p:cNvPicPr>
            <a:picLocks noChangeAspect="1"/>
          </p:cNvPicPr>
          <p:nvPr/>
        </p:nvPicPr>
        <p:blipFill>
          <a:blip r:embed="rId2"/>
          <a:stretch>
            <a:fillRect/>
          </a:stretch>
        </p:blipFill>
        <p:spPr>
          <a:xfrm>
            <a:off x="0" y="1428736"/>
            <a:ext cx="9144000" cy="5143512"/>
          </a:xfrm>
          <a:prstGeom prst="rect">
            <a:avLst/>
          </a:prstGeom>
        </p:spPr>
      </p:pic>
      <p:sp>
        <p:nvSpPr>
          <p:cNvPr id="2" name="Tytuł 1"/>
          <p:cNvSpPr>
            <a:spLocks noGrp="1"/>
          </p:cNvSpPr>
          <p:nvPr>
            <p:ph type="ctrTitle"/>
          </p:nvPr>
        </p:nvSpPr>
        <p:spPr>
          <a:xfrm>
            <a:off x="500034" y="285728"/>
            <a:ext cx="8501122" cy="1470025"/>
          </a:xfrm>
        </p:spPr>
        <p:txBody>
          <a:bodyPr>
            <a:normAutofit/>
          </a:bodyPr>
          <a:lstStyle/>
          <a:p>
            <a:pPr algn="l"/>
            <a:r>
              <a:rPr lang="de-DE" sz="3600" b="1" dirty="0"/>
              <a:t>Arten von Arbeitslosigkeit</a:t>
            </a:r>
            <a:r>
              <a:rPr lang="pl-PL" sz="3600" b="1" dirty="0"/>
              <a:t>- </a:t>
            </a:r>
            <a:r>
              <a:rPr lang="de-DE" sz="3600" b="1" dirty="0"/>
              <a:t>wegen Dauer</a:t>
            </a:r>
            <a:endParaRPr lang="pl-PL" sz="3600" b="1" dirty="0"/>
          </a:p>
        </p:txBody>
      </p:sp>
      <p:sp>
        <p:nvSpPr>
          <p:cNvPr id="3" name="Podtytuł 2"/>
          <p:cNvSpPr>
            <a:spLocks noGrp="1"/>
          </p:cNvSpPr>
          <p:nvPr>
            <p:ph type="subTitle" idx="1"/>
          </p:nvPr>
        </p:nvSpPr>
        <p:spPr>
          <a:xfrm>
            <a:off x="1428728" y="3286124"/>
            <a:ext cx="6400800" cy="2857520"/>
          </a:xfrm>
        </p:spPr>
        <p:txBody>
          <a:bodyPr>
            <a:normAutofit/>
          </a:bodyPr>
          <a:lstStyle/>
          <a:p>
            <a:pPr algn="l">
              <a:buFont typeface="Courier New" pitchFamily="49" charset="0"/>
              <a:buChar char="o"/>
            </a:pPr>
            <a:r>
              <a:rPr lang="pl-PL" sz="1800" b="1" dirty="0">
                <a:solidFill>
                  <a:schemeClr val="bg1"/>
                </a:solidFill>
              </a:rPr>
              <a:t> </a:t>
            </a:r>
            <a:r>
              <a:rPr lang="de-DE" sz="1800" b="1" dirty="0">
                <a:solidFill>
                  <a:schemeClr val="bg1"/>
                </a:solidFill>
              </a:rPr>
              <a:t>Kurzzeitarbeitslosigkeit</a:t>
            </a:r>
            <a:r>
              <a:rPr lang="de-DE" sz="1800" dirty="0">
                <a:solidFill>
                  <a:schemeClr val="bg1"/>
                </a:solidFill>
              </a:rPr>
              <a:t> - bis zu 3 Monate ohne Arbeit. </a:t>
            </a:r>
            <a:endParaRPr lang="pl-PL" sz="1800" dirty="0">
              <a:solidFill>
                <a:schemeClr val="bg1"/>
              </a:solidFill>
            </a:endParaRPr>
          </a:p>
          <a:p>
            <a:pPr algn="l"/>
            <a:endParaRPr lang="pl-PL" sz="1800" dirty="0">
              <a:solidFill>
                <a:schemeClr val="bg1"/>
              </a:solidFill>
            </a:endParaRPr>
          </a:p>
          <a:p>
            <a:pPr algn="l">
              <a:buFont typeface="Courier New" pitchFamily="49" charset="0"/>
              <a:buChar char="o"/>
            </a:pPr>
            <a:r>
              <a:rPr lang="pl-PL" sz="1800" b="1" dirty="0">
                <a:solidFill>
                  <a:schemeClr val="bg1"/>
                </a:solidFill>
              </a:rPr>
              <a:t> M</a:t>
            </a:r>
            <a:r>
              <a:rPr lang="de-DE" sz="1800" b="1" dirty="0">
                <a:solidFill>
                  <a:schemeClr val="bg1"/>
                </a:solidFill>
              </a:rPr>
              <a:t>ittelfristige Arbeitslosigkeit </a:t>
            </a:r>
            <a:r>
              <a:rPr lang="de-DE" sz="1800" dirty="0">
                <a:solidFill>
                  <a:schemeClr val="bg1"/>
                </a:solidFill>
              </a:rPr>
              <a:t>- von 3 bis 6 Monaten ohne Arbeit. </a:t>
            </a:r>
            <a:endParaRPr lang="pl-PL" sz="1800" dirty="0">
              <a:solidFill>
                <a:schemeClr val="bg1"/>
              </a:solidFill>
            </a:endParaRPr>
          </a:p>
          <a:p>
            <a:pPr algn="l"/>
            <a:endParaRPr lang="pl-PL" sz="1800" b="1" dirty="0">
              <a:solidFill>
                <a:schemeClr val="bg1"/>
              </a:solidFill>
            </a:endParaRPr>
          </a:p>
          <a:p>
            <a:pPr algn="l">
              <a:buFont typeface="Courier New" pitchFamily="49" charset="0"/>
              <a:buChar char="o"/>
            </a:pPr>
            <a:r>
              <a:rPr lang="pl-PL" sz="1800" b="1" dirty="0">
                <a:solidFill>
                  <a:schemeClr val="bg1"/>
                </a:solidFill>
              </a:rPr>
              <a:t> </a:t>
            </a:r>
            <a:r>
              <a:rPr lang="de-DE" sz="1800" b="1" dirty="0">
                <a:solidFill>
                  <a:schemeClr val="bg1"/>
                </a:solidFill>
              </a:rPr>
              <a:t>Langzeitarbeitslosigkeit </a:t>
            </a:r>
            <a:r>
              <a:rPr lang="de-DE" sz="1800" dirty="0">
                <a:solidFill>
                  <a:schemeClr val="bg1"/>
                </a:solidFill>
              </a:rPr>
              <a:t>– gilt für Personen, die seit 6 bis 12 Monaten arbeitslos sind. </a:t>
            </a:r>
            <a:endParaRPr lang="pl-PL" sz="1800" dirty="0">
              <a:solidFill>
                <a:schemeClr val="bg1"/>
              </a:solidFill>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Obraz 21" descr="Zrzut ekranu 2023-05-08 181710.png"/>
          <p:cNvPicPr>
            <a:picLocks noChangeAspect="1"/>
          </p:cNvPicPr>
          <p:nvPr/>
        </p:nvPicPr>
        <p:blipFill>
          <a:blip r:embed="rId2"/>
          <a:stretch>
            <a:fillRect/>
          </a:stretch>
        </p:blipFill>
        <p:spPr>
          <a:xfrm>
            <a:off x="0" y="928670"/>
            <a:ext cx="9144000" cy="5929330"/>
          </a:xfrm>
          <a:prstGeom prst="rect">
            <a:avLst/>
          </a:prstGeom>
        </p:spPr>
      </p:pic>
      <p:sp>
        <p:nvSpPr>
          <p:cNvPr id="2" name="Tytuł 1"/>
          <p:cNvSpPr>
            <a:spLocks noGrp="1"/>
          </p:cNvSpPr>
          <p:nvPr>
            <p:ph type="title"/>
          </p:nvPr>
        </p:nvSpPr>
        <p:spPr>
          <a:xfrm>
            <a:off x="428596" y="142852"/>
            <a:ext cx="8229600" cy="1143000"/>
          </a:xfrm>
        </p:spPr>
        <p:txBody>
          <a:bodyPr>
            <a:normAutofit/>
          </a:bodyPr>
          <a:lstStyle/>
          <a:p>
            <a:pPr algn="l"/>
            <a:r>
              <a:rPr lang="de-DE" sz="3600" b="1" dirty="0"/>
              <a:t>Arten von Arbeitslosigkeit</a:t>
            </a:r>
            <a:r>
              <a:rPr lang="pl-PL" sz="3600" b="1" dirty="0"/>
              <a:t>- auf Grund</a:t>
            </a:r>
          </a:p>
        </p:txBody>
      </p:sp>
      <p:sp>
        <p:nvSpPr>
          <p:cNvPr id="17" name="Symbol zastępczy zawartości 16"/>
          <p:cNvSpPr>
            <a:spLocks noGrp="1"/>
          </p:cNvSpPr>
          <p:nvPr>
            <p:ph idx="1"/>
          </p:nvPr>
        </p:nvSpPr>
        <p:spPr>
          <a:xfrm>
            <a:off x="1071538" y="2857496"/>
            <a:ext cx="7215238" cy="3571900"/>
          </a:xfrm>
        </p:spPr>
        <p:txBody>
          <a:bodyPr>
            <a:normAutofit/>
          </a:bodyPr>
          <a:lstStyle/>
          <a:p>
            <a:pPr>
              <a:buFont typeface="Courier New" pitchFamily="49" charset="0"/>
              <a:buChar char="o"/>
            </a:pPr>
            <a:r>
              <a:rPr lang="de-DE" sz="1400" dirty="0">
                <a:solidFill>
                  <a:schemeClr val="bg1"/>
                </a:solidFill>
              </a:rPr>
              <a:t>Reibungslos – dank der Tatsache, dass Mitarbeiter Zeit brauchen, um einen Job zu finden, der ihren Vorlieben und Fähigkeiten am besten entspricht.</a:t>
            </a:r>
            <a:endParaRPr lang="pl-PL" sz="1400" dirty="0">
              <a:solidFill>
                <a:schemeClr val="bg1"/>
              </a:solidFill>
            </a:endParaRPr>
          </a:p>
          <a:p>
            <a:pPr>
              <a:buNone/>
            </a:pPr>
            <a:endParaRPr lang="pl-PL" sz="1400" dirty="0">
              <a:solidFill>
                <a:schemeClr val="bg1"/>
              </a:solidFill>
            </a:endParaRPr>
          </a:p>
          <a:p>
            <a:pPr>
              <a:buFont typeface="Courier New" pitchFamily="49" charset="0"/>
              <a:buChar char="o"/>
            </a:pPr>
            <a:r>
              <a:rPr lang="de-DE" sz="1400" dirty="0">
                <a:solidFill>
                  <a:schemeClr val="bg1"/>
                </a:solidFill>
              </a:rPr>
              <a:t>Zyklischer Charakter – verursacht durch zu wenige verfügbare Stellen auf einigen Arbeitsmärkten für diejenigen, die arbeiten möchten.</a:t>
            </a:r>
            <a:endParaRPr lang="pl-PL" sz="1400" dirty="0">
              <a:solidFill>
                <a:schemeClr val="bg1"/>
              </a:solidFill>
            </a:endParaRPr>
          </a:p>
          <a:p>
            <a:pPr>
              <a:buNone/>
            </a:pPr>
            <a:endParaRPr lang="pl-PL" sz="1400" dirty="0">
              <a:solidFill>
                <a:schemeClr val="bg1"/>
              </a:solidFill>
            </a:endParaRPr>
          </a:p>
          <a:p>
            <a:pPr>
              <a:buFont typeface="Courier New" pitchFamily="49" charset="0"/>
              <a:buChar char="o"/>
            </a:pPr>
            <a:r>
              <a:rPr lang="de-DE" sz="1400" dirty="0">
                <a:solidFill>
                  <a:schemeClr val="bg1"/>
                </a:solidFill>
              </a:rPr>
              <a:t>Strukturell – eine Art von Arbeitslosigkeit, die auftritt, wenn die Fähigkeiten, Kenntnisse und das Bildungsniveau des Arbeitslosen nicht den Anforderungen des Marktes entsprechen.</a:t>
            </a:r>
            <a:endParaRPr lang="pl-PL" sz="1400" dirty="0">
              <a:solidFill>
                <a:schemeClr val="bg1"/>
              </a:solidFill>
            </a:endParaRPr>
          </a:p>
          <a:p>
            <a:pPr>
              <a:buNone/>
            </a:pPr>
            <a:endParaRPr lang="pl-PL" sz="1400" dirty="0">
              <a:solidFill>
                <a:schemeClr val="bg1"/>
              </a:solidFill>
            </a:endParaRPr>
          </a:p>
          <a:p>
            <a:pPr>
              <a:buFont typeface="Courier New" pitchFamily="49" charset="0"/>
              <a:buChar char="o"/>
            </a:pPr>
            <a:r>
              <a:rPr lang="de-DE" sz="1400" dirty="0">
                <a:solidFill>
                  <a:schemeClr val="bg1"/>
                </a:solidFill>
              </a:rPr>
              <a:t>Technologische Arbeitslosigkeit - resultiert aus technologischem Fortschritt, der menschliche Arbeit durch Maschinen ersetzt.</a:t>
            </a:r>
            <a:endParaRPr lang="pl-PL" sz="1400" dirty="0">
              <a:solidFill>
                <a:schemeClr val="bg1"/>
              </a:solidFill>
            </a:endParaRPr>
          </a:p>
          <a:p>
            <a:pPr>
              <a:buNone/>
            </a:pPr>
            <a:endParaRPr lang="pl-PL" sz="1400" dirty="0">
              <a:solidFill>
                <a:schemeClr val="bg1"/>
              </a:solidFill>
            </a:endParaRPr>
          </a:p>
          <a:p>
            <a:pPr>
              <a:buFont typeface="Courier New" pitchFamily="49" charset="0"/>
              <a:buChar char="o"/>
            </a:pPr>
            <a:r>
              <a:rPr lang="de-DE" sz="1400" dirty="0">
                <a:solidFill>
                  <a:schemeClr val="bg1"/>
                </a:solidFill>
              </a:rPr>
              <a:t>Saisonarbeitslosigkeit – tritt bei Saisonarbeit auf (Bau, Landwirtschaft)</a:t>
            </a:r>
            <a:endParaRPr lang="pl-PL" sz="1400" dirty="0">
              <a:solidFill>
                <a:schemeClr val="bg1"/>
              </a:solidFill>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Zrzut ekranu 2023-05-08 180932.png"/>
          <p:cNvPicPr>
            <a:picLocks noChangeAspect="1"/>
          </p:cNvPicPr>
          <p:nvPr/>
        </p:nvPicPr>
        <p:blipFill>
          <a:blip r:embed="rId2"/>
          <a:stretch>
            <a:fillRect/>
          </a:stretch>
        </p:blipFill>
        <p:spPr>
          <a:xfrm>
            <a:off x="0" y="714356"/>
            <a:ext cx="9144000" cy="6143644"/>
          </a:xfrm>
          <a:prstGeom prst="rect">
            <a:avLst/>
          </a:prstGeom>
        </p:spPr>
      </p:pic>
      <p:sp>
        <p:nvSpPr>
          <p:cNvPr id="2" name="Tytuł 1"/>
          <p:cNvSpPr>
            <a:spLocks noGrp="1"/>
          </p:cNvSpPr>
          <p:nvPr>
            <p:ph type="title"/>
          </p:nvPr>
        </p:nvSpPr>
        <p:spPr>
          <a:xfrm>
            <a:off x="285720" y="0"/>
            <a:ext cx="8229600" cy="846158"/>
          </a:xfrm>
        </p:spPr>
        <p:txBody>
          <a:bodyPr>
            <a:normAutofit fontScale="90000"/>
          </a:bodyPr>
          <a:lstStyle/>
          <a:p>
            <a:pPr algn="l"/>
            <a:br>
              <a:rPr lang="pl-PL" dirty="0"/>
            </a:br>
            <a:r>
              <a:rPr lang="pl-PL" sz="4000" b="1" dirty="0"/>
              <a:t>Andere Arten von Arbeitslosigkeit</a:t>
            </a:r>
          </a:p>
        </p:txBody>
      </p:sp>
      <p:sp>
        <p:nvSpPr>
          <p:cNvPr id="3" name="Symbol zastępczy zawartości 2"/>
          <p:cNvSpPr>
            <a:spLocks noGrp="1"/>
          </p:cNvSpPr>
          <p:nvPr>
            <p:ph idx="1"/>
          </p:nvPr>
        </p:nvSpPr>
        <p:spPr>
          <a:xfrm>
            <a:off x="785786" y="2857496"/>
            <a:ext cx="7358114" cy="3614750"/>
          </a:xfrm>
        </p:spPr>
        <p:txBody>
          <a:bodyPr>
            <a:normAutofit/>
          </a:bodyPr>
          <a:lstStyle/>
          <a:p>
            <a:pPr>
              <a:buFont typeface="Courier New" pitchFamily="49" charset="0"/>
              <a:buChar char="o"/>
            </a:pPr>
            <a:r>
              <a:rPr lang="pl-PL" sz="1800" dirty="0">
                <a:solidFill>
                  <a:schemeClr val="bg1"/>
                </a:solidFill>
              </a:rPr>
              <a:t>U</a:t>
            </a:r>
            <a:r>
              <a:rPr lang="de-DE" sz="1800" dirty="0">
                <a:solidFill>
                  <a:schemeClr val="bg1"/>
                </a:solidFill>
              </a:rPr>
              <a:t>nfreiwillige und natürliche (freiwillige) Arbeitslosigkeit</a:t>
            </a:r>
            <a:r>
              <a:rPr lang="pl-PL" sz="1800" dirty="0">
                <a:solidFill>
                  <a:schemeClr val="bg1"/>
                </a:solidFill>
              </a:rPr>
              <a:t>,</a:t>
            </a:r>
          </a:p>
          <a:p>
            <a:pPr>
              <a:buNone/>
            </a:pPr>
            <a:endParaRPr lang="pl-PL" sz="1800" dirty="0">
              <a:solidFill>
                <a:schemeClr val="bg1"/>
              </a:solidFill>
            </a:endParaRPr>
          </a:p>
          <a:p>
            <a:pPr>
              <a:buFont typeface="Courier New" pitchFamily="49" charset="0"/>
              <a:buChar char="o"/>
            </a:pPr>
            <a:r>
              <a:rPr lang="pl-PL" sz="1800" dirty="0">
                <a:solidFill>
                  <a:schemeClr val="bg1"/>
                </a:solidFill>
              </a:rPr>
              <a:t>K</a:t>
            </a:r>
            <a:r>
              <a:rPr lang="de-DE" sz="1800" dirty="0">
                <a:solidFill>
                  <a:schemeClr val="bg1"/>
                </a:solidFill>
              </a:rPr>
              <a:t>lassische Arbeitslosigkeit</a:t>
            </a:r>
            <a:r>
              <a:rPr lang="pl-PL" sz="1800" dirty="0">
                <a:solidFill>
                  <a:schemeClr val="bg1"/>
                </a:solidFill>
              </a:rPr>
              <a:t>,</a:t>
            </a:r>
          </a:p>
          <a:p>
            <a:pPr>
              <a:buNone/>
            </a:pPr>
            <a:endParaRPr lang="pl-PL" sz="1800" dirty="0">
              <a:solidFill>
                <a:schemeClr val="bg1"/>
              </a:solidFill>
            </a:endParaRPr>
          </a:p>
          <a:p>
            <a:pPr>
              <a:buFont typeface="Courier New" pitchFamily="49" charset="0"/>
              <a:buChar char="o"/>
            </a:pPr>
            <a:r>
              <a:rPr lang="pl-PL" sz="1800" dirty="0">
                <a:solidFill>
                  <a:schemeClr val="bg1"/>
                </a:solidFill>
              </a:rPr>
              <a:t>A</a:t>
            </a:r>
            <a:r>
              <a:rPr lang="de-DE" sz="1800" dirty="0">
                <a:solidFill>
                  <a:schemeClr val="bg1"/>
                </a:solidFill>
              </a:rPr>
              <a:t>llgemeine und lokale</a:t>
            </a:r>
            <a:r>
              <a:rPr lang="pl-PL" sz="1800" dirty="0">
                <a:solidFill>
                  <a:schemeClr val="bg1"/>
                </a:solidFill>
              </a:rPr>
              <a:t>,</a:t>
            </a:r>
            <a:r>
              <a:rPr lang="de-DE" sz="1800" dirty="0">
                <a:solidFill>
                  <a:schemeClr val="bg1"/>
                </a:solidFill>
              </a:rPr>
              <a:t> </a:t>
            </a:r>
            <a:endParaRPr lang="pl-PL" sz="1800" dirty="0">
              <a:solidFill>
                <a:schemeClr val="bg1"/>
              </a:solidFill>
            </a:endParaRPr>
          </a:p>
          <a:p>
            <a:pPr>
              <a:buNone/>
            </a:pPr>
            <a:endParaRPr lang="pl-PL" sz="1800" dirty="0">
              <a:solidFill>
                <a:schemeClr val="bg1"/>
              </a:solidFill>
            </a:endParaRPr>
          </a:p>
          <a:p>
            <a:pPr>
              <a:buFont typeface="Courier New" pitchFamily="49" charset="0"/>
              <a:buChar char="o"/>
            </a:pPr>
            <a:r>
              <a:rPr lang="de-DE" sz="1800" dirty="0">
                <a:solidFill>
                  <a:schemeClr val="bg1"/>
                </a:solidFill>
              </a:rPr>
              <a:t>Arbeitslosigkeit scheinbare Arbeitslosigkeit Voll</a:t>
            </a:r>
            <a:r>
              <a:rPr lang="pl-PL" sz="1800" dirty="0">
                <a:solidFill>
                  <a:schemeClr val="bg1"/>
                </a:solidFill>
              </a:rPr>
              <a:t>,</a:t>
            </a:r>
          </a:p>
          <a:p>
            <a:pPr>
              <a:buNone/>
            </a:pPr>
            <a:endParaRPr lang="pl-PL" sz="1800" dirty="0">
              <a:solidFill>
                <a:schemeClr val="bg1"/>
              </a:solidFill>
            </a:endParaRPr>
          </a:p>
          <a:p>
            <a:pPr>
              <a:buFont typeface="Courier New" pitchFamily="49" charset="0"/>
              <a:buChar char="o"/>
            </a:pPr>
            <a:r>
              <a:rPr lang="de-DE" sz="1800" dirty="0">
                <a:solidFill>
                  <a:schemeClr val="bg1"/>
                </a:solidFill>
              </a:rPr>
              <a:t>Teilarbeitslosigkeit</a:t>
            </a:r>
            <a:r>
              <a:rPr lang="pl-PL" sz="1800" dirty="0">
                <a:solidFill>
                  <a:schemeClr val="bg1"/>
                </a:solidFill>
              </a:rPr>
              <a:t>,</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Zrzut ekranu 2023-05-08 182156.png"/>
          <p:cNvPicPr>
            <a:picLocks noGrp="1" noChangeAspect="1"/>
          </p:cNvPicPr>
          <p:nvPr>
            <p:ph idx="1"/>
          </p:nvPr>
        </p:nvPicPr>
        <p:blipFill>
          <a:blip r:embed="rId2"/>
          <a:stretch>
            <a:fillRect/>
          </a:stretch>
        </p:blipFill>
        <p:spPr>
          <a:xfrm>
            <a:off x="0" y="-142900"/>
            <a:ext cx="9144000" cy="7000900"/>
          </a:xfrm>
        </p:spPr>
      </p:pic>
      <p:sp>
        <p:nvSpPr>
          <p:cNvPr id="2" name="Tytuł 1"/>
          <p:cNvSpPr>
            <a:spLocks noGrp="1"/>
          </p:cNvSpPr>
          <p:nvPr>
            <p:ph type="title"/>
          </p:nvPr>
        </p:nvSpPr>
        <p:spPr>
          <a:xfrm>
            <a:off x="571472" y="714356"/>
            <a:ext cx="8229600" cy="560406"/>
          </a:xfrm>
        </p:spPr>
        <p:txBody>
          <a:bodyPr>
            <a:normAutofit fontScale="90000"/>
          </a:bodyPr>
          <a:lstStyle/>
          <a:p>
            <a:pPr algn="l"/>
            <a:r>
              <a:rPr kumimoji="0" lang="de-DE" b="1" i="0" u="none" strike="noStrike" cap="none" normalizeH="0" baseline="0" dirty="0">
                <a:ln>
                  <a:noFill/>
                </a:ln>
                <a:solidFill>
                  <a:srgbClr val="202124"/>
                </a:solidFill>
                <a:effectLst/>
                <a:latin typeface="inherit"/>
                <a:cs typeface="Arial" pitchFamily="34" charset="0"/>
              </a:rPr>
              <a:t>Arbeitslosenquote</a:t>
            </a:r>
            <a:endParaRPr lang="pl-PL" b="1" dirty="0"/>
          </a:p>
        </p:txBody>
      </p:sp>
      <p:sp>
        <p:nvSpPr>
          <p:cNvPr id="5" name="pole tekstowe 4"/>
          <p:cNvSpPr txBox="1"/>
          <p:nvPr/>
        </p:nvSpPr>
        <p:spPr>
          <a:xfrm>
            <a:off x="642910" y="2071678"/>
            <a:ext cx="7143800" cy="2862322"/>
          </a:xfrm>
          <a:prstGeom prst="rect">
            <a:avLst/>
          </a:prstGeom>
          <a:noFill/>
        </p:spPr>
        <p:txBody>
          <a:bodyPr wrap="square" rtlCol="0">
            <a:spAutoFit/>
          </a:bodyPr>
          <a:lstStyle/>
          <a:p>
            <a:pPr lvl="0" algn="just" fontAlgn="base">
              <a:spcBef>
                <a:spcPct val="0"/>
              </a:spcBef>
              <a:spcAft>
                <a:spcPct val="0"/>
              </a:spcAft>
            </a:pPr>
            <a:r>
              <a:rPr kumimoji="0" lang="de-DE" b="0" i="0" u="none" strike="noStrike" cap="none" normalizeH="0" baseline="0" dirty="0">
                <a:ln>
                  <a:noFill/>
                </a:ln>
                <a:solidFill>
                  <a:srgbClr val="202124"/>
                </a:solidFill>
                <a:effectLst/>
                <a:latin typeface="inherit"/>
                <a:cs typeface="Arial" pitchFamily="34" charset="0"/>
              </a:rPr>
              <a:t>Das grundlegende Maß für die Höhe der Arbeitslosigkeit ist die Arbeitslosenquote, also das prozentuale Verhältnis der Zahl der registrierten Arbeitslosen zur Zahl der Erwerbstätigen (d. h. unter gesetzlich definierten Bedingungen arbeitsfähig). </a:t>
            </a:r>
            <a:endParaRPr kumimoji="0" lang="pl-PL" b="0" i="0" u="none" strike="noStrike" cap="none" normalizeH="0" baseline="0" dirty="0">
              <a:ln>
                <a:noFill/>
              </a:ln>
              <a:solidFill>
                <a:srgbClr val="202124"/>
              </a:solidFill>
              <a:effectLst/>
              <a:latin typeface="inherit"/>
              <a:cs typeface="Arial" pitchFamily="34" charset="0"/>
            </a:endParaRPr>
          </a:p>
          <a:p>
            <a:pPr lvl="0" algn="just" fontAlgn="base">
              <a:spcBef>
                <a:spcPct val="0"/>
              </a:spcBef>
              <a:spcAft>
                <a:spcPct val="0"/>
              </a:spcAft>
            </a:pPr>
            <a:endParaRPr lang="pl-PL" dirty="0">
              <a:solidFill>
                <a:srgbClr val="202124"/>
              </a:solidFill>
              <a:latin typeface="inherit"/>
              <a:cs typeface="Arial" pitchFamily="34" charset="0"/>
            </a:endParaRPr>
          </a:p>
          <a:p>
            <a:pPr lvl="0" algn="just" fontAlgn="base">
              <a:spcBef>
                <a:spcPct val="0"/>
              </a:spcBef>
              <a:spcAft>
                <a:spcPct val="0"/>
              </a:spcAft>
            </a:pPr>
            <a:r>
              <a:rPr kumimoji="0" lang="de-DE" b="0" i="0" u="none" strike="noStrike" cap="none" normalizeH="0" baseline="0" dirty="0">
                <a:ln>
                  <a:noFill/>
                </a:ln>
                <a:solidFill>
                  <a:srgbClr val="202124"/>
                </a:solidFill>
                <a:effectLst/>
                <a:latin typeface="inherit"/>
                <a:cs typeface="Arial" pitchFamily="34" charset="0"/>
              </a:rPr>
              <a:t>Zu letzterer Gruppe gehören alle Nichterwerbstätigen im Alter von 15 bis 65 Jahren (Frauen bis 60) – auch Arbeitslose. Separate Kategorien, die nichts mit dem Konzept der Arbeitslosigkeit zu tun haben, sind Personen, die diese Altersgrenzen nicht erreicht oder überschritten haben.</a:t>
            </a:r>
            <a:r>
              <a:rPr kumimoji="0" lang="de-DE" sz="400" b="0" i="0" u="none" strike="noStrike" cap="none" normalizeH="0" baseline="0" dirty="0">
                <a:ln>
                  <a:noFill/>
                </a:ln>
                <a:solidFill>
                  <a:schemeClr val="tx1"/>
                </a:solidFill>
                <a:effectLst/>
                <a:latin typeface="Arial" pitchFamily="34" charset="0"/>
                <a:cs typeface="Arial" pitchFamily="34" charset="0"/>
              </a:rPr>
              <a:t> </a:t>
            </a:r>
            <a:endParaRPr kumimoji="0" lang="de-DE" sz="1400" b="0" i="0" u="none" strike="noStrike" cap="none" normalizeH="0" baseline="0" dirty="0">
              <a:ln>
                <a:noFill/>
              </a:ln>
              <a:solidFill>
                <a:schemeClr val="tx1"/>
              </a:solidFill>
              <a:effectLst/>
              <a:latin typeface="Arial" pitchFamily="34" charset="0"/>
              <a:cs typeface="Arial" pitchFamily="34" charset="0"/>
            </a:endParaRPr>
          </a:p>
        </p:txBody>
      </p:sp>
      <p:sp>
        <p:nvSpPr>
          <p:cNvPr id="19458" name="Rectangle 2"/>
          <p:cNvSpPr>
            <a:spLocks noChangeArrowheads="1"/>
          </p:cNvSpPr>
          <p:nvPr/>
        </p:nvSpPr>
        <p:spPr bwMode="auto">
          <a:xfrm>
            <a:off x="0" y="0"/>
            <a:ext cx="65" cy="251359"/>
          </a:xfrm>
          <a:prstGeom prst="rect">
            <a:avLst/>
          </a:prstGeom>
          <a:solidFill>
            <a:srgbClr val="F8F9FA"/>
          </a:solidFill>
          <a:ln w="9525">
            <a:noFill/>
            <a:miter lim="800000"/>
            <a:headEnd/>
            <a:tailEnd/>
          </a:ln>
          <a:effectLst/>
        </p:spPr>
        <p:txBody>
          <a:bodyPr vert="horz" wrap="none" lIns="0" tIns="-12696" rIns="0" bIns="-1269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a:ln>
                <a:noFill/>
              </a:ln>
              <a:solidFill>
                <a:schemeClr val="tx1"/>
              </a:solidFill>
              <a:effectLst/>
              <a:latin typeface="Arial" pitchFamily="34" charset="0"/>
              <a:cs typeface="Arial" pitchFamily="34" charset="0"/>
            </a:endParaRPr>
          </a:p>
        </p:txBody>
      </p:sp>
      <p:pic>
        <p:nvPicPr>
          <p:cNvPr id="8" name="Obraz 7" descr="Zrzut ekranu 2023-05-08 182929.png"/>
          <p:cNvPicPr>
            <a:picLocks noChangeAspect="1"/>
          </p:cNvPicPr>
          <p:nvPr/>
        </p:nvPicPr>
        <p:blipFill>
          <a:blip r:embed="rId3"/>
          <a:stretch>
            <a:fillRect/>
          </a:stretch>
        </p:blipFill>
        <p:spPr>
          <a:xfrm>
            <a:off x="6429388" y="4708974"/>
            <a:ext cx="2034716" cy="2149026"/>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Zrzut ekranu 2023-05-18 121729.png"/>
          <p:cNvPicPr>
            <a:picLocks noGrp="1" noChangeAspect="1"/>
          </p:cNvPicPr>
          <p:nvPr>
            <p:ph idx="1"/>
          </p:nvPr>
        </p:nvPicPr>
        <p:blipFill>
          <a:blip r:embed="rId2"/>
          <a:stretch>
            <a:fillRect/>
          </a:stretch>
        </p:blipFill>
        <p:spPr>
          <a:xfrm>
            <a:off x="0" y="0"/>
            <a:ext cx="9144000" cy="6858000"/>
          </a:xfrm>
        </p:spPr>
      </p:pic>
      <p:sp>
        <p:nvSpPr>
          <p:cNvPr id="6" name="Tytuł 1"/>
          <p:cNvSpPr txBox="1">
            <a:spLocks/>
          </p:cNvSpPr>
          <p:nvPr/>
        </p:nvSpPr>
        <p:spPr>
          <a:xfrm>
            <a:off x="357158" y="214290"/>
            <a:ext cx="3857652" cy="703282"/>
          </a:xfrm>
          <a:prstGeom prst="rect">
            <a:avLst/>
          </a:prstGeom>
        </p:spPr>
        <p:txBody>
          <a:bodyPr vert="horz" lIns="91440" tIns="45720" rIns="91440" bIns="45720" rtlCol="0" anchor="ctr">
            <a:noAutofit/>
          </a:bodyPr>
          <a:lstStyle/>
          <a:p>
            <a:pPr lvl="0">
              <a:spcBef>
                <a:spcPct val="0"/>
              </a:spcBef>
            </a:pPr>
            <a:br>
              <a:rPr kumimoji="0" lang="pl-PL" sz="3000" b="0" i="0" u="none" strike="noStrike" kern="1200" cap="none" spc="0" normalizeH="0" baseline="0" noProof="0" dirty="0">
                <a:ln>
                  <a:noFill/>
                </a:ln>
                <a:solidFill>
                  <a:schemeClr val="tx1"/>
                </a:solidFill>
                <a:effectLst/>
                <a:uLnTx/>
                <a:uFillTx/>
                <a:latin typeface="Bahnschrift" pitchFamily="34" charset="0"/>
                <a:ea typeface="+mj-ea"/>
                <a:cs typeface="+mj-cs"/>
              </a:rPr>
            </a:br>
            <a:r>
              <a:rPr kumimoji="0" lang="pl-PL" sz="3000" b="1" i="0" u="none" strike="noStrike" kern="1200" cap="none" spc="0" normalizeH="0" baseline="0" noProof="0" dirty="0">
                <a:ln>
                  <a:noFill/>
                </a:ln>
                <a:solidFill>
                  <a:schemeClr val="tx1"/>
                </a:solidFill>
                <a:effectLst/>
                <a:uLnTx/>
                <a:uFillTx/>
                <a:latin typeface="Bahnschrift" pitchFamily="34" charset="0"/>
                <a:ea typeface="+mj-ea"/>
                <a:cs typeface="+mj-cs"/>
              </a:rPr>
              <a:t>Ursachen der Arbeitslosigkeit</a:t>
            </a:r>
          </a:p>
        </p:txBody>
      </p:sp>
      <p:sp>
        <p:nvSpPr>
          <p:cNvPr id="7" name="pole tekstowe 6"/>
          <p:cNvSpPr txBox="1"/>
          <p:nvPr/>
        </p:nvSpPr>
        <p:spPr>
          <a:xfrm>
            <a:off x="4572000" y="285728"/>
            <a:ext cx="4214842" cy="1015663"/>
          </a:xfrm>
          <a:prstGeom prst="rect">
            <a:avLst/>
          </a:prstGeom>
          <a:noFill/>
        </p:spPr>
        <p:txBody>
          <a:bodyPr wrap="square" rtlCol="0">
            <a:spAutoFit/>
          </a:bodyPr>
          <a:lstStyle/>
          <a:p>
            <a:r>
              <a:rPr lang="de-DE" sz="3000" b="1" dirty="0">
                <a:latin typeface="Bahnschrift" pitchFamily="34" charset="0"/>
              </a:rPr>
              <a:t>Auswirkungen der Arbeitslosigkeit</a:t>
            </a:r>
            <a:r>
              <a:rPr lang="pl-PL" sz="3000" b="1" dirty="0">
                <a:latin typeface="Bahnschrift" pitchFamily="34" charset="0"/>
              </a:rPr>
              <a:t> </a:t>
            </a:r>
            <a:endParaRPr lang="pl-PL" sz="3000" dirty="0">
              <a:latin typeface="Bahnschrift" pitchFamily="34" charset="0"/>
            </a:endParaRPr>
          </a:p>
        </p:txBody>
      </p:sp>
      <p:sp>
        <p:nvSpPr>
          <p:cNvPr id="8" name="pole tekstowe 7"/>
          <p:cNvSpPr txBox="1"/>
          <p:nvPr/>
        </p:nvSpPr>
        <p:spPr>
          <a:xfrm>
            <a:off x="1071538" y="1428736"/>
            <a:ext cx="4071966" cy="4801314"/>
          </a:xfrm>
          <a:prstGeom prst="rect">
            <a:avLst/>
          </a:prstGeom>
          <a:noFill/>
        </p:spPr>
        <p:txBody>
          <a:bodyPr wrap="square" rtlCol="0">
            <a:spAutoFit/>
          </a:bodyPr>
          <a:lstStyle/>
          <a:p>
            <a:pPr>
              <a:buNone/>
            </a:pPr>
            <a:endParaRPr lang="pl-PL" dirty="0"/>
          </a:p>
          <a:p>
            <a:pPr>
              <a:buNone/>
            </a:pPr>
            <a:r>
              <a:rPr lang="de-DE" dirty="0"/>
              <a:t>Änderungen in der Technologie</a:t>
            </a:r>
            <a:r>
              <a:rPr lang="pl-PL" dirty="0"/>
              <a:t>,</a:t>
            </a:r>
          </a:p>
          <a:p>
            <a:pPr>
              <a:buNone/>
            </a:pPr>
            <a:endParaRPr lang="pl-PL" dirty="0"/>
          </a:p>
          <a:p>
            <a:pPr>
              <a:buNone/>
            </a:pPr>
            <a:endParaRPr lang="pl-PL" dirty="0"/>
          </a:p>
          <a:p>
            <a:pPr>
              <a:buNone/>
            </a:pPr>
            <a:r>
              <a:rPr lang="pl-PL" dirty="0"/>
              <a:t>Mangelnde Mobilität,</a:t>
            </a:r>
          </a:p>
          <a:p>
            <a:pPr>
              <a:buNone/>
            </a:pPr>
            <a:endParaRPr lang="pl-PL" dirty="0"/>
          </a:p>
          <a:p>
            <a:pPr>
              <a:buNone/>
            </a:pPr>
            <a:endParaRPr lang="pl-PL" dirty="0"/>
          </a:p>
          <a:p>
            <a:pPr>
              <a:buNone/>
            </a:pPr>
            <a:endParaRPr lang="pl-PL" dirty="0"/>
          </a:p>
          <a:p>
            <a:pPr>
              <a:buNone/>
            </a:pPr>
            <a:r>
              <a:rPr lang="de-DE" dirty="0"/>
              <a:t>Produktionsbeschränkung,</a:t>
            </a:r>
            <a:endParaRPr lang="pl-PL" dirty="0"/>
          </a:p>
          <a:p>
            <a:pPr>
              <a:buNone/>
            </a:pPr>
            <a:endParaRPr lang="pl-PL" dirty="0"/>
          </a:p>
          <a:p>
            <a:pPr>
              <a:buNone/>
            </a:pPr>
            <a:endParaRPr lang="pl-PL" dirty="0"/>
          </a:p>
          <a:p>
            <a:pPr>
              <a:buNone/>
            </a:pPr>
            <a:endParaRPr lang="pl-PL" dirty="0"/>
          </a:p>
          <a:p>
            <a:pPr>
              <a:buNone/>
            </a:pPr>
            <a:r>
              <a:rPr lang="pl-PL" dirty="0"/>
              <a:t>H</a:t>
            </a:r>
            <a:r>
              <a:rPr lang="de-DE" dirty="0"/>
              <a:t>ohe Steuerbelastung,</a:t>
            </a:r>
            <a:endParaRPr lang="pl-PL" dirty="0"/>
          </a:p>
          <a:p>
            <a:pPr>
              <a:buNone/>
            </a:pPr>
            <a:endParaRPr lang="pl-PL" dirty="0"/>
          </a:p>
          <a:p>
            <a:pPr>
              <a:buNone/>
            </a:pPr>
            <a:endParaRPr lang="pl-PL" dirty="0"/>
          </a:p>
          <a:p>
            <a:pPr>
              <a:buNone/>
            </a:pPr>
            <a:r>
              <a:rPr lang="pl-PL" dirty="0"/>
              <a:t>K</a:t>
            </a:r>
            <a:r>
              <a:rPr lang="de-DE" dirty="0"/>
              <a:t>eine Informationen über Stellenangebote,</a:t>
            </a:r>
            <a:endParaRPr lang="pl-PL" dirty="0"/>
          </a:p>
        </p:txBody>
      </p:sp>
      <p:sp>
        <p:nvSpPr>
          <p:cNvPr id="9" name="pole tekstowe 8"/>
          <p:cNvSpPr txBox="1"/>
          <p:nvPr/>
        </p:nvSpPr>
        <p:spPr>
          <a:xfrm>
            <a:off x="5786446" y="1643050"/>
            <a:ext cx="2857488" cy="4524315"/>
          </a:xfrm>
          <a:prstGeom prst="rect">
            <a:avLst/>
          </a:prstGeom>
          <a:noFill/>
        </p:spPr>
        <p:txBody>
          <a:bodyPr wrap="square" rtlCol="0">
            <a:spAutoFit/>
          </a:bodyPr>
          <a:lstStyle/>
          <a:p>
            <a:pPr>
              <a:buNone/>
            </a:pPr>
            <a:r>
              <a:rPr lang="de-DE" dirty="0"/>
              <a:t>Verlust der Qualifikation</a:t>
            </a:r>
            <a:r>
              <a:rPr lang="pl-PL" dirty="0"/>
              <a:t>,</a:t>
            </a:r>
          </a:p>
          <a:p>
            <a:pPr>
              <a:buNone/>
            </a:pPr>
            <a:endParaRPr lang="pl-PL" dirty="0"/>
          </a:p>
          <a:p>
            <a:pPr>
              <a:buNone/>
            </a:pPr>
            <a:endParaRPr lang="pl-PL" dirty="0"/>
          </a:p>
          <a:p>
            <a:pPr>
              <a:buNone/>
            </a:pPr>
            <a:r>
              <a:rPr lang="pl-PL" dirty="0"/>
              <a:t>S</a:t>
            </a:r>
            <a:r>
              <a:rPr lang="de-DE" dirty="0"/>
              <a:t>oziale Pathologie</a:t>
            </a:r>
            <a:r>
              <a:rPr lang="pl-PL" dirty="0"/>
              <a:t>,</a:t>
            </a:r>
          </a:p>
          <a:p>
            <a:pPr>
              <a:buNone/>
            </a:pPr>
            <a:endParaRPr lang="pl-PL" dirty="0"/>
          </a:p>
          <a:p>
            <a:pPr>
              <a:buNone/>
            </a:pPr>
            <a:endParaRPr lang="pl-PL" dirty="0"/>
          </a:p>
          <a:p>
            <a:pPr>
              <a:buNone/>
            </a:pPr>
            <a:endParaRPr lang="pl-PL" dirty="0"/>
          </a:p>
          <a:p>
            <a:pPr>
              <a:buNone/>
            </a:pPr>
            <a:r>
              <a:rPr lang="pl-PL" dirty="0"/>
              <a:t>Verlust des sozialen Status,</a:t>
            </a:r>
          </a:p>
          <a:p>
            <a:pPr>
              <a:buNone/>
            </a:pPr>
            <a:endParaRPr lang="pl-PL" dirty="0"/>
          </a:p>
          <a:p>
            <a:pPr>
              <a:buNone/>
            </a:pPr>
            <a:endParaRPr lang="pl-PL" dirty="0"/>
          </a:p>
          <a:p>
            <a:pPr>
              <a:buNone/>
            </a:pPr>
            <a:endParaRPr lang="pl-PL" dirty="0"/>
          </a:p>
          <a:p>
            <a:pPr>
              <a:buNone/>
            </a:pPr>
            <a:r>
              <a:rPr lang="pl-PL" dirty="0"/>
              <a:t>G</a:t>
            </a:r>
            <a:r>
              <a:rPr lang="de-DE" dirty="0"/>
              <a:t>roße Spannung</a:t>
            </a:r>
            <a:r>
              <a:rPr lang="pl-PL" dirty="0"/>
              <a:t>, </a:t>
            </a:r>
          </a:p>
          <a:p>
            <a:pPr>
              <a:buNone/>
            </a:pPr>
            <a:endParaRPr lang="pl-PL" dirty="0"/>
          </a:p>
          <a:p>
            <a:pPr>
              <a:buNone/>
            </a:pPr>
            <a:endParaRPr lang="pl-PL" dirty="0"/>
          </a:p>
          <a:p>
            <a:pPr>
              <a:buNone/>
            </a:pPr>
            <a:endParaRPr lang="pl-PL" dirty="0"/>
          </a:p>
          <a:p>
            <a:pPr>
              <a:buNone/>
            </a:pPr>
            <a:r>
              <a:rPr lang="pl-PL" dirty="0"/>
              <a:t>Zunahme der Armut,</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descr="Zrzut ekranu 2023-05-15 200516.png"/>
          <p:cNvPicPr>
            <a:picLocks noGrp="1" noChangeAspect="1"/>
          </p:cNvPicPr>
          <p:nvPr>
            <p:ph idx="1"/>
          </p:nvPr>
        </p:nvPicPr>
        <p:blipFill>
          <a:blip r:embed="rId2"/>
          <a:stretch>
            <a:fillRect/>
          </a:stretch>
        </p:blipFill>
        <p:spPr>
          <a:xfrm>
            <a:off x="0" y="1785926"/>
            <a:ext cx="9144000" cy="5072074"/>
          </a:xfrm>
        </p:spPr>
      </p:pic>
      <p:sp>
        <p:nvSpPr>
          <p:cNvPr id="2" name="Tytuł 1"/>
          <p:cNvSpPr>
            <a:spLocks noGrp="1"/>
          </p:cNvSpPr>
          <p:nvPr>
            <p:ph type="title"/>
          </p:nvPr>
        </p:nvSpPr>
        <p:spPr>
          <a:xfrm>
            <a:off x="500034" y="500042"/>
            <a:ext cx="8229600" cy="368280"/>
          </a:xfrm>
        </p:spPr>
        <p:txBody>
          <a:bodyPr>
            <a:normAutofit fontScale="90000"/>
          </a:bodyPr>
          <a:lstStyle/>
          <a:p>
            <a:br>
              <a:rPr lang="de-DE" dirty="0"/>
            </a:br>
            <a:br>
              <a:rPr lang="de-DE" sz="4000" b="1" dirty="0"/>
            </a:br>
            <a:r>
              <a:rPr lang="de-DE" sz="4000" b="1" dirty="0"/>
              <a:t>Wie kann man der Arbeitslosigkeit entgegenwirken?</a:t>
            </a:r>
            <a:br>
              <a:rPr lang="de-DE" dirty="0"/>
            </a:br>
            <a:endParaRPr lang="pl-PL" dirty="0"/>
          </a:p>
        </p:txBody>
      </p:sp>
      <p:sp>
        <p:nvSpPr>
          <p:cNvPr id="7" name="pole tekstowe 6"/>
          <p:cNvSpPr txBox="1"/>
          <p:nvPr/>
        </p:nvSpPr>
        <p:spPr>
          <a:xfrm>
            <a:off x="4214810" y="4786322"/>
            <a:ext cx="2143140" cy="677108"/>
          </a:xfrm>
          <a:prstGeom prst="rect">
            <a:avLst/>
          </a:prstGeom>
          <a:noFill/>
        </p:spPr>
        <p:txBody>
          <a:bodyPr wrap="square" rtlCol="0">
            <a:spAutoFit/>
          </a:bodyPr>
          <a:lstStyle/>
          <a:p>
            <a:br>
              <a:rPr lang="pl-PL" dirty="0"/>
            </a:br>
            <a:r>
              <a:rPr lang="pl-PL" sz="2000" dirty="0">
                <a:solidFill>
                  <a:schemeClr val="bg1"/>
                </a:solidFill>
                <a:latin typeface="Berlin Sans FB Demi" pitchFamily="34" charset="0"/>
              </a:rPr>
              <a:t>Arbeitslosigkeit</a:t>
            </a:r>
          </a:p>
        </p:txBody>
      </p:sp>
      <p:sp>
        <p:nvSpPr>
          <p:cNvPr id="12" name="pole tekstowe 11"/>
          <p:cNvSpPr txBox="1"/>
          <p:nvPr/>
        </p:nvSpPr>
        <p:spPr>
          <a:xfrm>
            <a:off x="142844" y="2214554"/>
            <a:ext cx="4000528" cy="2800767"/>
          </a:xfrm>
          <a:prstGeom prst="rect">
            <a:avLst/>
          </a:prstGeom>
          <a:noFill/>
        </p:spPr>
        <p:txBody>
          <a:bodyPr wrap="square" rtlCol="0">
            <a:spAutoFit/>
          </a:bodyPr>
          <a:lstStyle/>
          <a:p>
            <a:r>
              <a:rPr lang="de-DE" sz="1600" b="1" dirty="0"/>
              <a:t>Die ungünstige Situation auf dem Arbeitsmarkt erfordert:</a:t>
            </a:r>
            <a:endParaRPr lang="pl-PL" sz="1600" b="1" dirty="0"/>
          </a:p>
          <a:p>
            <a:endParaRPr lang="pl-PL" sz="1600" b="1" dirty="0"/>
          </a:p>
          <a:p>
            <a:r>
              <a:rPr lang="pl-PL" sz="1600" dirty="0"/>
              <a:t>-berufliche Aktivierung von Arbeitslosen,</a:t>
            </a:r>
          </a:p>
          <a:p>
            <a:endParaRPr lang="pl-PL" sz="1600" dirty="0"/>
          </a:p>
          <a:p>
            <a:r>
              <a:rPr lang="pl-PL" sz="1600" dirty="0"/>
              <a:t>-</a:t>
            </a:r>
            <a:r>
              <a:rPr lang="de-DE" sz="1600" dirty="0"/>
              <a:t>Steigerung der Produktivität der Streitkräfte</a:t>
            </a:r>
            <a:r>
              <a:rPr lang="pl-PL" sz="1600" dirty="0"/>
              <a:t>,</a:t>
            </a:r>
          </a:p>
          <a:p>
            <a:endParaRPr lang="pl-PL" sz="1600" dirty="0"/>
          </a:p>
          <a:p>
            <a:r>
              <a:rPr lang="pl-PL" sz="1600" dirty="0"/>
              <a:t>-</a:t>
            </a:r>
            <a:r>
              <a:rPr lang="de-DE" sz="1600" dirty="0"/>
              <a:t>Überprüfung der Arbeitsbereitschaft </a:t>
            </a:r>
            <a:endParaRPr lang="pl-PL" sz="1600" dirty="0"/>
          </a:p>
          <a:p>
            <a:r>
              <a:rPr lang="pl-PL" sz="1600" dirty="0"/>
              <a:t>   </a:t>
            </a:r>
            <a:r>
              <a:rPr lang="de-DE" sz="1600" dirty="0"/>
              <a:t>der Arbeitslosen</a:t>
            </a:r>
            <a:r>
              <a:rPr lang="pl-PL" sz="1600" dirty="0"/>
              <a:t>,</a:t>
            </a:r>
          </a:p>
          <a:p>
            <a:endParaRPr lang="pl-PL" sz="1600" dirty="0"/>
          </a:p>
          <a:p>
            <a:endParaRPr lang="pl-PL" sz="1600" dirty="0"/>
          </a:p>
        </p:txBody>
      </p:sp>
    </p:spTree>
  </p:cSld>
  <p:clrMapOvr>
    <a:masterClrMapping/>
  </p:clrMapOvr>
  <p:transition/>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TotalTime>
  <Words>650</Words>
  <Application>Microsoft Office PowerPoint</Application>
  <PresentationFormat>Pokaz na ekranie (4:3)</PresentationFormat>
  <Paragraphs>122</Paragraphs>
  <Slides>13</Slides>
  <Notes>0</Notes>
  <HiddenSlides>0</HiddenSlides>
  <MMClips>0</MMClips>
  <ScaleCrop>false</ScaleCrop>
  <HeadingPairs>
    <vt:vector size="6" baseType="variant">
      <vt:variant>
        <vt:lpstr>Używane czcionki</vt:lpstr>
      </vt:variant>
      <vt:variant>
        <vt:i4>9</vt:i4>
      </vt:variant>
      <vt:variant>
        <vt:lpstr>Motyw</vt:lpstr>
      </vt:variant>
      <vt:variant>
        <vt:i4>1</vt:i4>
      </vt:variant>
      <vt:variant>
        <vt:lpstr>Tytuły slajdów</vt:lpstr>
      </vt:variant>
      <vt:variant>
        <vt:i4>13</vt:i4>
      </vt:variant>
    </vt:vector>
  </HeadingPairs>
  <TitlesOfParts>
    <vt:vector size="23" baseType="lpstr">
      <vt:lpstr>Arial Unicode MS</vt:lpstr>
      <vt:lpstr>Arial</vt:lpstr>
      <vt:lpstr>Bahnschrift</vt:lpstr>
      <vt:lpstr>Berlin Sans FB Demi</vt:lpstr>
      <vt:lpstr>Calibri</vt:lpstr>
      <vt:lpstr>Calibri Light</vt:lpstr>
      <vt:lpstr>Courier New</vt:lpstr>
      <vt:lpstr>inherit</vt:lpstr>
      <vt:lpstr>Times New Roman</vt:lpstr>
      <vt:lpstr>Motyw pakietu Office</vt:lpstr>
      <vt:lpstr>Prezentacja programu PowerPoint</vt:lpstr>
      <vt:lpstr>Präsentationsplan: </vt:lpstr>
      <vt:lpstr>Was ist Arbeitslosigkeit?</vt:lpstr>
      <vt:lpstr>Arten von Arbeitslosigkeit- wegen Dauer</vt:lpstr>
      <vt:lpstr>Arten von Arbeitslosigkeit- auf Grund</vt:lpstr>
      <vt:lpstr> Andere Arten von Arbeitslosigkeit</vt:lpstr>
      <vt:lpstr>Arbeitslosenquote</vt:lpstr>
      <vt:lpstr>Prezentacja programu PowerPoint</vt:lpstr>
      <vt:lpstr>  Wie kann man der Arbeitslosigkeit entgegenwirken? </vt:lpstr>
      <vt:lpstr>Prezentacja programu PowerPoint</vt:lpstr>
      <vt:lpstr> Wörterbuch </vt:lpstr>
      <vt:lpstr> Quellen</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Admin</dc:creator>
  <cp:lastModifiedBy>Barbara Skoczyńska-Prokopowicz</cp:lastModifiedBy>
  <cp:revision>6</cp:revision>
  <dcterms:created xsi:type="dcterms:W3CDTF">2023-05-08T14:36:17Z</dcterms:created>
  <dcterms:modified xsi:type="dcterms:W3CDTF">2023-05-18T22:02:45Z</dcterms:modified>
</cp:coreProperties>
</file>