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66" r:id="rId5"/>
    <p:sldId id="258" r:id="rId6"/>
    <p:sldId id="263" r:id="rId7"/>
    <p:sldId id="268" r:id="rId8"/>
    <p:sldId id="259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udia%20-%20Marta\IV%20rok\I%20semestr\Niemiecki\verbraucherinsolven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latin typeface="+mj-lt"/>
              </a:rPr>
              <a:t>Verbraucherinsolvenz</a:t>
            </a:r>
            <a:r>
              <a:rPr lang="en-US" sz="4000" b="1" dirty="0">
                <a:latin typeface="+mj-lt"/>
              </a:rPr>
              <a:t> in </a:t>
            </a:r>
            <a:r>
              <a:rPr lang="en-US" sz="4000" b="1" dirty="0" err="1">
                <a:latin typeface="+mj-lt"/>
              </a:rPr>
              <a:t>Polen</a:t>
            </a:r>
            <a:r>
              <a:rPr lang="en-US" sz="4000" b="1" dirty="0">
                <a:latin typeface="+mj-lt"/>
              </a:rPr>
              <a:t> und Deutschland in den Jahren 2015-2022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Arkusz1!$A$10:$A$17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Arkusz1!$B$10:$B$17</c:f>
              <c:numCache>
                <c:formatCode>General</c:formatCode>
                <c:ptCount val="8"/>
                <c:pt idx="0">
                  <c:v>80220</c:v>
                </c:pt>
                <c:pt idx="1">
                  <c:v>77260</c:v>
                </c:pt>
                <c:pt idx="2">
                  <c:v>71960</c:v>
                </c:pt>
                <c:pt idx="3">
                  <c:v>67740</c:v>
                </c:pt>
                <c:pt idx="4">
                  <c:v>62810</c:v>
                </c:pt>
                <c:pt idx="5">
                  <c:v>42300</c:v>
                </c:pt>
                <c:pt idx="6">
                  <c:v>78920</c:v>
                </c:pt>
                <c:pt idx="7">
                  <c:v>65300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2-432B-92F4-CE54CD6EDDB1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Polen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Arkusz1!$A$10:$A$17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Arkusz1!$C$10:$C$17</c:f>
              <c:numCache>
                <c:formatCode>General</c:formatCode>
                <c:ptCount val="8"/>
                <c:pt idx="0">
                  <c:v>2112</c:v>
                </c:pt>
                <c:pt idx="1">
                  <c:v>4434</c:v>
                </c:pt>
                <c:pt idx="2">
                  <c:v>5535</c:v>
                </c:pt>
                <c:pt idx="3">
                  <c:v>6570</c:v>
                </c:pt>
                <c:pt idx="4">
                  <c:v>7944</c:v>
                </c:pt>
                <c:pt idx="5">
                  <c:v>13084</c:v>
                </c:pt>
                <c:pt idx="6">
                  <c:v>18205</c:v>
                </c:pt>
                <c:pt idx="7">
                  <c:v>15622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32-432B-92F4-CE54CD6ED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336256"/>
        <c:axId val="459382480"/>
      </c:barChart>
      <c:catAx>
        <c:axId val="15233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9382480"/>
        <c:crosses val="autoZero"/>
        <c:auto val="1"/>
        <c:lblAlgn val="ctr"/>
        <c:lblOffset val="100"/>
        <c:noMultiLvlLbl val="0"/>
      </c:catAx>
      <c:valAx>
        <c:axId val="45938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233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9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59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23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84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00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45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00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32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53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9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F6F116-2B31-4CAF-A3A5-F89574296A1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68BACB-01E4-464D-A42E-B6578830D7DD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1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zetaprawna.pl/wiadomosci/kraj/artykuly/8411201,dzien-flagi-rzeczypospolitej-polskiej-skad-wzielo-sie-swiet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90062-8ADC-1EB9-158C-E200D9E82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800" dirty="0" err="1"/>
              <a:t>Verbraucherinsolvenz</a:t>
            </a:r>
            <a:endParaRPr lang="pl-PL" sz="8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16DE9B6-877D-AF6E-D826-E445C8E8CDBA}"/>
              </a:ext>
            </a:extLst>
          </p:cNvPr>
          <p:cNvSpPr txBox="1"/>
          <p:nvPr/>
        </p:nvSpPr>
        <p:spPr>
          <a:xfrm>
            <a:off x="2887153" y="599313"/>
            <a:ext cx="711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2000" b="1" dirty="0">
                <a:ea typeface="+mj-lt"/>
                <a:cs typeface="+mj-lt"/>
              </a:rPr>
              <a:t>Universität Rzeszów</a:t>
            </a:r>
            <a:br>
              <a:rPr lang="de" sz="2000" b="1" dirty="0">
                <a:ea typeface="+mj-lt"/>
                <a:cs typeface="+mj-lt"/>
              </a:rPr>
            </a:br>
            <a:r>
              <a:rPr lang="de" sz="2000" b="1" dirty="0">
                <a:ea typeface="+mj-lt"/>
                <a:cs typeface="+mj-lt"/>
              </a:rPr>
              <a:t>Institut für Wirtschaft und Finanzen</a:t>
            </a:r>
            <a:r>
              <a:rPr lang="de" sz="2000" dirty="0">
                <a:ea typeface="+mj-lt"/>
                <a:cs typeface="+mj-lt"/>
              </a:rPr>
              <a:t> </a:t>
            </a: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3FC02F4-3777-DC73-50EF-0F19556D0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415" y="144920"/>
            <a:ext cx="1650522" cy="165052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10AFC83-9F0C-9D62-1916-08F6C215F71F}"/>
              </a:ext>
            </a:extLst>
          </p:cNvPr>
          <p:cNvSpPr txBox="1"/>
          <p:nvPr/>
        </p:nvSpPr>
        <p:spPr>
          <a:xfrm>
            <a:off x="1097280" y="4600575"/>
            <a:ext cx="1005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" sz="2000" b="1" dirty="0">
                <a:latin typeface="Calibri Light"/>
                <a:ea typeface="+mn-lt"/>
                <a:cs typeface="+mn-lt"/>
              </a:rPr>
              <a:t>Bearbeitet von:</a:t>
            </a:r>
            <a:r>
              <a:rPr lang="pl-PL" sz="2000" dirty="0">
                <a:latin typeface="Calibri Light"/>
                <a:ea typeface="+mn-lt"/>
                <a:cs typeface="+mn-lt"/>
              </a:rPr>
              <a:t> </a:t>
            </a:r>
            <a:endParaRPr lang="pl-PL" sz="2000" dirty="0">
              <a:latin typeface="Calibri Light"/>
              <a:cs typeface="Calibri Light"/>
            </a:endParaRPr>
          </a:p>
          <a:p>
            <a:pPr algn="r"/>
            <a:r>
              <a:rPr lang="de" sz="2000" b="1" dirty="0">
                <a:latin typeface="Calibri Light"/>
                <a:ea typeface="+mn-lt"/>
                <a:cs typeface="+mn-lt"/>
              </a:rPr>
              <a:t>                                            Marta Marciniec</a:t>
            </a:r>
            <a:br>
              <a:rPr lang="de" sz="2000" b="1" dirty="0">
                <a:latin typeface="Calibri Light"/>
                <a:ea typeface="+mn-lt"/>
                <a:cs typeface="+mn-lt"/>
              </a:rPr>
            </a:br>
            <a:r>
              <a:rPr lang="de" sz="2000" b="1" dirty="0">
                <a:latin typeface="Calibri Light"/>
                <a:ea typeface="+mn-lt"/>
                <a:cs typeface="+mn-lt"/>
              </a:rPr>
              <a:t> </a:t>
            </a:r>
            <a:r>
              <a:rPr lang="de" sz="2000" dirty="0">
                <a:latin typeface="Calibri Light"/>
                <a:ea typeface="+mn-lt"/>
                <a:cs typeface="+mn-lt"/>
              </a:rPr>
              <a:t>Studentin des </a:t>
            </a:r>
            <a:r>
              <a:rPr lang="pl-PL" sz="2000" dirty="0">
                <a:latin typeface="Calibri Light"/>
                <a:ea typeface="+mn-lt"/>
                <a:cs typeface="+mn-lt"/>
              </a:rPr>
              <a:t>1</a:t>
            </a:r>
            <a:r>
              <a:rPr lang="de" sz="2000" dirty="0">
                <a:latin typeface="Calibri Light"/>
                <a:ea typeface="+mn-lt"/>
                <a:cs typeface="+mn-lt"/>
              </a:rPr>
              <a:t>. Studienjahres (202</a:t>
            </a:r>
            <a:r>
              <a:rPr lang="pl-PL" sz="2000" dirty="0">
                <a:latin typeface="Calibri Light"/>
                <a:ea typeface="+mn-lt"/>
                <a:cs typeface="+mn-lt"/>
              </a:rPr>
              <a:t>2</a:t>
            </a:r>
            <a:r>
              <a:rPr lang="de" sz="2000" dirty="0">
                <a:latin typeface="Calibri Light"/>
                <a:ea typeface="+mn-lt"/>
                <a:cs typeface="+mn-lt"/>
              </a:rPr>
              <a:t>/202</a:t>
            </a:r>
            <a:r>
              <a:rPr lang="pl-PL" sz="2000" dirty="0">
                <a:latin typeface="Calibri Light"/>
                <a:ea typeface="+mn-lt"/>
                <a:cs typeface="+mn-lt"/>
              </a:rPr>
              <a:t>3</a:t>
            </a:r>
            <a:r>
              <a:rPr lang="de" sz="2000" dirty="0">
                <a:latin typeface="Calibri Light"/>
                <a:ea typeface="+mn-lt"/>
                <a:cs typeface="+mn-lt"/>
              </a:rPr>
              <a:t>)</a:t>
            </a:r>
            <a:br>
              <a:rPr lang="de" sz="2000" dirty="0">
                <a:latin typeface="Calibri Light"/>
                <a:ea typeface="+mn-lt"/>
                <a:cs typeface="+mn-lt"/>
              </a:rPr>
            </a:br>
            <a:r>
              <a:rPr lang="de" sz="2000" dirty="0">
                <a:latin typeface="Calibri Light"/>
                <a:ea typeface="+mn-lt"/>
                <a:cs typeface="+mn-lt"/>
              </a:rPr>
              <a:t>Studienfach: </a:t>
            </a:r>
            <a:r>
              <a:rPr lang="pl-PL" sz="2000" dirty="0" err="1">
                <a:latin typeface="Calibri Light"/>
                <a:ea typeface="+mn-lt"/>
                <a:cs typeface="+mn-lt"/>
              </a:rPr>
              <a:t>Finanz-und</a:t>
            </a:r>
            <a:r>
              <a:rPr lang="pl-PL" sz="2000" dirty="0">
                <a:latin typeface="Calibri Light"/>
                <a:ea typeface="+mn-lt"/>
                <a:cs typeface="+mn-lt"/>
              </a:rPr>
              <a:t> </a:t>
            </a:r>
            <a:r>
              <a:rPr lang="pl-PL" sz="2000" dirty="0" err="1">
                <a:latin typeface="Calibri Light"/>
                <a:ea typeface="+mn-lt"/>
                <a:cs typeface="+mn-lt"/>
              </a:rPr>
              <a:t>Rechnungswesen</a:t>
            </a:r>
            <a:endParaRPr lang="pl-PL" sz="2000" dirty="0">
              <a:latin typeface="Calibri Light"/>
              <a:ea typeface="+mn-lt"/>
              <a:cs typeface="+mn-lt"/>
            </a:endParaRPr>
          </a:p>
          <a:p>
            <a:pPr algn="r"/>
            <a:r>
              <a:rPr lang="de" sz="2000" dirty="0">
                <a:latin typeface="Calibri Light"/>
                <a:ea typeface="+mn-lt"/>
                <a:cs typeface="+mn-lt"/>
              </a:rPr>
              <a:t>Fachrichtung: </a:t>
            </a:r>
            <a:r>
              <a:rPr lang="pl-PL" sz="2000" dirty="0" err="1">
                <a:latin typeface="Calibri Light"/>
                <a:ea typeface="+mn-lt"/>
                <a:cs typeface="+mn-lt"/>
              </a:rPr>
              <a:t>Buchhaltung</a:t>
            </a:r>
            <a:r>
              <a:rPr lang="pl-PL" sz="2000" dirty="0">
                <a:latin typeface="Calibri Light"/>
                <a:ea typeface="+mn-lt"/>
                <a:cs typeface="+mn-lt"/>
              </a:rPr>
              <a:t> </a:t>
            </a:r>
            <a:r>
              <a:rPr lang="pl-PL" sz="2000" dirty="0" err="1">
                <a:latin typeface="Calibri Light"/>
                <a:ea typeface="+mn-lt"/>
                <a:cs typeface="+mn-lt"/>
              </a:rPr>
              <a:t>und</a:t>
            </a:r>
            <a:r>
              <a:rPr lang="pl-PL" sz="2000" dirty="0">
                <a:latin typeface="Calibri Light"/>
                <a:ea typeface="+mn-lt"/>
                <a:cs typeface="+mn-lt"/>
              </a:rPr>
              <a:t> </a:t>
            </a:r>
            <a:r>
              <a:rPr lang="pl-PL" sz="2000" dirty="0" err="1">
                <a:latin typeface="Calibri Light"/>
                <a:ea typeface="+mn-lt"/>
                <a:cs typeface="+mn-lt"/>
              </a:rPr>
              <a:t>Finanzprüfung</a:t>
            </a:r>
            <a:endParaRPr lang="de" sz="2000" b="1" dirty="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43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F4D7A-444A-2042-BFB2-A273AA7A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D15FDA-8A23-B94F-E6A9-92C83239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030" y="3131609"/>
            <a:ext cx="10058400" cy="1135591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err="1"/>
              <a:t>Danke</a:t>
            </a:r>
            <a:r>
              <a:rPr lang="pl-PL" sz="4800" b="1" dirty="0"/>
              <a:t> </a:t>
            </a:r>
            <a:r>
              <a:rPr lang="pl-PL" sz="4800" b="1" dirty="0" err="1"/>
              <a:t>für</a:t>
            </a:r>
            <a:r>
              <a:rPr lang="pl-PL" sz="4800" b="1" dirty="0"/>
              <a:t> </a:t>
            </a:r>
            <a:r>
              <a:rPr lang="pl-PL" sz="4800" b="1" dirty="0" err="1"/>
              <a:t>Ihre</a:t>
            </a:r>
            <a:r>
              <a:rPr lang="pl-PL" sz="4800" b="1" dirty="0"/>
              <a:t> </a:t>
            </a:r>
            <a:r>
              <a:rPr lang="pl-PL" sz="4800" b="1" dirty="0" err="1"/>
              <a:t>Aufmerksamkeit</a:t>
            </a:r>
            <a:r>
              <a:rPr lang="pl-PL" sz="4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417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ECF8E1-55E3-77EC-C0B4-F9846F65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b="1" dirty="0"/>
              <a:t>Agenda: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D33383-6DAA-FD84-53C0-7E4894BA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err="1"/>
              <a:t>Begriff</a:t>
            </a:r>
            <a:r>
              <a:rPr lang="pl-PL" sz="2400" dirty="0"/>
              <a:t> </a:t>
            </a:r>
            <a:r>
              <a:rPr lang="pl-PL" sz="2400" dirty="0" err="1"/>
              <a:t>Verbraucherinsolvenz</a:t>
            </a: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err="1"/>
              <a:t>Historische</a:t>
            </a:r>
            <a:r>
              <a:rPr lang="pl-PL" sz="2400" dirty="0"/>
              <a:t> </a:t>
            </a:r>
            <a:r>
              <a:rPr lang="pl-PL" sz="2400" dirty="0" err="1"/>
              <a:t>Umriss</a:t>
            </a: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de-DE" sz="2400" dirty="0"/>
              <a:t>Personen, die berechtigt sind, eine Verbraucherinsolvenz anzumelden</a:t>
            </a: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de-DE" sz="2400" dirty="0"/>
              <a:t>Vorteile der Verbraucherinsolvenz in Deutschland</a:t>
            </a: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err="1"/>
              <a:t>Nachteile</a:t>
            </a:r>
            <a:r>
              <a:rPr lang="de-DE" sz="2400" dirty="0"/>
              <a:t> der Verbraucherinsolvenz in Deutschland</a:t>
            </a: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de-DE" sz="2400" dirty="0"/>
              <a:t>Zahl der angemeldeten Verbraucherinsolvenzen in Polen und Deutschland</a:t>
            </a:r>
            <a:endParaRPr lang="pl-PL" sz="2400" dirty="0"/>
          </a:p>
        </p:txBody>
      </p:sp>
      <p:pic>
        <p:nvPicPr>
          <p:cNvPr id="1026" name="Picture 2" descr="Porządek Obrad Lista Wydarzeń Z Przypomnieniem Płaski Szablon Harmonogramu  Z Czasem Na Biznesplan Podsumowanie W Szkole Ważny Dokument Z Programem Na  Pokładzie Prezentacja Z Notatką Wektor - Stockowe grafiki wektorowe i więcej">
            <a:extLst>
              <a:ext uri="{FF2B5EF4-FFF2-40B4-BE49-F238E27FC236}">
                <a16:creationId xmlns:a16="http://schemas.microsoft.com/office/drawing/2014/main" id="{2B06337E-A7C2-127B-8F0A-BF6931E3A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r="5" b="7175"/>
          <a:stretch/>
        </p:blipFill>
        <p:spPr bwMode="auto">
          <a:xfrm>
            <a:off x="7552266" y="900242"/>
            <a:ext cx="4328159" cy="47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3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79B56F-4717-43B5-887A-44E8E59D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757" y="453034"/>
            <a:ext cx="6905243" cy="1255469"/>
          </a:xfrm>
        </p:spPr>
        <p:txBody>
          <a:bodyPr>
            <a:noAutofit/>
          </a:bodyPr>
          <a:lstStyle/>
          <a:p>
            <a:r>
              <a:rPr lang="pl-PL" b="1" dirty="0" err="1"/>
              <a:t>Verbraucherinsolvenz</a:t>
            </a:r>
            <a:r>
              <a:rPr lang="pl-PL" b="1" dirty="0"/>
              <a:t> - Definition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773139-28B2-FAFD-2931-AAEF59EF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940" y="2377045"/>
            <a:ext cx="6146310" cy="3274586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2400" dirty="0">
                <a:solidFill>
                  <a:schemeClr val="tx1"/>
                </a:solidFill>
              </a:rPr>
              <a:t>Verbraucherinsolvenz (umgangssprachlich Privatinsolvenz) ist die gerichtliche Schuldenregulierung bei zahlungsunfähigen natürlichen Personen. In diesem Fall wird das Verbraucherinsolvenzverfahren durchgeführt.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6B1A0A84-5F7C-9764-0224-6D612B5EE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r="11331"/>
          <a:stretch/>
        </p:blipFill>
        <p:spPr>
          <a:xfrm>
            <a:off x="1146521" y="679079"/>
            <a:ext cx="3778286" cy="518997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A3B57BF-4C75-A459-A55E-7620F5A0D5F9}"/>
              </a:ext>
            </a:extLst>
          </p:cNvPr>
          <p:cNvSpPr txBox="1"/>
          <p:nvPr/>
        </p:nvSpPr>
        <p:spPr>
          <a:xfrm>
            <a:off x="838200" y="6457890"/>
            <a:ext cx="11039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https://germania-inkasso.de/lexikon/verbraucherinsolvenz/</a:t>
            </a:r>
          </a:p>
          <a:p>
            <a:r>
              <a:rPr lang="pl-PL" sz="1000" dirty="0"/>
              <a:t>https://www.123rf.com/photo_62497160_rescue-concept-businessman-in-lifebelt-to-help-drowning.html</a:t>
            </a:r>
          </a:p>
        </p:txBody>
      </p:sp>
    </p:spTree>
    <p:extLst>
      <p:ext uri="{BB962C8B-B14F-4D97-AF65-F5344CB8AC3E}">
        <p14:creationId xmlns:p14="http://schemas.microsoft.com/office/powerpoint/2010/main" val="205711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ADB40F-C768-CF95-919D-40FA7F97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Historische</a:t>
            </a:r>
            <a:r>
              <a:rPr lang="pl-PL" b="1" dirty="0"/>
              <a:t> </a:t>
            </a:r>
            <a:r>
              <a:rPr lang="pl-PL" b="1" dirty="0" err="1"/>
              <a:t>Ansicht</a:t>
            </a:r>
            <a:endParaRPr lang="pl-PL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0F5ED50-AEB4-8BA5-B7AE-9A8E46857D28}"/>
              </a:ext>
            </a:extLst>
          </p:cNvPr>
          <p:cNvSpPr txBox="1"/>
          <p:nvPr/>
        </p:nvSpPr>
        <p:spPr>
          <a:xfrm>
            <a:off x="1544002" y="5909628"/>
            <a:ext cx="3434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Ab 1999 </a:t>
            </a:r>
            <a:r>
              <a:rPr lang="de-DE" sz="2400" dirty="0"/>
              <a:t>– Deutschland</a:t>
            </a:r>
            <a:endParaRPr lang="pl-PL" sz="2400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B547E6-D57A-150A-AADD-B9B24596F46D}"/>
              </a:ext>
            </a:extLst>
          </p:cNvPr>
          <p:cNvSpPr txBox="1"/>
          <p:nvPr/>
        </p:nvSpPr>
        <p:spPr>
          <a:xfrm>
            <a:off x="7292975" y="5909628"/>
            <a:ext cx="404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Ab 31. </a:t>
            </a:r>
            <a:r>
              <a:rPr lang="de-DE" sz="2400" dirty="0"/>
              <a:t>März 2009</a:t>
            </a:r>
            <a:r>
              <a:rPr lang="pl-PL" sz="2400" dirty="0"/>
              <a:t> - Polen </a:t>
            </a:r>
          </a:p>
        </p:txBody>
      </p:sp>
      <p:pic>
        <p:nvPicPr>
          <p:cNvPr id="11" name="Obraz 10" descr="Obraz zawierający flaga, chmura, niebo, na wolnym powietrzu&#10;&#10;Opis wygenerowany automatycznie">
            <a:extLst>
              <a:ext uri="{FF2B5EF4-FFF2-40B4-BE49-F238E27FC236}">
                <a16:creationId xmlns:a16="http://schemas.microsoft.com/office/drawing/2014/main" id="{63E55456-ADE4-0C8D-AE02-0C622C7FA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0" t="-214" r="12911" b="214"/>
          <a:stretch/>
        </p:blipFill>
        <p:spPr>
          <a:xfrm>
            <a:off x="6919597" y="1886903"/>
            <a:ext cx="4022725" cy="402272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9EF8128-D350-4869-3E74-6A53DCB61449}"/>
              </a:ext>
            </a:extLst>
          </p:cNvPr>
          <p:cNvSpPr txBox="1"/>
          <p:nvPr/>
        </p:nvSpPr>
        <p:spPr>
          <a:xfrm>
            <a:off x="803910" y="6278960"/>
            <a:ext cx="105841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https://www.verbraucherzentrale.nrw/wissen/geld-versicherungen/kredit-schulden-insolvenz/privatinsolvenz-in-nrw-rueckblick-auf-20-jahre-insolvenzordnung-39749</a:t>
            </a:r>
          </a:p>
          <a:p>
            <a:r>
              <a:rPr lang="pl-PL" sz="1000" dirty="0"/>
              <a:t>https://justynaniemiecki.pl/flaga-niemiec-co-oznaczaja-kolory-niewole-bitwe-wolnosc/</a:t>
            </a:r>
          </a:p>
          <a:p>
            <a:r>
              <a:rPr lang="pl-PL" sz="1000" dirty="0"/>
              <a:t>https://www.gazetaprawna.pl/wiadomosci/kraj/artykuly/8411201,dzien-flagi-rzeczypospolitej-polskiej-skad-wzielo-sie-swieto.html</a:t>
            </a:r>
          </a:p>
          <a:p>
            <a:endParaRPr lang="pl-PL" sz="1000" dirty="0"/>
          </a:p>
          <a:p>
            <a:endParaRPr lang="pl-PL" sz="1000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D74D8071-C466-90E7-72C9-DA88CF508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38" name="Picture 14" descr="Flaga Niemiec - co oznaczają kolory ? Niewolę, bitwę, wolność">
            <a:extLst>
              <a:ext uri="{FF2B5EF4-FFF2-40B4-BE49-F238E27FC236}">
                <a16:creationId xmlns:a16="http://schemas.microsoft.com/office/drawing/2014/main" id="{F12F3313-103F-80A5-0BBF-AF7EE1B38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6" b="4330"/>
          <a:stretch/>
        </p:blipFill>
        <p:spPr bwMode="auto">
          <a:xfrm>
            <a:off x="1249679" y="1886903"/>
            <a:ext cx="4022725" cy="39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6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2FBB91-75AF-DB7A-CF38-7CA620D9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683" y="748157"/>
            <a:ext cx="7219949" cy="1450757"/>
          </a:xfrm>
        </p:spPr>
        <p:txBody>
          <a:bodyPr>
            <a:noAutofit/>
          </a:bodyPr>
          <a:lstStyle/>
          <a:p>
            <a:r>
              <a:rPr lang="de-DE" b="1" i="0" dirty="0">
                <a:effectLst/>
              </a:rPr>
              <a:t>Wer darf einen Verbraucherinsolvenzantrag stellen?</a:t>
            </a:r>
            <a:endParaRPr lang="pl-PL" dirty="0"/>
          </a:p>
        </p:txBody>
      </p:sp>
      <p:pic>
        <p:nvPicPr>
          <p:cNvPr id="7" name="Obraz 6" descr="Obraz zawierający osoba, dokument&#10;&#10;Opis wygenerowany automatycznie">
            <a:extLst>
              <a:ext uri="{FF2B5EF4-FFF2-40B4-BE49-F238E27FC236}">
                <a16:creationId xmlns:a16="http://schemas.microsoft.com/office/drawing/2014/main" id="{9F347586-827C-F955-8CB7-F31E8E95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3" r="31789" b="-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AC1959-E1B4-50E2-B5EF-846F616FE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b="0" i="0" dirty="0">
                <a:effectLst/>
              </a:rPr>
              <a:t> </a:t>
            </a:r>
            <a:r>
              <a:rPr lang="pl-PL" sz="2400" b="0" i="0" dirty="0" err="1">
                <a:effectLst/>
              </a:rPr>
              <a:t>Arbeitnehmer</a:t>
            </a:r>
            <a:r>
              <a:rPr lang="pl-PL" sz="2400" b="0" i="0" dirty="0">
                <a:effectLst/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0" i="0" dirty="0">
                <a:effectLst/>
              </a:rPr>
              <a:t> </a:t>
            </a:r>
            <a:r>
              <a:rPr lang="pl-PL" sz="2400" b="0" i="0" dirty="0" err="1">
                <a:effectLst/>
              </a:rPr>
              <a:t>Geringverdienende</a:t>
            </a:r>
            <a:r>
              <a:rPr lang="pl-PL" sz="2400" b="0" i="0" dirty="0">
                <a:effectLst/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0" i="0" dirty="0">
                <a:effectLst/>
              </a:rPr>
              <a:t> </a:t>
            </a:r>
            <a:r>
              <a:rPr lang="pl-PL" sz="2400" b="0" i="0" dirty="0" err="1">
                <a:effectLst/>
              </a:rPr>
              <a:t>Rentner</a:t>
            </a:r>
            <a:endParaRPr lang="pl-PL" sz="2400" b="0" i="0" dirty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0" i="0" dirty="0">
                <a:effectLst/>
              </a:rPr>
              <a:t> </a:t>
            </a:r>
            <a:r>
              <a:rPr lang="pl-PL" sz="2400" b="0" i="0" dirty="0" err="1">
                <a:effectLst/>
              </a:rPr>
              <a:t>Bezieher</a:t>
            </a:r>
            <a:r>
              <a:rPr lang="pl-PL" sz="2400" b="0" i="0" dirty="0">
                <a:effectLst/>
              </a:rPr>
              <a:t> von </a:t>
            </a:r>
            <a:r>
              <a:rPr lang="pl-PL" sz="2400" b="0" i="0" dirty="0" err="1">
                <a:effectLst/>
              </a:rPr>
              <a:t>Arbeitslosengeld</a:t>
            </a:r>
            <a:endParaRPr lang="pl-PL" sz="2400" b="0" i="0" dirty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de-DE" sz="2400" dirty="0"/>
              <a:t>Personen, die zuvor selbstständig waren (unter bestimmten Voraussetzungen)</a:t>
            </a:r>
            <a:endParaRPr lang="pl-PL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02DD085-C3AA-CF42-A18A-9572818527A1}"/>
              </a:ext>
            </a:extLst>
          </p:cNvPr>
          <p:cNvSpPr txBox="1"/>
          <p:nvPr/>
        </p:nvSpPr>
        <p:spPr>
          <a:xfrm>
            <a:off x="710292" y="6548251"/>
            <a:ext cx="647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http://www.krb.edu.pl/jak-wypelnic-wniosek-o-dotacje-z-urzedu-pracy/</a:t>
            </a:r>
          </a:p>
        </p:txBody>
      </p:sp>
    </p:spTree>
    <p:extLst>
      <p:ext uri="{BB962C8B-B14F-4D97-AF65-F5344CB8AC3E}">
        <p14:creationId xmlns:p14="http://schemas.microsoft.com/office/powerpoint/2010/main" val="154234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5EF05-8DCE-DE5A-D22A-81AE69DF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Vorteile der Verbraucherinsolvenz in Deutschland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81D465-3F0D-1700-F3BC-D108CE623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45040"/>
            <a:ext cx="5029200" cy="3021119"/>
          </a:xfrm>
        </p:spPr>
        <p:txBody>
          <a:bodyPr>
            <a:normAutofit/>
          </a:bodyPr>
          <a:lstStyle/>
          <a:p>
            <a:r>
              <a:rPr lang="pl-PL" sz="2400" dirty="0" err="1"/>
              <a:t>Vorteile</a:t>
            </a:r>
            <a:r>
              <a:rPr lang="pl-PL" sz="24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Chance </a:t>
            </a:r>
            <a:r>
              <a:rPr lang="pl-PL" sz="2400" dirty="0" err="1"/>
              <a:t>auf</a:t>
            </a:r>
            <a:r>
              <a:rPr lang="pl-PL" sz="2400" dirty="0"/>
              <a:t> </a:t>
            </a:r>
            <a:r>
              <a:rPr lang="pl-PL" sz="2400" dirty="0" err="1"/>
              <a:t>Neuanfang</a:t>
            </a: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err="1"/>
              <a:t>Schuldenfrei</a:t>
            </a:r>
            <a:endParaRPr lang="de-DE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de-DE" sz="2400" dirty="0"/>
              <a:t>Ende der Gerichtsvollzieherbesuche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de-DE" sz="2400" dirty="0"/>
              <a:t>keine Probleme mit Gläubigern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DFB1E7A-26A2-6743-2734-4270807A0D14}"/>
              </a:ext>
            </a:extLst>
          </p:cNvPr>
          <p:cNvSpPr txBox="1"/>
          <p:nvPr/>
        </p:nvSpPr>
        <p:spPr>
          <a:xfrm>
            <a:off x="811530" y="6457890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https://polskiobserwator.de/osiedlenie-sie/jak-oglosic-upadlosc-konsumencka-w-niemczech-2022-rok/#h-zalety-i-wady-upadlosci-konsumenckiej-w-niemczech</a:t>
            </a:r>
          </a:p>
          <a:p>
            <a:r>
              <a:rPr lang="pl-PL" sz="1000" dirty="0"/>
              <a:t>https://www.talerbox.com/privatinsolvenz-einfach-erklart-lohnt-es-sich-oder-finger-davon-lassen/</a:t>
            </a:r>
          </a:p>
        </p:txBody>
      </p:sp>
      <p:pic>
        <p:nvPicPr>
          <p:cNvPr id="6" name="Grafika 5" descr="Znaczek — obserwuj z wypełnieniem pełnym">
            <a:extLst>
              <a:ext uri="{FF2B5EF4-FFF2-40B4-BE49-F238E27FC236}">
                <a16:creationId xmlns:a16="http://schemas.microsoft.com/office/drawing/2014/main" id="{8590B21B-C3BF-050C-EC59-5EA4C455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9929" y="1782603"/>
            <a:ext cx="3960495" cy="394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0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F13508-457F-FEBC-1D06-3E320C36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Nach</a:t>
            </a:r>
            <a:r>
              <a:rPr lang="de-DE" b="1" dirty="0"/>
              <a:t>teile der Verbraucherinsolvenz in Deutschland</a:t>
            </a:r>
            <a:endParaRPr lang="pl-PL" b="1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44DCEFFF-8683-2055-357A-BFAFDAE17C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2103438"/>
            <a:ext cx="10058400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err="1"/>
              <a:t>Nachteile</a:t>
            </a:r>
            <a:r>
              <a:rPr lang="pl-PL" sz="2400" dirty="0"/>
              <a:t>:</a:t>
            </a:r>
            <a:endParaRPr lang="de-DE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de-DE" sz="2400" dirty="0"/>
              <a:t>Arbeitgeber </a:t>
            </a:r>
            <a:r>
              <a:rPr lang="de-DE" sz="2400" dirty="0" err="1"/>
              <a:t>erhällt</a:t>
            </a:r>
            <a:r>
              <a:rPr lang="de-DE" sz="2400" dirty="0"/>
              <a:t> Kenntnis </a:t>
            </a: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err="1"/>
              <a:t>Pfändung</a:t>
            </a:r>
            <a:r>
              <a:rPr lang="pl-PL" sz="2400" dirty="0"/>
              <a:t> des </a:t>
            </a:r>
            <a:r>
              <a:rPr lang="pl-PL" sz="2400" dirty="0" err="1"/>
              <a:t>Einkommen</a:t>
            </a: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de-DE" sz="2400" dirty="0"/>
              <a:t>lange Dauer </a:t>
            </a:r>
            <a:r>
              <a:rPr lang="pl-PL" sz="2400" dirty="0"/>
              <a:t>der </a:t>
            </a:r>
            <a:r>
              <a:rPr lang="pl-PL" sz="2400" dirty="0" err="1"/>
              <a:t>Insolvenz</a:t>
            </a: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err="1"/>
              <a:t>eingeschr</a:t>
            </a:r>
            <a:r>
              <a:rPr lang="de-DE" sz="2400" dirty="0"/>
              <a:t>ä</a:t>
            </a:r>
            <a:r>
              <a:rPr lang="pl-PL" sz="2400" dirty="0" err="1"/>
              <a:t>nker</a:t>
            </a:r>
            <a:r>
              <a:rPr lang="pl-PL" sz="2400" dirty="0"/>
              <a:t> Konsum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de-DE" sz="2400" dirty="0"/>
              <a:t>Kosten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de-DE" sz="2400" dirty="0"/>
              <a:t>Schwierigkeiten beim Wohnungswechsel</a:t>
            </a:r>
            <a:endParaRPr lang="pl-PL" sz="2400" dirty="0"/>
          </a:p>
          <a:p>
            <a:endParaRPr lang="pl-PL" dirty="0"/>
          </a:p>
        </p:txBody>
      </p:sp>
      <p:pic>
        <p:nvPicPr>
          <p:cNvPr id="5" name="Grafika 4" descr="Znaczek — przestań obserwować z wypełnieniem pełnym">
            <a:extLst>
              <a:ext uri="{FF2B5EF4-FFF2-40B4-BE49-F238E27FC236}">
                <a16:creationId xmlns:a16="http://schemas.microsoft.com/office/drawing/2014/main" id="{29DE3585-DB80-B4E6-1826-2AA963CE7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280" y="1525693"/>
            <a:ext cx="4343400" cy="43434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29E6CE2-6146-0110-1BF9-BEC5D8B6302E}"/>
              </a:ext>
            </a:extLst>
          </p:cNvPr>
          <p:cNvSpPr txBox="1"/>
          <p:nvPr/>
        </p:nvSpPr>
        <p:spPr>
          <a:xfrm>
            <a:off x="944880" y="6371342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https://polskiobserwator.de/osiedlenie-sie/jak-oglosic-upadlosc-konsumencka-w-niemczech-2022-rok/#h-zalety-i-wady-upadlosci-konsumenckiej-w-niemczech</a:t>
            </a:r>
          </a:p>
          <a:p>
            <a:r>
              <a:rPr lang="pl-PL" sz="1000" dirty="0"/>
              <a:t>https://www.talerbox.com/privatinsolvenz-einfach-erklart-lohnt-es-sich-oder-finger-davon-lassen/</a:t>
            </a:r>
          </a:p>
        </p:txBody>
      </p:sp>
    </p:spTree>
    <p:extLst>
      <p:ext uri="{BB962C8B-B14F-4D97-AF65-F5344CB8AC3E}">
        <p14:creationId xmlns:p14="http://schemas.microsoft.com/office/powerpoint/2010/main" val="55756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AA81CC-B274-78C5-536A-55F6CB0E2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C6211D9-14C8-A01D-EF3A-23D1D5D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DDE13856-6DEA-B589-F1A0-CC9F2A7D6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106026"/>
              </p:ext>
            </p:extLst>
          </p:nvPr>
        </p:nvGraphicFramePr>
        <p:xfrm>
          <a:off x="1112521" y="145593"/>
          <a:ext cx="10561320" cy="618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20FF2C62-A8C5-9327-5252-2A569171313B}"/>
              </a:ext>
            </a:extLst>
          </p:cNvPr>
          <p:cNvSpPr txBox="1"/>
          <p:nvPr/>
        </p:nvSpPr>
        <p:spPr>
          <a:xfrm>
            <a:off x="973455" y="6420864"/>
            <a:ext cx="993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https://de.statista.com/statistik/daten/studie/2454/umfrage/verbraucherinsolvenzen/</a:t>
            </a:r>
            <a:r>
              <a:rPr lang="pl-PL" sz="1000" dirty="0"/>
              <a:t> </a:t>
            </a:r>
          </a:p>
          <a:p>
            <a:r>
              <a:rPr lang="pl-PL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https://www.bankier.pl/wiadomosc/Liczba-upadlosci-konsumenckich-w-2022-roku-8469769.html</a:t>
            </a:r>
            <a:r>
              <a:rPr lang="pl-PL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34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4720BF-3109-2B8A-2563-7BEEEFA2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Quellen</a:t>
            </a:r>
            <a:r>
              <a:rPr lang="pl-PL" b="1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B0C7F2-DCBA-83AD-2430-A8A646A5B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63440"/>
          </a:xfrm>
        </p:spPr>
        <p:txBody>
          <a:bodyPr>
            <a:normAutofit fontScale="32500" lnSpcReduction="20000"/>
          </a:bodyPr>
          <a:lstStyle/>
          <a:p>
            <a:r>
              <a:rPr lang="pl-PL" sz="5000" dirty="0"/>
              <a:t>https://germania-inkasso.de/lexikon/verbraucherinsolvenz/</a:t>
            </a:r>
          </a:p>
          <a:p>
            <a:r>
              <a:rPr lang="pl-PL" sz="5000" dirty="0"/>
              <a:t>https://www.123rf.com/photo_62497160_rescue-concept-businessman-in-lifebelt-to-help-drowning.html</a:t>
            </a:r>
          </a:p>
          <a:p>
            <a:r>
              <a:rPr lang="pl-PL" sz="5000" dirty="0"/>
              <a:t>https://www.schuldenanalyse-kostenlos.de/c/zahlungsunfaehigkeit/#definition</a:t>
            </a:r>
          </a:p>
          <a:p>
            <a:r>
              <a:rPr lang="pl-PL" sz="5000" dirty="0"/>
              <a:t>https://biznes.interia.pl/firma/news-sposoby-na-trudnych-niewyplacalnych-dluznikow,nId,4173564</a:t>
            </a:r>
          </a:p>
          <a:p>
            <a:r>
              <a:rPr lang="pl-PL" sz="5000" dirty="0"/>
              <a:t>https://www.verbraucherzentrale.nrw/wissen/geld-versicherungen/kredit-schulden-insolvenz/privatinsolvenz-in-nrw-rueckblick-auf-20-jahre-insolvenzordnung-39749</a:t>
            </a:r>
          </a:p>
          <a:p>
            <a:r>
              <a:rPr lang="pl-PL" sz="5000" dirty="0"/>
              <a:t>https://justynaniemiecki.pl/flaga-niemiec-co-oznaczaja-kolory-niewole-bitwe-wolnosc/</a:t>
            </a:r>
            <a:endParaRPr lang="pl-PL" sz="5000" dirty="0">
              <a:hlinkClick r:id="rId2"/>
            </a:endParaRPr>
          </a:p>
          <a:p>
            <a:r>
              <a:rPr lang="pl-PL" sz="5000" dirty="0"/>
              <a:t>https://www.gazetaprawna.pl/wiadomosci/kraj/artykuly/8411201,dzien-flagi-rzeczypospolitej-polskiej-skad-wzielo-sie-swieto.html</a:t>
            </a:r>
          </a:p>
          <a:p>
            <a:r>
              <a:rPr lang="pl-PL" sz="5000" dirty="0"/>
              <a:t>http://www.krb.edu.pl/jak-wypelnic-wniosek-o-dotacje-z-urzedu-pracy/</a:t>
            </a:r>
          </a:p>
          <a:p>
            <a:r>
              <a:rPr lang="pl-PL" sz="5000" dirty="0"/>
              <a:t>https://polskiobserwator.de/osiedlenie-sie/jak-oglosic-upadlosc-konsumencka-w-niemczech-2022-rok/#h-zalety-i-wady-upadlosci-konsumenckiej-w-niemczech</a:t>
            </a:r>
          </a:p>
          <a:p>
            <a:r>
              <a:rPr lang="pl-PL" sz="5000" dirty="0"/>
              <a:t>https://www.talerbox.com/privatinsolvenz-einfach-erklart-lohnt-es-sich-oder-finger-davon-lassen/</a:t>
            </a:r>
          </a:p>
          <a:p>
            <a:r>
              <a:rPr lang="pl-PL" sz="5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https://www.bankier.pl/wiadomosc/Liczba-upadlosci-konsumenckich-w-2022-roku-8469769.html</a:t>
            </a:r>
            <a:r>
              <a:rPr lang="pl-PL" sz="5000" dirty="0"/>
              <a:t> </a:t>
            </a:r>
          </a:p>
          <a:p>
            <a:r>
              <a:rPr lang="pl-PL" sz="5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https://de.statista.com/statistik/daten/studie/2454/umfrage/verbraucherinsolvenzen/</a:t>
            </a:r>
            <a:r>
              <a:rPr lang="pl-PL" sz="5000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13496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334</TotalTime>
  <Words>531</Words>
  <Application>Microsoft Office PowerPoint</Application>
  <PresentationFormat>Panoramiczny</PresentationFormat>
  <Paragraphs>65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Retrospekcja</vt:lpstr>
      <vt:lpstr>Verbraucherinsolvenz</vt:lpstr>
      <vt:lpstr>Agenda:</vt:lpstr>
      <vt:lpstr>Verbraucherinsolvenz - Definition</vt:lpstr>
      <vt:lpstr>Historische Ansicht</vt:lpstr>
      <vt:lpstr>Wer darf einen Verbraucherinsolvenzantrag stellen?</vt:lpstr>
      <vt:lpstr>Vorteile der Verbraucherinsolvenz in Deutschland</vt:lpstr>
      <vt:lpstr>Nachteile der Verbraucherinsolvenz in Deutschland</vt:lpstr>
      <vt:lpstr>Prezentacja programu PowerPoint</vt:lpstr>
      <vt:lpstr>Quellen: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Verbraucherinsolvenz</dc:title>
  <dc:creator>Marta Marciniec</dc:creator>
  <cp:lastModifiedBy>Marta Marciniec</cp:lastModifiedBy>
  <cp:revision>12</cp:revision>
  <dcterms:created xsi:type="dcterms:W3CDTF">2023-04-06T16:34:01Z</dcterms:created>
  <dcterms:modified xsi:type="dcterms:W3CDTF">2023-05-15T13:25:51Z</dcterms:modified>
</cp:coreProperties>
</file>