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2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71" r:id="rId13"/>
    <p:sldId id="270" r:id="rId14"/>
    <p:sldId id="275" r:id="rId15"/>
    <p:sldId id="276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72E7C-DE56-3AA7-2EBB-DAECAC96BFCC}" v="47" dt="2023-02-16T22:22:31.008"/>
    <p1510:client id="{126B6887-EF80-DC95-F0AF-1EE58B6A5863}" v="67" dt="2023-02-15T11:21:31.024"/>
    <p1510:client id="{174537FD-E91C-47AB-8225-2CF9C27178A4}" v="122" dt="2023-02-15T10:24:40.841"/>
    <p1510:client id="{3C707200-B04A-30C2-8949-3846088BD2FD}" v="33" dt="2023-02-15T10:27:18.524"/>
    <p1510:client id="{4ABC21FA-C8C1-8DFA-EE18-9193CB155DE4}" v="38" dt="2023-02-15T11:34:46.491"/>
    <p1510:client id="{52C5DBB3-D9EA-7455-469C-1217A56CA604}" v="14" dt="2023-02-15T10:48:59.628"/>
    <p1510:client id="{544A7FF5-D685-44F2-8EBC-E693978DFF9E}" v="18" dt="2023-02-15T10:38:24.869"/>
    <p1510:client id="{580D5157-6886-D94B-1937-0B18F2069387}" v="40" dt="2023-02-16T18:53:22.627"/>
    <p1510:client id="{5C75DC5B-95EA-FA1C-BA5C-7432645F6490}" v="101" dt="2023-02-16T21:40:15.041"/>
    <p1510:client id="{7E6CCD0C-D6D7-14E4-4D55-79779C9EBF3D}" v="5" dt="2023-02-17T11:12:16.130"/>
    <p1510:client id="{81A6B2E1-DE09-CE33-EE4B-72A9DFA3E221}" v="37" dt="2023-02-16T21:26:42.939"/>
    <p1510:client id="{8280B63D-8D23-6803-8689-12795E8348CA}" v="84" dt="2023-02-15T11:58:11.925"/>
    <p1510:client id="{9947DEA3-D243-246E-9177-215B79A4E858}" v="127" dt="2023-02-16T22:12:49.837"/>
    <p1510:client id="{E20F19D5-A8F0-C622-452B-EC5573541ED8}" v="28" dt="2023-02-15T10:46:45.521"/>
    <p1510:client id="{FF2C8E76-12F0-30E6-7B9F-8EFB9E8E7223}" v="13" dt="2023-02-16T19:19:56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A42B4-1860-43B7-A708-9B0FA7EE8AD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BB709D2-2AEA-438C-92E4-F40719EAD9A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- Inflation </a:t>
          </a:r>
          <a:endParaRPr lang="en-US"/>
        </a:p>
      </dgm:t>
    </dgm:pt>
    <dgm:pt modelId="{868CFE14-B795-4817-A65F-0535AE9A7E0A}" type="parTrans" cxnId="{0DED5DBB-7C49-49E5-BAEF-738B29DE8E4B}">
      <dgm:prSet/>
      <dgm:spPr/>
      <dgm:t>
        <a:bodyPr/>
        <a:lstStyle/>
        <a:p>
          <a:endParaRPr lang="en-US"/>
        </a:p>
      </dgm:t>
    </dgm:pt>
    <dgm:pt modelId="{4B10ACD0-173C-418C-B4A4-72425580B46F}" type="sibTrans" cxnId="{0DED5DBB-7C49-49E5-BAEF-738B29DE8E4B}">
      <dgm:prSet/>
      <dgm:spPr/>
      <dgm:t>
        <a:bodyPr/>
        <a:lstStyle/>
        <a:p>
          <a:endParaRPr lang="en-US"/>
        </a:p>
      </dgm:t>
    </dgm:pt>
    <dgm:pt modelId="{FA873F65-A9E6-483F-8CAD-77C01DAFA4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- Arbeitslosigkeit </a:t>
          </a:r>
          <a:endParaRPr lang="en-US"/>
        </a:p>
      </dgm:t>
    </dgm:pt>
    <dgm:pt modelId="{387325EC-BDBF-4FFB-B148-C56B2863851C}" type="parTrans" cxnId="{0441C7B7-FD88-4993-A8E6-5C53844E09C4}">
      <dgm:prSet/>
      <dgm:spPr/>
      <dgm:t>
        <a:bodyPr/>
        <a:lstStyle/>
        <a:p>
          <a:endParaRPr lang="en-US"/>
        </a:p>
      </dgm:t>
    </dgm:pt>
    <dgm:pt modelId="{23681F0A-668E-4F86-B6D8-11E810A7CA5F}" type="sibTrans" cxnId="{0441C7B7-FD88-4993-A8E6-5C53844E09C4}">
      <dgm:prSet/>
      <dgm:spPr/>
      <dgm:t>
        <a:bodyPr/>
        <a:lstStyle/>
        <a:p>
          <a:endParaRPr lang="en-US"/>
        </a:p>
      </dgm:t>
    </dgm:pt>
    <dgm:pt modelId="{B5D4CB96-5238-432D-AB9E-971C964625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- das Wohlstandsniveau der Gesellschaft </a:t>
          </a:r>
          <a:endParaRPr lang="en-US"/>
        </a:p>
      </dgm:t>
    </dgm:pt>
    <dgm:pt modelId="{0C7D859B-0D60-4FF7-B288-4397F5EEF28D}" type="parTrans" cxnId="{D48AC3C6-62BC-4C53-BB42-C091036A1BB3}">
      <dgm:prSet/>
      <dgm:spPr/>
      <dgm:t>
        <a:bodyPr/>
        <a:lstStyle/>
        <a:p>
          <a:endParaRPr lang="en-US"/>
        </a:p>
      </dgm:t>
    </dgm:pt>
    <dgm:pt modelId="{86B379C3-38AC-463E-ABF4-FDC9BFC8E98C}" type="sibTrans" cxnId="{D48AC3C6-62BC-4C53-BB42-C091036A1BB3}">
      <dgm:prSet/>
      <dgm:spPr/>
      <dgm:t>
        <a:bodyPr/>
        <a:lstStyle/>
        <a:p>
          <a:endParaRPr lang="en-US"/>
        </a:p>
      </dgm:t>
    </dgm:pt>
    <dgm:pt modelId="{DE4CEE5F-0C1B-4731-BFF2-4F1F2B93B5F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- BIP-Dynamik</a:t>
          </a:r>
          <a:endParaRPr lang="en-US"/>
        </a:p>
      </dgm:t>
    </dgm:pt>
    <dgm:pt modelId="{D7136568-4846-495F-8092-924D8512D785}" type="parTrans" cxnId="{73B766E2-E6C9-40C4-903C-7415AE30A8D7}">
      <dgm:prSet/>
      <dgm:spPr/>
      <dgm:t>
        <a:bodyPr/>
        <a:lstStyle/>
        <a:p>
          <a:endParaRPr lang="en-US"/>
        </a:p>
      </dgm:t>
    </dgm:pt>
    <dgm:pt modelId="{2838AD57-585F-485A-8DE9-4BC00CD0406A}" type="sibTrans" cxnId="{73B766E2-E6C9-40C4-903C-7415AE30A8D7}">
      <dgm:prSet/>
      <dgm:spPr/>
      <dgm:t>
        <a:bodyPr/>
        <a:lstStyle/>
        <a:p>
          <a:endParaRPr lang="en-US"/>
        </a:p>
      </dgm:t>
    </dgm:pt>
    <dgm:pt modelId="{1CEF32A3-F544-4954-90F4-7AC7F861961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- Export- und Importvolumen</a:t>
          </a:r>
          <a:endParaRPr lang="en-US"/>
        </a:p>
      </dgm:t>
    </dgm:pt>
    <dgm:pt modelId="{7337499E-AE95-4B1B-A94E-D8915CBE7D64}" type="parTrans" cxnId="{03FFD490-4E3B-4200-B703-2261F6A64C8F}">
      <dgm:prSet/>
      <dgm:spPr/>
      <dgm:t>
        <a:bodyPr/>
        <a:lstStyle/>
        <a:p>
          <a:endParaRPr lang="en-US"/>
        </a:p>
      </dgm:t>
    </dgm:pt>
    <dgm:pt modelId="{73AEDD80-D787-496C-AC9D-0964E292E5B5}" type="sibTrans" cxnId="{03FFD490-4E3B-4200-B703-2261F6A64C8F}">
      <dgm:prSet/>
      <dgm:spPr/>
      <dgm:t>
        <a:bodyPr/>
        <a:lstStyle/>
        <a:p>
          <a:endParaRPr lang="en-US"/>
        </a:p>
      </dgm:t>
    </dgm:pt>
    <dgm:pt modelId="{AC6F8FBB-8D84-4AA8-9347-455282C31B90}" type="pres">
      <dgm:prSet presAssocID="{CC5A42B4-1860-43B7-A708-9B0FA7EE8AD5}" presName="root" presStyleCnt="0">
        <dgm:presLayoutVars>
          <dgm:dir/>
          <dgm:resizeHandles val="exact"/>
        </dgm:presLayoutVars>
      </dgm:prSet>
      <dgm:spPr/>
    </dgm:pt>
    <dgm:pt modelId="{317B8E82-6772-4AB3-9E6F-36B388A85863}" type="pres">
      <dgm:prSet presAssocID="{EBB709D2-2AEA-438C-92E4-F40719EAD9AF}" presName="compNode" presStyleCnt="0"/>
      <dgm:spPr/>
    </dgm:pt>
    <dgm:pt modelId="{587BDCA4-26A7-4C3C-BD84-16CD2AF4B224}" type="pres">
      <dgm:prSet presAssocID="{EBB709D2-2AEA-438C-92E4-F40719EAD9AF}" presName="iconBgRect" presStyleLbl="bgShp" presStyleIdx="0" presStyleCnt="5"/>
      <dgm:spPr/>
    </dgm:pt>
    <dgm:pt modelId="{D43BBCE6-8154-47E2-B785-71CB437E5E8C}" type="pres">
      <dgm:prSet presAssocID="{EBB709D2-2AEA-438C-92E4-F40719EAD9AF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8FEA338-6A06-46CA-B7D5-11EA41429D8D}" type="pres">
      <dgm:prSet presAssocID="{EBB709D2-2AEA-438C-92E4-F40719EAD9AF}" presName="spaceRect" presStyleCnt="0"/>
      <dgm:spPr/>
    </dgm:pt>
    <dgm:pt modelId="{95843F46-B799-4D86-AC28-A379F4DE395B}" type="pres">
      <dgm:prSet presAssocID="{EBB709D2-2AEA-438C-92E4-F40719EAD9AF}" presName="textRect" presStyleLbl="revTx" presStyleIdx="0" presStyleCnt="5">
        <dgm:presLayoutVars>
          <dgm:chMax val="1"/>
          <dgm:chPref val="1"/>
        </dgm:presLayoutVars>
      </dgm:prSet>
      <dgm:spPr/>
    </dgm:pt>
    <dgm:pt modelId="{084F3C2A-F1FE-4F6C-AAD4-E8F521DA94C5}" type="pres">
      <dgm:prSet presAssocID="{4B10ACD0-173C-418C-B4A4-72425580B46F}" presName="sibTrans" presStyleCnt="0"/>
      <dgm:spPr/>
    </dgm:pt>
    <dgm:pt modelId="{AC47197D-1FFB-4D5E-AACF-1D2FFC4E6DFD}" type="pres">
      <dgm:prSet presAssocID="{FA873F65-A9E6-483F-8CAD-77C01DAFA43F}" presName="compNode" presStyleCnt="0"/>
      <dgm:spPr/>
    </dgm:pt>
    <dgm:pt modelId="{166838B9-616E-41CC-8F09-6477ACCE441B}" type="pres">
      <dgm:prSet presAssocID="{FA873F65-A9E6-483F-8CAD-77C01DAFA43F}" presName="iconBgRect" presStyleLbl="bgShp" presStyleIdx="1" presStyleCnt="5"/>
      <dgm:spPr/>
    </dgm:pt>
    <dgm:pt modelId="{A752C345-5047-4E5F-84E1-659B05877D2E}" type="pres">
      <dgm:prSet presAssocID="{FA873F65-A9E6-483F-8CAD-77C01DAFA43F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BE08423-741C-4ABE-A503-270B64EF90D9}" type="pres">
      <dgm:prSet presAssocID="{FA873F65-A9E6-483F-8CAD-77C01DAFA43F}" presName="spaceRect" presStyleCnt="0"/>
      <dgm:spPr/>
    </dgm:pt>
    <dgm:pt modelId="{0BDAF8DA-A96D-4AED-932C-A1E42ADE66AA}" type="pres">
      <dgm:prSet presAssocID="{FA873F65-A9E6-483F-8CAD-77C01DAFA43F}" presName="textRect" presStyleLbl="revTx" presStyleIdx="1" presStyleCnt="5">
        <dgm:presLayoutVars>
          <dgm:chMax val="1"/>
          <dgm:chPref val="1"/>
        </dgm:presLayoutVars>
      </dgm:prSet>
      <dgm:spPr/>
    </dgm:pt>
    <dgm:pt modelId="{7BADBD96-5497-4228-B128-4E8489A3DA24}" type="pres">
      <dgm:prSet presAssocID="{23681F0A-668E-4F86-B6D8-11E810A7CA5F}" presName="sibTrans" presStyleCnt="0"/>
      <dgm:spPr/>
    </dgm:pt>
    <dgm:pt modelId="{9186D0D2-55E7-42E2-9156-F3E6F9B492CF}" type="pres">
      <dgm:prSet presAssocID="{B5D4CB96-5238-432D-AB9E-971C9646254A}" presName="compNode" presStyleCnt="0"/>
      <dgm:spPr/>
    </dgm:pt>
    <dgm:pt modelId="{24774340-2646-422D-BA49-999CE06DDDCE}" type="pres">
      <dgm:prSet presAssocID="{B5D4CB96-5238-432D-AB9E-971C9646254A}" presName="iconBgRect" presStyleLbl="bgShp" presStyleIdx="2" presStyleCnt="5"/>
      <dgm:spPr/>
    </dgm:pt>
    <dgm:pt modelId="{56E3B204-9C76-44F4-9531-BC96644EF146}" type="pres">
      <dgm:prSet presAssocID="{B5D4CB96-5238-432D-AB9E-971C9646254A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7A8CC82-49A8-45AB-B9F3-B5C4BF0C6BD5}" type="pres">
      <dgm:prSet presAssocID="{B5D4CB96-5238-432D-AB9E-971C9646254A}" presName="spaceRect" presStyleCnt="0"/>
      <dgm:spPr/>
    </dgm:pt>
    <dgm:pt modelId="{7C56CE3F-1421-4B57-A9CC-94C68B7D2055}" type="pres">
      <dgm:prSet presAssocID="{B5D4CB96-5238-432D-AB9E-971C9646254A}" presName="textRect" presStyleLbl="revTx" presStyleIdx="2" presStyleCnt="5">
        <dgm:presLayoutVars>
          <dgm:chMax val="1"/>
          <dgm:chPref val="1"/>
        </dgm:presLayoutVars>
      </dgm:prSet>
      <dgm:spPr/>
    </dgm:pt>
    <dgm:pt modelId="{2D4E28D7-E35F-459D-9A77-23CB587CC7FA}" type="pres">
      <dgm:prSet presAssocID="{86B379C3-38AC-463E-ABF4-FDC9BFC8E98C}" presName="sibTrans" presStyleCnt="0"/>
      <dgm:spPr/>
    </dgm:pt>
    <dgm:pt modelId="{1CB6C22F-16D1-44CC-868A-B315F8A381C2}" type="pres">
      <dgm:prSet presAssocID="{DE4CEE5F-0C1B-4731-BFF2-4F1F2B93B5FC}" presName="compNode" presStyleCnt="0"/>
      <dgm:spPr/>
    </dgm:pt>
    <dgm:pt modelId="{4084AFC1-251D-4A76-810B-9132C42AC497}" type="pres">
      <dgm:prSet presAssocID="{DE4CEE5F-0C1B-4731-BFF2-4F1F2B93B5FC}" presName="iconBgRect" presStyleLbl="bgShp" presStyleIdx="3" presStyleCnt="5"/>
      <dgm:spPr/>
    </dgm:pt>
    <dgm:pt modelId="{070B14F4-F639-4A94-8DCB-41ED9ADB57F3}" type="pres">
      <dgm:prSet presAssocID="{DE4CEE5F-0C1B-4731-BFF2-4F1F2B93B5FC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31BF8193-5675-4745-9BDC-25C28049CBB1}" type="pres">
      <dgm:prSet presAssocID="{DE4CEE5F-0C1B-4731-BFF2-4F1F2B93B5FC}" presName="spaceRect" presStyleCnt="0"/>
      <dgm:spPr/>
    </dgm:pt>
    <dgm:pt modelId="{2A282F31-B79B-42BE-9206-81C9419F4E8E}" type="pres">
      <dgm:prSet presAssocID="{DE4CEE5F-0C1B-4731-BFF2-4F1F2B93B5FC}" presName="textRect" presStyleLbl="revTx" presStyleIdx="3" presStyleCnt="5">
        <dgm:presLayoutVars>
          <dgm:chMax val="1"/>
          <dgm:chPref val="1"/>
        </dgm:presLayoutVars>
      </dgm:prSet>
      <dgm:spPr/>
    </dgm:pt>
    <dgm:pt modelId="{386EF44A-BEFC-4289-A2E5-CB890780B523}" type="pres">
      <dgm:prSet presAssocID="{2838AD57-585F-485A-8DE9-4BC00CD0406A}" presName="sibTrans" presStyleCnt="0"/>
      <dgm:spPr/>
    </dgm:pt>
    <dgm:pt modelId="{103380EF-B602-4130-8490-E64E70A8B3AC}" type="pres">
      <dgm:prSet presAssocID="{1CEF32A3-F544-4954-90F4-7AC7F8619619}" presName="compNode" presStyleCnt="0"/>
      <dgm:spPr/>
    </dgm:pt>
    <dgm:pt modelId="{375474BB-525E-40FF-AE63-A9934CDC4324}" type="pres">
      <dgm:prSet presAssocID="{1CEF32A3-F544-4954-90F4-7AC7F8619619}" presName="iconBgRect" presStyleLbl="bgShp" presStyleIdx="4" presStyleCnt="5"/>
      <dgm:spPr/>
    </dgm:pt>
    <dgm:pt modelId="{B796EC98-B355-4A5B-8D5A-6AADD1DA3A2C}" type="pres">
      <dgm:prSet presAssocID="{1CEF32A3-F544-4954-90F4-7AC7F8619619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926465CF-0962-4985-823D-6C3ED0C04C61}" type="pres">
      <dgm:prSet presAssocID="{1CEF32A3-F544-4954-90F4-7AC7F8619619}" presName="spaceRect" presStyleCnt="0"/>
      <dgm:spPr/>
    </dgm:pt>
    <dgm:pt modelId="{F6512607-B39C-49A0-96EC-19E87897D96E}" type="pres">
      <dgm:prSet presAssocID="{1CEF32A3-F544-4954-90F4-7AC7F861961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EA8DD01-9238-461C-9516-7E124B8784CE}" type="presOf" srcId="{FA873F65-A9E6-483F-8CAD-77C01DAFA43F}" destId="{0BDAF8DA-A96D-4AED-932C-A1E42ADE66AA}" srcOrd="0" destOrd="0" presId="urn:microsoft.com/office/officeart/2018/5/layout/IconCircleLabelList"/>
    <dgm:cxn modelId="{4FC1A331-62CD-42DB-ADDC-C6E21E2A8319}" type="presOf" srcId="{DE4CEE5F-0C1B-4731-BFF2-4F1F2B93B5FC}" destId="{2A282F31-B79B-42BE-9206-81C9419F4E8E}" srcOrd="0" destOrd="0" presId="urn:microsoft.com/office/officeart/2018/5/layout/IconCircleLabelList"/>
    <dgm:cxn modelId="{EF86A77E-67DC-4898-894A-85E8999CD040}" type="presOf" srcId="{1CEF32A3-F544-4954-90F4-7AC7F8619619}" destId="{F6512607-B39C-49A0-96EC-19E87897D96E}" srcOrd="0" destOrd="0" presId="urn:microsoft.com/office/officeart/2018/5/layout/IconCircleLabelList"/>
    <dgm:cxn modelId="{03FFD490-4E3B-4200-B703-2261F6A64C8F}" srcId="{CC5A42B4-1860-43B7-A708-9B0FA7EE8AD5}" destId="{1CEF32A3-F544-4954-90F4-7AC7F8619619}" srcOrd="4" destOrd="0" parTransId="{7337499E-AE95-4B1B-A94E-D8915CBE7D64}" sibTransId="{73AEDD80-D787-496C-AC9D-0964E292E5B5}"/>
    <dgm:cxn modelId="{0441C7B7-FD88-4993-A8E6-5C53844E09C4}" srcId="{CC5A42B4-1860-43B7-A708-9B0FA7EE8AD5}" destId="{FA873F65-A9E6-483F-8CAD-77C01DAFA43F}" srcOrd="1" destOrd="0" parTransId="{387325EC-BDBF-4FFB-B148-C56B2863851C}" sibTransId="{23681F0A-668E-4F86-B6D8-11E810A7CA5F}"/>
    <dgm:cxn modelId="{0DED5DBB-7C49-49E5-BAEF-738B29DE8E4B}" srcId="{CC5A42B4-1860-43B7-A708-9B0FA7EE8AD5}" destId="{EBB709D2-2AEA-438C-92E4-F40719EAD9AF}" srcOrd="0" destOrd="0" parTransId="{868CFE14-B795-4817-A65F-0535AE9A7E0A}" sibTransId="{4B10ACD0-173C-418C-B4A4-72425580B46F}"/>
    <dgm:cxn modelId="{C72249C5-45DD-4276-807B-B25AC3C30461}" type="presOf" srcId="{CC5A42B4-1860-43B7-A708-9B0FA7EE8AD5}" destId="{AC6F8FBB-8D84-4AA8-9347-455282C31B90}" srcOrd="0" destOrd="0" presId="urn:microsoft.com/office/officeart/2018/5/layout/IconCircleLabelList"/>
    <dgm:cxn modelId="{D48AC3C6-62BC-4C53-BB42-C091036A1BB3}" srcId="{CC5A42B4-1860-43B7-A708-9B0FA7EE8AD5}" destId="{B5D4CB96-5238-432D-AB9E-971C9646254A}" srcOrd="2" destOrd="0" parTransId="{0C7D859B-0D60-4FF7-B288-4397F5EEF28D}" sibTransId="{86B379C3-38AC-463E-ABF4-FDC9BFC8E98C}"/>
    <dgm:cxn modelId="{D5A83CCE-A5B2-4665-A1EE-5A2336B1A16F}" type="presOf" srcId="{EBB709D2-2AEA-438C-92E4-F40719EAD9AF}" destId="{95843F46-B799-4D86-AC28-A379F4DE395B}" srcOrd="0" destOrd="0" presId="urn:microsoft.com/office/officeart/2018/5/layout/IconCircleLabelList"/>
    <dgm:cxn modelId="{73B766E2-E6C9-40C4-903C-7415AE30A8D7}" srcId="{CC5A42B4-1860-43B7-A708-9B0FA7EE8AD5}" destId="{DE4CEE5F-0C1B-4731-BFF2-4F1F2B93B5FC}" srcOrd="3" destOrd="0" parTransId="{D7136568-4846-495F-8092-924D8512D785}" sibTransId="{2838AD57-585F-485A-8DE9-4BC00CD0406A}"/>
    <dgm:cxn modelId="{8F218CE4-AB9A-40DD-8BEA-D35F0C04E7F7}" type="presOf" srcId="{B5D4CB96-5238-432D-AB9E-971C9646254A}" destId="{7C56CE3F-1421-4B57-A9CC-94C68B7D2055}" srcOrd="0" destOrd="0" presId="urn:microsoft.com/office/officeart/2018/5/layout/IconCircleLabelList"/>
    <dgm:cxn modelId="{EA64C66F-7FD7-44D6-A6F3-6D03DAA39E28}" type="presParOf" srcId="{AC6F8FBB-8D84-4AA8-9347-455282C31B90}" destId="{317B8E82-6772-4AB3-9E6F-36B388A85863}" srcOrd="0" destOrd="0" presId="urn:microsoft.com/office/officeart/2018/5/layout/IconCircleLabelList"/>
    <dgm:cxn modelId="{09CD2131-3F55-4492-8C91-3C8A37551346}" type="presParOf" srcId="{317B8E82-6772-4AB3-9E6F-36B388A85863}" destId="{587BDCA4-26A7-4C3C-BD84-16CD2AF4B224}" srcOrd="0" destOrd="0" presId="urn:microsoft.com/office/officeart/2018/5/layout/IconCircleLabelList"/>
    <dgm:cxn modelId="{789A7C32-561A-4205-8F8B-3B347A2EF840}" type="presParOf" srcId="{317B8E82-6772-4AB3-9E6F-36B388A85863}" destId="{D43BBCE6-8154-47E2-B785-71CB437E5E8C}" srcOrd="1" destOrd="0" presId="urn:microsoft.com/office/officeart/2018/5/layout/IconCircleLabelList"/>
    <dgm:cxn modelId="{29566C19-A996-4432-B871-2B94A1F432B0}" type="presParOf" srcId="{317B8E82-6772-4AB3-9E6F-36B388A85863}" destId="{F8FEA338-6A06-46CA-B7D5-11EA41429D8D}" srcOrd="2" destOrd="0" presId="urn:microsoft.com/office/officeart/2018/5/layout/IconCircleLabelList"/>
    <dgm:cxn modelId="{EB07E1DD-0EDD-41B1-840A-8489B6A886EE}" type="presParOf" srcId="{317B8E82-6772-4AB3-9E6F-36B388A85863}" destId="{95843F46-B799-4D86-AC28-A379F4DE395B}" srcOrd="3" destOrd="0" presId="urn:microsoft.com/office/officeart/2018/5/layout/IconCircleLabelList"/>
    <dgm:cxn modelId="{579031EF-9B2E-4DC1-9A2A-7580A7149397}" type="presParOf" srcId="{AC6F8FBB-8D84-4AA8-9347-455282C31B90}" destId="{084F3C2A-F1FE-4F6C-AAD4-E8F521DA94C5}" srcOrd="1" destOrd="0" presId="urn:microsoft.com/office/officeart/2018/5/layout/IconCircleLabelList"/>
    <dgm:cxn modelId="{0D843E9B-EAC8-45B2-A8F4-8983BBCE26F0}" type="presParOf" srcId="{AC6F8FBB-8D84-4AA8-9347-455282C31B90}" destId="{AC47197D-1FFB-4D5E-AACF-1D2FFC4E6DFD}" srcOrd="2" destOrd="0" presId="urn:microsoft.com/office/officeart/2018/5/layout/IconCircleLabelList"/>
    <dgm:cxn modelId="{54909768-B725-4312-9F63-C84151CF507B}" type="presParOf" srcId="{AC47197D-1FFB-4D5E-AACF-1D2FFC4E6DFD}" destId="{166838B9-616E-41CC-8F09-6477ACCE441B}" srcOrd="0" destOrd="0" presId="urn:microsoft.com/office/officeart/2018/5/layout/IconCircleLabelList"/>
    <dgm:cxn modelId="{1A167EFC-17AB-48F6-B79C-1600990E268F}" type="presParOf" srcId="{AC47197D-1FFB-4D5E-AACF-1D2FFC4E6DFD}" destId="{A752C345-5047-4E5F-84E1-659B05877D2E}" srcOrd="1" destOrd="0" presId="urn:microsoft.com/office/officeart/2018/5/layout/IconCircleLabelList"/>
    <dgm:cxn modelId="{52E18B50-21A7-4F77-A3BB-A7C349BA1B4B}" type="presParOf" srcId="{AC47197D-1FFB-4D5E-AACF-1D2FFC4E6DFD}" destId="{5BE08423-741C-4ABE-A503-270B64EF90D9}" srcOrd="2" destOrd="0" presId="urn:microsoft.com/office/officeart/2018/5/layout/IconCircleLabelList"/>
    <dgm:cxn modelId="{766F4ED6-F2D7-4F86-B484-70BD38829F60}" type="presParOf" srcId="{AC47197D-1FFB-4D5E-AACF-1D2FFC4E6DFD}" destId="{0BDAF8DA-A96D-4AED-932C-A1E42ADE66AA}" srcOrd="3" destOrd="0" presId="urn:microsoft.com/office/officeart/2018/5/layout/IconCircleLabelList"/>
    <dgm:cxn modelId="{742F2CFD-F09C-4C8F-B05B-9B952D82A0DF}" type="presParOf" srcId="{AC6F8FBB-8D84-4AA8-9347-455282C31B90}" destId="{7BADBD96-5497-4228-B128-4E8489A3DA24}" srcOrd="3" destOrd="0" presId="urn:microsoft.com/office/officeart/2018/5/layout/IconCircleLabelList"/>
    <dgm:cxn modelId="{5C501204-AD7B-4EBA-9E82-B93E353077C5}" type="presParOf" srcId="{AC6F8FBB-8D84-4AA8-9347-455282C31B90}" destId="{9186D0D2-55E7-42E2-9156-F3E6F9B492CF}" srcOrd="4" destOrd="0" presId="urn:microsoft.com/office/officeart/2018/5/layout/IconCircleLabelList"/>
    <dgm:cxn modelId="{071E9B17-9B18-448D-AD79-7261C3AE73B9}" type="presParOf" srcId="{9186D0D2-55E7-42E2-9156-F3E6F9B492CF}" destId="{24774340-2646-422D-BA49-999CE06DDDCE}" srcOrd="0" destOrd="0" presId="urn:microsoft.com/office/officeart/2018/5/layout/IconCircleLabelList"/>
    <dgm:cxn modelId="{A8BA0531-9154-43F7-9CC6-42178B16E2E1}" type="presParOf" srcId="{9186D0D2-55E7-42E2-9156-F3E6F9B492CF}" destId="{56E3B204-9C76-44F4-9531-BC96644EF146}" srcOrd="1" destOrd="0" presId="urn:microsoft.com/office/officeart/2018/5/layout/IconCircleLabelList"/>
    <dgm:cxn modelId="{DF7FD4A6-3871-46BE-81B1-57161ACDD640}" type="presParOf" srcId="{9186D0D2-55E7-42E2-9156-F3E6F9B492CF}" destId="{17A8CC82-49A8-45AB-B9F3-B5C4BF0C6BD5}" srcOrd="2" destOrd="0" presId="urn:microsoft.com/office/officeart/2018/5/layout/IconCircleLabelList"/>
    <dgm:cxn modelId="{B710E441-1B36-4E3D-BB86-8174A1FEF268}" type="presParOf" srcId="{9186D0D2-55E7-42E2-9156-F3E6F9B492CF}" destId="{7C56CE3F-1421-4B57-A9CC-94C68B7D2055}" srcOrd="3" destOrd="0" presId="urn:microsoft.com/office/officeart/2018/5/layout/IconCircleLabelList"/>
    <dgm:cxn modelId="{08C44300-2191-4FC7-B1E3-260B9D70C813}" type="presParOf" srcId="{AC6F8FBB-8D84-4AA8-9347-455282C31B90}" destId="{2D4E28D7-E35F-459D-9A77-23CB587CC7FA}" srcOrd="5" destOrd="0" presId="urn:microsoft.com/office/officeart/2018/5/layout/IconCircleLabelList"/>
    <dgm:cxn modelId="{F7F42A15-A668-4F5B-87EC-9649E09435CB}" type="presParOf" srcId="{AC6F8FBB-8D84-4AA8-9347-455282C31B90}" destId="{1CB6C22F-16D1-44CC-868A-B315F8A381C2}" srcOrd="6" destOrd="0" presId="urn:microsoft.com/office/officeart/2018/5/layout/IconCircleLabelList"/>
    <dgm:cxn modelId="{D5ED2217-6883-46B8-9602-B9A54CE76C9A}" type="presParOf" srcId="{1CB6C22F-16D1-44CC-868A-B315F8A381C2}" destId="{4084AFC1-251D-4A76-810B-9132C42AC497}" srcOrd="0" destOrd="0" presId="urn:microsoft.com/office/officeart/2018/5/layout/IconCircleLabelList"/>
    <dgm:cxn modelId="{040FBE51-7BC3-49C2-9A82-1405A68811AC}" type="presParOf" srcId="{1CB6C22F-16D1-44CC-868A-B315F8A381C2}" destId="{070B14F4-F639-4A94-8DCB-41ED9ADB57F3}" srcOrd="1" destOrd="0" presId="urn:microsoft.com/office/officeart/2018/5/layout/IconCircleLabelList"/>
    <dgm:cxn modelId="{023A1F7E-ADF8-40ED-AF4C-BC1026F64AF7}" type="presParOf" srcId="{1CB6C22F-16D1-44CC-868A-B315F8A381C2}" destId="{31BF8193-5675-4745-9BDC-25C28049CBB1}" srcOrd="2" destOrd="0" presId="urn:microsoft.com/office/officeart/2018/5/layout/IconCircleLabelList"/>
    <dgm:cxn modelId="{A8F13C4B-A06A-4DBE-8086-C54E4671B28F}" type="presParOf" srcId="{1CB6C22F-16D1-44CC-868A-B315F8A381C2}" destId="{2A282F31-B79B-42BE-9206-81C9419F4E8E}" srcOrd="3" destOrd="0" presId="urn:microsoft.com/office/officeart/2018/5/layout/IconCircleLabelList"/>
    <dgm:cxn modelId="{B7DAD29D-837F-429D-8932-1DDF67A68A5B}" type="presParOf" srcId="{AC6F8FBB-8D84-4AA8-9347-455282C31B90}" destId="{386EF44A-BEFC-4289-A2E5-CB890780B523}" srcOrd="7" destOrd="0" presId="urn:microsoft.com/office/officeart/2018/5/layout/IconCircleLabelList"/>
    <dgm:cxn modelId="{CD410869-F34F-4E55-AB9A-7DF09565AC6F}" type="presParOf" srcId="{AC6F8FBB-8D84-4AA8-9347-455282C31B90}" destId="{103380EF-B602-4130-8490-E64E70A8B3AC}" srcOrd="8" destOrd="0" presId="urn:microsoft.com/office/officeart/2018/5/layout/IconCircleLabelList"/>
    <dgm:cxn modelId="{93D0171C-607C-4316-88FC-EB7D351F19CA}" type="presParOf" srcId="{103380EF-B602-4130-8490-E64E70A8B3AC}" destId="{375474BB-525E-40FF-AE63-A9934CDC4324}" srcOrd="0" destOrd="0" presId="urn:microsoft.com/office/officeart/2018/5/layout/IconCircleLabelList"/>
    <dgm:cxn modelId="{AAE955E4-EB3D-4673-A22D-1777BCF4D824}" type="presParOf" srcId="{103380EF-B602-4130-8490-E64E70A8B3AC}" destId="{B796EC98-B355-4A5B-8D5A-6AADD1DA3A2C}" srcOrd="1" destOrd="0" presId="urn:microsoft.com/office/officeart/2018/5/layout/IconCircleLabelList"/>
    <dgm:cxn modelId="{7C2DA5FE-166B-4351-A63C-6DDD9A3F3759}" type="presParOf" srcId="{103380EF-B602-4130-8490-E64E70A8B3AC}" destId="{926465CF-0962-4985-823D-6C3ED0C04C61}" srcOrd="2" destOrd="0" presId="urn:microsoft.com/office/officeart/2018/5/layout/IconCircleLabelList"/>
    <dgm:cxn modelId="{FF0C92FA-44F0-4E27-B034-AE0929DB6229}" type="presParOf" srcId="{103380EF-B602-4130-8490-E64E70A8B3AC}" destId="{F6512607-B39C-49A0-96EC-19E87897D96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F2FA7-F812-44E6-97C9-7D449BB7FA4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24BE07-7B9C-48D4-A691-AD18CD9FBC61}">
      <dgm:prSet/>
      <dgm:spPr/>
      <dgm:t>
        <a:bodyPr/>
        <a:lstStyle/>
        <a:p>
          <a:r>
            <a:rPr lang="de-DE"/>
            <a:t>Kitchins kurzer Zyklus - 3-3,5 Jahre</a:t>
          </a:r>
          <a:endParaRPr lang="en-US"/>
        </a:p>
      </dgm:t>
    </dgm:pt>
    <dgm:pt modelId="{FF6249F4-C641-4886-812B-7847A374A9F8}" type="parTrans" cxnId="{917DB861-A31C-4916-A079-4F6F510CDB6E}">
      <dgm:prSet/>
      <dgm:spPr/>
      <dgm:t>
        <a:bodyPr/>
        <a:lstStyle/>
        <a:p>
          <a:endParaRPr lang="en-US"/>
        </a:p>
      </dgm:t>
    </dgm:pt>
    <dgm:pt modelId="{E5DAA17E-7FCB-4041-A8F2-9A21DE92A095}" type="sibTrans" cxnId="{917DB861-A31C-4916-A079-4F6F510CDB6E}">
      <dgm:prSet/>
      <dgm:spPr/>
      <dgm:t>
        <a:bodyPr/>
        <a:lstStyle/>
        <a:p>
          <a:endParaRPr lang="en-US"/>
        </a:p>
      </dgm:t>
    </dgm:pt>
    <dgm:pt modelId="{19A3B551-218A-4D1A-8831-9E328473AF04}">
      <dgm:prSet/>
      <dgm:spPr/>
      <dgm:t>
        <a:bodyPr/>
        <a:lstStyle/>
        <a:p>
          <a:r>
            <a:rPr lang="de-DE"/>
            <a:t>Juglars klassischer Zyklus - 8-11 Jahre</a:t>
          </a:r>
          <a:endParaRPr lang="en-US"/>
        </a:p>
      </dgm:t>
    </dgm:pt>
    <dgm:pt modelId="{7DF13F5D-FC73-4CBC-AB58-CA60B756FA31}" type="parTrans" cxnId="{59DC9A96-BAE3-45B1-989D-05E4651A48A4}">
      <dgm:prSet/>
      <dgm:spPr/>
      <dgm:t>
        <a:bodyPr/>
        <a:lstStyle/>
        <a:p>
          <a:endParaRPr lang="en-US"/>
        </a:p>
      </dgm:t>
    </dgm:pt>
    <dgm:pt modelId="{079B0093-5B9C-4574-80F2-F66CF8386878}" type="sibTrans" cxnId="{59DC9A96-BAE3-45B1-989D-05E4651A48A4}">
      <dgm:prSet/>
      <dgm:spPr/>
      <dgm:t>
        <a:bodyPr/>
        <a:lstStyle/>
        <a:p>
          <a:endParaRPr lang="en-US"/>
        </a:p>
      </dgm:t>
    </dgm:pt>
    <dgm:pt modelId="{46BE8981-5887-4E80-89FC-367A44FB0E1B}">
      <dgm:prSet/>
      <dgm:spPr/>
      <dgm:t>
        <a:bodyPr/>
        <a:lstStyle/>
        <a:p>
          <a:r>
            <a:rPr lang="de-DE"/>
            <a:t>Kuznets-Zyklus - 15-25 Jahre </a:t>
          </a:r>
          <a:endParaRPr lang="en-US"/>
        </a:p>
      </dgm:t>
    </dgm:pt>
    <dgm:pt modelId="{BF477742-E3F5-4D73-BA63-384B4505D004}" type="parTrans" cxnId="{2D3079EE-083E-4C5B-A84C-C0ED33DB5668}">
      <dgm:prSet/>
      <dgm:spPr/>
      <dgm:t>
        <a:bodyPr/>
        <a:lstStyle/>
        <a:p>
          <a:endParaRPr lang="en-US"/>
        </a:p>
      </dgm:t>
    </dgm:pt>
    <dgm:pt modelId="{7790925E-0F0D-4952-AD90-4FFDCF789D49}" type="sibTrans" cxnId="{2D3079EE-083E-4C5B-A84C-C0ED33DB5668}">
      <dgm:prSet/>
      <dgm:spPr/>
      <dgm:t>
        <a:bodyPr/>
        <a:lstStyle/>
        <a:p>
          <a:endParaRPr lang="en-US"/>
        </a:p>
      </dgm:t>
    </dgm:pt>
    <dgm:pt modelId="{871E0AD2-F34B-4299-9007-66B08FCF9A98}">
      <dgm:prSet/>
      <dgm:spPr/>
      <dgm:t>
        <a:bodyPr/>
        <a:lstStyle/>
        <a:p>
          <a:r>
            <a:rPr lang="de-DE"/>
            <a:t>Kondratieff-Zyklus - 40-60 Jahre</a:t>
          </a:r>
          <a:endParaRPr lang="en-US"/>
        </a:p>
      </dgm:t>
    </dgm:pt>
    <dgm:pt modelId="{11877C8B-82AD-4539-907E-D6C722E2457A}" type="parTrans" cxnId="{021B120B-2843-4E2A-AFA1-0666FCFE85B6}">
      <dgm:prSet/>
      <dgm:spPr/>
      <dgm:t>
        <a:bodyPr/>
        <a:lstStyle/>
        <a:p>
          <a:endParaRPr lang="en-US"/>
        </a:p>
      </dgm:t>
    </dgm:pt>
    <dgm:pt modelId="{0010779C-FBB6-48A0-B96C-0323C570E3BE}" type="sibTrans" cxnId="{021B120B-2843-4E2A-AFA1-0666FCFE85B6}">
      <dgm:prSet/>
      <dgm:spPr/>
      <dgm:t>
        <a:bodyPr/>
        <a:lstStyle/>
        <a:p>
          <a:endParaRPr lang="en-US"/>
        </a:p>
      </dgm:t>
    </dgm:pt>
    <dgm:pt modelId="{8946ACE5-1992-4AC5-85E8-1DE75A027205}" type="pres">
      <dgm:prSet presAssocID="{8CEF2FA7-F812-44E6-97C9-7D449BB7FA49}" presName="outerComposite" presStyleCnt="0">
        <dgm:presLayoutVars>
          <dgm:chMax val="5"/>
          <dgm:dir/>
          <dgm:resizeHandles val="exact"/>
        </dgm:presLayoutVars>
      </dgm:prSet>
      <dgm:spPr/>
    </dgm:pt>
    <dgm:pt modelId="{50167C06-97AA-4EC3-B821-E8FDAF132216}" type="pres">
      <dgm:prSet presAssocID="{8CEF2FA7-F812-44E6-97C9-7D449BB7FA49}" presName="dummyMaxCanvas" presStyleCnt="0">
        <dgm:presLayoutVars/>
      </dgm:prSet>
      <dgm:spPr/>
    </dgm:pt>
    <dgm:pt modelId="{045203A4-43A1-40A0-9747-D93A8BF81463}" type="pres">
      <dgm:prSet presAssocID="{8CEF2FA7-F812-44E6-97C9-7D449BB7FA49}" presName="FourNodes_1" presStyleLbl="node1" presStyleIdx="0" presStyleCnt="4">
        <dgm:presLayoutVars>
          <dgm:bulletEnabled val="1"/>
        </dgm:presLayoutVars>
      </dgm:prSet>
      <dgm:spPr/>
    </dgm:pt>
    <dgm:pt modelId="{89E40918-A975-46D4-BD3B-991C408CDE84}" type="pres">
      <dgm:prSet presAssocID="{8CEF2FA7-F812-44E6-97C9-7D449BB7FA49}" presName="FourNodes_2" presStyleLbl="node1" presStyleIdx="1" presStyleCnt="4">
        <dgm:presLayoutVars>
          <dgm:bulletEnabled val="1"/>
        </dgm:presLayoutVars>
      </dgm:prSet>
      <dgm:spPr/>
    </dgm:pt>
    <dgm:pt modelId="{2E68B9B8-A319-48B2-9368-9A07F41CD063}" type="pres">
      <dgm:prSet presAssocID="{8CEF2FA7-F812-44E6-97C9-7D449BB7FA49}" presName="FourNodes_3" presStyleLbl="node1" presStyleIdx="2" presStyleCnt="4">
        <dgm:presLayoutVars>
          <dgm:bulletEnabled val="1"/>
        </dgm:presLayoutVars>
      </dgm:prSet>
      <dgm:spPr/>
    </dgm:pt>
    <dgm:pt modelId="{C08FF1A9-9D77-44F0-AAB4-8EF5EF12F282}" type="pres">
      <dgm:prSet presAssocID="{8CEF2FA7-F812-44E6-97C9-7D449BB7FA49}" presName="FourNodes_4" presStyleLbl="node1" presStyleIdx="3" presStyleCnt="4">
        <dgm:presLayoutVars>
          <dgm:bulletEnabled val="1"/>
        </dgm:presLayoutVars>
      </dgm:prSet>
      <dgm:spPr/>
    </dgm:pt>
    <dgm:pt modelId="{FFFBE14F-75E3-4375-A5C5-5FDC26C1814B}" type="pres">
      <dgm:prSet presAssocID="{8CEF2FA7-F812-44E6-97C9-7D449BB7FA49}" presName="FourConn_1-2" presStyleLbl="fgAccFollowNode1" presStyleIdx="0" presStyleCnt="3">
        <dgm:presLayoutVars>
          <dgm:bulletEnabled val="1"/>
        </dgm:presLayoutVars>
      </dgm:prSet>
      <dgm:spPr/>
    </dgm:pt>
    <dgm:pt modelId="{A9D920E8-ED73-4A67-BB67-F70C6F1BB990}" type="pres">
      <dgm:prSet presAssocID="{8CEF2FA7-F812-44E6-97C9-7D449BB7FA49}" presName="FourConn_2-3" presStyleLbl="fgAccFollowNode1" presStyleIdx="1" presStyleCnt="3">
        <dgm:presLayoutVars>
          <dgm:bulletEnabled val="1"/>
        </dgm:presLayoutVars>
      </dgm:prSet>
      <dgm:spPr/>
    </dgm:pt>
    <dgm:pt modelId="{A6B9E9CF-E89A-499C-9A98-B0FE2A3B15F2}" type="pres">
      <dgm:prSet presAssocID="{8CEF2FA7-F812-44E6-97C9-7D449BB7FA49}" presName="FourConn_3-4" presStyleLbl="fgAccFollowNode1" presStyleIdx="2" presStyleCnt="3">
        <dgm:presLayoutVars>
          <dgm:bulletEnabled val="1"/>
        </dgm:presLayoutVars>
      </dgm:prSet>
      <dgm:spPr/>
    </dgm:pt>
    <dgm:pt modelId="{A4065388-8A47-4CB4-90A4-3F73CFC8ED85}" type="pres">
      <dgm:prSet presAssocID="{8CEF2FA7-F812-44E6-97C9-7D449BB7FA49}" presName="FourNodes_1_text" presStyleLbl="node1" presStyleIdx="3" presStyleCnt="4">
        <dgm:presLayoutVars>
          <dgm:bulletEnabled val="1"/>
        </dgm:presLayoutVars>
      </dgm:prSet>
      <dgm:spPr/>
    </dgm:pt>
    <dgm:pt modelId="{DD3FD794-604A-403A-9B2A-19EEC10C7C34}" type="pres">
      <dgm:prSet presAssocID="{8CEF2FA7-F812-44E6-97C9-7D449BB7FA49}" presName="FourNodes_2_text" presStyleLbl="node1" presStyleIdx="3" presStyleCnt="4">
        <dgm:presLayoutVars>
          <dgm:bulletEnabled val="1"/>
        </dgm:presLayoutVars>
      </dgm:prSet>
      <dgm:spPr/>
    </dgm:pt>
    <dgm:pt modelId="{2819596A-CF7F-407C-84C5-8A3529326AEC}" type="pres">
      <dgm:prSet presAssocID="{8CEF2FA7-F812-44E6-97C9-7D449BB7FA49}" presName="FourNodes_3_text" presStyleLbl="node1" presStyleIdx="3" presStyleCnt="4">
        <dgm:presLayoutVars>
          <dgm:bulletEnabled val="1"/>
        </dgm:presLayoutVars>
      </dgm:prSet>
      <dgm:spPr/>
    </dgm:pt>
    <dgm:pt modelId="{3675D083-5B58-4E32-B3AC-2729A01D80DF}" type="pres">
      <dgm:prSet presAssocID="{8CEF2FA7-F812-44E6-97C9-7D449BB7FA4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21B120B-2843-4E2A-AFA1-0666FCFE85B6}" srcId="{8CEF2FA7-F812-44E6-97C9-7D449BB7FA49}" destId="{871E0AD2-F34B-4299-9007-66B08FCF9A98}" srcOrd="3" destOrd="0" parTransId="{11877C8B-82AD-4539-907E-D6C722E2457A}" sibTransId="{0010779C-FBB6-48A0-B96C-0323C570E3BE}"/>
    <dgm:cxn modelId="{D638300E-6646-41A4-B6E1-012B36666EEE}" type="presOf" srcId="{19A3B551-218A-4D1A-8831-9E328473AF04}" destId="{89E40918-A975-46D4-BD3B-991C408CDE84}" srcOrd="0" destOrd="0" presId="urn:microsoft.com/office/officeart/2005/8/layout/vProcess5"/>
    <dgm:cxn modelId="{707C4211-2587-402D-9829-2FA5B8C0A20C}" type="presOf" srcId="{46BE8981-5887-4E80-89FC-367A44FB0E1B}" destId="{2E68B9B8-A319-48B2-9368-9A07F41CD063}" srcOrd="0" destOrd="0" presId="urn:microsoft.com/office/officeart/2005/8/layout/vProcess5"/>
    <dgm:cxn modelId="{08703B22-A026-429B-A454-6E5E2A3E81F0}" type="presOf" srcId="{1624BE07-7B9C-48D4-A691-AD18CD9FBC61}" destId="{A4065388-8A47-4CB4-90A4-3F73CFC8ED85}" srcOrd="1" destOrd="0" presId="urn:microsoft.com/office/officeart/2005/8/layout/vProcess5"/>
    <dgm:cxn modelId="{917DB861-A31C-4916-A079-4F6F510CDB6E}" srcId="{8CEF2FA7-F812-44E6-97C9-7D449BB7FA49}" destId="{1624BE07-7B9C-48D4-A691-AD18CD9FBC61}" srcOrd="0" destOrd="0" parTransId="{FF6249F4-C641-4886-812B-7847A374A9F8}" sibTransId="{E5DAA17E-7FCB-4041-A8F2-9A21DE92A095}"/>
    <dgm:cxn modelId="{F0206454-FAC4-4E63-B284-FE73AADB1B86}" type="presOf" srcId="{7790925E-0F0D-4952-AD90-4FFDCF789D49}" destId="{A6B9E9CF-E89A-499C-9A98-B0FE2A3B15F2}" srcOrd="0" destOrd="0" presId="urn:microsoft.com/office/officeart/2005/8/layout/vProcess5"/>
    <dgm:cxn modelId="{4CBB4F85-00F7-4C43-AC6B-5EDA8F3E2ABB}" type="presOf" srcId="{8CEF2FA7-F812-44E6-97C9-7D449BB7FA49}" destId="{8946ACE5-1992-4AC5-85E8-1DE75A027205}" srcOrd="0" destOrd="0" presId="urn:microsoft.com/office/officeart/2005/8/layout/vProcess5"/>
    <dgm:cxn modelId="{59DC9A96-BAE3-45B1-989D-05E4651A48A4}" srcId="{8CEF2FA7-F812-44E6-97C9-7D449BB7FA49}" destId="{19A3B551-218A-4D1A-8831-9E328473AF04}" srcOrd="1" destOrd="0" parTransId="{7DF13F5D-FC73-4CBC-AB58-CA60B756FA31}" sibTransId="{079B0093-5B9C-4574-80F2-F66CF8386878}"/>
    <dgm:cxn modelId="{D8838598-419D-4EF9-AA82-65724FE6211A}" type="presOf" srcId="{871E0AD2-F34B-4299-9007-66B08FCF9A98}" destId="{C08FF1A9-9D77-44F0-AAB4-8EF5EF12F282}" srcOrd="0" destOrd="0" presId="urn:microsoft.com/office/officeart/2005/8/layout/vProcess5"/>
    <dgm:cxn modelId="{3153F8B6-1013-44C5-8936-93D9F4645FBB}" type="presOf" srcId="{871E0AD2-F34B-4299-9007-66B08FCF9A98}" destId="{3675D083-5B58-4E32-B3AC-2729A01D80DF}" srcOrd="1" destOrd="0" presId="urn:microsoft.com/office/officeart/2005/8/layout/vProcess5"/>
    <dgm:cxn modelId="{FC9428B9-42A1-4733-89EF-C3412D5AA6B2}" type="presOf" srcId="{19A3B551-218A-4D1A-8831-9E328473AF04}" destId="{DD3FD794-604A-403A-9B2A-19EEC10C7C34}" srcOrd="1" destOrd="0" presId="urn:microsoft.com/office/officeart/2005/8/layout/vProcess5"/>
    <dgm:cxn modelId="{434558C2-344A-469C-ACA3-B4B713571881}" type="presOf" srcId="{46BE8981-5887-4E80-89FC-367A44FB0E1B}" destId="{2819596A-CF7F-407C-84C5-8A3529326AEC}" srcOrd="1" destOrd="0" presId="urn:microsoft.com/office/officeart/2005/8/layout/vProcess5"/>
    <dgm:cxn modelId="{B3BB11CF-9FBE-47B7-A0B0-0184DFE7C4D6}" type="presOf" srcId="{1624BE07-7B9C-48D4-A691-AD18CD9FBC61}" destId="{045203A4-43A1-40A0-9747-D93A8BF81463}" srcOrd="0" destOrd="0" presId="urn:microsoft.com/office/officeart/2005/8/layout/vProcess5"/>
    <dgm:cxn modelId="{1D4B3ED0-0933-4865-B65D-A4D0405C5282}" type="presOf" srcId="{079B0093-5B9C-4574-80F2-F66CF8386878}" destId="{A9D920E8-ED73-4A67-BB67-F70C6F1BB990}" srcOrd="0" destOrd="0" presId="urn:microsoft.com/office/officeart/2005/8/layout/vProcess5"/>
    <dgm:cxn modelId="{2D3079EE-083E-4C5B-A84C-C0ED33DB5668}" srcId="{8CEF2FA7-F812-44E6-97C9-7D449BB7FA49}" destId="{46BE8981-5887-4E80-89FC-367A44FB0E1B}" srcOrd="2" destOrd="0" parTransId="{BF477742-E3F5-4D73-BA63-384B4505D004}" sibTransId="{7790925E-0F0D-4952-AD90-4FFDCF789D49}"/>
    <dgm:cxn modelId="{11579DF0-E4AB-4EAC-99B9-208181B37522}" type="presOf" srcId="{E5DAA17E-7FCB-4041-A8F2-9A21DE92A095}" destId="{FFFBE14F-75E3-4375-A5C5-5FDC26C1814B}" srcOrd="0" destOrd="0" presId="urn:microsoft.com/office/officeart/2005/8/layout/vProcess5"/>
    <dgm:cxn modelId="{31E70BA1-4D24-4D99-9C64-476C7691C72E}" type="presParOf" srcId="{8946ACE5-1992-4AC5-85E8-1DE75A027205}" destId="{50167C06-97AA-4EC3-B821-E8FDAF132216}" srcOrd="0" destOrd="0" presId="urn:microsoft.com/office/officeart/2005/8/layout/vProcess5"/>
    <dgm:cxn modelId="{0C9CA717-734E-48AB-8EB6-205F4F664375}" type="presParOf" srcId="{8946ACE5-1992-4AC5-85E8-1DE75A027205}" destId="{045203A4-43A1-40A0-9747-D93A8BF81463}" srcOrd="1" destOrd="0" presId="urn:microsoft.com/office/officeart/2005/8/layout/vProcess5"/>
    <dgm:cxn modelId="{B08DBD14-F61E-46B9-81D4-3A33C1C004AC}" type="presParOf" srcId="{8946ACE5-1992-4AC5-85E8-1DE75A027205}" destId="{89E40918-A975-46D4-BD3B-991C408CDE84}" srcOrd="2" destOrd="0" presId="urn:microsoft.com/office/officeart/2005/8/layout/vProcess5"/>
    <dgm:cxn modelId="{0A209D1D-5694-47CC-B084-0C82BECE3BC7}" type="presParOf" srcId="{8946ACE5-1992-4AC5-85E8-1DE75A027205}" destId="{2E68B9B8-A319-48B2-9368-9A07F41CD063}" srcOrd="3" destOrd="0" presId="urn:microsoft.com/office/officeart/2005/8/layout/vProcess5"/>
    <dgm:cxn modelId="{30586633-AD52-432D-A55D-906B391FE2E3}" type="presParOf" srcId="{8946ACE5-1992-4AC5-85E8-1DE75A027205}" destId="{C08FF1A9-9D77-44F0-AAB4-8EF5EF12F282}" srcOrd="4" destOrd="0" presId="urn:microsoft.com/office/officeart/2005/8/layout/vProcess5"/>
    <dgm:cxn modelId="{75525E57-7047-4BFB-9F2D-4FA140618986}" type="presParOf" srcId="{8946ACE5-1992-4AC5-85E8-1DE75A027205}" destId="{FFFBE14F-75E3-4375-A5C5-5FDC26C1814B}" srcOrd="5" destOrd="0" presId="urn:microsoft.com/office/officeart/2005/8/layout/vProcess5"/>
    <dgm:cxn modelId="{B572CCD6-51B0-4AD0-BE44-1AF15ED6EEE8}" type="presParOf" srcId="{8946ACE5-1992-4AC5-85E8-1DE75A027205}" destId="{A9D920E8-ED73-4A67-BB67-F70C6F1BB990}" srcOrd="6" destOrd="0" presId="urn:microsoft.com/office/officeart/2005/8/layout/vProcess5"/>
    <dgm:cxn modelId="{73D3DCBD-79C4-4460-9BF2-9924D41B2AA8}" type="presParOf" srcId="{8946ACE5-1992-4AC5-85E8-1DE75A027205}" destId="{A6B9E9CF-E89A-499C-9A98-B0FE2A3B15F2}" srcOrd="7" destOrd="0" presId="urn:microsoft.com/office/officeart/2005/8/layout/vProcess5"/>
    <dgm:cxn modelId="{7B9A32AF-D92E-4E51-B3F9-98FFE6EFAB35}" type="presParOf" srcId="{8946ACE5-1992-4AC5-85E8-1DE75A027205}" destId="{A4065388-8A47-4CB4-90A4-3F73CFC8ED85}" srcOrd="8" destOrd="0" presId="urn:microsoft.com/office/officeart/2005/8/layout/vProcess5"/>
    <dgm:cxn modelId="{4C3ADFAC-18AB-4575-B91A-FC3CBDBE2608}" type="presParOf" srcId="{8946ACE5-1992-4AC5-85E8-1DE75A027205}" destId="{DD3FD794-604A-403A-9B2A-19EEC10C7C34}" srcOrd="9" destOrd="0" presId="urn:microsoft.com/office/officeart/2005/8/layout/vProcess5"/>
    <dgm:cxn modelId="{A2197A7C-4728-4BEE-80DA-7548EEB2B54A}" type="presParOf" srcId="{8946ACE5-1992-4AC5-85E8-1DE75A027205}" destId="{2819596A-CF7F-407C-84C5-8A3529326AEC}" srcOrd="10" destOrd="0" presId="urn:microsoft.com/office/officeart/2005/8/layout/vProcess5"/>
    <dgm:cxn modelId="{A2401F81-DDC6-4B83-8239-DE30147C6181}" type="presParOf" srcId="{8946ACE5-1992-4AC5-85E8-1DE75A027205}" destId="{3675D083-5B58-4E32-B3AC-2729A01D80D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BDCA4-26A7-4C3C-BD84-16CD2AF4B224}">
      <dsp:nvSpPr>
        <dsp:cNvPr id="0" name=""/>
        <dsp:cNvSpPr/>
      </dsp:nvSpPr>
      <dsp:spPr>
        <a:xfrm>
          <a:off x="350684" y="718900"/>
          <a:ext cx="1081916" cy="1081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BBCE6-8154-47E2-B785-71CB437E5E8C}">
      <dsp:nvSpPr>
        <dsp:cNvPr id="0" name=""/>
        <dsp:cNvSpPr/>
      </dsp:nvSpPr>
      <dsp:spPr>
        <a:xfrm>
          <a:off x="581257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43F46-B799-4D86-AC28-A379F4DE395B}">
      <dsp:nvSpPr>
        <dsp:cNvPr id="0" name=""/>
        <dsp:cNvSpPr/>
      </dsp:nvSpPr>
      <dsp:spPr>
        <a:xfrm>
          <a:off x="4826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- Inflation </a:t>
          </a:r>
          <a:endParaRPr lang="en-US" sz="1500" kern="1200"/>
        </a:p>
      </dsp:txBody>
      <dsp:txXfrm>
        <a:off x="4826" y="2137806"/>
        <a:ext cx="1773632" cy="709453"/>
      </dsp:txXfrm>
    </dsp:sp>
    <dsp:sp modelId="{166838B9-616E-41CC-8F09-6477ACCE441B}">
      <dsp:nvSpPr>
        <dsp:cNvPr id="0" name=""/>
        <dsp:cNvSpPr/>
      </dsp:nvSpPr>
      <dsp:spPr>
        <a:xfrm>
          <a:off x="2434703" y="718900"/>
          <a:ext cx="1081916" cy="1081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2C345-5047-4E5F-84E1-659B05877D2E}">
      <dsp:nvSpPr>
        <dsp:cNvPr id="0" name=""/>
        <dsp:cNvSpPr/>
      </dsp:nvSpPr>
      <dsp:spPr>
        <a:xfrm>
          <a:off x="2665275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AF8DA-A96D-4AED-932C-A1E42ADE66AA}">
      <dsp:nvSpPr>
        <dsp:cNvPr id="0" name=""/>
        <dsp:cNvSpPr/>
      </dsp:nvSpPr>
      <dsp:spPr>
        <a:xfrm>
          <a:off x="2088845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- Arbeitslosigkeit </a:t>
          </a:r>
          <a:endParaRPr lang="en-US" sz="1500" kern="1200"/>
        </a:p>
      </dsp:txBody>
      <dsp:txXfrm>
        <a:off x="2088845" y="2137806"/>
        <a:ext cx="1773632" cy="709453"/>
      </dsp:txXfrm>
    </dsp:sp>
    <dsp:sp modelId="{24774340-2646-422D-BA49-999CE06DDDCE}">
      <dsp:nvSpPr>
        <dsp:cNvPr id="0" name=""/>
        <dsp:cNvSpPr/>
      </dsp:nvSpPr>
      <dsp:spPr>
        <a:xfrm>
          <a:off x="4518721" y="718900"/>
          <a:ext cx="1081916" cy="1081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3B204-9C76-44F4-9531-BC96644EF146}">
      <dsp:nvSpPr>
        <dsp:cNvPr id="0" name=""/>
        <dsp:cNvSpPr/>
      </dsp:nvSpPr>
      <dsp:spPr>
        <a:xfrm>
          <a:off x="4749294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6CE3F-1421-4B57-A9CC-94C68B7D2055}">
      <dsp:nvSpPr>
        <dsp:cNvPr id="0" name=""/>
        <dsp:cNvSpPr/>
      </dsp:nvSpPr>
      <dsp:spPr>
        <a:xfrm>
          <a:off x="4172863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- das Wohlstandsniveau der Gesellschaft </a:t>
          </a:r>
          <a:endParaRPr lang="en-US" sz="1500" kern="1200"/>
        </a:p>
      </dsp:txBody>
      <dsp:txXfrm>
        <a:off x="4172863" y="2137806"/>
        <a:ext cx="1773632" cy="709453"/>
      </dsp:txXfrm>
    </dsp:sp>
    <dsp:sp modelId="{4084AFC1-251D-4A76-810B-9132C42AC497}">
      <dsp:nvSpPr>
        <dsp:cNvPr id="0" name=""/>
        <dsp:cNvSpPr/>
      </dsp:nvSpPr>
      <dsp:spPr>
        <a:xfrm>
          <a:off x="6602740" y="718900"/>
          <a:ext cx="1081916" cy="1081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B14F4-F639-4A94-8DCB-41ED9ADB57F3}">
      <dsp:nvSpPr>
        <dsp:cNvPr id="0" name=""/>
        <dsp:cNvSpPr/>
      </dsp:nvSpPr>
      <dsp:spPr>
        <a:xfrm>
          <a:off x="6833312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82F31-B79B-42BE-9206-81C9419F4E8E}">
      <dsp:nvSpPr>
        <dsp:cNvPr id="0" name=""/>
        <dsp:cNvSpPr/>
      </dsp:nvSpPr>
      <dsp:spPr>
        <a:xfrm>
          <a:off x="6256882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- BIP-Dynamik</a:t>
          </a:r>
          <a:endParaRPr lang="en-US" sz="1500" kern="1200"/>
        </a:p>
      </dsp:txBody>
      <dsp:txXfrm>
        <a:off x="6256882" y="2137806"/>
        <a:ext cx="1773632" cy="709453"/>
      </dsp:txXfrm>
    </dsp:sp>
    <dsp:sp modelId="{375474BB-525E-40FF-AE63-A9934CDC4324}">
      <dsp:nvSpPr>
        <dsp:cNvPr id="0" name=""/>
        <dsp:cNvSpPr/>
      </dsp:nvSpPr>
      <dsp:spPr>
        <a:xfrm>
          <a:off x="8686759" y="718900"/>
          <a:ext cx="1081916" cy="10819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6EC98-B355-4A5B-8D5A-6AADD1DA3A2C}">
      <dsp:nvSpPr>
        <dsp:cNvPr id="0" name=""/>
        <dsp:cNvSpPr/>
      </dsp:nvSpPr>
      <dsp:spPr>
        <a:xfrm>
          <a:off x="8917331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12607-B39C-49A0-96EC-19E87897D96E}">
      <dsp:nvSpPr>
        <dsp:cNvPr id="0" name=""/>
        <dsp:cNvSpPr/>
      </dsp:nvSpPr>
      <dsp:spPr>
        <a:xfrm>
          <a:off x="8340900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- Export- und Importvolumen</a:t>
          </a:r>
          <a:endParaRPr lang="en-US" sz="1500" kern="1200"/>
        </a:p>
      </dsp:txBody>
      <dsp:txXfrm>
        <a:off x="8340900" y="2137806"/>
        <a:ext cx="1773632" cy="709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203A4-43A1-40A0-9747-D93A8BF81463}">
      <dsp:nvSpPr>
        <dsp:cNvPr id="0" name=""/>
        <dsp:cNvSpPr/>
      </dsp:nvSpPr>
      <dsp:spPr>
        <a:xfrm>
          <a:off x="0" y="0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Kitchins kurzer Zyklus - 3-3,5 Jahre</a:t>
          </a:r>
          <a:endParaRPr lang="en-US" sz="3500" kern="1200"/>
        </a:p>
      </dsp:txBody>
      <dsp:txXfrm>
        <a:off x="24059" y="24059"/>
        <a:ext cx="7700515" cy="773317"/>
      </dsp:txXfrm>
    </dsp:sp>
    <dsp:sp modelId="{89E40918-A975-46D4-BD3B-991C408CDE84}">
      <dsp:nvSpPr>
        <dsp:cNvPr id="0" name=""/>
        <dsp:cNvSpPr/>
      </dsp:nvSpPr>
      <dsp:spPr>
        <a:xfrm>
          <a:off x="724966" y="970787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Juglars klassischer Zyklus - 8-11 Jahre</a:t>
          </a:r>
          <a:endParaRPr lang="en-US" sz="3500" kern="1200"/>
        </a:p>
      </dsp:txBody>
      <dsp:txXfrm>
        <a:off x="749025" y="994846"/>
        <a:ext cx="7349301" cy="773317"/>
      </dsp:txXfrm>
    </dsp:sp>
    <dsp:sp modelId="{2E68B9B8-A319-48B2-9368-9A07F41CD063}">
      <dsp:nvSpPr>
        <dsp:cNvPr id="0" name=""/>
        <dsp:cNvSpPr/>
      </dsp:nvSpPr>
      <dsp:spPr>
        <a:xfrm>
          <a:off x="1439113" y="1941575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Kuznets-Zyklus - 15-25 Jahre </a:t>
          </a:r>
          <a:endParaRPr lang="en-US" sz="3500" kern="1200"/>
        </a:p>
      </dsp:txBody>
      <dsp:txXfrm>
        <a:off x="1463172" y="1965634"/>
        <a:ext cx="7360122" cy="773317"/>
      </dsp:txXfrm>
    </dsp:sp>
    <dsp:sp modelId="{C08FF1A9-9D77-44F0-AAB4-8EF5EF12F282}">
      <dsp:nvSpPr>
        <dsp:cNvPr id="0" name=""/>
        <dsp:cNvSpPr/>
      </dsp:nvSpPr>
      <dsp:spPr>
        <a:xfrm>
          <a:off x="2164079" y="2912363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Kondratieff-Zyklus - 40-60 Jahre</a:t>
          </a:r>
          <a:endParaRPr lang="en-US" sz="3500" kern="1200"/>
        </a:p>
      </dsp:txBody>
      <dsp:txXfrm>
        <a:off x="2188138" y="2936422"/>
        <a:ext cx="7349301" cy="773317"/>
      </dsp:txXfrm>
    </dsp:sp>
    <dsp:sp modelId="{FFFBE14F-75E3-4375-A5C5-5FDC26C1814B}">
      <dsp:nvSpPr>
        <dsp:cNvPr id="0" name=""/>
        <dsp:cNvSpPr/>
      </dsp:nvSpPr>
      <dsp:spPr>
        <a:xfrm>
          <a:off x="8122386" y="629145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242521" y="629145"/>
        <a:ext cx="293663" cy="401785"/>
      </dsp:txXfrm>
    </dsp:sp>
    <dsp:sp modelId="{A9D920E8-ED73-4A67-BB67-F70C6F1BB990}">
      <dsp:nvSpPr>
        <dsp:cNvPr id="0" name=""/>
        <dsp:cNvSpPr/>
      </dsp:nvSpPr>
      <dsp:spPr>
        <a:xfrm>
          <a:off x="8847353" y="1599932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67488" y="1599932"/>
        <a:ext cx="293663" cy="401785"/>
      </dsp:txXfrm>
    </dsp:sp>
    <dsp:sp modelId="{A6B9E9CF-E89A-499C-9A98-B0FE2A3B15F2}">
      <dsp:nvSpPr>
        <dsp:cNvPr id="0" name=""/>
        <dsp:cNvSpPr/>
      </dsp:nvSpPr>
      <dsp:spPr>
        <a:xfrm>
          <a:off x="9561499" y="2570720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681634" y="2570720"/>
        <a:ext cx="293663" cy="40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flix.de/wirtschaft/konjunkturzyklus-1794" TargetMode="External"/><Relationship Id="rId2" Type="http://schemas.openxmlformats.org/officeDocument/2006/relationships/hyperlink" Target="https://www.studysmarter.de/schule/wirtschaft/volkswirtschaftslehre/konjunkturzykl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ankier.pl/wiadomosc/Niemcy-zblizaja-sie-do-szczytu-cyklu-koniunkturalnego-7519656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D6073-4890-8242-4C5F-42F014B5A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620" y="1612475"/>
            <a:ext cx="9186930" cy="1341030"/>
          </a:xfrm>
        </p:spPr>
        <p:txBody>
          <a:bodyPr>
            <a:normAutofit/>
          </a:bodyPr>
          <a:lstStyle/>
          <a:p>
            <a:r>
              <a:rPr lang="de" b="1">
                <a:cs typeface="Calibri Light"/>
              </a:rPr>
              <a:t>Der Konjunkturzyklus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87571-0764-63B4-96A4-FB73C400C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846" y="3420484"/>
            <a:ext cx="4357352" cy="21664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1" dirty="0">
                <a:cs typeface="Calibri"/>
              </a:rPr>
              <a:t>Magdalena </a:t>
            </a:r>
            <a:r>
              <a:rPr lang="en-US" sz="1700" b="1" dirty="0" err="1">
                <a:cs typeface="Calibri"/>
              </a:rPr>
              <a:t>Golec</a:t>
            </a:r>
            <a:endParaRPr lang="pl-PL" sz="1700" b="1" dirty="0">
              <a:cs typeface="Calibri"/>
            </a:endParaRPr>
          </a:p>
          <a:p>
            <a:r>
              <a:rPr lang="pl-PL" sz="1700" b="1" dirty="0" err="1">
                <a:ea typeface="+mn-lt"/>
                <a:cs typeface="Calibri"/>
              </a:rPr>
              <a:t>Studentin</a:t>
            </a:r>
            <a:r>
              <a:rPr lang="pl-PL" sz="1700" b="1" dirty="0">
                <a:ea typeface="+mn-lt"/>
                <a:cs typeface="Calibri"/>
              </a:rPr>
              <a:t> des</a:t>
            </a:r>
            <a:r>
              <a:rPr lang="pl-PL" sz="1700" b="1" dirty="0">
                <a:ea typeface="+mn-lt"/>
                <a:cs typeface="+mn-lt"/>
              </a:rPr>
              <a:t> </a:t>
            </a:r>
            <a:r>
              <a:rPr lang="de" sz="1700" b="1" dirty="0">
                <a:ea typeface="+mn-lt"/>
                <a:cs typeface="+mn-lt"/>
              </a:rPr>
              <a:t>2. </a:t>
            </a:r>
            <a:r>
              <a:rPr lang="pl-PL" sz="1700" b="1" dirty="0" err="1">
                <a:ea typeface="+mn-lt"/>
                <a:cs typeface="+mn-lt"/>
              </a:rPr>
              <a:t>Sudienjahres</a:t>
            </a:r>
            <a:r>
              <a:rPr lang="de" sz="1700" b="1" dirty="0">
                <a:ea typeface="+mn-lt"/>
                <a:cs typeface="+mn-lt"/>
              </a:rPr>
              <a:t> </a:t>
            </a:r>
            <a:endParaRPr lang="pl-PL" sz="1700" b="1" dirty="0">
              <a:ea typeface="+mn-lt"/>
              <a:cs typeface="+mn-lt"/>
            </a:endParaRPr>
          </a:p>
          <a:p>
            <a:r>
              <a:rPr lang="pl-PL" sz="1700" b="1" dirty="0" err="1">
                <a:ea typeface="+mn-lt"/>
                <a:cs typeface="+mn-lt"/>
              </a:rPr>
              <a:t>An</a:t>
            </a:r>
            <a:r>
              <a:rPr lang="pl-PL" sz="1700" b="1" dirty="0">
                <a:ea typeface="+mn-lt"/>
                <a:cs typeface="+mn-lt"/>
              </a:rPr>
              <a:t> der </a:t>
            </a:r>
            <a:r>
              <a:rPr lang="pl-PL" sz="1700" b="1" dirty="0" err="1">
                <a:ea typeface="+mn-lt"/>
                <a:cs typeface="+mn-lt"/>
              </a:rPr>
              <a:t>Fakult</a:t>
            </a:r>
            <a:r>
              <a:rPr lang="de-DE" sz="1700" b="1" dirty="0" err="1">
                <a:ea typeface="+mn-lt"/>
                <a:cs typeface="+mn-lt"/>
              </a:rPr>
              <a:t>ät</a:t>
            </a:r>
            <a:r>
              <a:rPr lang="de-DE" sz="1700" b="1" dirty="0">
                <a:ea typeface="+mn-lt"/>
                <a:cs typeface="+mn-lt"/>
              </a:rPr>
              <a:t> für</a:t>
            </a:r>
            <a:r>
              <a:rPr lang="de" sz="1700" b="1" dirty="0">
                <a:ea typeface="+mn-lt"/>
                <a:cs typeface="+mn-lt"/>
              </a:rPr>
              <a:t> Wirtschaftswissenschaften</a:t>
            </a:r>
            <a:endParaRPr lang="en-US" b="1" dirty="0"/>
          </a:p>
          <a:p>
            <a:r>
              <a:rPr lang="en-US" sz="1700" b="1" dirty="0" err="1">
                <a:cs typeface="Calibri"/>
              </a:rPr>
              <a:t>Rzeszower</a:t>
            </a:r>
            <a:r>
              <a:rPr lang="en-US" sz="1700" b="1" dirty="0">
                <a:cs typeface="Calibri"/>
              </a:rPr>
              <a:t>  Universität</a:t>
            </a:r>
            <a:endParaRPr lang="en-US" sz="1700" b="1" dirty="0">
              <a:ea typeface="+mn-lt"/>
              <a:cs typeface="+mn-lt"/>
            </a:endParaRPr>
          </a:p>
          <a:p>
            <a:r>
              <a:rPr lang="en-US" sz="1700" b="1" dirty="0" err="1">
                <a:cs typeface="Calibri"/>
              </a:rPr>
              <a:t>Institut</a:t>
            </a:r>
            <a:r>
              <a:rPr lang="en-US" sz="1700" b="1" dirty="0">
                <a:cs typeface="Calibri"/>
              </a:rPr>
              <a:t> für </a:t>
            </a:r>
            <a:r>
              <a:rPr lang="en-US" sz="1700" b="1" dirty="0" err="1">
                <a:cs typeface="Calibri"/>
              </a:rPr>
              <a:t>Wirtschaftswissenschaften</a:t>
            </a:r>
            <a:r>
              <a:rPr lang="en-US" sz="1700" b="1" dirty="0">
                <a:cs typeface="Calibri"/>
              </a:rPr>
              <a:t> und </a:t>
            </a:r>
            <a:r>
              <a:rPr lang="en-US" sz="1700" b="1" dirty="0" err="1">
                <a:cs typeface="Calibri"/>
              </a:rPr>
              <a:t>Finanzwesen</a:t>
            </a:r>
            <a:endParaRPr lang="en-US" sz="1700" b="1" dirty="0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5E355932-6954-D612-30D5-DF7411A6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" y="-269"/>
            <a:ext cx="2157747" cy="21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2DB29-AFCE-8CAE-727E-5C586BD1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de" sz="4000" b="1">
                <a:ea typeface="+mj-lt"/>
                <a:cs typeface="+mj-lt"/>
              </a:rPr>
              <a:t>Arten von Konjunkturzyklen</a:t>
            </a:r>
            <a:endParaRPr lang="en-US" sz="4000"/>
          </a:p>
          <a:p>
            <a:endParaRPr lang="en-US" sz="4000">
              <a:cs typeface="Calibri Light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C01F3F20-78CD-6A9F-DEA9-7300314C6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447430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86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EAC6-0EE9-64B3-E212-8900213C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" b="1">
                <a:ea typeface="+mj-lt"/>
                <a:cs typeface="+mj-lt"/>
              </a:rPr>
              <a:t>Der moderne Konjunkturzyklus</a:t>
            </a:r>
            <a:endParaRPr lang="en-US"/>
          </a:p>
          <a:p>
            <a:endParaRPr lang="en-US"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FEED-563E-0C57-8A4A-09B99D59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1775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" sz="2600">
                <a:ea typeface="+mn-lt"/>
                <a:cs typeface="+mn-lt"/>
              </a:rPr>
              <a:t>Nach dem Zweiten Weltkrieg wurde aus dem klassischen Vier-Phasen-Konjunkturzyklus ein Zwei-Phasen-Zyklus. Sie umfasst eine Phase des Niedergangs (Rezession) und eine Phase des Wachstums (Expansion).</a:t>
            </a:r>
            <a:endParaRPr lang="en-US" sz="2600">
              <a:cs typeface="Calibri" panose="020F0502020204030204"/>
            </a:endParaRPr>
          </a:p>
          <a:p>
            <a:pPr marL="0" indent="0">
              <a:buNone/>
            </a:pPr>
            <a:endParaRPr lang="de" sz="2600">
              <a:ea typeface="+mn-lt"/>
              <a:cs typeface="+mn-lt"/>
            </a:endParaRPr>
          </a:p>
          <a:p>
            <a:pPr marL="0" indent="0">
              <a:buNone/>
            </a:pPr>
            <a:endParaRPr lang="de" sz="26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4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BD37E-F28A-59B3-A702-2370025E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57" y="949902"/>
            <a:ext cx="10227970" cy="35107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err="1">
                <a:ea typeface="+mj-lt"/>
                <a:cs typeface="+mj-lt"/>
              </a:rPr>
              <a:t>Konjunktur</a:t>
            </a:r>
            <a:r>
              <a:rPr lang="en-US" sz="7200" b="1">
                <a:ea typeface="+mj-lt"/>
                <a:cs typeface="+mj-lt"/>
              </a:rPr>
              <a:t> in Deutschland 1998-2016</a:t>
            </a:r>
            <a:endParaRPr lang="en-US" sz="7200" b="1">
              <a:cs typeface="Calibri Ligh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4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2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9C588-4522-44F0-51A9-FE150612F74B}"/>
              </a:ext>
            </a:extLst>
          </p:cNvPr>
          <p:cNvSpPr txBox="1"/>
          <p:nvPr/>
        </p:nvSpPr>
        <p:spPr>
          <a:xfrm>
            <a:off x="838200" y="585216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Wirtschaftslage basierend auf PMI und BIP</a:t>
            </a:r>
          </a:p>
        </p:txBody>
      </p:sp>
      <p:pic>
        <p:nvPicPr>
          <p:cNvPr id="4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6E69DCCF-C72E-8C12-C99E-50FEF1395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55" r="3" b="5882"/>
          <a:stretch/>
        </p:blipFill>
        <p:spPr>
          <a:xfrm>
            <a:off x="476347" y="2323594"/>
            <a:ext cx="7255785" cy="4229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B49A8-D0F8-9280-AED2-E24DB9BA9F1B}"/>
              </a:ext>
            </a:extLst>
          </p:cNvPr>
          <p:cNvSpPr txBox="1"/>
          <p:nvPr/>
        </p:nvSpPr>
        <p:spPr>
          <a:xfrm>
            <a:off x="7933214" y="2516777"/>
            <a:ext cx="3846833" cy="39284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Der PMI-Index </a:t>
            </a:r>
            <a:r>
              <a:rPr lang="en-US" sz="2000" dirty="0" err="1"/>
              <a:t>liegt</a:t>
            </a:r>
            <a:r>
              <a:rPr lang="en-US" sz="2000" dirty="0"/>
              <a:t> </a:t>
            </a:r>
            <a:r>
              <a:rPr lang="en-US" sz="2000" dirty="0" err="1"/>
              <a:t>regelmäßig</a:t>
            </a:r>
            <a:r>
              <a:rPr lang="en-US" sz="2000" dirty="0"/>
              <a:t> </a:t>
            </a:r>
            <a:r>
              <a:rPr lang="en-US" sz="2000" dirty="0" err="1"/>
              <a:t>über</a:t>
            </a:r>
            <a:r>
              <a:rPr lang="en-US" sz="2000" dirty="0"/>
              <a:t> 50.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Kleinere</a:t>
            </a:r>
            <a:r>
              <a:rPr lang="en-US" sz="2000" dirty="0"/>
              <a:t> </a:t>
            </a:r>
            <a:r>
              <a:rPr lang="en-US" sz="2000" dirty="0" err="1"/>
              <a:t>Wirtschaftskrisen</a:t>
            </a:r>
            <a:r>
              <a:rPr lang="en-US" sz="2000" dirty="0"/>
              <a:t> </a:t>
            </a:r>
            <a:r>
              <a:rPr lang="en-US" sz="2000" dirty="0" err="1"/>
              <a:t>sind</a:t>
            </a:r>
            <a:r>
              <a:rPr lang="en-US" sz="2000" dirty="0"/>
              <a:t> in den Jahren 2002, 2004 und 2013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beobachten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2009 </a:t>
            </a:r>
            <a:r>
              <a:rPr lang="en-US" sz="2000" dirty="0" err="1"/>
              <a:t>bemerken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große</a:t>
            </a:r>
            <a:r>
              <a:rPr lang="en-US" sz="2000" dirty="0"/>
              <a:t> </a:t>
            </a:r>
            <a:r>
              <a:rPr lang="en-US" sz="2000" dirty="0" err="1"/>
              <a:t>Krise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In den </a:t>
            </a:r>
            <a:r>
              <a:rPr lang="en-US" sz="2000" dirty="0" err="1"/>
              <a:t>letzten</a:t>
            </a:r>
            <a:r>
              <a:rPr lang="en-US" sz="2000" dirty="0"/>
              <a:t> Jahren </a:t>
            </a:r>
            <a:r>
              <a:rPr lang="en-US" sz="2000" dirty="0" err="1"/>
              <a:t>haben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Expansion </a:t>
            </a:r>
            <a:r>
              <a:rPr lang="en-US" sz="2000" dirty="0" err="1"/>
              <a:t>erlebt</a:t>
            </a:r>
            <a:r>
              <a:rPr lang="en-US" sz="2000" dirty="0"/>
              <a:t>, die von </a:t>
            </a:r>
            <a:r>
              <a:rPr lang="en-US" sz="2000" dirty="0" err="1"/>
              <a:t>kleineren</a:t>
            </a:r>
            <a:r>
              <a:rPr lang="en-US" sz="2000" dirty="0"/>
              <a:t> </a:t>
            </a:r>
            <a:r>
              <a:rPr lang="en-US" sz="2000" dirty="0" err="1"/>
              <a:t>Krisen</a:t>
            </a:r>
            <a:r>
              <a:rPr lang="en-US" sz="2000" dirty="0"/>
              <a:t> </a:t>
            </a:r>
            <a:r>
              <a:rPr lang="en-US" sz="2000" dirty="0" err="1"/>
              <a:t>unterbrochen</a:t>
            </a:r>
            <a:r>
              <a:rPr lang="en-US" sz="2000" dirty="0"/>
              <a:t> </a:t>
            </a:r>
            <a:r>
              <a:rPr lang="en-US" sz="2000" dirty="0" err="1"/>
              <a:t>wurde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Die </a:t>
            </a:r>
            <a:r>
              <a:rPr lang="en-US" sz="2000" dirty="0" err="1"/>
              <a:t>Wirtschaftslage</a:t>
            </a:r>
            <a:r>
              <a:rPr lang="en-US" sz="2000" dirty="0"/>
              <a:t> </a:t>
            </a:r>
            <a:r>
              <a:rPr lang="en-US" sz="2000" dirty="0" err="1"/>
              <a:t>steuert</a:t>
            </a:r>
            <a:r>
              <a:rPr lang="en-US" sz="2000" dirty="0"/>
              <a:t> auf </a:t>
            </a:r>
            <a:r>
              <a:rPr lang="en-US" sz="2000" dirty="0" err="1"/>
              <a:t>einen</a:t>
            </a:r>
            <a:r>
              <a:rPr lang="en-US" sz="2000" dirty="0"/>
              <a:t> </a:t>
            </a:r>
            <a:r>
              <a:rPr lang="en-US" sz="2000" dirty="0" err="1"/>
              <a:t>Wirtschaftsboom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.</a:t>
            </a:r>
            <a:endParaRPr lang="en-US" sz="2000" dirty="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795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F71C2-A281-01DA-E383-21377EDA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de" sz="3600" b="1">
                <a:solidFill>
                  <a:srgbClr val="FFFFFF"/>
                </a:solidFill>
                <a:cs typeface="Calibri Light"/>
              </a:rPr>
              <a:t>Wörterbuch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02DCA-A334-E2DD-CDBE-DBB17D940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035" y="725616"/>
            <a:ext cx="3140728" cy="53941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der </a:t>
            </a:r>
            <a:r>
              <a:rPr lang="en-US" sz="1500" dirty="0" err="1">
                <a:cs typeface="Calibri"/>
              </a:rPr>
              <a:t>Konjunkturzyklus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cykl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koniunkturalny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das </a:t>
            </a:r>
            <a:r>
              <a:rPr lang="en-US" sz="1500" dirty="0" err="1">
                <a:cs typeface="Calibri"/>
              </a:rPr>
              <a:t>Phänomen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zjawisko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die </a:t>
            </a:r>
            <a:r>
              <a:rPr lang="en-US" sz="1500" dirty="0" err="1">
                <a:cs typeface="Calibri"/>
              </a:rPr>
              <a:t>Konjunkturschwankungen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wahania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koniunktury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die </a:t>
            </a:r>
            <a:r>
              <a:rPr lang="en-US" sz="1500" dirty="0" err="1">
                <a:cs typeface="Calibri"/>
              </a:rPr>
              <a:t>Abweichung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odchylenie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die </a:t>
            </a:r>
            <a:r>
              <a:rPr lang="en-US" sz="1500" dirty="0" err="1">
                <a:cs typeface="Calibri"/>
              </a:rPr>
              <a:t>Trendlinie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linia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trendu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das </a:t>
            </a:r>
            <a:r>
              <a:rPr lang="en-US" sz="1500" dirty="0" err="1">
                <a:cs typeface="Calibri"/>
              </a:rPr>
              <a:t>Wirtschaftswachstum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wzrost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gospodarczy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die </a:t>
            </a:r>
            <a:r>
              <a:rPr lang="en-US" sz="1500" dirty="0" err="1">
                <a:cs typeface="Calibri"/>
              </a:rPr>
              <a:t>Veränderungen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zmiana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das </a:t>
            </a:r>
            <a:r>
              <a:rPr lang="en-US" sz="1500" dirty="0" err="1">
                <a:cs typeface="Calibri"/>
              </a:rPr>
              <a:t>Wohlstandsniveau</a:t>
            </a:r>
            <a:r>
              <a:rPr lang="en-US" sz="1500" dirty="0">
                <a:cs typeface="Calibri"/>
              </a:rPr>
              <a:t> der Gesellschaft- </a:t>
            </a:r>
            <a:r>
              <a:rPr lang="en-US" sz="1500" dirty="0" err="1">
                <a:cs typeface="Calibri"/>
              </a:rPr>
              <a:t>poziom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zamożności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społeczeństwa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die Expansion- </a:t>
            </a:r>
            <a:r>
              <a:rPr lang="en-US" sz="1500" dirty="0" err="1">
                <a:cs typeface="Calibri"/>
              </a:rPr>
              <a:t>ekspansja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die </a:t>
            </a:r>
            <a:r>
              <a:rPr lang="en-US" sz="1500" dirty="0" err="1">
                <a:cs typeface="Calibri"/>
              </a:rPr>
              <a:t>Hochkonjunktur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wysoka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koniunktura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die </a:t>
            </a:r>
            <a:r>
              <a:rPr lang="en-US" sz="1500" dirty="0" err="1">
                <a:cs typeface="Calibri"/>
              </a:rPr>
              <a:t>Rezession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recesja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die Depression- </a:t>
            </a:r>
            <a:r>
              <a:rPr lang="en-US" sz="1500" dirty="0" err="1">
                <a:cs typeface="Calibri"/>
              </a:rPr>
              <a:t>depresja</a:t>
            </a:r>
            <a:r>
              <a:rPr lang="en-US" sz="1500" dirty="0">
                <a:cs typeface="Calibri"/>
              </a:rPr>
              <a:t> (</a:t>
            </a:r>
            <a:r>
              <a:rPr lang="en-US" sz="1500" dirty="0" err="1">
                <a:cs typeface="Calibri"/>
              </a:rPr>
              <a:t>dno</a:t>
            </a:r>
            <a:r>
              <a:rPr lang="en-US" sz="1500" dirty="0">
                <a:cs typeface="Calibri"/>
              </a:rPr>
              <a:t>)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die </a:t>
            </a:r>
            <a:r>
              <a:rPr lang="en-US" sz="1500" dirty="0" err="1">
                <a:cs typeface="Calibri"/>
              </a:rPr>
              <a:t>Nachfrage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popyt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beschleunigen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przyśpieszać</a:t>
            </a:r>
            <a:endParaRPr lang="en-US" sz="15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cs typeface="Calibri"/>
              </a:rPr>
              <a:t>die </a:t>
            </a:r>
            <a:r>
              <a:rPr lang="en-US" sz="1500" dirty="0" err="1">
                <a:cs typeface="Calibri"/>
              </a:rPr>
              <a:t>steigende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Löhne</a:t>
            </a:r>
            <a:r>
              <a:rPr lang="en-US" sz="1500" dirty="0">
                <a:cs typeface="Calibri"/>
              </a:rPr>
              <a:t>- </a:t>
            </a:r>
            <a:r>
              <a:rPr lang="en-US" sz="1500" dirty="0" err="1">
                <a:cs typeface="Calibri"/>
              </a:rPr>
              <a:t>rosnące</a:t>
            </a:r>
            <a:r>
              <a:rPr lang="en-US" sz="1500" dirty="0">
                <a:cs typeface="Calibri"/>
              </a:rPr>
              <a:t> </a:t>
            </a:r>
            <a:r>
              <a:rPr lang="en-US" sz="1500" dirty="0" err="1">
                <a:cs typeface="Calibri"/>
              </a:rPr>
              <a:t>płace</a:t>
            </a:r>
            <a:endParaRPr lang="en-US" sz="1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9A3DA-6F9E-E30F-3994-75117F4DD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3548" y="790010"/>
            <a:ext cx="3044136" cy="52117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die Zinsen- </a:t>
            </a:r>
            <a:r>
              <a:rPr lang="de-DE" sz="1500" err="1">
                <a:cs typeface="Calibri"/>
              </a:rPr>
              <a:t>procenty</a:t>
            </a:r>
            <a:r>
              <a:rPr lang="de-DE" sz="1500">
                <a:cs typeface="Calibri"/>
              </a:rPr>
              <a:t>, </a:t>
            </a:r>
            <a:r>
              <a:rPr lang="de-DE" sz="1500" err="1">
                <a:cs typeface="Calibri"/>
              </a:rPr>
              <a:t>odsetki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die Vollbeschäftigung- </a:t>
            </a:r>
            <a:r>
              <a:rPr lang="de-DE" sz="1500" err="1">
                <a:cs typeface="Calibri"/>
              </a:rPr>
              <a:t>całkowite</a:t>
            </a:r>
            <a:r>
              <a:rPr lang="de-DE" sz="1500">
                <a:cs typeface="Calibri"/>
              </a:rPr>
              <a:t> </a:t>
            </a:r>
            <a:r>
              <a:rPr lang="de-DE" sz="1500" err="1">
                <a:cs typeface="Calibri"/>
              </a:rPr>
              <a:t>zatrudnienie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überschreiten- </a:t>
            </a:r>
            <a:r>
              <a:rPr lang="de-DE" sz="1500" err="1">
                <a:cs typeface="Calibri"/>
              </a:rPr>
              <a:t>przekroczyć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das Niveau- </a:t>
            </a:r>
            <a:r>
              <a:rPr lang="de-DE" sz="1500" err="1">
                <a:cs typeface="Calibri"/>
              </a:rPr>
              <a:t>poziom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das Markmal- </a:t>
            </a:r>
            <a:r>
              <a:rPr lang="de-DE" sz="1500" err="1">
                <a:cs typeface="Calibri"/>
              </a:rPr>
              <a:t>cecha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das Angebot- </a:t>
            </a:r>
            <a:r>
              <a:rPr lang="de-DE" sz="1500" err="1">
                <a:cs typeface="Calibri"/>
              </a:rPr>
              <a:t>podaż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bemerken- </a:t>
            </a:r>
            <a:r>
              <a:rPr lang="de-DE" sz="1500" err="1">
                <a:cs typeface="Calibri"/>
              </a:rPr>
              <a:t>zauważyć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der Anstieg- </a:t>
            </a:r>
            <a:r>
              <a:rPr lang="de-DE" sz="1500" err="1">
                <a:cs typeface="Calibri"/>
              </a:rPr>
              <a:t>wzrost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BIP- </a:t>
            </a:r>
            <a:r>
              <a:rPr lang="de-DE" sz="1500" i="1">
                <a:cs typeface="Calibri"/>
              </a:rPr>
              <a:t>Bruttoinlandsprodukt- </a:t>
            </a:r>
            <a:r>
              <a:rPr lang="de-DE" sz="1500">
                <a:cs typeface="Calibri"/>
              </a:rPr>
              <a:t>PKB</a:t>
            </a:r>
            <a:endParaRPr lang="en-US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 err="1">
                <a:cs typeface="Calibri"/>
              </a:rPr>
              <a:t>Kitchins</a:t>
            </a:r>
            <a:r>
              <a:rPr lang="de-DE" sz="1500">
                <a:cs typeface="Calibri"/>
              </a:rPr>
              <a:t> kurzer Zyklus- </a:t>
            </a:r>
            <a:r>
              <a:rPr lang="de-DE" sz="1500" err="1">
                <a:cs typeface="Calibri"/>
              </a:rPr>
              <a:t>Krótki</a:t>
            </a:r>
            <a:r>
              <a:rPr lang="de-DE" sz="1500">
                <a:cs typeface="Calibri"/>
              </a:rPr>
              <a:t> </a:t>
            </a:r>
            <a:r>
              <a:rPr lang="de-DE" sz="1500" err="1">
                <a:cs typeface="Calibri"/>
              </a:rPr>
              <a:t>cykl</a:t>
            </a:r>
            <a:r>
              <a:rPr lang="de-DE" sz="1500">
                <a:cs typeface="Calibri"/>
              </a:rPr>
              <a:t> </a:t>
            </a:r>
            <a:r>
              <a:rPr lang="de-DE" sz="1500" err="1">
                <a:cs typeface="Calibri"/>
              </a:rPr>
              <a:t>Kitchina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 err="1">
                <a:cs typeface="Calibri"/>
              </a:rPr>
              <a:t>Juglars</a:t>
            </a:r>
            <a:r>
              <a:rPr lang="de-DE" sz="1500">
                <a:cs typeface="Calibri"/>
              </a:rPr>
              <a:t> klassischer Zyklus- </a:t>
            </a:r>
            <a:r>
              <a:rPr lang="de-DE" sz="1500" err="1">
                <a:cs typeface="Calibri"/>
              </a:rPr>
              <a:t>Klasyczny</a:t>
            </a:r>
            <a:r>
              <a:rPr lang="de-DE" sz="1500">
                <a:cs typeface="Calibri"/>
              </a:rPr>
              <a:t> </a:t>
            </a:r>
            <a:r>
              <a:rPr lang="de-DE" sz="1500" err="1">
                <a:cs typeface="Calibri"/>
              </a:rPr>
              <a:t>cykl</a:t>
            </a:r>
            <a:r>
              <a:rPr lang="de-DE" sz="1500">
                <a:cs typeface="Calibri"/>
              </a:rPr>
              <a:t> </a:t>
            </a:r>
            <a:r>
              <a:rPr lang="de-DE" sz="1500" err="1">
                <a:cs typeface="Calibri"/>
              </a:rPr>
              <a:t>Juglara</a:t>
            </a:r>
            <a:r>
              <a:rPr lang="de-DE" sz="1500">
                <a:cs typeface="Calibri"/>
              </a:rPr>
              <a:t> </a:t>
            </a:r>
            <a:endParaRPr lang="en-US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Kuznets-Zyklus- </a:t>
            </a:r>
            <a:r>
              <a:rPr lang="de-DE" sz="1500" err="1">
                <a:cs typeface="Calibri"/>
              </a:rPr>
              <a:t>Cykl</a:t>
            </a:r>
            <a:r>
              <a:rPr lang="de-DE" sz="1500">
                <a:cs typeface="Calibri"/>
              </a:rPr>
              <a:t> </a:t>
            </a:r>
            <a:r>
              <a:rPr lang="de-DE" sz="1500" err="1">
                <a:cs typeface="Calibri"/>
              </a:rPr>
              <a:t>Kuznetsa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Kondratieff-Zyklus- </a:t>
            </a:r>
            <a:r>
              <a:rPr lang="de-DE" sz="1500" err="1">
                <a:cs typeface="Calibri"/>
              </a:rPr>
              <a:t>Cykl</a:t>
            </a:r>
            <a:r>
              <a:rPr lang="de-DE" sz="1500">
                <a:cs typeface="Calibri"/>
              </a:rPr>
              <a:t> </a:t>
            </a:r>
            <a:r>
              <a:rPr lang="de-DE" sz="1500" err="1">
                <a:cs typeface="Calibri"/>
              </a:rPr>
              <a:t>Kondratiewa</a:t>
            </a:r>
            <a:endParaRPr lang="de-DE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der </a:t>
            </a:r>
            <a:r>
              <a:rPr lang="en-US" sz="1500" err="1">
                <a:cs typeface="Calibri"/>
              </a:rPr>
              <a:t>Niedergang</a:t>
            </a:r>
            <a:r>
              <a:rPr lang="en-US" sz="1500">
                <a:cs typeface="Calibri"/>
              </a:rPr>
              <a:t>- </a:t>
            </a:r>
            <a:r>
              <a:rPr lang="en-US" sz="1500" err="1">
                <a:cs typeface="Calibri"/>
              </a:rPr>
              <a:t>upadek</a:t>
            </a:r>
            <a:r>
              <a:rPr lang="en-US" sz="1500">
                <a:cs typeface="Calibri"/>
              </a:rPr>
              <a:t>, </a:t>
            </a:r>
            <a:r>
              <a:rPr lang="en-US" sz="1500" err="1">
                <a:cs typeface="Calibri"/>
              </a:rPr>
              <a:t>recesja</a:t>
            </a:r>
            <a:endParaRPr lang="en-US" sz="15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500">
                <a:cs typeface="Calibri"/>
              </a:rPr>
              <a:t>das Wachstum- </a:t>
            </a:r>
            <a:r>
              <a:rPr lang="de-DE" sz="1500" err="1">
                <a:cs typeface="Calibri"/>
              </a:rPr>
              <a:t>wzrost</a:t>
            </a:r>
            <a:r>
              <a:rPr lang="de-DE" sz="1500">
                <a:cs typeface="Calibri"/>
              </a:rPr>
              <a:t>, </a:t>
            </a:r>
            <a:r>
              <a:rPr lang="de-DE" sz="1500" err="1">
                <a:cs typeface="Calibri"/>
              </a:rPr>
              <a:t>przyrost</a:t>
            </a:r>
            <a:endParaRPr lang="en-US" sz="1500" err="1"/>
          </a:p>
        </p:txBody>
      </p:sp>
    </p:spTree>
    <p:extLst>
      <p:ext uri="{BB962C8B-B14F-4D97-AF65-F5344CB8AC3E}">
        <p14:creationId xmlns:p14="http://schemas.microsoft.com/office/powerpoint/2010/main" val="124629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889F1-1F54-DCD2-FB1D-FF09583F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70" y="1253455"/>
            <a:ext cx="3055312" cy="196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1" i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Quellen</a:t>
            </a:r>
            <a:endParaRPr lang="en-US" sz="6600" kern="1200" err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DAEB-9DF0-4E74-EBE1-DB10E076B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hlinkClick r:id="rId2"/>
              </a:rPr>
              <a:t>https://www.studysmarter.de/schule/wirtschaft/volkswirtschaftslehre/konjunkturzyklus/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https://studyflix.de/wirtschaft/konjunkturzyklus-1794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https://www.bankier.pl/wiadomosc/Niemcy-zblizaja-sie-do-szczytu-cyklu-koniunkturalnego-7519656.html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34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467037-1ADB-0EC9-A04D-A9DB06E1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kern="1200" dirty="0" err="1">
                <a:latin typeface="+mj-lt"/>
                <a:ea typeface="+mj-ea"/>
                <a:cs typeface="+mj-cs"/>
              </a:rPr>
              <a:t>Vielen</a:t>
            </a:r>
            <a:r>
              <a:rPr lang="en-US" sz="7000" kern="1200">
                <a:latin typeface="+mj-lt"/>
                <a:ea typeface="+mj-ea"/>
                <a:cs typeface="+mj-cs"/>
              </a:rPr>
              <a:t> Dank </a:t>
            </a:r>
            <a:br>
              <a:rPr lang="pl-PL" sz="7000" kern="1200" dirty="0">
                <a:latin typeface="+mj-lt"/>
                <a:ea typeface="+mj-ea"/>
                <a:cs typeface="+mj-cs"/>
              </a:rPr>
            </a:br>
            <a:r>
              <a:rPr lang="en-US" sz="7000" kern="1200" dirty="0">
                <a:latin typeface="+mj-lt"/>
                <a:ea typeface="+mj-ea"/>
                <a:cs typeface="+mj-cs"/>
              </a:rPr>
              <a:t>für </a:t>
            </a:r>
            <a:r>
              <a:rPr lang="en-US" sz="7000" dirty="0" err="1"/>
              <a:t>Ihre</a:t>
            </a:r>
            <a:r>
              <a:rPr lang="en-US" sz="7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7000" dirty="0" err="1"/>
              <a:t>Aufmerksamkeit</a:t>
            </a:r>
            <a:endParaRPr lang="en-US" sz="7000" kern="1200" dirty="0">
              <a:latin typeface="+mj-lt"/>
              <a:cs typeface="Calibri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10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EBDB-8B53-EE33-9B6E-FC678A6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">
                <a:latin typeface="Consolas"/>
              </a:rPr>
              <a:t>Präsentationsplan</a:t>
            </a:r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5555-6AA7-D9C2-6001-C45E74396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700" b="1">
                <a:ea typeface="+mn-lt"/>
                <a:cs typeface="+mn-lt"/>
              </a:rPr>
              <a:t>Definition des Konjunkturzyklus</a:t>
            </a:r>
            <a:endParaRPr lang="en-US" sz="2700" b="1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700" b="1">
                <a:ea typeface="+mn-lt"/>
                <a:cs typeface="+mn-lt"/>
              </a:rPr>
              <a:t>Die wichtigsten Konjunkturindikatoren</a:t>
            </a:r>
            <a:endParaRPr lang="en-US" sz="2700" b="1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700" b="1">
                <a:ea typeface="+mn-lt"/>
                <a:cs typeface="+mn-lt"/>
              </a:rPr>
              <a:t>Phasen des Konjunkturzyklus</a:t>
            </a:r>
            <a:endParaRPr lang="en-US" sz="2700" b="1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700" b="1">
                <a:ea typeface="+mn-lt"/>
                <a:cs typeface="+mn-lt"/>
              </a:rPr>
              <a:t>Arten von Konjunkturzyklen</a:t>
            </a:r>
            <a:endParaRPr lang="en-US" sz="2700" b="1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700" b="1">
                <a:ea typeface="+mn-lt"/>
                <a:cs typeface="+mn-lt"/>
              </a:rPr>
              <a:t>Der moderne Konjunkturzyklus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00" b="1" err="1">
                <a:latin typeface="Calibri"/>
                <a:cs typeface="Calibri Light"/>
              </a:rPr>
              <a:t>Konjunktur</a:t>
            </a:r>
            <a:r>
              <a:rPr lang="en-US" sz="2700" b="1">
                <a:latin typeface="Calibri"/>
                <a:cs typeface="Calibri Light"/>
              </a:rPr>
              <a:t> in Deutschland 1998-2016</a:t>
            </a:r>
            <a:endParaRPr lang="de" sz="2700" b="1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" sz="2700" b="1">
                <a:ea typeface="+mn-lt"/>
                <a:cs typeface="+mn-lt"/>
              </a:rPr>
              <a:t>Wörterbuch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00" b="1" i="1" err="1">
                <a:latin typeface="Calibri"/>
                <a:cs typeface="Calibri Light"/>
              </a:rPr>
              <a:t>Quellen</a:t>
            </a:r>
            <a:endParaRPr lang="de" sz="2700" b="1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60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1F8F-0129-C207-E8B4-732C38B7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Definition des Konjunkturzyklus</a:t>
            </a:r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2909-ADF7-438A-04FC-2FA1634B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571120" cy="1734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" sz="2400">
                <a:ea typeface="+mn-lt"/>
                <a:cs typeface="+mn-lt"/>
              </a:rPr>
              <a:t>Der Konjunkturzyklus ist ein Phänomen, das das Auftreten sogenannter Konjunkturschwankungen in einer bestimmten Volkswirtschaft beinhaltet. </a:t>
            </a:r>
            <a:endParaRPr lang="de" sz="2400">
              <a:cs typeface="Calibri" panose="020F0502020204030204"/>
            </a:endParaRPr>
          </a:p>
          <a:p>
            <a:endParaRPr lang="en-US" sz="240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FB7954-557A-799F-4681-E96261D1BAAF}"/>
              </a:ext>
            </a:extLst>
          </p:cNvPr>
          <p:cNvSpPr txBox="1">
            <a:spLocks/>
          </p:cNvSpPr>
          <p:nvPr/>
        </p:nvSpPr>
        <p:spPr>
          <a:xfrm>
            <a:off x="1591115" y="3144334"/>
            <a:ext cx="9571120" cy="1734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" sz="2400">
                <a:ea typeface="+mn-lt"/>
                <a:cs typeface="+mn-lt"/>
              </a:rPr>
              <a:t>Sie besteht in der Abweichung der gegebenen Maße von der Trendlinie des Wirtschaftswachstums.</a:t>
            </a:r>
            <a:endParaRPr lang="en-US" sz="2400">
              <a:cs typeface="Calibri" panose="020F0502020204030204"/>
            </a:endParaRPr>
          </a:p>
          <a:p>
            <a:endParaRPr lang="en-US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285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E3847-74F6-B69F-DE55-A8E59D10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de" sz="4000" b="1">
                <a:solidFill>
                  <a:schemeClr val="tx2"/>
                </a:solidFill>
                <a:ea typeface="+mj-lt"/>
                <a:cs typeface="+mj-lt"/>
              </a:rPr>
              <a:t>Die wichtigsten Konjunkturindikatoren</a:t>
            </a:r>
            <a:r>
              <a:rPr lang="en-US" sz="4000" b="1">
                <a:solidFill>
                  <a:schemeClr val="tx2"/>
                </a:solidFill>
                <a:ea typeface="+mj-lt"/>
                <a:cs typeface="+mj-lt"/>
              </a:rPr>
              <a:t>, die </a:t>
            </a:r>
            <a:r>
              <a:rPr lang="en-US" sz="4000" b="1" err="1">
                <a:solidFill>
                  <a:schemeClr val="tx2"/>
                </a:solidFill>
                <a:ea typeface="+mj-lt"/>
                <a:cs typeface="+mj-lt"/>
              </a:rPr>
              <a:t>Veränderungen</a:t>
            </a:r>
            <a:r>
              <a:rPr lang="en-US" sz="4000" b="1">
                <a:solidFill>
                  <a:schemeClr val="tx2"/>
                </a:solidFill>
                <a:ea typeface="+mj-lt"/>
                <a:cs typeface="+mj-lt"/>
              </a:rPr>
              <a:t> </a:t>
            </a:r>
            <a:r>
              <a:rPr lang="en-US" sz="4000" b="1" err="1">
                <a:solidFill>
                  <a:schemeClr val="tx2"/>
                </a:solidFill>
                <a:ea typeface="+mj-lt"/>
                <a:cs typeface="+mj-lt"/>
              </a:rPr>
              <a:t>im</a:t>
            </a:r>
            <a:r>
              <a:rPr lang="en-US" sz="4000" b="1">
                <a:solidFill>
                  <a:schemeClr val="tx2"/>
                </a:solidFill>
                <a:ea typeface="+mj-lt"/>
                <a:cs typeface="+mj-lt"/>
              </a:rPr>
              <a:t> </a:t>
            </a:r>
            <a:r>
              <a:rPr lang="en-US" sz="4000" b="1" err="1">
                <a:solidFill>
                  <a:schemeClr val="tx2"/>
                </a:solidFill>
                <a:ea typeface="+mj-lt"/>
                <a:cs typeface="+mj-lt"/>
              </a:rPr>
              <a:t>Konjunkturzyklus</a:t>
            </a:r>
            <a:r>
              <a:rPr lang="en-US" sz="4000" b="1">
                <a:solidFill>
                  <a:schemeClr val="tx2"/>
                </a:solidFill>
                <a:ea typeface="+mj-lt"/>
                <a:cs typeface="+mj-lt"/>
              </a:rPr>
              <a:t> </a:t>
            </a:r>
            <a:r>
              <a:rPr lang="en-US" sz="4000" b="1" err="1">
                <a:solidFill>
                  <a:schemeClr val="tx2"/>
                </a:solidFill>
                <a:ea typeface="+mj-lt"/>
                <a:cs typeface="+mj-lt"/>
              </a:rPr>
              <a:t>zeigen</a:t>
            </a:r>
            <a:r>
              <a:rPr lang="en-US" sz="4000" b="1">
                <a:solidFill>
                  <a:schemeClr val="tx2"/>
                </a:solidFill>
                <a:ea typeface="+mj-lt"/>
                <a:cs typeface="+mj-lt"/>
              </a:rPr>
              <a:t>, </a:t>
            </a:r>
            <a:r>
              <a:rPr lang="en-US" sz="4000" b="1" err="1">
                <a:solidFill>
                  <a:schemeClr val="tx2"/>
                </a:solidFill>
                <a:ea typeface="+mj-lt"/>
                <a:cs typeface="+mj-lt"/>
              </a:rPr>
              <a:t>sind</a:t>
            </a:r>
            <a:r>
              <a:rPr lang="en-US" sz="4000" b="1">
                <a:solidFill>
                  <a:schemeClr val="tx2"/>
                </a:solidFill>
                <a:ea typeface="+mj-lt"/>
                <a:cs typeface="+mj-lt"/>
              </a:rPr>
              <a:t>: </a:t>
            </a:r>
            <a:endParaRPr lang="en-US" sz="4000" b="1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4FAEAD-F087-A071-2F3F-A258B5626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460707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77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EF8F4-FA87-F2DD-2CB4-6D7D80E8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de" sz="2000" b="1">
                <a:solidFill>
                  <a:srgbClr val="FFFFFF"/>
                </a:solidFill>
                <a:ea typeface="+mj-lt"/>
                <a:cs typeface="+mj-lt"/>
              </a:rPr>
              <a:t>Phasen des Konjunkturzyklus</a:t>
            </a:r>
            <a:endParaRPr lang="en-US" sz="2000">
              <a:solidFill>
                <a:srgbClr val="FFFFFF"/>
              </a:solidFill>
            </a:endParaRPr>
          </a:p>
          <a:p>
            <a:pPr algn="ctr"/>
            <a:endParaRPr lang="en-US" sz="20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Picture 4" descr="Diagram, radar chart&#10;&#10;Description automatically generated">
            <a:extLst>
              <a:ext uri="{FF2B5EF4-FFF2-40B4-BE49-F238E27FC236}">
                <a16:creationId xmlns:a16="http://schemas.microsoft.com/office/drawing/2014/main" id="{14A3729B-1446-7AC6-121D-A79FBCF8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628" y="3062679"/>
            <a:ext cx="7382740" cy="3262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92DA4-0276-6CFC-8487-31A93EFA4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573" y="527522"/>
            <a:ext cx="8969775" cy="23653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de" sz="1900" dirty="0">
                <a:ea typeface="+mn-lt"/>
                <a:cs typeface="+mn-lt"/>
              </a:rPr>
              <a:t>Der traditionelle Konjunkturzyklus besteht aus 4 Phasen:</a:t>
            </a:r>
            <a:endParaRPr lang="en-US" dirty="0"/>
          </a:p>
          <a:p>
            <a:r>
              <a:rPr lang="de" sz="1900" b="1" dirty="0">
                <a:ea typeface="+mn-lt"/>
                <a:cs typeface="+mn-lt"/>
              </a:rPr>
              <a:t>Expansion (Aufschwung)</a:t>
            </a:r>
            <a:endParaRPr lang="en-US" sz="1900" b="1" dirty="0">
              <a:ea typeface="+mn-lt"/>
              <a:cs typeface="+mn-lt"/>
            </a:endParaRPr>
          </a:p>
          <a:p>
            <a:r>
              <a:rPr lang="de" sz="1900" b="1" dirty="0">
                <a:ea typeface="+mn-lt"/>
                <a:cs typeface="+mn-lt"/>
              </a:rPr>
              <a:t>Hochkonjunktur</a:t>
            </a:r>
            <a:endParaRPr lang="en-US" sz="1900" dirty="0">
              <a:cs typeface="Calibri"/>
            </a:endParaRPr>
          </a:p>
          <a:p>
            <a:r>
              <a:rPr lang="de" sz="1900" b="1" dirty="0">
                <a:ea typeface="+mn-lt"/>
                <a:cs typeface="+mn-lt"/>
              </a:rPr>
              <a:t>Rezession</a:t>
            </a:r>
            <a:endParaRPr lang="en-US" sz="1900" dirty="0">
              <a:cs typeface="Calibri"/>
            </a:endParaRPr>
          </a:p>
          <a:p>
            <a:r>
              <a:rPr lang="de" sz="1900" b="1" dirty="0">
                <a:ea typeface="+mn-lt"/>
                <a:cs typeface="+mn-lt"/>
              </a:rPr>
              <a:t>Depression</a:t>
            </a:r>
            <a:endParaRPr lang="en-US" sz="1900" dirty="0">
              <a:cs typeface="Calibri"/>
            </a:endParaRPr>
          </a:p>
          <a:p>
            <a:endParaRPr lang="en-US" sz="1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15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Weiße Treppen mit einem blauen Pfeil in der Mitte, der nach oben zeigt">
            <a:extLst>
              <a:ext uri="{FF2B5EF4-FFF2-40B4-BE49-F238E27FC236}">
                <a16:creationId xmlns:a16="http://schemas.microsoft.com/office/drawing/2014/main" id="{25FBDC01-7FC7-6C40-725A-62EBF42EC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86" r="9089" b="8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60E45-9F0E-C699-2015-52DB9CEB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100" b="1">
                <a:cs typeface="Calibri Light"/>
              </a:rPr>
              <a:t>Die Expansion </a:t>
            </a:r>
            <a:br>
              <a:rPr lang="en-US" sz="3100" b="1">
                <a:cs typeface="Calibri Light"/>
              </a:rPr>
            </a:br>
            <a:r>
              <a:rPr lang="en-US" sz="3100" b="1">
                <a:cs typeface="Calibri Light"/>
              </a:rPr>
              <a:t>(</a:t>
            </a:r>
            <a:r>
              <a:rPr lang="de" sz="3100" b="1">
                <a:ea typeface="+mj-lt"/>
                <a:cs typeface="+mj-lt"/>
              </a:rPr>
              <a:t>der Aufschwung)</a:t>
            </a:r>
            <a:endParaRPr lang="en-US" sz="31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2C93-AC31-AAE9-0E31-0D2DA7121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547747" cy="35408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" sz="2300" dirty="0">
                <a:ea typeface="+mn-lt"/>
                <a:cs typeface="+mn-lt"/>
              </a:rPr>
              <a:t>In der </a:t>
            </a:r>
            <a:r>
              <a:rPr lang="de" sz="2300" b="1" dirty="0">
                <a:ea typeface="+mn-lt"/>
                <a:cs typeface="+mn-lt"/>
              </a:rPr>
              <a:t>Expansionsphase</a:t>
            </a:r>
            <a:r>
              <a:rPr lang="de" sz="2300" dirty="0">
                <a:ea typeface="+mn-lt"/>
                <a:cs typeface="+mn-lt"/>
              </a:rPr>
              <a:t> steigt die Nachfrage langsam und die Produktion wird beschleunigt. </a:t>
            </a:r>
          </a:p>
          <a:p>
            <a:r>
              <a:rPr lang="de" sz="2300" dirty="0">
                <a:ea typeface="+mn-lt"/>
                <a:cs typeface="+mn-lt"/>
              </a:rPr>
              <a:t>Die Hauptmerkmale dieser Wirtschaftsphase sind: </a:t>
            </a:r>
          </a:p>
          <a:p>
            <a:pPr>
              <a:buFontTx/>
              <a:buChar char="-"/>
            </a:pPr>
            <a:r>
              <a:rPr lang="de" sz="2300" dirty="0">
                <a:ea typeface="+mn-lt"/>
                <a:cs typeface="+mn-lt"/>
              </a:rPr>
              <a:t>steigende Löhne, </a:t>
            </a:r>
          </a:p>
          <a:p>
            <a:pPr>
              <a:buFontTx/>
              <a:buChar char="-"/>
            </a:pPr>
            <a:r>
              <a:rPr lang="de" sz="2300" dirty="0">
                <a:ea typeface="+mn-lt"/>
                <a:cs typeface="+mn-lt"/>
              </a:rPr>
              <a:t>steigende Beschäftigung, </a:t>
            </a:r>
          </a:p>
          <a:p>
            <a:pPr>
              <a:buFontTx/>
              <a:buChar char="-"/>
            </a:pPr>
            <a:r>
              <a:rPr lang="de" sz="2300" dirty="0">
                <a:ea typeface="+mn-lt"/>
                <a:cs typeface="+mn-lt"/>
              </a:rPr>
              <a:t>niedrige Zinsen und </a:t>
            </a:r>
          </a:p>
          <a:p>
            <a:pPr>
              <a:buFontTx/>
              <a:buChar char="-"/>
            </a:pPr>
            <a:r>
              <a:rPr lang="de" sz="2300" dirty="0">
                <a:ea typeface="+mn-lt"/>
                <a:cs typeface="+mn-lt"/>
              </a:rPr>
              <a:t>niedrige Inflationsraten.</a:t>
            </a:r>
            <a:endParaRPr lang="en-US" sz="2300" dirty="0">
              <a:cs typeface="Calibri"/>
            </a:endParaRPr>
          </a:p>
          <a:p>
            <a:endParaRPr lang="en-US" sz="1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79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F8C4-A0DF-3E92-D590-578BD2DA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" b="1">
                <a:ea typeface="+mj-lt"/>
                <a:cs typeface="+mj-lt"/>
              </a:rPr>
              <a:t>Die Hochkonjunktur</a:t>
            </a:r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7853-83C4-085F-DAF0-7C018AD93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" sz="2600" dirty="0">
                <a:ea typeface="+mn-lt"/>
                <a:cs typeface="+mn-lt"/>
              </a:rPr>
              <a:t>Die nächste Phase ist Phase der </a:t>
            </a:r>
            <a:r>
              <a:rPr lang="de" sz="2600" b="1" dirty="0">
                <a:ea typeface="+mn-lt"/>
                <a:cs typeface="+mn-lt"/>
              </a:rPr>
              <a:t>Hochkonjunktur</a:t>
            </a:r>
            <a:r>
              <a:rPr lang="de" sz="2600" dirty="0"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r>
              <a:rPr lang="de" sz="2600" dirty="0">
                <a:ea typeface="+mn-lt"/>
                <a:cs typeface="+mn-lt"/>
              </a:rPr>
              <a:t>Hier ist die Produktionskapazität voll ausgelastet und es herrscht nahezu Vollbeschäftigung. </a:t>
            </a:r>
          </a:p>
          <a:p>
            <a:pPr marL="0" indent="0">
              <a:buNone/>
            </a:pPr>
            <a:r>
              <a:rPr lang="de" sz="2600" dirty="0">
                <a:ea typeface="+mn-lt"/>
                <a:cs typeface="+mn-lt"/>
              </a:rPr>
              <a:t>Die Preise steigen und das Inflationsrisiko steigt.</a:t>
            </a:r>
            <a:endParaRPr lang="de" sz="2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de" sz="2600" dirty="0">
                <a:ea typeface="+mn-lt"/>
                <a:cs typeface="+mn-lt"/>
              </a:rPr>
              <a:t>Während der Boomphase sind die Unternehmensinvestitionen und die Konsumausgaben sehr hoch.</a:t>
            </a:r>
            <a:endParaRPr lang="de" sz="2600" dirty="0"/>
          </a:p>
          <a:p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095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1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61191-5C1A-DF37-3F22-3970D031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38" y="671848"/>
            <a:ext cx="3807258" cy="9023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Die </a:t>
            </a:r>
            <a:r>
              <a:rPr lang="en-US" sz="3600" b="1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Rezession</a:t>
            </a:r>
            <a:endParaRPr lang="en-US" sz="3600" b="1" kern="1200" err="1">
              <a:solidFill>
                <a:schemeClr val="tx2"/>
              </a:solidFill>
              <a:latin typeface="+mj-l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EE340-5FF2-99C1-95CE-05F81678FA87}"/>
              </a:ext>
            </a:extLst>
          </p:cNvPr>
          <p:cNvSpPr txBox="1"/>
          <p:nvPr/>
        </p:nvSpPr>
        <p:spPr>
          <a:xfrm>
            <a:off x="797487" y="867103"/>
            <a:ext cx="6218499" cy="34170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>
                <a:solidFill>
                  <a:schemeClr val="tx2"/>
                </a:solidFill>
              </a:rPr>
              <a:t>Nachdem</a:t>
            </a:r>
            <a:r>
              <a:rPr lang="en-US" sz="2600" dirty="0">
                <a:solidFill>
                  <a:schemeClr val="tx2"/>
                </a:solidFill>
              </a:rPr>
              <a:t> der </a:t>
            </a:r>
            <a:r>
              <a:rPr lang="en-US" sz="2600" dirty="0" err="1">
                <a:solidFill>
                  <a:schemeClr val="tx2"/>
                </a:solidFill>
              </a:rPr>
              <a:t>Höhepunkt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überschritten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ist</a:t>
            </a:r>
            <a:r>
              <a:rPr lang="en-US" sz="2600" dirty="0">
                <a:solidFill>
                  <a:schemeClr val="tx2"/>
                </a:solidFill>
              </a:rPr>
              <a:t>, </a:t>
            </a:r>
            <a:r>
              <a:rPr lang="en-US" sz="2600" dirty="0" err="1">
                <a:solidFill>
                  <a:schemeClr val="tx2"/>
                </a:solidFill>
              </a:rPr>
              <a:t>gibt</a:t>
            </a:r>
            <a:r>
              <a:rPr lang="en-US" sz="2600" dirty="0">
                <a:solidFill>
                  <a:schemeClr val="tx2"/>
                </a:solidFill>
              </a:rPr>
              <a:t> es </a:t>
            </a:r>
            <a:r>
              <a:rPr lang="en-US" sz="2600" dirty="0" err="1">
                <a:solidFill>
                  <a:schemeClr val="tx2"/>
                </a:solidFill>
              </a:rPr>
              <a:t>eine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Rezession</a:t>
            </a:r>
            <a:r>
              <a:rPr lang="en-US" sz="2600" b="1" dirty="0">
                <a:solidFill>
                  <a:schemeClr val="tx2"/>
                </a:solidFill>
              </a:rPr>
              <a:t>. 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tx2"/>
                </a:solidFill>
              </a:rPr>
              <a:t>Das </a:t>
            </a:r>
            <a:r>
              <a:rPr lang="en-US" sz="2600" dirty="0" err="1">
                <a:solidFill>
                  <a:schemeClr val="tx2"/>
                </a:solidFill>
              </a:rPr>
              <a:t>Beschäftigungsniveau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bleibt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hoch</a:t>
            </a:r>
            <a:r>
              <a:rPr lang="en-US" sz="2600" dirty="0">
                <a:solidFill>
                  <a:schemeClr val="tx2"/>
                </a:solidFill>
              </a:rPr>
              <a:t>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>
                <a:solidFill>
                  <a:schemeClr val="tx2"/>
                </a:solidFill>
              </a:rPr>
              <a:t>aber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>
                <a:solidFill>
                  <a:schemeClr val="tx2"/>
                </a:solidFill>
              </a:rPr>
              <a:t>steigende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Preise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führen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zu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einer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hohen</a:t>
            </a:r>
            <a:r>
              <a:rPr lang="en-US" sz="2600" dirty="0">
                <a:solidFill>
                  <a:schemeClr val="tx2"/>
                </a:solidFill>
              </a:rPr>
              <a:t> Inflation.</a:t>
            </a:r>
            <a:endParaRPr lang="en-US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39" name="Group 25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40" name="Freeform: Shape 26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27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Downward trend">
            <a:extLst>
              <a:ext uri="{FF2B5EF4-FFF2-40B4-BE49-F238E27FC236}">
                <a16:creationId xmlns:a16="http://schemas.microsoft.com/office/drawing/2014/main" id="{FF5721EC-E855-2D48-EEF5-7A1015C66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2449" y="2054248"/>
            <a:ext cx="4752064" cy="4730600"/>
          </a:xfrm>
          <a:prstGeom prst="rect">
            <a:avLst/>
          </a:prstGeom>
        </p:spPr>
      </p:pic>
      <p:grpSp>
        <p:nvGrpSpPr>
          <p:cNvPr id="42" name="Group 31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43" name="Freeform: Shape 32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51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3EF1-3892-8CC0-2AA1-A619103F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" b="1" dirty="0">
                <a:ea typeface="+mj-lt"/>
                <a:cs typeface="+mj-lt"/>
              </a:rPr>
              <a:t>Die Depression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6C73-71E3-35EE-1C90-FDBC4DA19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232" y="2176272"/>
            <a:ext cx="9417335" cy="25304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de" sz="2600" dirty="0">
                <a:ea typeface="+mn-lt"/>
                <a:cs typeface="+mn-lt"/>
              </a:rPr>
              <a:t>Rezession führt zu </a:t>
            </a:r>
            <a:r>
              <a:rPr lang="de" sz="2600" b="1" dirty="0">
                <a:ea typeface="+mn-lt"/>
                <a:cs typeface="+mn-lt"/>
              </a:rPr>
              <a:t>Depression</a:t>
            </a:r>
            <a:r>
              <a:rPr lang="de" sz="2600" dirty="0">
                <a:ea typeface="+mn-lt"/>
                <a:cs typeface="+mn-lt"/>
              </a:rPr>
              <a:t>.</a:t>
            </a:r>
            <a:endParaRPr lang="en-US" sz="2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de" sz="2600" dirty="0">
                <a:ea typeface="+mn-lt"/>
                <a:cs typeface="+mn-lt"/>
              </a:rPr>
              <a:t>Die Merkmale dieser Phase sind: </a:t>
            </a:r>
          </a:p>
          <a:p>
            <a:pPr marL="0" indent="0">
              <a:buNone/>
            </a:pPr>
            <a:r>
              <a:rPr lang="de" sz="2600" dirty="0">
                <a:ea typeface="+mn-lt"/>
                <a:cs typeface="+mn-lt"/>
              </a:rPr>
              <a:t>geringe Nachfrage und geringes Angebot, </a:t>
            </a:r>
          </a:p>
          <a:p>
            <a:pPr marL="0" indent="0">
              <a:buNone/>
            </a:pPr>
            <a:r>
              <a:rPr lang="de" sz="2600" dirty="0">
                <a:ea typeface="+mn-lt"/>
                <a:cs typeface="+mn-lt"/>
              </a:rPr>
              <a:t>niedrige Preise, </a:t>
            </a:r>
          </a:p>
          <a:p>
            <a:pPr marL="0" indent="0">
              <a:buNone/>
            </a:pPr>
            <a:r>
              <a:rPr lang="de" sz="2600" dirty="0">
                <a:ea typeface="+mn-lt"/>
                <a:cs typeface="+mn-lt"/>
              </a:rPr>
              <a:t>Konkurse und Insolvenzen.</a:t>
            </a:r>
            <a:endParaRPr lang="en-US" sz="2600" dirty="0">
              <a:cs typeface="Calibri"/>
            </a:endParaRPr>
          </a:p>
          <a:p>
            <a:pPr marL="0" indent="0">
              <a:buNone/>
            </a:pPr>
            <a:r>
              <a:rPr lang="de" sz="2600" dirty="0">
                <a:ea typeface="+mn-lt"/>
                <a:cs typeface="+mn-lt"/>
              </a:rPr>
              <a:t>Wir bemerken den höchsten Anstieg der Arbeitslosigkeit und das niedrigste BIP.</a:t>
            </a:r>
            <a:endParaRPr lang="de" dirty="0"/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27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547</Words>
  <Application>Microsoft Office PowerPoint</Application>
  <PresentationFormat>Panoramiczny</PresentationFormat>
  <Paragraphs>105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Consolas</vt:lpstr>
      <vt:lpstr>office theme</vt:lpstr>
      <vt:lpstr>Der Konjunkturzyklus</vt:lpstr>
      <vt:lpstr>Präsentationsplan</vt:lpstr>
      <vt:lpstr>Definition des Konjunkturzyklus</vt:lpstr>
      <vt:lpstr>Die wichtigsten Konjunkturindikatoren, die Veränderungen im Konjunkturzyklus zeigen, sind: </vt:lpstr>
      <vt:lpstr>Phasen des Konjunkturzyklus </vt:lpstr>
      <vt:lpstr>Die Expansion  (der Aufschwung)</vt:lpstr>
      <vt:lpstr>Die Hochkonjunktur</vt:lpstr>
      <vt:lpstr>Die Rezession</vt:lpstr>
      <vt:lpstr>Die Depression</vt:lpstr>
      <vt:lpstr>Arten von Konjunkturzyklen </vt:lpstr>
      <vt:lpstr>Der moderne Konjunkturzyklus </vt:lpstr>
      <vt:lpstr>Konjunktur in Deutschland 1998-2016</vt:lpstr>
      <vt:lpstr>Prezentacja programu PowerPoint</vt:lpstr>
      <vt:lpstr>Wörterbuch</vt:lpstr>
      <vt:lpstr>Quellen</vt:lpstr>
      <vt:lpstr>Vielen Dank 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Barbara Skoczyńska-Prokopowicz</cp:lastModifiedBy>
  <cp:revision>9</cp:revision>
  <dcterms:created xsi:type="dcterms:W3CDTF">2023-02-15T10:08:23Z</dcterms:created>
  <dcterms:modified xsi:type="dcterms:W3CDTF">2023-02-17T13:37:00Z</dcterms:modified>
</cp:coreProperties>
</file>