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56" r:id="rId2"/>
    <p:sldId id="271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70" r:id="rId15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467616-F4CC-41C2-84C3-C8FC1CF42795}" type="datetimeFigureOut">
              <a:rPr lang="pl-PL" smtClean="0"/>
              <a:t>05.06.2024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DCAA64-8E5A-4820-8197-D12047252FB9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DCAA64-8E5A-4820-8197-D12047252FB9}" type="slidenum">
              <a:rPr lang="pl-PL" smtClean="0"/>
              <a:t>1</a:t>
            </a:fld>
            <a:endParaRPr 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DCAA64-8E5A-4820-8197-D12047252FB9}" type="slidenum">
              <a:rPr lang="pl-PL" smtClean="0"/>
              <a:t>12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3B82D-EE2D-400B-9CB8-51C034F5E07F}" type="datetimeFigureOut">
              <a:rPr lang="pl-PL" smtClean="0"/>
              <a:t>05.06.2024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874E9-1A92-4EA2-8E22-80A5045FDE6D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3B82D-EE2D-400B-9CB8-51C034F5E07F}" type="datetimeFigureOut">
              <a:rPr lang="pl-PL" smtClean="0"/>
              <a:t>05.06.2024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874E9-1A92-4EA2-8E22-80A5045FDE6D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3B82D-EE2D-400B-9CB8-51C034F5E07F}" type="datetimeFigureOut">
              <a:rPr lang="pl-PL" smtClean="0"/>
              <a:t>05.06.2024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874E9-1A92-4EA2-8E22-80A5045FDE6D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3B82D-EE2D-400B-9CB8-51C034F5E07F}" type="datetimeFigureOut">
              <a:rPr lang="pl-PL" smtClean="0"/>
              <a:t>05.06.2024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874E9-1A92-4EA2-8E22-80A5045FDE6D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3B82D-EE2D-400B-9CB8-51C034F5E07F}" type="datetimeFigureOut">
              <a:rPr lang="pl-PL" smtClean="0"/>
              <a:t>05.06.2024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874E9-1A92-4EA2-8E22-80A5045FDE6D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3B82D-EE2D-400B-9CB8-51C034F5E07F}" type="datetimeFigureOut">
              <a:rPr lang="pl-PL" smtClean="0"/>
              <a:t>05.06.2024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874E9-1A92-4EA2-8E22-80A5045FDE6D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3B82D-EE2D-400B-9CB8-51C034F5E07F}" type="datetimeFigureOut">
              <a:rPr lang="pl-PL" smtClean="0"/>
              <a:t>05.06.2024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874E9-1A92-4EA2-8E22-80A5045FDE6D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3B82D-EE2D-400B-9CB8-51C034F5E07F}" type="datetimeFigureOut">
              <a:rPr lang="pl-PL" smtClean="0"/>
              <a:t>05.06.2024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874E9-1A92-4EA2-8E22-80A5045FDE6D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3B82D-EE2D-400B-9CB8-51C034F5E07F}" type="datetimeFigureOut">
              <a:rPr lang="pl-PL" smtClean="0"/>
              <a:t>05.06.2024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874E9-1A92-4EA2-8E22-80A5045FDE6D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3B82D-EE2D-400B-9CB8-51C034F5E07F}" type="datetimeFigureOut">
              <a:rPr lang="pl-PL" smtClean="0"/>
              <a:t>05.06.2024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874E9-1A92-4EA2-8E22-80A5045FDE6D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3B82D-EE2D-400B-9CB8-51C034F5E07F}" type="datetimeFigureOut">
              <a:rPr lang="pl-PL" smtClean="0"/>
              <a:t>05.06.2024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874E9-1A92-4EA2-8E22-80A5045FDE6D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3B82D-EE2D-400B-9CB8-51C034F5E07F}" type="datetimeFigureOut">
              <a:rPr lang="pl-PL" smtClean="0"/>
              <a:t>05.06.2024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874E9-1A92-4EA2-8E22-80A5045FDE6D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7D3B82D-EE2D-400B-9CB8-51C034F5E07F}" type="datetimeFigureOut">
              <a:rPr lang="pl-PL" smtClean="0"/>
              <a:t>05.06.2024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22874E9-1A92-4EA2-8E22-80A5045FDE6D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12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ld.de/ratgeber/2024/ratgeber/kostenexplosion-bei-kakao-steigt-der-preis-fuer-schokolade-dramatisch-87277024.bild.html?fbclid=IwZXh0bgNhZW0CMTAAAR2Lr8RNwlrWxNC7Cu6H1E-A4yQ3AIwq_ZePcrOD5YDPjJ8Vn4TvYNxztP4_aem_AcSkQvXcclfji7vkYvWczLPIHep7v8CpYd7HaM0bxKsFoU8Myfx3Lrjq5PWiLm0BERRCGGS_3uR6QxHtn4HXlA_M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KAKAOWIEC WŁAŚCIWY Theobroma caca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89" b="13446"/>
          <a:stretch>
            <a:fillRect/>
          </a:stretch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7" name="Rectangle 205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857375" y="1885950"/>
            <a:ext cx="8505825" cy="3152775"/>
          </a:xfrm>
          <a:prstGeom prst="rect">
            <a:avLst/>
          </a:prstGeom>
          <a:solidFill>
            <a:schemeClr val="bg1">
              <a:alpha val="75000"/>
            </a:schemeClr>
          </a:solidFill>
          <a:ln w="635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odtytuł 2"/>
          <p:cNvSpPr>
            <a:spLocks noGrp="1"/>
          </p:cNvSpPr>
          <p:nvPr>
            <p:ph type="ctrTitle"/>
          </p:nvPr>
        </p:nvSpPr>
        <p:spPr>
          <a:xfrm>
            <a:off x="2546350" y="2171700"/>
            <a:ext cx="7581900" cy="251460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5400" b="1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anose="020F0502020204030204" charset="0"/>
                <a:cs typeface="Calibri" panose="020F0502020204030204" charset="0"/>
              </a:rPr>
              <a:t>Kakaopreise</a:t>
            </a:r>
            <a:r>
              <a:rPr lang="en-US" sz="5400" b="1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5400" b="1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anose="020F0502020204030204" charset="0"/>
                <a:cs typeface="Calibri" panose="020F0502020204030204" charset="0"/>
              </a:rPr>
              <a:t>explodieren</a:t>
            </a:r>
            <a:r>
              <a:rPr lang="en-US" sz="5400" b="1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br>
              <a:rPr lang="en-US" sz="5400" b="1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anose="020F0502020204030204" charset="0"/>
                <a:cs typeface="Calibri" panose="020F0502020204030204" charset="0"/>
              </a:rPr>
            </a:br>
            <a:r>
              <a:rPr lang="en-US" sz="5400" b="1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anose="020F0502020204030204" charset="0"/>
                <a:cs typeface="Calibri" panose="020F0502020204030204" charset="0"/>
              </a:rPr>
              <a:t>Virus </a:t>
            </a:r>
            <a:r>
              <a:rPr lang="en-US" sz="5400" b="1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anose="020F0502020204030204" charset="0"/>
                <a:cs typeface="Calibri" panose="020F0502020204030204" charset="0"/>
              </a:rPr>
              <a:t>bedroht</a:t>
            </a:r>
            <a:r>
              <a:rPr lang="en-US" sz="5400" b="1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5400" b="1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anose="020F0502020204030204" charset="0"/>
                <a:cs typeface="Calibri" panose="020F0502020204030204" charset="0"/>
              </a:rPr>
              <a:t>unsere</a:t>
            </a:r>
            <a:r>
              <a:rPr lang="en-US" sz="5400" b="1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5400" b="1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anose="020F0502020204030204" charset="0"/>
                <a:cs typeface="Calibri" panose="020F0502020204030204" charset="0"/>
              </a:rPr>
              <a:t>Schokolade</a:t>
            </a:r>
            <a:br>
              <a:rPr lang="en-US" sz="5400" b="1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highlight>
                  <a:srgbClr val="FFFFFF"/>
                </a:highlight>
              </a:rPr>
            </a:br>
            <a:r>
              <a:rPr lang="pl-PL" altLang="en-US" sz="1800" b="1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anose="020F0502020204030204" charset="0"/>
                <a:cs typeface="Calibri" panose="020F0502020204030204" charset="0"/>
              </a:rPr>
              <a:t>Bearbeitet von </a:t>
            </a:r>
            <a:r>
              <a:rPr lang="pl-PL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Aleksandra Czok, Studentin des 2. Stj. BWL-Studium,</a:t>
            </a:r>
            <a:br>
              <a:rPr lang="pl-PL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</a:br>
            <a:r>
              <a:rPr lang="pl-PL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 Uni</a:t>
            </a:r>
            <a:r>
              <a:rPr lang="de-DE" altLang="pl-PL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versität zu </a:t>
            </a:r>
            <a:r>
              <a:rPr lang="pl-PL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 Rzeszów</a:t>
            </a:r>
            <a:r>
              <a:rPr lang="de-DE" altLang="pl-PL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, 2023-24</a:t>
            </a:r>
          </a:p>
        </p:txBody>
      </p:sp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705" y="-1"/>
            <a:ext cx="1438275" cy="137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10" name="Rectangle 820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pl-PL" sz="6600" b="1">
                <a:latin typeface="Calibri" panose="020F0502020204030204" charset="0"/>
                <a:cs typeface="Calibri" panose="020F0502020204030204" charset="0"/>
              </a:rPr>
              <a:t>die </a:t>
            </a:r>
            <a:r>
              <a:rPr lang="pl-PL" sz="6600" b="1" i="0">
                <a:effectLst/>
                <a:highlight>
                  <a:srgbClr val="FFFFFF"/>
                </a:highlight>
                <a:latin typeface="Calibri" panose="020F0502020204030204" charset="0"/>
                <a:cs typeface="Calibri" panose="020F0502020204030204" charset="0"/>
              </a:rPr>
              <a:t>Verpackung</a:t>
            </a:r>
            <a:endParaRPr lang="pl-PL" sz="6600" b="1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8212" name="sketch line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40080" y="2706624"/>
            <a:ext cx="6894576" cy="34838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200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Sowohl</a:t>
            </a:r>
            <a:r>
              <a:rPr lang="pl-PL" sz="220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l-PL" sz="2200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Mondelez</a:t>
            </a:r>
            <a:r>
              <a:rPr lang="pl-PL" sz="220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l-PL" sz="2200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bei</a:t>
            </a:r>
            <a:r>
              <a:rPr lang="pl-PL" sz="220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Milka </a:t>
            </a:r>
            <a:r>
              <a:rPr lang="pl-PL" sz="2200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als</a:t>
            </a:r>
            <a:r>
              <a:rPr lang="pl-PL" sz="220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l-PL" sz="2200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auch</a:t>
            </a:r>
            <a:r>
              <a:rPr lang="pl-PL" sz="220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l-PL" sz="2200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Lindt</a:t>
            </a:r>
            <a:r>
              <a:rPr lang="pl-PL" sz="220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&amp; </a:t>
            </a:r>
            <a:r>
              <a:rPr lang="pl-PL" sz="2200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Sprüngli</a:t>
            </a:r>
            <a:r>
              <a:rPr lang="pl-PL" sz="220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l-PL" sz="2200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haben</a:t>
            </a:r>
            <a:r>
              <a:rPr lang="pl-PL" sz="220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l-PL" sz="2200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darüber</a:t>
            </a:r>
            <a:r>
              <a:rPr lang="pl-PL" sz="220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l-PL" sz="2200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hinaus</a:t>
            </a:r>
            <a:r>
              <a:rPr lang="pl-PL" sz="220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l-PL" sz="2200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schon</a:t>
            </a:r>
            <a:r>
              <a:rPr lang="pl-PL" sz="220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l-PL" sz="2200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vor</a:t>
            </a:r>
            <a:r>
              <a:rPr lang="pl-PL" sz="220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l-PL" sz="2200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Jahren</a:t>
            </a:r>
            <a:r>
              <a:rPr lang="pl-PL" sz="220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l-PL" sz="2200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ihre</a:t>
            </a:r>
            <a:r>
              <a:rPr lang="pl-PL" sz="220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l-PL" sz="2200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Packungsgrößen</a:t>
            </a:r>
            <a:r>
              <a:rPr lang="pl-PL" sz="220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l-PL" sz="2200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verkleinert</a:t>
            </a:r>
            <a:r>
              <a:rPr lang="pl-PL" sz="220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pl-PL" sz="2200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sodass</a:t>
            </a:r>
            <a:r>
              <a:rPr lang="pl-PL" sz="220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l-PL" sz="2200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die</a:t>
            </a:r>
            <a:r>
              <a:rPr lang="pl-PL" sz="220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l-PL" sz="2200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Schoki-Tafeln</a:t>
            </a:r>
            <a:r>
              <a:rPr lang="pl-PL" sz="220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zwar </a:t>
            </a:r>
            <a:r>
              <a:rPr lang="pl-PL" sz="2200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noch</a:t>
            </a:r>
            <a:r>
              <a:rPr lang="pl-PL" sz="220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l-PL" sz="2200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genauso</a:t>
            </a:r>
            <a:r>
              <a:rPr lang="pl-PL" sz="220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l-PL" sz="2200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aussehen</a:t>
            </a:r>
            <a:r>
              <a:rPr lang="pl-PL" sz="220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pl-PL" sz="2200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aber</a:t>
            </a:r>
            <a:r>
              <a:rPr lang="pl-PL" sz="220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l-PL" sz="2200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zehn</a:t>
            </a:r>
            <a:r>
              <a:rPr lang="pl-PL" sz="220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bis 20 </a:t>
            </a:r>
            <a:r>
              <a:rPr lang="pl-PL" sz="2200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Gramm</a:t>
            </a:r>
            <a:r>
              <a:rPr lang="pl-PL" sz="220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l-PL" sz="2200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weniger</a:t>
            </a:r>
            <a:r>
              <a:rPr lang="pl-PL" sz="220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l-PL" sz="2200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Inhalt</a:t>
            </a:r>
            <a:r>
              <a:rPr lang="pl-PL" sz="220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l-PL" sz="2200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haben</a:t>
            </a:r>
            <a:r>
              <a:rPr lang="pl-PL" sz="220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(80–90 </a:t>
            </a:r>
            <a:r>
              <a:rPr lang="pl-PL" sz="2200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Gramm</a:t>
            </a:r>
            <a:r>
              <a:rPr lang="pl-PL" sz="220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l-PL" sz="2200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anstatt</a:t>
            </a:r>
            <a:r>
              <a:rPr lang="pl-PL" sz="220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100 </a:t>
            </a:r>
            <a:r>
              <a:rPr lang="pl-PL" sz="2200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Gramm</a:t>
            </a:r>
            <a:r>
              <a:rPr lang="pl-PL" sz="220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</a:p>
          <a:p>
            <a:pPr marL="0" indent="0">
              <a:buNone/>
            </a:pPr>
            <a:endParaRPr lang="pl-PL" sz="2200" dirty="0"/>
          </a:p>
        </p:txBody>
      </p:sp>
      <p:pic>
        <p:nvPicPr>
          <p:cNvPr id="8196" name="Picture 4" descr="Czekolada Lindt Lindor Mleczna Pistacjowa 100g Niemiec pistacje nadziewana  14089119244 - Allegro.pl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2" r="796"/>
          <a:stretch>
            <a:fillRect/>
          </a:stretch>
        </p:blipFill>
        <p:spPr bwMode="auto">
          <a:xfrm>
            <a:off x="8156454" y="-7"/>
            <a:ext cx="4035547" cy="4178808"/>
          </a:xfrm>
          <a:custGeom>
            <a:avLst/>
            <a:gdLst/>
            <a:ahLst/>
            <a:cxnLst/>
            <a:rect l="l" t="t" r="r" b="b"/>
            <a:pathLst>
              <a:path w="4035547" h="4178808">
                <a:moveTo>
                  <a:pt x="14988" y="0"/>
                </a:moveTo>
                <a:lnTo>
                  <a:pt x="4035547" y="0"/>
                </a:lnTo>
                <a:lnTo>
                  <a:pt x="4035547" y="4161794"/>
                </a:lnTo>
                <a:lnTo>
                  <a:pt x="3918602" y="4164199"/>
                </a:lnTo>
                <a:cubicBezTo>
                  <a:pt x="3673497" y="4178956"/>
                  <a:pt x="3428120" y="4172295"/>
                  <a:pt x="3183014" y="4175560"/>
                </a:cubicBezTo>
                <a:cubicBezTo>
                  <a:pt x="2855121" y="4180001"/>
                  <a:pt x="2527499" y="4168639"/>
                  <a:pt x="2199742" y="4167595"/>
                </a:cubicBezTo>
                <a:cubicBezTo>
                  <a:pt x="2132562" y="4167334"/>
                  <a:pt x="2065110" y="4170729"/>
                  <a:pt x="1998202" y="4175952"/>
                </a:cubicBezTo>
                <a:cubicBezTo>
                  <a:pt x="1905507" y="4183005"/>
                  <a:pt x="1814033" y="4174124"/>
                  <a:pt x="1722153" y="4165766"/>
                </a:cubicBezTo>
                <a:cubicBezTo>
                  <a:pt x="1611407" y="4155711"/>
                  <a:pt x="1500933" y="4164591"/>
                  <a:pt x="1390867" y="4176214"/>
                </a:cubicBezTo>
                <a:lnTo>
                  <a:pt x="1348076" y="4178808"/>
                </a:lnTo>
                <a:lnTo>
                  <a:pt x="597587" y="4178808"/>
                </a:lnTo>
                <a:lnTo>
                  <a:pt x="507890" y="4175773"/>
                </a:lnTo>
                <a:cubicBezTo>
                  <a:pt x="403218" y="4174810"/>
                  <a:pt x="298546" y="4175691"/>
                  <a:pt x="193840" y="4176214"/>
                </a:cubicBezTo>
                <a:lnTo>
                  <a:pt x="2757" y="4175742"/>
                </a:lnTo>
                <a:lnTo>
                  <a:pt x="2810" y="4034870"/>
                </a:lnTo>
                <a:cubicBezTo>
                  <a:pt x="5629" y="3979851"/>
                  <a:pt x="10539" y="3924896"/>
                  <a:pt x="15416" y="3870068"/>
                </a:cubicBezTo>
                <a:cubicBezTo>
                  <a:pt x="23018" y="3799731"/>
                  <a:pt x="25045" y="3728899"/>
                  <a:pt x="21498" y="3658244"/>
                </a:cubicBezTo>
                <a:cubicBezTo>
                  <a:pt x="17063" y="3602147"/>
                  <a:pt x="10095" y="3546050"/>
                  <a:pt x="8828" y="3489953"/>
                </a:cubicBezTo>
                <a:cubicBezTo>
                  <a:pt x="6548" y="3389688"/>
                  <a:pt x="7434" y="3289424"/>
                  <a:pt x="13262" y="3189160"/>
                </a:cubicBezTo>
                <a:cubicBezTo>
                  <a:pt x="16176" y="3138901"/>
                  <a:pt x="20864" y="3089150"/>
                  <a:pt x="22891" y="3038510"/>
                </a:cubicBezTo>
                <a:cubicBezTo>
                  <a:pt x="24918" y="2987870"/>
                  <a:pt x="28973" y="2936723"/>
                  <a:pt x="17444" y="2887098"/>
                </a:cubicBezTo>
                <a:cubicBezTo>
                  <a:pt x="-2068" y="2802699"/>
                  <a:pt x="12249" y="2718680"/>
                  <a:pt x="16430" y="2634534"/>
                </a:cubicBezTo>
                <a:cubicBezTo>
                  <a:pt x="18964" y="2582244"/>
                  <a:pt x="34168" y="2528685"/>
                  <a:pt x="20738" y="2477919"/>
                </a:cubicBezTo>
                <a:cubicBezTo>
                  <a:pt x="-421" y="2398342"/>
                  <a:pt x="13389" y="2320415"/>
                  <a:pt x="20738" y="2242107"/>
                </a:cubicBezTo>
                <a:cubicBezTo>
                  <a:pt x="29213" y="2168001"/>
                  <a:pt x="27718" y="2093082"/>
                  <a:pt x="16303" y="2019369"/>
                </a:cubicBezTo>
                <a:cubicBezTo>
                  <a:pt x="1986" y="1946239"/>
                  <a:pt x="1986" y="1871028"/>
                  <a:pt x="16303" y="1797899"/>
                </a:cubicBezTo>
                <a:cubicBezTo>
                  <a:pt x="28162" y="1737537"/>
                  <a:pt x="29530" y="1675589"/>
                  <a:pt x="20357" y="1614758"/>
                </a:cubicBezTo>
                <a:cubicBezTo>
                  <a:pt x="14149" y="1571226"/>
                  <a:pt x="3000" y="1527947"/>
                  <a:pt x="1480" y="1484415"/>
                </a:cubicBezTo>
                <a:cubicBezTo>
                  <a:pt x="-1662" y="1393377"/>
                  <a:pt x="200" y="1302238"/>
                  <a:pt x="7055" y="1211417"/>
                </a:cubicBezTo>
                <a:cubicBezTo>
                  <a:pt x="15036" y="1107980"/>
                  <a:pt x="30366" y="1004923"/>
                  <a:pt x="19724" y="900725"/>
                </a:cubicBezTo>
                <a:cubicBezTo>
                  <a:pt x="16050" y="864934"/>
                  <a:pt x="8575" y="829270"/>
                  <a:pt x="7815" y="793353"/>
                </a:cubicBezTo>
                <a:cubicBezTo>
                  <a:pt x="6168" y="726087"/>
                  <a:pt x="5407" y="659710"/>
                  <a:pt x="9208" y="590286"/>
                </a:cubicBezTo>
                <a:cubicBezTo>
                  <a:pt x="13009" y="520863"/>
                  <a:pt x="27452" y="450424"/>
                  <a:pt x="17697" y="382270"/>
                </a:cubicBezTo>
                <a:cubicBezTo>
                  <a:pt x="7941" y="314115"/>
                  <a:pt x="14276" y="247103"/>
                  <a:pt x="20611" y="180218"/>
                </a:cubicBezTo>
                <a:cubicBezTo>
                  <a:pt x="23652" y="148426"/>
                  <a:pt x="25711" y="116982"/>
                  <a:pt x="25156" y="8566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Milka Czekolada mleczna z kawałkami orzechów 100 g - Słodkie i słone  przekąski, Czekolad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90" r="-1" b="21502"/>
          <a:stretch>
            <a:fillRect/>
          </a:stretch>
        </p:blipFill>
        <p:spPr bwMode="auto">
          <a:xfrm>
            <a:off x="8144356" y="4267201"/>
            <a:ext cx="4047645" cy="2590808"/>
          </a:xfrm>
          <a:custGeom>
            <a:avLst/>
            <a:gdLst/>
            <a:ahLst/>
            <a:cxnLst/>
            <a:rect l="l" t="t" r="r" b="b"/>
            <a:pathLst>
              <a:path w="4047645" h="2495811">
                <a:moveTo>
                  <a:pt x="2441891" y="4"/>
                </a:moveTo>
                <a:cubicBezTo>
                  <a:pt x="2489381" y="-78"/>
                  <a:pt x="2536882" y="1163"/>
                  <a:pt x="2584383" y="4428"/>
                </a:cubicBezTo>
                <a:cubicBezTo>
                  <a:pt x="2744314" y="17813"/>
                  <a:pt x="2904989" y="21079"/>
                  <a:pt x="3065367" y="14222"/>
                </a:cubicBezTo>
                <a:cubicBezTo>
                  <a:pt x="3194244" y="5694"/>
                  <a:pt x="3323514" y="4206"/>
                  <a:pt x="3452568" y="9782"/>
                </a:cubicBezTo>
                <a:cubicBezTo>
                  <a:pt x="3572813" y="16442"/>
                  <a:pt x="3693059" y="23233"/>
                  <a:pt x="3813712" y="19315"/>
                </a:cubicBezTo>
                <a:cubicBezTo>
                  <a:pt x="3861755" y="17748"/>
                  <a:pt x="3909121" y="15789"/>
                  <a:pt x="3956758" y="13177"/>
                </a:cubicBezTo>
                <a:lnTo>
                  <a:pt x="4047645" y="9696"/>
                </a:lnTo>
                <a:lnTo>
                  <a:pt x="4047645" y="2495811"/>
                </a:lnTo>
                <a:lnTo>
                  <a:pt x="28177" y="2495811"/>
                </a:lnTo>
                <a:lnTo>
                  <a:pt x="28782" y="2485852"/>
                </a:lnTo>
                <a:cubicBezTo>
                  <a:pt x="31911" y="2365446"/>
                  <a:pt x="35027" y="2245002"/>
                  <a:pt x="38157" y="2124521"/>
                </a:cubicBezTo>
                <a:cubicBezTo>
                  <a:pt x="38284" y="2119444"/>
                  <a:pt x="39171" y="2114494"/>
                  <a:pt x="39171" y="2109417"/>
                </a:cubicBezTo>
                <a:cubicBezTo>
                  <a:pt x="48166" y="1995573"/>
                  <a:pt x="53107" y="1881729"/>
                  <a:pt x="18899" y="1770550"/>
                </a:cubicBezTo>
                <a:cubicBezTo>
                  <a:pt x="15871" y="1760104"/>
                  <a:pt x="14262" y="1749304"/>
                  <a:pt x="14084" y="1738440"/>
                </a:cubicBezTo>
                <a:cubicBezTo>
                  <a:pt x="12413" y="1641514"/>
                  <a:pt x="16644" y="1544587"/>
                  <a:pt x="26754" y="1448181"/>
                </a:cubicBezTo>
                <a:cubicBezTo>
                  <a:pt x="31949" y="1389038"/>
                  <a:pt x="26754" y="1329006"/>
                  <a:pt x="43478" y="1270498"/>
                </a:cubicBezTo>
                <a:cubicBezTo>
                  <a:pt x="50864" y="1241421"/>
                  <a:pt x="55109" y="1211634"/>
                  <a:pt x="56147" y="1181656"/>
                </a:cubicBezTo>
                <a:cubicBezTo>
                  <a:pt x="59948" y="1109060"/>
                  <a:pt x="38537" y="1040779"/>
                  <a:pt x="18139" y="972244"/>
                </a:cubicBezTo>
                <a:cubicBezTo>
                  <a:pt x="7370" y="935945"/>
                  <a:pt x="-5426" y="898886"/>
                  <a:pt x="2429" y="860811"/>
                </a:cubicBezTo>
                <a:cubicBezTo>
                  <a:pt x="16707" y="802251"/>
                  <a:pt x="24854" y="742359"/>
                  <a:pt x="26754" y="682112"/>
                </a:cubicBezTo>
                <a:cubicBezTo>
                  <a:pt x="26754" y="639468"/>
                  <a:pt x="16365" y="597712"/>
                  <a:pt x="20039" y="555195"/>
                </a:cubicBezTo>
                <a:cubicBezTo>
                  <a:pt x="28211" y="472712"/>
                  <a:pt x="30238" y="389734"/>
                  <a:pt x="26121" y="306946"/>
                </a:cubicBezTo>
                <a:cubicBezTo>
                  <a:pt x="26095" y="273846"/>
                  <a:pt x="29846" y="240848"/>
                  <a:pt x="37270" y="208585"/>
                </a:cubicBezTo>
                <a:cubicBezTo>
                  <a:pt x="46506" y="151651"/>
                  <a:pt x="48419" y="93777"/>
                  <a:pt x="42971" y="36360"/>
                </a:cubicBezTo>
                <a:lnTo>
                  <a:pt x="38853" y="8429"/>
                </a:lnTo>
                <a:lnTo>
                  <a:pt x="56649" y="7824"/>
                </a:lnTo>
                <a:cubicBezTo>
                  <a:pt x="210497" y="-156"/>
                  <a:pt x="364754" y="3162"/>
                  <a:pt x="518087" y="17748"/>
                </a:cubicBezTo>
                <a:cubicBezTo>
                  <a:pt x="626567" y="25440"/>
                  <a:pt x="735534" y="24213"/>
                  <a:pt x="843809" y="14092"/>
                </a:cubicBezTo>
                <a:cubicBezTo>
                  <a:pt x="1042499" y="-1711"/>
                  <a:pt x="1240782" y="10958"/>
                  <a:pt x="1439065" y="21666"/>
                </a:cubicBezTo>
                <a:cubicBezTo>
                  <a:pt x="1631105" y="32113"/>
                  <a:pt x="1823010" y="24408"/>
                  <a:pt x="2015050" y="17487"/>
                </a:cubicBezTo>
                <a:cubicBezTo>
                  <a:pt x="2157045" y="12394"/>
                  <a:pt x="2299420" y="249"/>
                  <a:pt x="2441891" y="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ove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6200000">
            <a:off x="-2748766" y="3248002"/>
            <a:ext cx="5688917" cy="1913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40" r="2850" b="2"/>
          <a:stretch>
            <a:fillRect/>
          </a:stretch>
        </p:blipFill>
        <p:spPr>
          <a:xfrm>
            <a:off x="583656" y="499236"/>
            <a:ext cx="11024687" cy="56889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err="1">
                <a:latin typeface="Calibri" panose="020F0502020204030204" charset="0"/>
                <a:cs typeface="Calibri" panose="020F0502020204030204" charset="0"/>
              </a:rPr>
              <a:t>Welche</a:t>
            </a:r>
            <a:r>
              <a:rPr lang="pl-PL" b="1" dirty="0"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pl-PL" b="1" dirty="0" err="1">
                <a:latin typeface="Calibri" panose="020F0502020204030204" charset="0"/>
                <a:cs typeface="Calibri" panose="020F0502020204030204" charset="0"/>
              </a:rPr>
              <a:t>Marke</a:t>
            </a:r>
            <a:r>
              <a:rPr lang="pl-PL" b="1" dirty="0"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pl-PL" b="1" dirty="0" err="1">
                <a:latin typeface="Calibri" panose="020F0502020204030204" charset="0"/>
                <a:cs typeface="Calibri" panose="020F0502020204030204" charset="0"/>
              </a:rPr>
              <a:t>ist</a:t>
            </a:r>
            <a:r>
              <a:rPr lang="pl-PL" b="1" dirty="0">
                <a:latin typeface="Calibri" panose="020F0502020204030204" charset="0"/>
                <a:cs typeface="Calibri" panose="020F0502020204030204" charset="0"/>
              </a:rPr>
              <a:t> es?</a:t>
            </a:r>
          </a:p>
        </p:txBody>
      </p:sp>
      <p:pic>
        <p:nvPicPr>
          <p:cNvPr id="10242" name="Picture 2" descr="Qu'y a-t-il dans vos m&amp;m's ? - Attention manger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136949"/>
            <a:ext cx="1219200" cy="162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Materiały partner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620" y="2103468"/>
            <a:ext cx="2251588" cy="1688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Ile waży Pralinka Lindor 60 % kakao - sprawdź kalorie i wagę, obejrzyj  zdjęci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594" y="2287209"/>
            <a:ext cx="2438400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KitKat Chocolat Orange 1 Ba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266" y="2001910"/>
            <a:ext cx="2075548" cy="2075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Snickers - Wikipedi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287" y="4744824"/>
            <a:ext cx="2750574" cy="1082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59554" y="4388680"/>
            <a:ext cx="1520800" cy="1827188"/>
          </a:xfrm>
          <a:prstGeom prst="rect">
            <a:avLst/>
          </a:prstGeom>
        </p:spPr>
      </p:pic>
      <p:pic>
        <p:nvPicPr>
          <p:cNvPr id="10254" name="Picture 14" descr="Żelki wegańskie misie BIO - Na Gram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0971" y="4149653"/>
            <a:ext cx="2075549" cy="207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6" name="Picture 16" descr="Butter Brown Werther's Werthers Original Sugar-Free Hard Candy 42g,  Packaging Type: box at Rs 140/pack in Mumbai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5186" y="3601219"/>
            <a:ext cx="2287209" cy="2287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8" name="Picture 18" descr="Bombonierka Toffifee 125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59" y="175603"/>
            <a:ext cx="1826307" cy="1826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0" name="Picture 20" descr="OREO Oryginalne 20 x 66 g, chrupiące kakao podwójne ciasteczka wypełnione  kremowym wypełnieniem : Amazon.pl: Dom i kuchnia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2003" y="580749"/>
            <a:ext cx="1666875" cy="124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latin typeface="Calibri" panose="020F0502020204030204" charset="0"/>
                <a:cs typeface="Calibri" panose="020F0502020204030204" charset="0"/>
              </a:rPr>
              <a:t>Słowniczek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 numCol="3"/>
          <a:lstStyle/>
          <a:p>
            <a:pPr>
              <a:lnSpc>
                <a:spcPct val="100000"/>
              </a:lnSpc>
            </a:pPr>
            <a:r>
              <a:rPr lang="pl-PL" sz="1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innerhalb</a:t>
            </a:r>
            <a:r>
              <a:rPr lang="pl-PL" sz="1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- w ciągu</a:t>
            </a:r>
            <a:endParaRPr lang="pl-PL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pl-PL" sz="1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die</a:t>
            </a:r>
            <a:r>
              <a:rPr lang="pl-PL" sz="1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pl-PL" sz="1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Herstellungskosten</a:t>
            </a:r>
            <a:r>
              <a:rPr lang="pl-PL" sz="1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- koszty produkcji</a:t>
            </a:r>
            <a:endParaRPr lang="pl-PL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pl-PL" sz="1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zwischen</a:t>
            </a:r>
            <a:r>
              <a:rPr lang="pl-PL" sz="1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- między </a:t>
            </a:r>
            <a:endParaRPr lang="pl-PL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pl-PL" sz="1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enthälen</a:t>
            </a:r>
            <a:r>
              <a:rPr lang="pl-PL" sz="1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- zawierać</a:t>
            </a:r>
            <a:endParaRPr lang="pl-PL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pl-PL" sz="1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selbst</a:t>
            </a:r>
            <a:r>
              <a:rPr lang="pl-PL" sz="1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- sam, osobiście</a:t>
            </a:r>
            <a:endParaRPr lang="pl-PL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pl-PL" sz="1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Naschkatzen-Nationen</a:t>
            </a:r>
            <a:r>
              <a:rPr lang="pl-PL" sz="1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- Narody lubiące słodycze</a:t>
            </a:r>
            <a:endParaRPr lang="pl-PL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pl-PL" sz="1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der </a:t>
            </a:r>
            <a:r>
              <a:rPr lang="pl-PL" sz="1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Anbauländer</a:t>
            </a:r>
            <a:r>
              <a:rPr lang="pl-PL" sz="1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-kraj uprawiający </a:t>
            </a:r>
            <a:endParaRPr lang="pl-PL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pl-PL" sz="1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Elfenbeinküste</a:t>
            </a:r>
            <a:r>
              <a:rPr lang="pl-PL" sz="1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-</a:t>
            </a:r>
            <a:r>
              <a:rPr lang="pl-PL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pl-PL" sz="1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Wybrzeże Kości Słoniowej</a:t>
            </a:r>
            <a:endParaRPr lang="pl-PL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pl-PL" sz="1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fast-prawie, niemal </a:t>
            </a:r>
            <a:endParaRPr lang="pl-PL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pl-PL" sz="1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westafrikanischen</a:t>
            </a:r>
            <a:r>
              <a:rPr lang="pl-PL" sz="1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-</a:t>
            </a:r>
            <a:r>
              <a:rPr lang="pl-PL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pl-PL" sz="1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Afryka Zachodnia</a:t>
            </a:r>
          </a:p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pl-PL" sz="1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  <a:sym typeface="+mn-ea"/>
              </a:rPr>
              <a:t>die</a:t>
            </a:r>
            <a:r>
              <a:rPr lang="pl-PL" sz="1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pl-PL" sz="1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  <a:sym typeface="+mn-ea"/>
              </a:rPr>
              <a:t>Lieferung</a:t>
            </a:r>
            <a:r>
              <a:rPr lang="pl-PL" sz="1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  <a:sym typeface="+mn-ea"/>
              </a:rPr>
              <a:t>- dostawa</a:t>
            </a:r>
            <a:endParaRPr lang="pl-PL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pl-PL" sz="1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  <a:sym typeface="+mn-ea"/>
              </a:rPr>
              <a:t>der </a:t>
            </a:r>
            <a:r>
              <a:rPr lang="pl-PL" sz="1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  <a:sym typeface="+mn-ea"/>
              </a:rPr>
              <a:t>Vergleich</a:t>
            </a:r>
            <a:r>
              <a:rPr lang="pl-PL" sz="1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  <a:sym typeface="+mn-ea"/>
              </a:rPr>
              <a:t>- porównanie </a:t>
            </a:r>
            <a:endParaRPr lang="pl-PL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pl-PL" sz="1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  <a:sym typeface="+mn-ea"/>
              </a:rPr>
              <a:t>zurückgegangen</a:t>
            </a:r>
            <a:r>
              <a:rPr lang="pl-PL" sz="1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  <a:sym typeface="+mn-ea"/>
              </a:rPr>
              <a:t>- zmniejszony </a:t>
            </a:r>
            <a:endParaRPr lang="pl-PL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pl-PL" sz="1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  <a:sym typeface="+mn-ea"/>
              </a:rPr>
              <a:t>der </a:t>
            </a:r>
            <a:r>
              <a:rPr lang="pl-PL" sz="1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  <a:sym typeface="+mn-ea"/>
              </a:rPr>
              <a:t>Grund</a:t>
            </a:r>
            <a:r>
              <a:rPr lang="pl-PL" sz="1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  <a:sym typeface="+mn-ea"/>
              </a:rPr>
              <a:t>- powód, przyczyna </a:t>
            </a:r>
            <a:endParaRPr lang="pl-PL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pl-PL" sz="1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  <a:sym typeface="+mn-ea"/>
              </a:rPr>
              <a:t>Ernteausfälle</a:t>
            </a:r>
            <a:r>
              <a:rPr lang="pl-PL" sz="1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  <a:sym typeface="+mn-ea"/>
              </a:rPr>
              <a:t>-nieudane zbiory </a:t>
            </a:r>
            <a:endParaRPr lang="pl-PL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pl-PL" sz="1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  <a:sym typeface="+mn-ea"/>
              </a:rPr>
              <a:t>die</a:t>
            </a:r>
            <a:r>
              <a:rPr lang="pl-PL" sz="1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pl-PL" sz="1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  <a:sym typeface="+mn-ea"/>
              </a:rPr>
              <a:t>Blattläusen</a:t>
            </a:r>
            <a:r>
              <a:rPr lang="pl-PL" sz="1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  <a:sym typeface="+mn-ea"/>
              </a:rPr>
              <a:t>-</a:t>
            </a:r>
            <a:r>
              <a:rPr lang="pl-PL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pl-PL" sz="1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  <a:sym typeface="+mn-ea"/>
              </a:rPr>
              <a:t>mszyce</a:t>
            </a:r>
            <a:endParaRPr lang="pl-PL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pl-PL" sz="16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sym typeface="+mn-ea"/>
              </a:rPr>
              <a:t>die</a:t>
            </a:r>
            <a:r>
              <a:rPr lang="pl-PL" sz="1600" dirty="0">
                <a:effectLst/>
                <a:latin typeface="Times New Roman" panose="02020603050405020304" pitchFamily="18" charset="0"/>
                <a:ea typeface="Aptos" panose="020B0004020202020204" pitchFamily="34" charset="0"/>
                <a:sym typeface="+mn-ea"/>
              </a:rPr>
              <a:t> </a:t>
            </a:r>
            <a:r>
              <a:rPr lang="pl-PL" sz="16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sym typeface="+mn-ea"/>
              </a:rPr>
              <a:t>Belegschaft</a:t>
            </a:r>
            <a:r>
              <a:rPr lang="pl-PL" sz="1600" dirty="0">
                <a:effectLst/>
                <a:latin typeface="Times New Roman" panose="02020603050405020304" pitchFamily="18" charset="0"/>
                <a:ea typeface="Aptos" panose="020B0004020202020204" pitchFamily="34" charset="0"/>
                <a:sym typeface="+mn-ea"/>
              </a:rPr>
              <a:t>- personel, załoga</a:t>
            </a:r>
            <a:endParaRPr lang="pl-PL" sz="1600" dirty="0">
              <a:effectLst/>
              <a:latin typeface="Times New Roman" panose="02020603050405020304" pitchFamily="18" charset="0"/>
              <a:ea typeface="Aptos" panose="020B00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pl-PL" sz="1600" dirty="0">
                <a:effectLst/>
                <a:latin typeface="Times New Roman" panose="02020603050405020304" pitchFamily="18" charset="0"/>
                <a:ea typeface="Aptos" panose="020B0004020202020204" pitchFamily="34" charset="0"/>
                <a:sym typeface="+mn-ea"/>
              </a:rPr>
              <a:t>der </a:t>
            </a:r>
            <a:r>
              <a:rPr lang="pl-PL" sz="16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sym typeface="+mn-ea"/>
              </a:rPr>
              <a:t>Umsatz</a:t>
            </a:r>
            <a:r>
              <a:rPr lang="pl-PL" sz="1600" dirty="0">
                <a:effectLst/>
                <a:latin typeface="Times New Roman" panose="02020603050405020304" pitchFamily="18" charset="0"/>
                <a:ea typeface="Aptos" panose="020B0004020202020204" pitchFamily="34" charset="0"/>
                <a:sym typeface="+mn-ea"/>
              </a:rPr>
              <a:t>-obroty</a:t>
            </a:r>
            <a:endParaRPr lang="pl-PL" sz="1600" dirty="0">
              <a:effectLst/>
              <a:latin typeface="Times New Roman" panose="02020603050405020304" pitchFamily="18" charset="0"/>
              <a:ea typeface="Aptos" panose="020B00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pl-PL" sz="1600" dirty="0">
                <a:effectLst/>
                <a:latin typeface="Times New Roman" panose="02020603050405020304" pitchFamily="18" charset="0"/>
                <a:ea typeface="Aptos" panose="020B0004020202020204" pitchFamily="34" charset="0"/>
                <a:sym typeface="+mn-ea"/>
              </a:rPr>
              <a:t>des </a:t>
            </a:r>
            <a:r>
              <a:rPr lang="pl-PL" sz="16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sym typeface="+mn-ea"/>
              </a:rPr>
              <a:t>Lebensmittelunternehmens</a:t>
            </a:r>
            <a:r>
              <a:rPr lang="pl-PL" sz="1600" dirty="0">
                <a:effectLst/>
                <a:latin typeface="Times New Roman" panose="02020603050405020304" pitchFamily="18" charset="0"/>
                <a:ea typeface="Aptos" panose="020B0004020202020204" pitchFamily="34" charset="0"/>
                <a:sym typeface="+mn-ea"/>
              </a:rPr>
              <a:t>- przedsiębiorstwo spożywcze </a:t>
            </a:r>
            <a:endParaRPr lang="pl-PL" sz="1600" dirty="0">
              <a:effectLst/>
              <a:latin typeface="Times New Roman" panose="02020603050405020304" pitchFamily="18" charset="0"/>
              <a:ea typeface="Aptos" panose="020B00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pl-PL" sz="1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  <a:sym typeface="+mn-ea"/>
              </a:rPr>
              <a:t>der </a:t>
            </a:r>
            <a:r>
              <a:rPr lang="pl-PL" sz="16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  <a:sym typeface="+mn-ea"/>
              </a:rPr>
              <a:t>Inhalt</a:t>
            </a:r>
            <a:r>
              <a:rPr lang="pl-PL" sz="16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  <a:sym typeface="+mn-ea"/>
              </a:rPr>
              <a:t>- zawartość</a:t>
            </a:r>
            <a:endParaRPr lang="pl-PL" altLang="en-US" sz="1600" dirty="0"/>
          </a:p>
          <a:p>
            <a:pPr>
              <a:lnSpc>
                <a:spcPct val="100000"/>
              </a:lnSpc>
              <a:spcAft>
                <a:spcPts val="800"/>
              </a:spcAft>
            </a:pPr>
            <a:endParaRPr lang="pl-PL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Wypróbuj ten przepis na najzdrowsze kakao - Marek Skoczylas - oficjalny  sklep - razem dbamy o zdrowie">
            <a:extLst>
              <a:ext uri="{FF2B5EF4-FFF2-40B4-BE49-F238E27FC236}">
                <a16:creationId xmlns:a16="http://schemas.microsoft.com/office/drawing/2014/main" id="{D6571554-0998-2338-747D-0198F64980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4" r="-1" b="-1"/>
          <a:stretch/>
        </p:blipFill>
        <p:spPr bwMode="auto">
          <a:xfrm>
            <a:off x="1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1" name="Rectangle 308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pl-PL" sz="4000">
                <a:latin typeface="Calibri" panose="020F0502020204030204" charset="0"/>
                <a:cs typeface="Calibri" panose="020F0502020204030204" charset="0"/>
              </a:rPr>
              <a:t>die Bibliographie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u="sng" kern="10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3"/>
              </a:rPr>
              <a:t>https://www.bild.de/ratgeber/2024/ratgeber/kostenexplosion-bei-kakao-steigt-der-preis-fuer-schokolade-dramatisch-87277024.bild.html?fbclid=IwZXh0bgNhZW0CMTAAAR2Lr8RNwlrWxNC7Cu6H1E-A4yQ3AIwq_ZePcrOD5YDPjJ8Vn4TvYNxztP4_aem_AcSkQvXcclfji7vkYvWczLPIHep7v8CpYd7HaM0bxKsFoU8Myfx3Lrjq5PWiLm0BERRCGGS_3uR6QxHtn4HXlA_M</a:t>
            </a:r>
            <a:endParaRPr lang="pl-PL" sz="20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20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Kakao">
            <a:extLst>
              <a:ext uri="{FF2B5EF4-FFF2-40B4-BE49-F238E27FC236}">
                <a16:creationId xmlns:a16="http://schemas.microsoft.com/office/drawing/2014/main" id="{775AFD9C-D913-D14F-544D-66319245AF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" r="1" b="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de-DE" altLang="pl-PL">
                <a:solidFill>
                  <a:srgbClr val="FFFFFF"/>
                </a:solidFill>
                <a:latin typeface="Calibri" panose="020F0502020204030204" charset="0"/>
              </a:rPr>
              <a:t>Agenda: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de-DE" altLang="pl-PL" b="1">
                <a:solidFill>
                  <a:srgbClr val="FFFFFF"/>
                </a:solidFill>
                <a:latin typeface="Calibri" panose="020F0502020204030204" charset="0"/>
                <a:cs typeface="Calibri" panose="020F0502020204030204" charset="0"/>
              </a:rPr>
              <a:t>Kakao als Ware- Preisanstieg</a:t>
            </a:r>
          </a:p>
          <a:p>
            <a:r>
              <a:rPr lang="de-DE" altLang="pl-PL" b="1">
                <a:solidFill>
                  <a:srgbClr val="FFFFFF"/>
                </a:solidFill>
                <a:latin typeface="Calibri" panose="020F0502020204030204" charset="0"/>
                <a:cs typeface="Calibri" panose="020F0502020204030204" charset="0"/>
              </a:rPr>
              <a:t>Exportländer</a:t>
            </a:r>
          </a:p>
          <a:p>
            <a:r>
              <a:rPr lang="pl-PL" b="1" kern="100">
                <a:solidFill>
                  <a:srgbClr val="FFFFFF"/>
                </a:solidFill>
                <a:effectLst/>
                <a:latin typeface="Calibri" panose="020F0502020204030204" charset="0"/>
                <a:ea typeface="Aptos" panose="020B0004020202020204" pitchFamily="34" charset="0"/>
                <a:cs typeface="Calibri" panose="020F0502020204030204" charset="0"/>
                <a:sym typeface="+mn-ea"/>
              </a:rPr>
              <a:t>Kakao </a:t>
            </a:r>
            <a:r>
              <a:rPr lang="de-DE" altLang="pl-PL" b="1" kern="100">
                <a:solidFill>
                  <a:srgbClr val="FFFFFF"/>
                </a:solidFill>
                <a:effectLst/>
                <a:latin typeface="Calibri" panose="020F0502020204030204" charset="0"/>
                <a:ea typeface="Aptos" panose="020B0004020202020204" pitchFamily="34" charset="0"/>
                <a:cs typeface="Calibri" panose="020F0502020204030204" charset="0"/>
                <a:sym typeface="+mn-ea"/>
              </a:rPr>
              <a:t>als</a:t>
            </a:r>
            <a:r>
              <a:rPr lang="pl-PL" b="1" kern="100">
                <a:solidFill>
                  <a:srgbClr val="FFFFFF"/>
                </a:solidFill>
                <a:effectLst/>
                <a:latin typeface="Calibri" panose="020F0502020204030204" charset="0"/>
                <a:ea typeface="Aptos" panose="020B0004020202020204" pitchFamily="34" charset="0"/>
                <a:cs typeface="Calibri" panose="020F0502020204030204" charset="0"/>
                <a:sym typeface="+mn-ea"/>
              </a:rPr>
              <a:t> Luxus-Rohstoff</a:t>
            </a:r>
          </a:p>
          <a:p>
            <a:r>
              <a:rPr lang="de-DE" b="1">
                <a:solidFill>
                  <a:srgbClr val="FFFFFF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Der Grund für die Kosten-Explosion und weitere Perspektiven</a:t>
            </a:r>
          </a:p>
          <a:p>
            <a:r>
              <a:rPr lang="de-DE" b="1">
                <a:solidFill>
                  <a:srgbClr val="FFFFFF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Preisenwicklung bei MILKA(Verpackung)</a:t>
            </a:r>
          </a:p>
          <a:p>
            <a:pPr marL="0" indent="0">
              <a:buNone/>
            </a:pPr>
            <a:endParaRPr lang="de-DE" b="1">
              <a:solidFill>
                <a:srgbClr val="FFFFFF"/>
              </a:solidFill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endParaRPr lang="pl-PL" b="1">
              <a:solidFill>
                <a:srgbClr val="FFFFFF"/>
              </a:solidFill>
              <a:latin typeface="Calibri" panose="020F0502020204030204" charset="0"/>
              <a:cs typeface="Calibri" panose="020F0502020204030204" charset="0"/>
            </a:endParaRPr>
          </a:p>
          <a:p>
            <a:endParaRPr lang="de-DE" altLang="pl-PL" b="1">
              <a:solidFill>
                <a:srgbClr val="FFFFFF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!!Rectangle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-8467"/>
            <a:ext cx="12191999" cy="6866467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Nestlé- und Mondelez-Aktie: Schokoladenfans aufgepasst! - Mega-Kakaopreis  treibt Teuerung von Schokolade an | finanzen.net"/>
          <p:cNvPicPr>
            <a:picLocks noChangeAspect="1" noChangeArrowheads="1"/>
          </p:cNvPicPr>
          <p:nvPr/>
        </p:nvPicPr>
        <p:blipFill rotWithShape="1">
          <a:blip r:embed="rId2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5" r="8081" b="-1"/>
          <a:stretch>
            <a:fillRect/>
          </a:stretch>
        </p:blipFill>
        <p:spPr bwMode="auto">
          <a:xfrm>
            <a:off x="20" y="-9107"/>
            <a:ext cx="12191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58165" y="937846"/>
            <a:ext cx="10276134" cy="1554154"/>
          </a:xfrm>
        </p:spPr>
        <p:txBody>
          <a:bodyPr>
            <a:normAutofit/>
          </a:bodyPr>
          <a:lstStyle/>
          <a:p>
            <a:pPr algn="ctr"/>
            <a:r>
              <a:rPr lang="pl-PL" b="1" kern="10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Innerhalb</a:t>
            </a:r>
            <a:r>
              <a:rPr lang="pl-PL" b="1" kern="1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pl-PL" b="1" kern="10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eines</a:t>
            </a:r>
            <a:r>
              <a:rPr lang="pl-PL" b="1" kern="1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pl-PL" b="1" kern="10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Jahres</a:t>
            </a:r>
            <a:r>
              <a:rPr lang="pl-PL" b="1" kern="1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pl-PL" b="1" kern="10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ist</a:t>
            </a:r>
            <a:r>
              <a:rPr lang="pl-PL" b="1" kern="1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Kakao </a:t>
            </a:r>
            <a:r>
              <a:rPr lang="pl-PL" b="1" kern="10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um</a:t>
            </a:r>
            <a:r>
              <a:rPr lang="pl-PL" b="1" kern="1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150 </a:t>
            </a:r>
            <a:r>
              <a:rPr lang="pl-PL" b="1" kern="10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Prozent</a:t>
            </a:r>
            <a:r>
              <a:rPr lang="pl-PL" b="1" kern="1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pl-PL" b="1" kern="10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teurer</a:t>
            </a:r>
            <a:r>
              <a:rPr lang="pl-PL" b="1" kern="1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pl-PL" b="1" kern="10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geworden</a:t>
            </a:r>
            <a:endParaRPr lang="pl-PL" dirty="0">
              <a:solidFill>
                <a:srgbClr val="FFFFFF"/>
              </a:solidFill>
            </a:endParaRPr>
          </a:p>
        </p:txBody>
      </p:sp>
      <p:sp>
        <p:nvSpPr>
          <p:cNvPr id="1033" name="Arc 103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2117" y="974367"/>
            <a:ext cx="10901515" cy="5585619"/>
          </a:xfrm>
        </p:spPr>
        <p:txBody>
          <a:bodyPr anchor="ctr">
            <a:normAutofit/>
          </a:bodyPr>
          <a:lstStyle/>
          <a:p>
            <a:r>
              <a:rPr lang="pl-PL" dirty="0" err="1">
                <a:solidFill>
                  <a:srgbClr val="FFFFFF"/>
                </a:solidFill>
                <a:effectLst/>
                <a:latin typeface="Calibri" panose="020F0502020204030204" charset="0"/>
                <a:ea typeface="Aptos" panose="020B0004020202020204" pitchFamily="34" charset="0"/>
                <a:cs typeface="Calibri" panose="020F0502020204030204" charset="0"/>
              </a:rPr>
              <a:t>Ein</a:t>
            </a:r>
            <a:r>
              <a:rPr lang="pl-PL" dirty="0">
                <a:solidFill>
                  <a:srgbClr val="FFFFFF"/>
                </a:solidFill>
                <a:effectLst/>
                <a:latin typeface="Calibri" panose="020F0502020204030204" charset="0"/>
                <a:ea typeface="Aptos" panose="020B0004020202020204" pitchFamily="34" charset="0"/>
                <a:cs typeface="Calibri" panose="020F0502020204030204" charset="0"/>
              </a:rPr>
              <a:t> Kilo Kakao </a:t>
            </a:r>
            <a:r>
              <a:rPr lang="pl-PL" dirty="0" err="1">
                <a:solidFill>
                  <a:srgbClr val="FFFFFF"/>
                </a:solidFill>
                <a:effectLst/>
                <a:latin typeface="Calibri" panose="020F0502020204030204" charset="0"/>
                <a:ea typeface="Aptos" panose="020B0004020202020204" pitchFamily="34" charset="0"/>
                <a:cs typeface="Calibri" panose="020F0502020204030204" charset="0"/>
              </a:rPr>
              <a:t>ist</a:t>
            </a:r>
            <a:r>
              <a:rPr lang="pl-PL" dirty="0">
                <a:solidFill>
                  <a:srgbClr val="FFFFFF"/>
                </a:solidFill>
                <a:effectLst/>
                <a:latin typeface="Calibri" panose="020F0502020204030204" charset="0"/>
                <a:ea typeface="Aptos" panose="020B0004020202020204" pitchFamily="34" charset="0"/>
                <a:cs typeface="Calibri" panose="020F0502020204030204" charset="0"/>
              </a:rPr>
              <a:t> </a:t>
            </a:r>
            <a:r>
              <a:rPr lang="pl-PL" dirty="0" err="1">
                <a:solidFill>
                  <a:srgbClr val="FFFFFF"/>
                </a:solidFill>
                <a:effectLst/>
                <a:latin typeface="Calibri" panose="020F0502020204030204" charset="0"/>
                <a:ea typeface="Aptos" panose="020B0004020202020204" pitchFamily="34" charset="0"/>
                <a:cs typeface="Calibri" panose="020F0502020204030204" charset="0"/>
              </a:rPr>
              <a:t>knapp</a:t>
            </a:r>
            <a:r>
              <a:rPr lang="pl-PL" dirty="0">
                <a:solidFill>
                  <a:srgbClr val="FFFFFF"/>
                </a:solidFill>
                <a:effectLst/>
                <a:latin typeface="Calibri" panose="020F0502020204030204" charset="0"/>
                <a:ea typeface="Aptos" panose="020B0004020202020204" pitchFamily="34" charset="0"/>
                <a:cs typeface="Calibri" panose="020F0502020204030204" charset="0"/>
              </a:rPr>
              <a:t> </a:t>
            </a:r>
            <a:r>
              <a:rPr lang="pl-PL" dirty="0" err="1">
                <a:solidFill>
                  <a:srgbClr val="FFFFFF"/>
                </a:solidFill>
                <a:effectLst/>
                <a:latin typeface="Calibri" panose="020F0502020204030204" charset="0"/>
                <a:ea typeface="Aptos" panose="020B0004020202020204" pitchFamily="34" charset="0"/>
                <a:cs typeface="Calibri" panose="020F0502020204030204" charset="0"/>
              </a:rPr>
              <a:t>drei</a:t>
            </a:r>
            <a:r>
              <a:rPr lang="pl-PL" dirty="0">
                <a:solidFill>
                  <a:srgbClr val="FFFFFF"/>
                </a:solidFill>
                <a:effectLst/>
                <a:latin typeface="Calibri" panose="020F0502020204030204" charset="0"/>
                <a:ea typeface="Aptos" panose="020B0004020202020204" pitchFamily="34" charset="0"/>
                <a:cs typeface="Calibri" panose="020F0502020204030204" charset="0"/>
              </a:rPr>
              <a:t> Euro </a:t>
            </a:r>
            <a:r>
              <a:rPr lang="pl-PL" dirty="0" err="1">
                <a:solidFill>
                  <a:srgbClr val="FFFFFF"/>
                </a:solidFill>
                <a:effectLst/>
                <a:latin typeface="Calibri" panose="020F0502020204030204" charset="0"/>
                <a:ea typeface="Aptos" panose="020B0004020202020204" pitchFamily="34" charset="0"/>
                <a:cs typeface="Calibri" panose="020F0502020204030204" charset="0"/>
              </a:rPr>
              <a:t>teurer</a:t>
            </a:r>
            <a:r>
              <a:rPr lang="pl-PL" dirty="0">
                <a:solidFill>
                  <a:srgbClr val="FFFFFF"/>
                </a:solidFill>
                <a:effectLst/>
                <a:latin typeface="Calibri" panose="020F0502020204030204" charset="0"/>
                <a:ea typeface="Aptos" panose="020B0004020202020204" pitchFamily="34" charset="0"/>
                <a:cs typeface="Calibri" panose="020F050202020403020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effectLst/>
                <a:latin typeface="Calibri" panose="020F0502020204030204" charset="0"/>
                <a:ea typeface="Aptos" panose="020B0004020202020204" pitchFamily="34" charset="0"/>
                <a:cs typeface="Calibri" panose="020F0502020204030204" charset="0"/>
              </a:rPr>
              <a:t>als</a:t>
            </a:r>
            <a:r>
              <a:rPr lang="pl-PL" dirty="0">
                <a:solidFill>
                  <a:schemeClr val="bg1"/>
                </a:solidFill>
                <a:effectLst/>
                <a:latin typeface="Calibri" panose="020F0502020204030204" charset="0"/>
                <a:ea typeface="Aptos" panose="020B0004020202020204" pitchFamily="34" charset="0"/>
                <a:cs typeface="Calibri" panose="020F050202020403020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effectLst/>
                <a:latin typeface="Calibri" panose="020F0502020204030204" charset="0"/>
                <a:ea typeface="Aptos" panose="020B0004020202020204" pitchFamily="34" charset="0"/>
                <a:cs typeface="Calibri" panose="020F0502020204030204" charset="0"/>
              </a:rPr>
              <a:t>noch</a:t>
            </a:r>
            <a:r>
              <a:rPr lang="pl-PL" dirty="0">
                <a:solidFill>
                  <a:schemeClr val="bg1"/>
                </a:solidFill>
                <a:effectLst/>
                <a:latin typeface="Calibri" panose="020F0502020204030204" charset="0"/>
                <a:ea typeface="Aptos" panose="020B0004020202020204" pitchFamily="34" charset="0"/>
                <a:cs typeface="Calibri" panose="020F050202020403020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effectLst/>
                <a:latin typeface="Calibri" panose="020F0502020204030204" charset="0"/>
                <a:ea typeface="Aptos" panose="020B0004020202020204" pitchFamily="34" charset="0"/>
                <a:cs typeface="Calibri" panose="020F0502020204030204" charset="0"/>
              </a:rPr>
              <a:t>vor</a:t>
            </a:r>
            <a:r>
              <a:rPr lang="pl-PL" dirty="0">
                <a:solidFill>
                  <a:schemeClr val="bg1"/>
                </a:solidFill>
                <a:effectLst/>
                <a:latin typeface="Calibri" panose="020F0502020204030204" charset="0"/>
                <a:ea typeface="Aptos" panose="020B0004020202020204" pitchFamily="34" charset="0"/>
                <a:cs typeface="Calibri" panose="020F050202020403020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effectLst/>
                <a:latin typeface="Calibri" panose="020F0502020204030204" charset="0"/>
                <a:ea typeface="Aptos" panose="020B0004020202020204" pitchFamily="34" charset="0"/>
                <a:cs typeface="Calibri" panose="020F0502020204030204" charset="0"/>
              </a:rPr>
              <a:t>einem</a:t>
            </a:r>
            <a:r>
              <a:rPr lang="pl-PL" dirty="0">
                <a:solidFill>
                  <a:schemeClr val="bg1"/>
                </a:solidFill>
                <a:effectLst/>
                <a:latin typeface="Calibri" panose="020F0502020204030204" charset="0"/>
                <a:ea typeface="Aptos" panose="020B0004020202020204" pitchFamily="34" charset="0"/>
                <a:cs typeface="Calibri" panose="020F050202020403020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effectLst/>
                <a:latin typeface="Calibri" panose="020F0502020204030204" charset="0"/>
                <a:ea typeface="Aptos" panose="020B0004020202020204" pitchFamily="34" charset="0"/>
                <a:cs typeface="Calibri" panose="020F0502020204030204" charset="0"/>
              </a:rPr>
              <a:t>Jahr</a:t>
            </a:r>
            <a:r>
              <a:rPr lang="pl-PL" dirty="0">
                <a:solidFill>
                  <a:schemeClr val="bg1"/>
                </a:solidFill>
                <a:effectLst/>
                <a:latin typeface="Calibri" panose="020F0502020204030204" charset="0"/>
                <a:ea typeface="Aptos" panose="020B0004020202020204" pitchFamily="34" charset="0"/>
                <a:cs typeface="Calibri" panose="020F0502020204030204" charset="0"/>
              </a:rPr>
              <a:t>.</a:t>
            </a:r>
            <a:endParaRPr lang="pl-PL" sz="4000" dirty="0">
              <a:solidFill>
                <a:schemeClr val="bg1"/>
              </a:solidFill>
              <a:effectLst/>
              <a:latin typeface="Calibri" panose="020F0502020204030204" charset="0"/>
              <a:ea typeface="Aptos" panose="020B0004020202020204" pitchFamily="34" charset="0"/>
              <a:cs typeface="Calibri" panose="020F0502020204030204" charset="0"/>
            </a:endParaRPr>
          </a:p>
          <a:p>
            <a:r>
              <a:rPr lang="de-DE" dirty="0">
                <a:solidFill>
                  <a:srgbClr val="FFFFFF"/>
                </a:solidFill>
                <a:latin typeface="Calibri" panose="020F0502020204030204" charset="0"/>
                <a:cs typeface="Calibri" panose="020F0502020204030204" charset="0"/>
              </a:rPr>
              <a:t>Eine 100-Gramm-Tafel Schokolade enthält 35 bis 70 Prozent Kakao</a:t>
            </a:r>
            <a:endParaRPr lang="pl-PL" dirty="0">
              <a:solidFill>
                <a:srgbClr val="FFFFFF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9" name="Rectangle 410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10" name="Rectangle 410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" y="-2"/>
            <a:ext cx="12191996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37035" y="603622"/>
            <a:ext cx="4282380" cy="1322944"/>
          </a:xfrm>
        </p:spPr>
        <p:txBody>
          <a:bodyPr>
            <a:normAutofit/>
          </a:bodyPr>
          <a:lstStyle/>
          <a:p>
            <a:pPr>
              <a:spcAft>
                <a:spcPts val="800"/>
              </a:spcAft>
            </a:pPr>
            <a:r>
              <a:rPr lang="pl-PL" b="1" kern="1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Deutschland ist Schoko-Land!</a:t>
            </a:r>
            <a:endParaRPr lang="pl-PL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37034" y="2207977"/>
            <a:ext cx="3968365" cy="4046401"/>
          </a:xfrm>
        </p:spPr>
        <p:txBody>
          <a:bodyPr>
            <a:normAutofit/>
          </a:bodyPr>
          <a:lstStyle/>
          <a:p>
            <a:r>
              <a:rPr lang="de-DE" sz="20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Was den Konsum angeht, liegt Deutschland nach der Schweiz auf Platz 2 der größten Naschkatzen-Nationen Europas.</a:t>
            </a:r>
            <a:endParaRPr lang="pl-PL" sz="200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charset="0"/>
              <a:cs typeface="Calibri" panose="020F0502020204030204" charset="0"/>
            </a:endParaRPr>
          </a:p>
          <a:p>
            <a:r>
              <a:rPr lang="de-DE" sz="20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Sie sind Rekordhalter in der Herstellung von Schokoladenprodukten. 2022 waren es über 800 000 Tonnen.</a:t>
            </a:r>
            <a:endParaRPr lang="pl-PL" sz="200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marL="0" indent="0">
              <a:buNone/>
            </a:pPr>
            <a:endParaRPr lang="pl-PL" sz="200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4098" name="Picture 2" descr="Jakie słodkie tajemnice skrywa tabliczka czekolady? - OctoChocolat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02" r="3" b="14344"/>
          <a:stretch>
            <a:fillRect/>
          </a:stretch>
        </p:blipFill>
        <p:spPr bwMode="auto">
          <a:xfrm>
            <a:off x="5702185" y="1"/>
            <a:ext cx="6489823" cy="3429002"/>
          </a:xfrm>
          <a:custGeom>
            <a:avLst/>
            <a:gdLst/>
            <a:ahLst/>
            <a:cxnLst/>
            <a:rect l="l" t="t" r="r" b="b"/>
            <a:pathLst>
              <a:path w="6489823" h="3421047">
                <a:moveTo>
                  <a:pt x="383239" y="0"/>
                </a:moveTo>
                <a:lnTo>
                  <a:pt x="6489823" y="0"/>
                </a:lnTo>
                <a:lnTo>
                  <a:pt x="6489823" y="3421047"/>
                </a:lnTo>
                <a:lnTo>
                  <a:pt x="0" y="3421047"/>
                </a:lnTo>
                <a:lnTo>
                  <a:pt x="10162" y="3368785"/>
                </a:lnTo>
                <a:cubicBezTo>
                  <a:pt x="15448" y="3346584"/>
                  <a:pt x="22094" y="3323293"/>
                  <a:pt x="30699" y="3298569"/>
                </a:cubicBezTo>
                <a:cubicBezTo>
                  <a:pt x="41150" y="3275988"/>
                  <a:pt x="42443" y="3246652"/>
                  <a:pt x="33589" y="3233050"/>
                </a:cubicBezTo>
                <a:cubicBezTo>
                  <a:pt x="32065" y="3230708"/>
                  <a:pt x="30291" y="3228932"/>
                  <a:pt x="28325" y="3227777"/>
                </a:cubicBezTo>
                <a:cubicBezTo>
                  <a:pt x="30678" y="3188484"/>
                  <a:pt x="72205" y="3103624"/>
                  <a:pt x="73382" y="3050568"/>
                </a:cubicBezTo>
                <a:cubicBezTo>
                  <a:pt x="69165" y="3022639"/>
                  <a:pt x="68605" y="2960322"/>
                  <a:pt x="84953" y="2920501"/>
                </a:cubicBezTo>
                <a:cubicBezTo>
                  <a:pt x="69327" y="2932298"/>
                  <a:pt x="121103" y="2664904"/>
                  <a:pt x="109217" y="2657859"/>
                </a:cubicBezTo>
                <a:cubicBezTo>
                  <a:pt x="110075" y="2597031"/>
                  <a:pt x="138136" y="2522558"/>
                  <a:pt x="139777" y="2464312"/>
                </a:cubicBezTo>
                <a:cubicBezTo>
                  <a:pt x="141801" y="2450201"/>
                  <a:pt x="199861" y="2246813"/>
                  <a:pt x="198683" y="2236608"/>
                </a:cubicBezTo>
                <a:lnTo>
                  <a:pt x="283684" y="1924542"/>
                </a:lnTo>
                <a:cubicBezTo>
                  <a:pt x="313071" y="1811100"/>
                  <a:pt x="307196" y="1868801"/>
                  <a:pt x="336583" y="1755359"/>
                </a:cubicBezTo>
                <a:cubicBezTo>
                  <a:pt x="383246" y="1573239"/>
                  <a:pt x="363875" y="1577802"/>
                  <a:pt x="409119" y="1401207"/>
                </a:cubicBezTo>
                <a:cubicBezTo>
                  <a:pt x="428998" y="1329345"/>
                  <a:pt x="403240" y="1279669"/>
                  <a:pt x="421957" y="1175450"/>
                </a:cubicBezTo>
                <a:cubicBezTo>
                  <a:pt x="442602" y="1107577"/>
                  <a:pt x="340683" y="794854"/>
                  <a:pt x="369233" y="688836"/>
                </a:cubicBezTo>
                <a:cubicBezTo>
                  <a:pt x="378440" y="610640"/>
                  <a:pt x="331945" y="587322"/>
                  <a:pt x="346155" y="513896"/>
                </a:cubicBezTo>
                <a:cubicBezTo>
                  <a:pt x="351974" y="496939"/>
                  <a:pt x="362179" y="406394"/>
                  <a:pt x="344911" y="393010"/>
                </a:cubicBezTo>
                <a:cubicBezTo>
                  <a:pt x="389436" y="301493"/>
                  <a:pt x="356186" y="264408"/>
                  <a:pt x="369960" y="232042"/>
                </a:cubicBezTo>
                <a:cubicBezTo>
                  <a:pt x="394611" y="153791"/>
                  <a:pt x="372056" y="165633"/>
                  <a:pt x="392742" y="72037"/>
                </a:cubicBezTo>
                <a:cubicBezTo>
                  <a:pt x="398537" y="53819"/>
                  <a:pt x="397997" y="38693"/>
                  <a:pt x="394525" y="254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/>
          <a:srcRect l="19977" r="14352"/>
          <a:stretch>
            <a:fillRect/>
          </a:stretch>
        </p:blipFill>
        <p:spPr>
          <a:xfrm>
            <a:off x="5419420" y="3429000"/>
            <a:ext cx="6772580" cy="3429000"/>
          </a:xfrm>
          <a:custGeom>
            <a:avLst/>
            <a:gdLst/>
            <a:ahLst/>
            <a:cxnLst/>
            <a:rect l="l" t="t" r="r" b="b"/>
            <a:pathLst>
              <a:path w="6772580" h="3429000">
                <a:moveTo>
                  <a:pt x="271594" y="0"/>
                </a:moveTo>
                <a:lnTo>
                  <a:pt x="6772580" y="0"/>
                </a:lnTo>
                <a:lnTo>
                  <a:pt x="6772580" y="3429000"/>
                </a:lnTo>
                <a:lnTo>
                  <a:pt x="8976" y="3429000"/>
                </a:lnTo>
                <a:lnTo>
                  <a:pt x="7894" y="3419403"/>
                </a:lnTo>
                <a:cubicBezTo>
                  <a:pt x="2772" y="3402540"/>
                  <a:pt x="-7409" y="3393117"/>
                  <a:pt x="8790" y="3369074"/>
                </a:cubicBezTo>
                <a:cubicBezTo>
                  <a:pt x="18674" y="3308209"/>
                  <a:pt x="52540" y="3147708"/>
                  <a:pt x="69466" y="3074368"/>
                </a:cubicBezTo>
                <a:cubicBezTo>
                  <a:pt x="86170" y="2985158"/>
                  <a:pt x="141939" y="2988106"/>
                  <a:pt x="138108" y="2937087"/>
                </a:cubicBezTo>
                <a:lnTo>
                  <a:pt x="159153" y="2788751"/>
                </a:lnTo>
                <a:cubicBezTo>
                  <a:pt x="164508" y="2771521"/>
                  <a:pt x="169861" y="2754291"/>
                  <a:pt x="175215" y="2737061"/>
                </a:cubicBezTo>
                <a:lnTo>
                  <a:pt x="178713" y="2662493"/>
                </a:lnTo>
                <a:cubicBezTo>
                  <a:pt x="182744" y="2662176"/>
                  <a:pt x="175495" y="2610710"/>
                  <a:pt x="177952" y="2608178"/>
                </a:cubicBezTo>
                <a:lnTo>
                  <a:pt x="200637" y="2557490"/>
                </a:lnTo>
                <a:lnTo>
                  <a:pt x="210272" y="2500823"/>
                </a:lnTo>
                <a:cubicBezTo>
                  <a:pt x="210821" y="2477149"/>
                  <a:pt x="233533" y="2498323"/>
                  <a:pt x="235189" y="2456370"/>
                </a:cubicBezTo>
                <a:cubicBezTo>
                  <a:pt x="241238" y="2390087"/>
                  <a:pt x="270663" y="2342381"/>
                  <a:pt x="270108" y="2307778"/>
                </a:cubicBezTo>
                <a:cubicBezTo>
                  <a:pt x="279775" y="2252634"/>
                  <a:pt x="274008" y="2281735"/>
                  <a:pt x="270232" y="2227103"/>
                </a:cubicBezTo>
                <a:cubicBezTo>
                  <a:pt x="277898" y="2187203"/>
                  <a:pt x="273018" y="2179895"/>
                  <a:pt x="278972" y="2138456"/>
                </a:cubicBezTo>
                <a:cubicBezTo>
                  <a:pt x="286874" y="2113373"/>
                  <a:pt x="293454" y="2098825"/>
                  <a:pt x="284204" y="2092747"/>
                </a:cubicBezTo>
                <a:cubicBezTo>
                  <a:pt x="285267" y="2080110"/>
                  <a:pt x="308510" y="2021121"/>
                  <a:pt x="306856" y="2003128"/>
                </a:cubicBezTo>
                <a:lnTo>
                  <a:pt x="296216" y="1944367"/>
                </a:lnTo>
                <a:lnTo>
                  <a:pt x="316030" y="1836128"/>
                </a:lnTo>
                <a:cubicBezTo>
                  <a:pt x="300726" y="1810623"/>
                  <a:pt x="342411" y="1768654"/>
                  <a:pt x="329496" y="1735241"/>
                </a:cubicBezTo>
                <a:cubicBezTo>
                  <a:pt x="331336" y="1711720"/>
                  <a:pt x="339485" y="1722162"/>
                  <a:pt x="343347" y="1679383"/>
                </a:cubicBezTo>
                <a:cubicBezTo>
                  <a:pt x="349669" y="1616089"/>
                  <a:pt x="356013" y="1614119"/>
                  <a:pt x="360800" y="1554542"/>
                </a:cubicBezTo>
                <a:cubicBezTo>
                  <a:pt x="361799" y="1491472"/>
                  <a:pt x="380405" y="1496141"/>
                  <a:pt x="377978" y="1470595"/>
                </a:cubicBezTo>
                <a:cubicBezTo>
                  <a:pt x="371480" y="1445071"/>
                  <a:pt x="407310" y="1366942"/>
                  <a:pt x="396801" y="1354553"/>
                </a:cubicBezTo>
                <a:cubicBezTo>
                  <a:pt x="387984" y="1324635"/>
                  <a:pt x="389939" y="1306198"/>
                  <a:pt x="378799" y="1292983"/>
                </a:cubicBezTo>
                <a:cubicBezTo>
                  <a:pt x="368230" y="1254082"/>
                  <a:pt x="380918" y="1242866"/>
                  <a:pt x="362697" y="1241293"/>
                </a:cubicBezTo>
                <a:lnTo>
                  <a:pt x="339388" y="1147085"/>
                </a:lnTo>
                <a:cubicBezTo>
                  <a:pt x="350485" y="1118433"/>
                  <a:pt x="353159" y="1072754"/>
                  <a:pt x="339952" y="1071934"/>
                </a:cubicBezTo>
                <a:cubicBezTo>
                  <a:pt x="327895" y="1004911"/>
                  <a:pt x="358371" y="924985"/>
                  <a:pt x="347188" y="889800"/>
                </a:cubicBezTo>
                <a:cubicBezTo>
                  <a:pt x="334220" y="804597"/>
                  <a:pt x="342717" y="786582"/>
                  <a:pt x="338803" y="749936"/>
                </a:cubicBezTo>
                <a:cubicBezTo>
                  <a:pt x="334890" y="713292"/>
                  <a:pt x="337271" y="707557"/>
                  <a:pt x="323706" y="669931"/>
                </a:cubicBezTo>
                <a:lnTo>
                  <a:pt x="313326" y="559992"/>
                </a:lnTo>
                <a:cubicBezTo>
                  <a:pt x="314747" y="543769"/>
                  <a:pt x="268004" y="450294"/>
                  <a:pt x="272650" y="451529"/>
                </a:cubicBezTo>
                <a:lnTo>
                  <a:pt x="256593" y="392499"/>
                </a:lnTo>
                <a:cubicBezTo>
                  <a:pt x="276778" y="343341"/>
                  <a:pt x="246535" y="361906"/>
                  <a:pt x="249583" y="321981"/>
                </a:cubicBezTo>
                <a:cubicBezTo>
                  <a:pt x="256450" y="297359"/>
                  <a:pt x="256557" y="284789"/>
                  <a:pt x="245172" y="280016"/>
                </a:cubicBezTo>
                <a:cubicBezTo>
                  <a:pt x="279102" y="164139"/>
                  <a:pt x="241674" y="235649"/>
                  <a:pt x="249784" y="152538"/>
                </a:cubicBezTo>
                <a:cubicBezTo>
                  <a:pt x="254846" y="115053"/>
                  <a:pt x="258144" y="77317"/>
                  <a:pt x="264479" y="36591"/>
                </a:cubicBezTo>
                <a:close/>
              </a:path>
            </a:pathLst>
          </a:custGeom>
        </p:spPr>
      </p:pic>
    </p:spTree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4" name="Rectangle 308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769570" y="530578"/>
            <a:ext cx="4771178" cy="1160110"/>
          </a:xfrm>
        </p:spPr>
        <p:txBody>
          <a:bodyPr>
            <a:normAutofit/>
          </a:bodyPr>
          <a:lstStyle/>
          <a:p>
            <a:r>
              <a:rPr lang="pl-PL" sz="3700" b="1" kern="10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Kakao </a:t>
            </a:r>
            <a:r>
              <a:rPr lang="pl-PL" sz="3700" b="1" kern="10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wird</a:t>
            </a:r>
            <a:r>
              <a:rPr lang="pl-PL" sz="3700" b="1" kern="10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pl-PL" sz="3700" b="1" kern="10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zum</a:t>
            </a:r>
            <a:r>
              <a:rPr lang="pl-PL" sz="3700" b="1" kern="10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pl-PL" sz="3700" b="1" kern="10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Luxus-Rohstoff</a:t>
            </a:r>
            <a:endParaRPr lang="pl-PL" sz="3700"/>
          </a:p>
        </p:txBody>
      </p:sp>
      <p:pic>
        <p:nvPicPr>
          <p:cNvPr id="3074" name="Picture 2" descr="-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199" y="679659"/>
            <a:ext cx="5440195" cy="5385793"/>
          </a:xfrm>
          <a:custGeom>
            <a:avLst/>
            <a:gdLst/>
            <a:ahLst/>
            <a:cxnLst/>
            <a:rect l="l" t="t" r="r" b="b"/>
            <a:pathLst>
              <a:path w="4643496" h="5550370">
                <a:moveTo>
                  <a:pt x="81586" y="0"/>
                </a:moveTo>
                <a:lnTo>
                  <a:pt x="4561910" y="0"/>
                </a:lnTo>
                <a:cubicBezTo>
                  <a:pt x="4606969" y="0"/>
                  <a:pt x="4643496" y="36527"/>
                  <a:pt x="4643496" y="81586"/>
                </a:cubicBezTo>
                <a:lnTo>
                  <a:pt x="4643496" y="5468784"/>
                </a:lnTo>
                <a:cubicBezTo>
                  <a:pt x="4643496" y="5513843"/>
                  <a:pt x="4606969" y="5550370"/>
                  <a:pt x="4561910" y="5550370"/>
                </a:cubicBezTo>
                <a:lnTo>
                  <a:pt x="81586" y="5550370"/>
                </a:lnTo>
                <a:cubicBezTo>
                  <a:pt x="36527" y="5550370"/>
                  <a:pt x="0" y="5513843"/>
                  <a:pt x="0" y="5468784"/>
                </a:cubicBezTo>
                <a:lnTo>
                  <a:pt x="0" y="81586"/>
                </a:lnTo>
                <a:cubicBezTo>
                  <a:pt x="0" y="36527"/>
                  <a:pt x="36527" y="0"/>
                  <a:pt x="81586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6" name="Arc 308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6269068">
            <a:off x="8717845" y="3339275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769570" y="1825625"/>
            <a:ext cx="4771178" cy="4388908"/>
          </a:xfrm>
        </p:spPr>
        <p:txBody>
          <a:bodyPr>
            <a:normAutofit/>
          </a:bodyPr>
          <a:lstStyle/>
          <a:p>
            <a:r>
              <a:rPr lang="de-DE" sz="2200" dirty="0">
                <a:latin typeface="Calibri" panose="020F0502020204030204" charset="0"/>
                <a:cs typeface="Calibri" panose="020F0502020204030204" charset="0"/>
              </a:rPr>
              <a:t>Die größten Kakao-Anbauländer sind Elfenbeinküste und Ghana. </a:t>
            </a:r>
            <a:endParaRPr lang="pl-PL" sz="2200" dirty="0">
              <a:latin typeface="Calibri" panose="020F0502020204030204" charset="0"/>
              <a:cs typeface="Calibri" panose="020F0502020204030204" charset="0"/>
            </a:endParaRPr>
          </a:p>
          <a:p>
            <a:r>
              <a:rPr lang="de-DE" sz="2200" dirty="0">
                <a:latin typeface="Calibri" panose="020F0502020204030204" charset="0"/>
                <a:cs typeface="Calibri" panose="020F0502020204030204" charset="0"/>
              </a:rPr>
              <a:t>Allein seit Anfang Januar 2024 gab es einen Preisanstieg  von 50 Prozent.</a:t>
            </a:r>
            <a:endParaRPr lang="pl-PL" sz="2200" dirty="0">
              <a:latin typeface="Calibri" panose="020F0502020204030204" charset="0"/>
              <a:cs typeface="Calibri" panose="020F0502020204030204" charset="0"/>
            </a:endParaRPr>
          </a:p>
          <a:p>
            <a:r>
              <a:rPr lang="de-DE" sz="2200" dirty="0">
                <a:latin typeface="Calibri" panose="020F0502020204030204" charset="0"/>
                <a:cs typeface="Calibri" panose="020F0502020204030204" charset="0"/>
              </a:rPr>
              <a:t>Aktuell ist es so, dass von Oktober 2023 bis Anfang Februar 2024 die Kakao-Lieferungen der Elfenbeinküste im Vergleich zum Vorjahr um rund 40 Prozent zurückgegangen sind.</a:t>
            </a:r>
            <a:endParaRPr lang="pl-PL" sz="2200" dirty="0">
              <a:latin typeface="Calibri" panose="020F0502020204030204" charset="0"/>
              <a:cs typeface="Calibri" panose="020F0502020204030204" charset="0"/>
            </a:endParaRPr>
          </a:p>
          <a:p>
            <a:r>
              <a:rPr lang="pl-PL" sz="2200" dirty="0" err="1">
                <a:latin typeface="Calibri" panose="020F0502020204030204" charset="0"/>
                <a:cs typeface="Calibri" panose="020F0502020204030204" charset="0"/>
              </a:rPr>
              <a:t>Jetzt</a:t>
            </a:r>
            <a:r>
              <a:rPr lang="pl-PL" sz="2200" dirty="0"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pl-PL" sz="2200" dirty="0" err="1">
                <a:latin typeface="Calibri" panose="020F0502020204030204" charset="0"/>
                <a:cs typeface="Calibri" panose="020F0502020204030204" charset="0"/>
              </a:rPr>
              <a:t>droht</a:t>
            </a:r>
            <a:r>
              <a:rPr lang="pl-PL" sz="2200" dirty="0"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pl-PL" sz="2200" dirty="0" err="1">
                <a:latin typeface="Calibri" panose="020F0502020204030204" charset="0"/>
                <a:cs typeface="Calibri" panose="020F0502020204030204" charset="0"/>
              </a:rPr>
              <a:t>die</a:t>
            </a:r>
            <a:r>
              <a:rPr lang="pl-PL" sz="2200" dirty="0"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pl-PL" sz="2200" dirty="0" err="1">
                <a:latin typeface="Calibri" panose="020F0502020204030204" charset="0"/>
                <a:cs typeface="Calibri" panose="020F0502020204030204" charset="0"/>
              </a:rPr>
              <a:t>Schokoflation</a:t>
            </a:r>
            <a:r>
              <a:rPr lang="pl-PL" sz="2200" dirty="0">
                <a:latin typeface="Calibri" panose="020F0502020204030204" charset="0"/>
                <a:cs typeface="Calibri" panose="020F0502020204030204" charset="0"/>
              </a:rPr>
              <a:t>!</a:t>
            </a:r>
          </a:p>
          <a:p>
            <a:pPr marL="0" indent="0">
              <a:buNone/>
            </a:pPr>
            <a:endParaRPr lang="pl-PL" sz="2200" dirty="0">
              <a:latin typeface="Calibri" panose="020F0502020204030204" charset="0"/>
              <a:cs typeface="Calibri" panose="020F050202020403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61999" y="1138036"/>
            <a:ext cx="4526973" cy="1402470"/>
          </a:xfrm>
        </p:spPr>
        <p:txBody>
          <a:bodyPr anchor="t">
            <a:normAutofit/>
          </a:bodyPr>
          <a:lstStyle/>
          <a:p>
            <a:r>
              <a:rPr lang="de-DE" sz="3200" b="1">
                <a:latin typeface="Calibri" panose="020F0502020204030204" charset="0"/>
                <a:cs typeface="Calibri" panose="020F0502020204030204" charset="0"/>
              </a:rPr>
              <a:t>Der Grund für die Kosten-Explosion</a:t>
            </a:r>
            <a:r>
              <a:rPr lang="de-DE" sz="3200" b="1"/>
              <a:t>: </a:t>
            </a:r>
            <a:endParaRPr lang="pl-PL" sz="3200" b="1"/>
          </a:p>
        </p:txBody>
      </p:sp>
      <p:cxnSp>
        <p:nvCxnSpPr>
          <p:cNvPr id="5143" name="Straight Connector 5142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62000" y="2551176"/>
            <a:ext cx="4526973" cy="3591207"/>
          </a:xfrm>
        </p:spPr>
        <p:txBody>
          <a:bodyPr>
            <a:normAutofit/>
          </a:bodyPr>
          <a:lstStyle/>
          <a:p>
            <a:r>
              <a:rPr lang="pl-PL" sz="2000">
                <a:effectLst/>
                <a:latin typeface="Calibri" panose="020F0502020204030204" charset="0"/>
                <a:ea typeface="Aptos" panose="020B0004020202020204" pitchFamily="34" charset="0"/>
                <a:cs typeface="Calibri" panose="020F0502020204030204" charset="0"/>
              </a:rPr>
              <a:t>Ernteausfälle als Folge des Klimawandels </a:t>
            </a:r>
          </a:p>
          <a:p>
            <a:r>
              <a:rPr lang="pl-PL" sz="2000">
                <a:latin typeface="Calibri" panose="020F0502020204030204" charset="0"/>
                <a:cs typeface="Calibri" panose="020F0502020204030204" charset="0"/>
              </a:rPr>
              <a:t>Pflanzen-Krankheiten wie CSSVD.</a:t>
            </a:r>
          </a:p>
          <a:p>
            <a:r>
              <a:rPr lang="de-DE" sz="2000">
                <a:latin typeface="Calibri" panose="020F0502020204030204" charset="0"/>
                <a:cs typeface="Calibri" panose="020F0502020204030204" charset="0"/>
              </a:rPr>
              <a:t>Ein Virus, das von Blattläusen verbreitet wird</a:t>
            </a:r>
            <a:endParaRPr lang="pl-PL" sz="2000">
              <a:latin typeface="Calibri" panose="020F0502020204030204" charset="0"/>
              <a:cs typeface="Calibri" panose="020F0502020204030204" charset="0"/>
            </a:endParaRPr>
          </a:p>
          <a:p>
            <a:endParaRPr lang="pl-PL" sz="2000"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5122" name="Picture 2" descr="Kakao towarem luksusowym? Powoli, ta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32" r="9157"/>
          <a:stretch>
            <a:fillRect/>
          </a:stretch>
        </p:blipFill>
        <p:spPr bwMode="auto">
          <a:xfrm>
            <a:off x="6096001" y="1"/>
            <a:ext cx="3048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hocolate Under Siege: Plant Pathogens Threaten World Cacao Suppl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62" r="1" b="10315"/>
          <a:stretch>
            <a:fillRect/>
          </a:stretch>
        </p:blipFill>
        <p:spPr bwMode="auto">
          <a:xfrm>
            <a:off x="9144000" y="10"/>
            <a:ext cx="3048000" cy="3428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Deadly Diseases - Chocopedia - Cocoa Runner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9" b="12026"/>
          <a:stretch>
            <a:fillRect/>
          </a:stretch>
        </p:blipFill>
        <p:spPr bwMode="auto">
          <a:xfrm>
            <a:off x="6096007" y="3429000"/>
            <a:ext cx="6095993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" y="-2"/>
            <a:ext cx="12191996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73154" y="1934292"/>
            <a:ext cx="3968365" cy="404640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de-DE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Doch das ist noch nicht alles: Schokolade wird auch teurer, weil neben dem Kakao noch eine weitere Zutat immer mehr kostet: Zucker! </a:t>
            </a:r>
            <a:endParaRPr lang="pl-PL" sz="24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2"/>
          <a:srcRect t="3034" r="3" b="3037"/>
          <a:stretch>
            <a:fillRect/>
          </a:stretch>
        </p:blipFill>
        <p:spPr>
          <a:xfrm>
            <a:off x="5702185" y="1"/>
            <a:ext cx="6489823" cy="3429002"/>
          </a:xfrm>
          <a:custGeom>
            <a:avLst/>
            <a:gdLst/>
            <a:ahLst/>
            <a:cxnLst/>
            <a:rect l="l" t="t" r="r" b="b"/>
            <a:pathLst>
              <a:path w="6489823" h="3421047">
                <a:moveTo>
                  <a:pt x="383239" y="0"/>
                </a:moveTo>
                <a:lnTo>
                  <a:pt x="6489823" y="0"/>
                </a:lnTo>
                <a:lnTo>
                  <a:pt x="6489823" y="3421047"/>
                </a:lnTo>
                <a:lnTo>
                  <a:pt x="0" y="3421047"/>
                </a:lnTo>
                <a:lnTo>
                  <a:pt x="10162" y="3368785"/>
                </a:lnTo>
                <a:cubicBezTo>
                  <a:pt x="15448" y="3346584"/>
                  <a:pt x="22094" y="3323293"/>
                  <a:pt x="30699" y="3298569"/>
                </a:cubicBezTo>
                <a:cubicBezTo>
                  <a:pt x="41150" y="3275988"/>
                  <a:pt x="42443" y="3246652"/>
                  <a:pt x="33589" y="3233050"/>
                </a:cubicBezTo>
                <a:cubicBezTo>
                  <a:pt x="32065" y="3230708"/>
                  <a:pt x="30291" y="3228932"/>
                  <a:pt x="28325" y="3227777"/>
                </a:cubicBezTo>
                <a:cubicBezTo>
                  <a:pt x="30678" y="3188484"/>
                  <a:pt x="72205" y="3103624"/>
                  <a:pt x="73382" y="3050568"/>
                </a:cubicBezTo>
                <a:cubicBezTo>
                  <a:pt x="69165" y="3022639"/>
                  <a:pt x="68605" y="2960322"/>
                  <a:pt x="84953" y="2920501"/>
                </a:cubicBezTo>
                <a:cubicBezTo>
                  <a:pt x="69327" y="2932298"/>
                  <a:pt x="121103" y="2664904"/>
                  <a:pt x="109217" y="2657859"/>
                </a:cubicBezTo>
                <a:cubicBezTo>
                  <a:pt x="110075" y="2597031"/>
                  <a:pt x="138136" y="2522558"/>
                  <a:pt x="139777" y="2464312"/>
                </a:cubicBezTo>
                <a:cubicBezTo>
                  <a:pt x="141801" y="2450201"/>
                  <a:pt x="199861" y="2246813"/>
                  <a:pt x="198683" y="2236608"/>
                </a:cubicBezTo>
                <a:lnTo>
                  <a:pt x="283684" y="1924542"/>
                </a:lnTo>
                <a:cubicBezTo>
                  <a:pt x="313071" y="1811100"/>
                  <a:pt x="307196" y="1868801"/>
                  <a:pt x="336583" y="1755359"/>
                </a:cubicBezTo>
                <a:cubicBezTo>
                  <a:pt x="383246" y="1573239"/>
                  <a:pt x="363875" y="1577802"/>
                  <a:pt x="409119" y="1401207"/>
                </a:cubicBezTo>
                <a:cubicBezTo>
                  <a:pt x="428998" y="1329345"/>
                  <a:pt x="403240" y="1279669"/>
                  <a:pt x="421957" y="1175450"/>
                </a:cubicBezTo>
                <a:cubicBezTo>
                  <a:pt x="442602" y="1107577"/>
                  <a:pt x="340683" y="794854"/>
                  <a:pt x="369233" y="688836"/>
                </a:cubicBezTo>
                <a:cubicBezTo>
                  <a:pt x="378440" y="610640"/>
                  <a:pt x="331945" y="587322"/>
                  <a:pt x="346155" y="513896"/>
                </a:cubicBezTo>
                <a:cubicBezTo>
                  <a:pt x="351974" y="496939"/>
                  <a:pt x="362179" y="406394"/>
                  <a:pt x="344911" y="393010"/>
                </a:cubicBezTo>
                <a:cubicBezTo>
                  <a:pt x="389436" y="301493"/>
                  <a:pt x="356186" y="264408"/>
                  <a:pt x="369960" y="232042"/>
                </a:cubicBezTo>
                <a:cubicBezTo>
                  <a:pt x="394611" y="153791"/>
                  <a:pt x="372056" y="165633"/>
                  <a:pt x="392742" y="72037"/>
                </a:cubicBezTo>
                <a:cubicBezTo>
                  <a:pt x="398537" y="53819"/>
                  <a:pt x="397997" y="38693"/>
                  <a:pt x="394525" y="25405"/>
                </a:cubicBezTo>
                <a:close/>
              </a:path>
            </a:pathLst>
          </a:custGeom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3"/>
          <a:srcRect t="10713" r="-3" b="13433"/>
          <a:stretch>
            <a:fillRect/>
          </a:stretch>
        </p:blipFill>
        <p:spPr>
          <a:xfrm>
            <a:off x="5419420" y="3429000"/>
            <a:ext cx="6772580" cy="3429000"/>
          </a:xfrm>
          <a:custGeom>
            <a:avLst/>
            <a:gdLst/>
            <a:ahLst/>
            <a:cxnLst/>
            <a:rect l="l" t="t" r="r" b="b"/>
            <a:pathLst>
              <a:path w="6772580" h="3429000">
                <a:moveTo>
                  <a:pt x="271594" y="0"/>
                </a:moveTo>
                <a:lnTo>
                  <a:pt x="6772580" y="0"/>
                </a:lnTo>
                <a:lnTo>
                  <a:pt x="6772580" y="3429000"/>
                </a:lnTo>
                <a:lnTo>
                  <a:pt x="8976" y="3429000"/>
                </a:lnTo>
                <a:lnTo>
                  <a:pt x="7894" y="3419403"/>
                </a:lnTo>
                <a:cubicBezTo>
                  <a:pt x="2772" y="3402540"/>
                  <a:pt x="-7409" y="3393117"/>
                  <a:pt x="8790" y="3369074"/>
                </a:cubicBezTo>
                <a:cubicBezTo>
                  <a:pt x="18674" y="3308209"/>
                  <a:pt x="52540" y="3147708"/>
                  <a:pt x="69466" y="3074368"/>
                </a:cubicBezTo>
                <a:cubicBezTo>
                  <a:pt x="86170" y="2985158"/>
                  <a:pt x="141939" y="2988106"/>
                  <a:pt x="138108" y="2937087"/>
                </a:cubicBezTo>
                <a:lnTo>
                  <a:pt x="159153" y="2788751"/>
                </a:lnTo>
                <a:cubicBezTo>
                  <a:pt x="164508" y="2771521"/>
                  <a:pt x="169861" y="2754291"/>
                  <a:pt x="175215" y="2737061"/>
                </a:cubicBezTo>
                <a:lnTo>
                  <a:pt x="178713" y="2662493"/>
                </a:lnTo>
                <a:cubicBezTo>
                  <a:pt x="182744" y="2662176"/>
                  <a:pt x="175495" y="2610710"/>
                  <a:pt x="177952" y="2608178"/>
                </a:cubicBezTo>
                <a:lnTo>
                  <a:pt x="200637" y="2557490"/>
                </a:lnTo>
                <a:lnTo>
                  <a:pt x="210272" y="2500823"/>
                </a:lnTo>
                <a:cubicBezTo>
                  <a:pt x="210821" y="2477149"/>
                  <a:pt x="233533" y="2498323"/>
                  <a:pt x="235189" y="2456370"/>
                </a:cubicBezTo>
                <a:cubicBezTo>
                  <a:pt x="241238" y="2390087"/>
                  <a:pt x="270663" y="2342381"/>
                  <a:pt x="270108" y="2307778"/>
                </a:cubicBezTo>
                <a:cubicBezTo>
                  <a:pt x="279775" y="2252634"/>
                  <a:pt x="274008" y="2281735"/>
                  <a:pt x="270232" y="2227103"/>
                </a:cubicBezTo>
                <a:cubicBezTo>
                  <a:pt x="277898" y="2187203"/>
                  <a:pt x="273018" y="2179895"/>
                  <a:pt x="278972" y="2138456"/>
                </a:cubicBezTo>
                <a:cubicBezTo>
                  <a:pt x="286874" y="2113373"/>
                  <a:pt x="293454" y="2098825"/>
                  <a:pt x="284204" y="2092747"/>
                </a:cubicBezTo>
                <a:cubicBezTo>
                  <a:pt x="285267" y="2080110"/>
                  <a:pt x="308510" y="2021121"/>
                  <a:pt x="306856" y="2003128"/>
                </a:cubicBezTo>
                <a:lnTo>
                  <a:pt x="296216" y="1944367"/>
                </a:lnTo>
                <a:lnTo>
                  <a:pt x="316030" y="1836128"/>
                </a:lnTo>
                <a:cubicBezTo>
                  <a:pt x="300726" y="1810623"/>
                  <a:pt x="342411" y="1768654"/>
                  <a:pt x="329496" y="1735241"/>
                </a:cubicBezTo>
                <a:cubicBezTo>
                  <a:pt x="331336" y="1711720"/>
                  <a:pt x="339485" y="1722162"/>
                  <a:pt x="343347" y="1679383"/>
                </a:cubicBezTo>
                <a:cubicBezTo>
                  <a:pt x="349669" y="1616089"/>
                  <a:pt x="356013" y="1614119"/>
                  <a:pt x="360800" y="1554542"/>
                </a:cubicBezTo>
                <a:cubicBezTo>
                  <a:pt x="361799" y="1491472"/>
                  <a:pt x="380405" y="1496141"/>
                  <a:pt x="377978" y="1470595"/>
                </a:cubicBezTo>
                <a:cubicBezTo>
                  <a:pt x="371480" y="1445071"/>
                  <a:pt x="407310" y="1366942"/>
                  <a:pt x="396801" y="1354553"/>
                </a:cubicBezTo>
                <a:cubicBezTo>
                  <a:pt x="387984" y="1324635"/>
                  <a:pt x="389939" y="1306198"/>
                  <a:pt x="378799" y="1292983"/>
                </a:cubicBezTo>
                <a:cubicBezTo>
                  <a:pt x="368230" y="1254082"/>
                  <a:pt x="380918" y="1242866"/>
                  <a:pt x="362697" y="1241293"/>
                </a:cubicBezTo>
                <a:lnTo>
                  <a:pt x="339388" y="1147085"/>
                </a:lnTo>
                <a:cubicBezTo>
                  <a:pt x="350485" y="1118433"/>
                  <a:pt x="353159" y="1072754"/>
                  <a:pt x="339952" y="1071934"/>
                </a:cubicBezTo>
                <a:cubicBezTo>
                  <a:pt x="327895" y="1004911"/>
                  <a:pt x="358371" y="924985"/>
                  <a:pt x="347188" y="889800"/>
                </a:cubicBezTo>
                <a:cubicBezTo>
                  <a:pt x="334220" y="804597"/>
                  <a:pt x="342717" y="786582"/>
                  <a:pt x="338803" y="749936"/>
                </a:cubicBezTo>
                <a:cubicBezTo>
                  <a:pt x="334890" y="713292"/>
                  <a:pt x="337271" y="707557"/>
                  <a:pt x="323706" y="669931"/>
                </a:cubicBezTo>
                <a:lnTo>
                  <a:pt x="313326" y="559992"/>
                </a:lnTo>
                <a:cubicBezTo>
                  <a:pt x="314747" y="543769"/>
                  <a:pt x="268004" y="450294"/>
                  <a:pt x="272650" y="451529"/>
                </a:cubicBezTo>
                <a:lnTo>
                  <a:pt x="256593" y="392499"/>
                </a:lnTo>
                <a:cubicBezTo>
                  <a:pt x="276778" y="343341"/>
                  <a:pt x="246535" y="361906"/>
                  <a:pt x="249583" y="321981"/>
                </a:cubicBezTo>
                <a:cubicBezTo>
                  <a:pt x="256450" y="297359"/>
                  <a:pt x="256557" y="284789"/>
                  <a:pt x="245172" y="280016"/>
                </a:cubicBezTo>
                <a:cubicBezTo>
                  <a:pt x="279102" y="164139"/>
                  <a:pt x="241674" y="235649"/>
                  <a:pt x="249784" y="152538"/>
                </a:cubicBezTo>
                <a:cubicBezTo>
                  <a:pt x="254846" y="115053"/>
                  <a:pt x="258144" y="77317"/>
                  <a:pt x="264479" y="36591"/>
                </a:cubicBez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6741994" cy="6858000"/>
          </a:xfrm>
          <a:custGeom>
            <a:avLst/>
            <a:gdLst>
              <a:gd name="connsiteX0" fmla="*/ 0 w 6568309"/>
              <a:gd name="connsiteY0" fmla="*/ 0 h 6858000"/>
              <a:gd name="connsiteX1" fmla="*/ 362841 w 6568309"/>
              <a:gd name="connsiteY1" fmla="*/ 0 h 6858000"/>
              <a:gd name="connsiteX2" fmla="*/ 523269 w 6568309"/>
              <a:gd name="connsiteY2" fmla="*/ 0 h 6858000"/>
              <a:gd name="connsiteX3" fmla="*/ 1343025 w 6568309"/>
              <a:gd name="connsiteY3" fmla="*/ 0 h 6858000"/>
              <a:gd name="connsiteX4" fmla="*/ 1705866 w 6568309"/>
              <a:gd name="connsiteY4" fmla="*/ 0 h 6858000"/>
              <a:gd name="connsiteX5" fmla="*/ 1866294 w 6568309"/>
              <a:gd name="connsiteY5" fmla="*/ 0 h 6858000"/>
              <a:gd name="connsiteX6" fmla="*/ 5225154 w 6568309"/>
              <a:gd name="connsiteY6" fmla="*/ 0 h 6858000"/>
              <a:gd name="connsiteX7" fmla="*/ 6568179 w 6568309"/>
              <a:gd name="connsiteY7" fmla="*/ 0 h 6858000"/>
              <a:gd name="connsiteX8" fmla="*/ 6568309 w 6568309"/>
              <a:gd name="connsiteY8" fmla="*/ 1 h 6858000"/>
              <a:gd name="connsiteX9" fmla="*/ 6562951 w 6568309"/>
              <a:gd name="connsiteY9" fmla="*/ 30700 h 6858000"/>
              <a:gd name="connsiteX10" fmla="*/ 6547446 w 6568309"/>
              <a:gd name="connsiteY10" fmla="*/ 310025 h 6858000"/>
              <a:gd name="connsiteX11" fmla="*/ 6558316 w 6568309"/>
              <a:gd name="connsiteY11" fmla="*/ 443960 h 6858000"/>
              <a:gd name="connsiteX12" fmla="*/ 6528896 w 6568309"/>
              <a:gd name="connsiteY12" fmla="*/ 642659 h 6858000"/>
              <a:gd name="connsiteX13" fmla="*/ 6523095 w 6568309"/>
              <a:gd name="connsiteY13" fmla="*/ 673307 h 6858000"/>
              <a:gd name="connsiteX14" fmla="*/ 6496169 w 6568309"/>
              <a:gd name="connsiteY14" fmla="*/ 839641 h 6858000"/>
              <a:gd name="connsiteX15" fmla="*/ 6450789 w 6568309"/>
              <a:gd name="connsiteY15" fmla="*/ 958357 h 6858000"/>
              <a:gd name="connsiteX16" fmla="*/ 6453996 w 6568309"/>
              <a:gd name="connsiteY16" fmla="*/ 963398 h 6858000"/>
              <a:gd name="connsiteX17" fmla="*/ 6419467 w 6568309"/>
              <a:gd name="connsiteY17" fmla="*/ 1117169 h 6858000"/>
              <a:gd name="connsiteX18" fmla="*/ 6417348 w 6568309"/>
              <a:gd name="connsiteY18" fmla="*/ 1144352 h 6858000"/>
              <a:gd name="connsiteX19" fmla="*/ 6418473 w 6568309"/>
              <a:gd name="connsiteY19" fmla="*/ 1164484 h 6858000"/>
              <a:gd name="connsiteX20" fmla="*/ 6406979 w 6568309"/>
              <a:gd name="connsiteY20" fmla="*/ 1213829 h 6858000"/>
              <a:gd name="connsiteX21" fmla="*/ 6381928 w 6568309"/>
              <a:gd name="connsiteY21" fmla="*/ 1294823 h 6858000"/>
              <a:gd name="connsiteX22" fmla="*/ 6377948 w 6568309"/>
              <a:gd name="connsiteY22" fmla="*/ 1312193 h 6858000"/>
              <a:gd name="connsiteX23" fmla="*/ 6379894 w 6568309"/>
              <a:gd name="connsiteY23" fmla="*/ 1327626 h 6858000"/>
              <a:gd name="connsiteX24" fmla="*/ 6385024 w 6568309"/>
              <a:gd name="connsiteY24" fmla="*/ 1331644 h 6858000"/>
              <a:gd name="connsiteX25" fmla="*/ 6383696 w 6568309"/>
              <a:gd name="connsiteY25" fmla="*/ 1341276 h 6858000"/>
              <a:gd name="connsiteX26" fmla="*/ 6384464 w 6568309"/>
              <a:gd name="connsiteY26" fmla="*/ 1343945 h 6858000"/>
              <a:gd name="connsiteX27" fmla="*/ 6387748 w 6568309"/>
              <a:gd name="connsiteY27" fmla="*/ 1359134 h 6858000"/>
              <a:gd name="connsiteX28" fmla="*/ 6364157 w 6568309"/>
              <a:gd name="connsiteY28" fmla="*/ 1427803 h 6858000"/>
              <a:gd name="connsiteX29" fmla="*/ 6335874 w 6568309"/>
              <a:gd name="connsiteY29" fmla="*/ 1540278 h 6858000"/>
              <a:gd name="connsiteX30" fmla="*/ 6331892 w 6568309"/>
              <a:gd name="connsiteY30" fmla="*/ 1547262 h 6858000"/>
              <a:gd name="connsiteX31" fmla="*/ 6332744 w 6568309"/>
              <a:gd name="connsiteY31" fmla="*/ 1577056 h 6858000"/>
              <a:gd name="connsiteX32" fmla="*/ 6333604 w 6568309"/>
              <a:gd name="connsiteY32" fmla="*/ 1595898 h 6858000"/>
              <a:gd name="connsiteX33" fmla="*/ 6324749 w 6568309"/>
              <a:gd name="connsiteY33" fmla="*/ 1703726 h 6858000"/>
              <a:gd name="connsiteX34" fmla="*/ 6329594 w 6568309"/>
              <a:gd name="connsiteY34" fmla="*/ 1809535 h 6858000"/>
              <a:gd name="connsiteX35" fmla="*/ 6329062 w 6568309"/>
              <a:gd name="connsiteY35" fmla="*/ 2018310 h 6858000"/>
              <a:gd name="connsiteX36" fmla="*/ 6321735 w 6568309"/>
              <a:gd name="connsiteY36" fmla="*/ 2071355 h 6858000"/>
              <a:gd name="connsiteX37" fmla="*/ 6322678 w 6568309"/>
              <a:gd name="connsiteY37" fmla="*/ 2141166 h 6858000"/>
              <a:gd name="connsiteX38" fmla="*/ 6321340 w 6568309"/>
              <a:gd name="connsiteY38" fmla="*/ 2154548 h 6858000"/>
              <a:gd name="connsiteX39" fmla="*/ 6316582 w 6568309"/>
              <a:gd name="connsiteY39" fmla="*/ 2158153 h 6858000"/>
              <a:gd name="connsiteX40" fmla="*/ 6311428 w 6568309"/>
              <a:gd name="connsiteY40" fmla="*/ 2178174 h 6858000"/>
              <a:gd name="connsiteX41" fmla="*/ 6310192 w 6568309"/>
              <a:gd name="connsiteY41" fmla="*/ 2202858 h 6858000"/>
              <a:gd name="connsiteX42" fmla="*/ 6309211 w 6568309"/>
              <a:gd name="connsiteY42" fmla="*/ 2320214 h 6858000"/>
              <a:gd name="connsiteX43" fmla="*/ 6300151 w 6568309"/>
              <a:gd name="connsiteY43" fmla="*/ 2417011 h 6858000"/>
              <a:gd name="connsiteX44" fmla="*/ 6295176 w 6568309"/>
              <a:gd name="connsiteY44" fmla="*/ 2454207 h 6858000"/>
              <a:gd name="connsiteX45" fmla="*/ 6293727 w 6568309"/>
              <a:gd name="connsiteY45" fmla="*/ 2487203 h 6858000"/>
              <a:gd name="connsiteX46" fmla="*/ 6285477 w 6568309"/>
              <a:gd name="connsiteY46" fmla="*/ 2512282 h 6858000"/>
              <a:gd name="connsiteX47" fmla="*/ 6286205 w 6568309"/>
              <a:gd name="connsiteY47" fmla="*/ 2514318 h 6858000"/>
              <a:gd name="connsiteX48" fmla="*/ 6304629 w 6568309"/>
              <a:gd name="connsiteY48" fmla="*/ 2574334 h 6858000"/>
              <a:gd name="connsiteX49" fmla="*/ 6303842 w 6568309"/>
              <a:gd name="connsiteY49" fmla="*/ 2579877 h 6858000"/>
              <a:gd name="connsiteX50" fmla="*/ 6303953 w 6568309"/>
              <a:gd name="connsiteY50" fmla="*/ 2608928 h 6858000"/>
              <a:gd name="connsiteX51" fmla="*/ 6303530 w 6568309"/>
              <a:gd name="connsiteY51" fmla="*/ 2613111 h 6858000"/>
              <a:gd name="connsiteX52" fmla="*/ 6297474 w 6568309"/>
              <a:gd name="connsiteY52" fmla="*/ 2621996 h 6858000"/>
              <a:gd name="connsiteX53" fmla="*/ 6299263 w 6568309"/>
              <a:gd name="connsiteY53" fmla="*/ 2634265 h 6858000"/>
              <a:gd name="connsiteX54" fmla="*/ 6293065 w 6568309"/>
              <a:gd name="connsiteY54" fmla="*/ 2647237 h 6858000"/>
              <a:gd name="connsiteX55" fmla="*/ 6297496 w 6568309"/>
              <a:gd name="connsiteY55" fmla="*/ 2650786 h 6858000"/>
              <a:gd name="connsiteX56" fmla="*/ 6301708 w 6568309"/>
              <a:gd name="connsiteY56" fmla="*/ 2661993 h 6858000"/>
              <a:gd name="connsiteX57" fmla="*/ 6295884 w 6568309"/>
              <a:gd name="connsiteY57" fmla="*/ 2670949 h 6858000"/>
              <a:gd name="connsiteX58" fmla="*/ 6291714 w 6568309"/>
              <a:gd name="connsiteY58" fmla="*/ 2690255 h 6858000"/>
              <a:gd name="connsiteX59" fmla="*/ 6292327 w 6568309"/>
              <a:gd name="connsiteY59" fmla="*/ 2695683 h 6858000"/>
              <a:gd name="connsiteX60" fmla="*/ 6284410 w 6568309"/>
              <a:gd name="connsiteY60" fmla="*/ 2713964 h 6858000"/>
              <a:gd name="connsiteX61" fmla="*/ 6280410 w 6568309"/>
              <a:gd name="connsiteY61" fmla="*/ 2730175 h 6858000"/>
              <a:gd name="connsiteX62" fmla="*/ 6288082 w 6568309"/>
              <a:gd name="connsiteY62" fmla="*/ 2763497 h 6858000"/>
              <a:gd name="connsiteX63" fmla="*/ 6260924 w 6568309"/>
              <a:gd name="connsiteY63" fmla="*/ 3051539 h 6858000"/>
              <a:gd name="connsiteX64" fmla="*/ 6210151 w 6568309"/>
              <a:gd name="connsiteY64" fmla="*/ 3335396 h 6858000"/>
              <a:gd name="connsiteX65" fmla="*/ 6212034 w 6568309"/>
              <a:gd name="connsiteY65" fmla="*/ 3456509 h 6858000"/>
              <a:gd name="connsiteX66" fmla="*/ 6197490 w 6568309"/>
              <a:gd name="connsiteY66" fmla="*/ 3531827 h 6858000"/>
              <a:gd name="connsiteX67" fmla="*/ 6208018 w 6568309"/>
              <a:gd name="connsiteY67" fmla="*/ 3570877 h 6858000"/>
              <a:gd name="connsiteX68" fmla="*/ 6205920 w 6568309"/>
              <a:gd name="connsiteY68" fmla="*/ 3583849 h 6858000"/>
              <a:gd name="connsiteX69" fmla="*/ 6199616 w 6568309"/>
              <a:gd name="connsiteY69" fmla="*/ 3592763 h 6858000"/>
              <a:gd name="connsiteX70" fmla="*/ 6181288 w 6568309"/>
              <a:gd name="connsiteY70" fmla="*/ 3653485 h 6858000"/>
              <a:gd name="connsiteX71" fmla="*/ 6175963 w 6568309"/>
              <a:gd name="connsiteY71" fmla="*/ 3670528 h 6858000"/>
              <a:gd name="connsiteX72" fmla="*/ 6176722 w 6568309"/>
              <a:gd name="connsiteY72" fmla="*/ 3685990 h 6858000"/>
              <a:gd name="connsiteX73" fmla="*/ 6181549 w 6568309"/>
              <a:gd name="connsiteY73" fmla="*/ 3690283 h 6858000"/>
              <a:gd name="connsiteX74" fmla="*/ 6179476 w 6568309"/>
              <a:gd name="connsiteY74" fmla="*/ 3699787 h 6858000"/>
              <a:gd name="connsiteX75" fmla="*/ 6180040 w 6568309"/>
              <a:gd name="connsiteY75" fmla="*/ 3702486 h 6858000"/>
              <a:gd name="connsiteX76" fmla="*/ 6182155 w 6568309"/>
              <a:gd name="connsiteY76" fmla="*/ 3717784 h 6858000"/>
              <a:gd name="connsiteX77" fmla="*/ 6158980 w 6568309"/>
              <a:gd name="connsiteY77" fmla="*/ 3746229 h 6858000"/>
              <a:gd name="connsiteX78" fmla="*/ 6096049 w 6568309"/>
              <a:gd name="connsiteY78" fmla="*/ 3924910 h 6858000"/>
              <a:gd name="connsiteX79" fmla="*/ 6069712 w 6568309"/>
              <a:gd name="connsiteY79" fmla="*/ 3989353 h 6858000"/>
              <a:gd name="connsiteX80" fmla="*/ 6067330 w 6568309"/>
              <a:gd name="connsiteY80" fmla="*/ 4033899 h 6858000"/>
              <a:gd name="connsiteX81" fmla="*/ 6061081 w 6568309"/>
              <a:gd name="connsiteY81" fmla="*/ 4142250 h 6858000"/>
              <a:gd name="connsiteX82" fmla="*/ 6042858 w 6568309"/>
              <a:gd name="connsiteY82" fmla="*/ 4329442 h 6858000"/>
              <a:gd name="connsiteX83" fmla="*/ 6034182 w 6568309"/>
              <a:gd name="connsiteY83" fmla="*/ 4456184 h 6858000"/>
              <a:gd name="connsiteX84" fmla="*/ 6029178 w 6568309"/>
              <a:gd name="connsiteY84" fmla="*/ 4468478 h 6858000"/>
              <a:gd name="connsiteX85" fmla="*/ 6029974 w 6568309"/>
              <a:gd name="connsiteY85" fmla="*/ 4469862 h 6858000"/>
              <a:gd name="connsiteX86" fmla="*/ 6028340 w 6568309"/>
              <a:gd name="connsiteY86" fmla="*/ 4483797 h 6858000"/>
              <a:gd name="connsiteX87" fmla="*/ 6025168 w 6568309"/>
              <a:gd name="connsiteY87" fmla="*/ 4487091 h 6858000"/>
              <a:gd name="connsiteX88" fmla="*/ 6023164 w 6568309"/>
              <a:gd name="connsiteY88" fmla="*/ 4496728 h 6858000"/>
              <a:gd name="connsiteX89" fmla="*/ 6016839 w 6568309"/>
              <a:gd name="connsiteY89" fmla="*/ 4515918 h 6858000"/>
              <a:gd name="connsiteX90" fmla="*/ 6017886 w 6568309"/>
              <a:gd name="connsiteY90" fmla="*/ 4519316 h 6858000"/>
              <a:gd name="connsiteX91" fmla="*/ 6011819 w 6568309"/>
              <a:gd name="connsiteY91" fmla="*/ 4547957 h 6858000"/>
              <a:gd name="connsiteX92" fmla="*/ 6012791 w 6568309"/>
              <a:gd name="connsiteY92" fmla="*/ 4548262 h 6858000"/>
              <a:gd name="connsiteX93" fmla="*/ 6015703 w 6568309"/>
              <a:gd name="connsiteY93" fmla="*/ 4555939 h 6858000"/>
              <a:gd name="connsiteX94" fmla="*/ 6018854 w 6568309"/>
              <a:gd name="connsiteY94" fmla="*/ 4570815 h 6858000"/>
              <a:gd name="connsiteX95" fmla="*/ 6033000 w 6568309"/>
              <a:gd name="connsiteY95" fmla="*/ 4633846 h 6858000"/>
              <a:gd name="connsiteX96" fmla="*/ 6032325 w 6568309"/>
              <a:gd name="connsiteY96" fmla="*/ 4639816 h 6858000"/>
              <a:gd name="connsiteX97" fmla="*/ 6032549 w 6568309"/>
              <a:gd name="connsiteY97" fmla="*/ 4639923 h 6858000"/>
              <a:gd name="connsiteX98" fmla="*/ 6032309 w 6568309"/>
              <a:gd name="connsiteY98" fmla="*/ 4646192 h 6858000"/>
              <a:gd name="connsiteX99" fmla="*/ 6031095 w 6568309"/>
              <a:gd name="connsiteY99" fmla="*/ 4650706 h 6858000"/>
              <a:gd name="connsiteX100" fmla="*/ 6029786 w 6568309"/>
              <a:gd name="connsiteY100" fmla="*/ 4662290 h 6858000"/>
              <a:gd name="connsiteX101" fmla="*/ 6030911 w 6568309"/>
              <a:gd name="connsiteY101" fmla="*/ 4666180 h 6858000"/>
              <a:gd name="connsiteX102" fmla="*/ 6033630 w 6568309"/>
              <a:gd name="connsiteY102" fmla="*/ 4667585 h 6858000"/>
              <a:gd name="connsiteX103" fmla="*/ 6033189 w 6568309"/>
              <a:gd name="connsiteY103" fmla="*/ 4668660 h 6858000"/>
              <a:gd name="connsiteX104" fmla="*/ 6038764 w 6568309"/>
              <a:gd name="connsiteY104" fmla="*/ 4689807 h 6858000"/>
              <a:gd name="connsiteX105" fmla="*/ 6042217 w 6568309"/>
              <a:gd name="connsiteY105" fmla="*/ 4737890 h 6858000"/>
              <a:gd name="connsiteX106" fmla="*/ 6040543 w 6568309"/>
              <a:gd name="connsiteY106" fmla="*/ 4765657 h 6858000"/>
              <a:gd name="connsiteX107" fmla="*/ 6039956 w 6568309"/>
              <a:gd name="connsiteY107" fmla="*/ 4841463 h 6858000"/>
              <a:gd name="connsiteX108" fmla="*/ 6057123 w 6568309"/>
              <a:gd name="connsiteY108" fmla="*/ 4969863 h 6858000"/>
              <a:gd name="connsiteX109" fmla="*/ 6055039 w 6568309"/>
              <a:gd name="connsiteY109" fmla="*/ 4974028 h 6858000"/>
              <a:gd name="connsiteX110" fmla="*/ 6053462 w 6568309"/>
              <a:gd name="connsiteY110" fmla="*/ 4980318 h 6858000"/>
              <a:gd name="connsiteX111" fmla="*/ 6053643 w 6568309"/>
              <a:gd name="connsiteY111" fmla="*/ 4980501 h 6858000"/>
              <a:gd name="connsiteX112" fmla="*/ 6051733 w 6568309"/>
              <a:gd name="connsiteY112" fmla="*/ 4986338 h 6858000"/>
              <a:gd name="connsiteX113" fmla="*/ 6049602 w 6568309"/>
              <a:gd name="connsiteY113" fmla="*/ 4991296 h 6858000"/>
              <a:gd name="connsiteX114" fmla="*/ 6075165 w 6568309"/>
              <a:gd name="connsiteY114" fmla="*/ 5076895 h 6858000"/>
              <a:gd name="connsiteX115" fmla="*/ 6073751 w 6568309"/>
              <a:gd name="connsiteY115" fmla="*/ 5081568 h 6858000"/>
              <a:gd name="connsiteX116" fmla="*/ 6073150 w 6568309"/>
              <a:gd name="connsiteY116" fmla="*/ 5088173 h 6858000"/>
              <a:gd name="connsiteX117" fmla="*/ 6073355 w 6568309"/>
              <a:gd name="connsiteY117" fmla="*/ 5088300 h 6858000"/>
              <a:gd name="connsiteX118" fmla="*/ 6072362 w 6568309"/>
              <a:gd name="connsiteY118" fmla="*/ 5094558 h 6858000"/>
              <a:gd name="connsiteX119" fmla="*/ 6064726 w 6568309"/>
              <a:gd name="connsiteY119" fmla="*/ 5125620 h 6858000"/>
              <a:gd name="connsiteX120" fmla="*/ 6065415 w 6568309"/>
              <a:gd name="connsiteY120" fmla="*/ 5268004 h 6858000"/>
              <a:gd name="connsiteX121" fmla="*/ 6066081 w 6568309"/>
              <a:gd name="connsiteY121" fmla="*/ 5269530 h 6858000"/>
              <a:gd name="connsiteX122" fmla="*/ 6043407 w 6568309"/>
              <a:gd name="connsiteY122" fmla="*/ 5390941 h 6858000"/>
              <a:gd name="connsiteX123" fmla="*/ 6025377 w 6568309"/>
              <a:gd name="connsiteY123" fmla="*/ 5539927 h 6858000"/>
              <a:gd name="connsiteX124" fmla="*/ 6010052 w 6568309"/>
              <a:gd name="connsiteY124" fmla="*/ 5791594 h 6858000"/>
              <a:gd name="connsiteX125" fmla="*/ 5994220 w 6568309"/>
              <a:gd name="connsiteY125" fmla="*/ 5855206 h 6858000"/>
              <a:gd name="connsiteX126" fmla="*/ 5982580 w 6568309"/>
              <a:gd name="connsiteY126" fmla="*/ 5873582 h 6858000"/>
              <a:gd name="connsiteX127" fmla="*/ 5983608 w 6568309"/>
              <a:gd name="connsiteY127" fmla="*/ 5876037 h 6858000"/>
              <a:gd name="connsiteX128" fmla="*/ 5983535 w 6568309"/>
              <a:gd name="connsiteY128" fmla="*/ 5886534 h 6858000"/>
              <a:gd name="connsiteX129" fmla="*/ 5988737 w 6568309"/>
              <a:gd name="connsiteY129" fmla="*/ 5888644 h 6858000"/>
              <a:gd name="connsiteX130" fmla="*/ 5992371 w 6568309"/>
              <a:gd name="connsiteY130" fmla="*/ 5903832 h 6858000"/>
              <a:gd name="connsiteX131" fmla="*/ 5990780 w 6568309"/>
              <a:gd name="connsiteY131" fmla="*/ 5923391 h 6858000"/>
              <a:gd name="connsiteX132" fmla="*/ 5993870 w 6568309"/>
              <a:gd name="connsiteY132" fmla="*/ 6013205 h 6858000"/>
              <a:gd name="connsiteX133" fmla="*/ 5997673 w 6568309"/>
              <a:gd name="connsiteY133" fmla="*/ 6074018 h 6858000"/>
              <a:gd name="connsiteX134" fmla="*/ 6014840 w 6568309"/>
              <a:gd name="connsiteY134" fmla="*/ 6130837 h 6858000"/>
              <a:gd name="connsiteX135" fmla="*/ 6010704 w 6568309"/>
              <a:gd name="connsiteY135" fmla="*/ 6152982 h 6858000"/>
              <a:gd name="connsiteX136" fmla="*/ 6038294 w 6568309"/>
              <a:gd name="connsiteY136" fmla="*/ 6221100 h 6858000"/>
              <a:gd name="connsiteX137" fmla="*/ 6052331 w 6568309"/>
              <a:gd name="connsiteY137" fmla="*/ 6287550 h 6858000"/>
              <a:gd name="connsiteX138" fmla="*/ 6074143 w 6568309"/>
              <a:gd name="connsiteY138" fmla="*/ 6401595 h 6858000"/>
              <a:gd name="connsiteX139" fmla="*/ 6060199 w 6568309"/>
              <a:gd name="connsiteY139" fmla="*/ 6487110 h 6858000"/>
              <a:gd name="connsiteX140" fmla="*/ 6081156 w 6568309"/>
              <a:gd name="connsiteY140" fmla="*/ 6588589 h 6858000"/>
              <a:gd name="connsiteX141" fmla="*/ 6114944 w 6568309"/>
              <a:gd name="connsiteY141" fmla="*/ 6769963 h 6858000"/>
              <a:gd name="connsiteX142" fmla="*/ 6128950 w 6568309"/>
              <a:gd name="connsiteY142" fmla="*/ 6835814 h 6858000"/>
              <a:gd name="connsiteX143" fmla="*/ 6132536 w 6568309"/>
              <a:gd name="connsiteY143" fmla="*/ 6858000 h 6858000"/>
              <a:gd name="connsiteX144" fmla="*/ 4789511 w 6568309"/>
              <a:gd name="connsiteY144" fmla="*/ 6858000 h 6858000"/>
              <a:gd name="connsiteX145" fmla="*/ 1866294 w 6568309"/>
              <a:gd name="connsiteY145" fmla="*/ 6858000 h 6858000"/>
              <a:gd name="connsiteX146" fmla="*/ 1705866 w 6568309"/>
              <a:gd name="connsiteY146" fmla="*/ 6858000 h 6858000"/>
              <a:gd name="connsiteX147" fmla="*/ 1343025 w 6568309"/>
              <a:gd name="connsiteY147" fmla="*/ 6858000 h 6858000"/>
              <a:gd name="connsiteX148" fmla="*/ 523269 w 6568309"/>
              <a:gd name="connsiteY148" fmla="*/ 6858000 h 6858000"/>
              <a:gd name="connsiteX149" fmla="*/ 362841 w 6568309"/>
              <a:gd name="connsiteY149" fmla="*/ 6858000 h 6858000"/>
              <a:gd name="connsiteX150" fmla="*/ 0 w 6568309"/>
              <a:gd name="connsiteY15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6568309" h="6858000">
                <a:moveTo>
                  <a:pt x="0" y="0"/>
                </a:moveTo>
                <a:lnTo>
                  <a:pt x="362841" y="0"/>
                </a:lnTo>
                <a:lnTo>
                  <a:pt x="523269" y="0"/>
                </a:lnTo>
                <a:lnTo>
                  <a:pt x="1343025" y="0"/>
                </a:lnTo>
                <a:lnTo>
                  <a:pt x="1705866" y="0"/>
                </a:lnTo>
                <a:lnTo>
                  <a:pt x="1866294" y="0"/>
                </a:lnTo>
                <a:lnTo>
                  <a:pt x="5225154" y="0"/>
                </a:lnTo>
                <a:lnTo>
                  <a:pt x="6568179" y="0"/>
                </a:lnTo>
                <a:lnTo>
                  <a:pt x="6568309" y="1"/>
                </a:lnTo>
                <a:lnTo>
                  <a:pt x="6562951" y="30700"/>
                </a:lnTo>
                <a:cubicBezTo>
                  <a:pt x="6559126" y="84364"/>
                  <a:pt x="6548218" y="241149"/>
                  <a:pt x="6547446" y="310025"/>
                </a:cubicBezTo>
                <a:cubicBezTo>
                  <a:pt x="6550151" y="367544"/>
                  <a:pt x="6557712" y="408251"/>
                  <a:pt x="6558316" y="443960"/>
                </a:cubicBezTo>
                <a:cubicBezTo>
                  <a:pt x="6555224" y="499397"/>
                  <a:pt x="6534767" y="604434"/>
                  <a:pt x="6528896" y="642659"/>
                </a:cubicBezTo>
                <a:cubicBezTo>
                  <a:pt x="6535204" y="657287"/>
                  <a:pt x="6515365" y="658191"/>
                  <a:pt x="6523095" y="673307"/>
                </a:cubicBezTo>
                <a:cubicBezTo>
                  <a:pt x="6523388" y="693769"/>
                  <a:pt x="6506868" y="797295"/>
                  <a:pt x="6496169" y="839641"/>
                </a:cubicBezTo>
                <a:cubicBezTo>
                  <a:pt x="6484119" y="887148"/>
                  <a:pt x="6457817" y="937731"/>
                  <a:pt x="6450789" y="958357"/>
                </a:cubicBezTo>
                <a:cubicBezTo>
                  <a:pt x="6443760" y="978983"/>
                  <a:pt x="6459217" y="936930"/>
                  <a:pt x="6453996" y="963398"/>
                </a:cubicBezTo>
                <a:cubicBezTo>
                  <a:pt x="6448777" y="989867"/>
                  <a:pt x="6425575" y="1087010"/>
                  <a:pt x="6419467" y="1117169"/>
                </a:cubicBezTo>
                <a:cubicBezTo>
                  <a:pt x="6431540" y="1118586"/>
                  <a:pt x="6409651" y="1135372"/>
                  <a:pt x="6417348" y="1144352"/>
                </a:cubicBezTo>
                <a:cubicBezTo>
                  <a:pt x="6424109" y="1150681"/>
                  <a:pt x="6419047" y="1157251"/>
                  <a:pt x="6418473" y="1164484"/>
                </a:cubicBezTo>
                <a:cubicBezTo>
                  <a:pt x="6423767" y="1173524"/>
                  <a:pt x="6413947" y="1205209"/>
                  <a:pt x="6406979" y="1213829"/>
                </a:cubicBezTo>
                <a:cubicBezTo>
                  <a:pt x="6382818" y="1235037"/>
                  <a:pt x="6400452" y="1277327"/>
                  <a:pt x="6381928" y="1294823"/>
                </a:cubicBezTo>
                <a:cubicBezTo>
                  <a:pt x="6379195" y="1300845"/>
                  <a:pt x="6378069" y="1306615"/>
                  <a:pt x="6377948" y="1312193"/>
                </a:cubicBezTo>
                <a:lnTo>
                  <a:pt x="6379894" y="1327626"/>
                </a:lnTo>
                <a:lnTo>
                  <a:pt x="6385024" y="1331644"/>
                </a:lnTo>
                <a:lnTo>
                  <a:pt x="6383696" y="1341276"/>
                </a:lnTo>
                <a:cubicBezTo>
                  <a:pt x="6383952" y="1342166"/>
                  <a:pt x="6384208" y="1343055"/>
                  <a:pt x="6384464" y="1343945"/>
                </a:cubicBezTo>
                <a:cubicBezTo>
                  <a:pt x="6385957" y="1349040"/>
                  <a:pt x="6387253" y="1354080"/>
                  <a:pt x="6387748" y="1359134"/>
                </a:cubicBezTo>
                <a:cubicBezTo>
                  <a:pt x="6384363" y="1373109"/>
                  <a:pt x="6372802" y="1397612"/>
                  <a:pt x="6364157" y="1427803"/>
                </a:cubicBezTo>
                <a:cubicBezTo>
                  <a:pt x="6348141" y="1460349"/>
                  <a:pt x="6348362" y="1505076"/>
                  <a:pt x="6335874" y="1540278"/>
                </a:cubicBezTo>
                <a:lnTo>
                  <a:pt x="6331892" y="1547262"/>
                </a:lnTo>
                <a:lnTo>
                  <a:pt x="6332744" y="1577056"/>
                </a:lnTo>
                <a:cubicBezTo>
                  <a:pt x="6335859" y="1582205"/>
                  <a:pt x="6336674" y="1589568"/>
                  <a:pt x="6333604" y="1595898"/>
                </a:cubicBezTo>
                <a:lnTo>
                  <a:pt x="6324749" y="1703726"/>
                </a:lnTo>
                <a:cubicBezTo>
                  <a:pt x="6324080" y="1739332"/>
                  <a:pt x="6318019" y="1754453"/>
                  <a:pt x="6329594" y="1809535"/>
                </a:cubicBezTo>
                <a:cubicBezTo>
                  <a:pt x="6344930" y="1868036"/>
                  <a:pt x="6323725" y="1952670"/>
                  <a:pt x="6329062" y="2018310"/>
                </a:cubicBezTo>
                <a:cubicBezTo>
                  <a:pt x="6308075" y="2053162"/>
                  <a:pt x="6326925" y="2034561"/>
                  <a:pt x="6321735" y="2071355"/>
                </a:cubicBezTo>
                <a:lnTo>
                  <a:pt x="6322678" y="2141166"/>
                </a:lnTo>
                <a:lnTo>
                  <a:pt x="6321340" y="2154548"/>
                </a:lnTo>
                <a:lnTo>
                  <a:pt x="6316582" y="2158153"/>
                </a:lnTo>
                <a:lnTo>
                  <a:pt x="6311428" y="2178174"/>
                </a:lnTo>
                <a:cubicBezTo>
                  <a:pt x="6310177" y="2185696"/>
                  <a:pt x="6309622" y="2193828"/>
                  <a:pt x="6310192" y="2202858"/>
                </a:cubicBezTo>
                <a:cubicBezTo>
                  <a:pt x="6319667" y="2232772"/>
                  <a:pt x="6296459" y="2283357"/>
                  <a:pt x="6309211" y="2320214"/>
                </a:cubicBezTo>
                <a:cubicBezTo>
                  <a:pt x="6307537" y="2355906"/>
                  <a:pt x="6302490" y="2394678"/>
                  <a:pt x="6300151" y="2417011"/>
                </a:cubicBezTo>
                <a:cubicBezTo>
                  <a:pt x="6292303" y="2426377"/>
                  <a:pt x="6304439" y="2456509"/>
                  <a:pt x="6295176" y="2454207"/>
                </a:cubicBezTo>
                <a:cubicBezTo>
                  <a:pt x="6299335" y="2464947"/>
                  <a:pt x="6297305" y="2476105"/>
                  <a:pt x="6293727" y="2487203"/>
                </a:cubicBezTo>
                <a:lnTo>
                  <a:pt x="6285477" y="2512282"/>
                </a:lnTo>
                <a:cubicBezTo>
                  <a:pt x="6285720" y="2512961"/>
                  <a:pt x="6285962" y="2513640"/>
                  <a:pt x="6286205" y="2514318"/>
                </a:cubicBezTo>
                <a:cubicBezTo>
                  <a:pt x="6292347" y="2534324"/>
                  <a:pt x="6298487" y="2554328"/>
                  <a:pt x="6304629" y="2574334"/>
                </a:cubicBezTo>
                <a:lnTo>
                  <a:pt x="6303842" y="2579877"/>
                </a:lnTo>
                <a:cubicBezTo>
                  <a:pt x="6303729" y="2585644"/>
                  <a:pt x="6304006" y="2603388"/>
                  <a:pt x="6303953" y="2608928"/>
                </a:cubicBezTo>
                <a:lnTo>
                  <a:pt x="6303530" y="2613111"/>
                </a:lnTo>
                <a:lnTo>
                  <a:pt x="6297474" y="2621996"/>
                </a:lnTo>
                <a:lnTo>
                  <a:pt x="6299263" y="2634265"/>
                </a:lnTo>
                <a:lnTo>
                  <a:pt x="6293065" y="2647237"/>
                </a:lnTo>
                <a:cubicBezTo>
                  <a:pt x="6294685" y="2648158"/>
                  <a:pt x="6296180" y="2649356"/>
                  <a:pt x="6297496" y="2650786"/>
                </a:cubicBezTo>
                <a:lnTo>
                  <a:pt x="6301708" y="2661993"/>
                </a:lnTo>
                <a:lnTo>
                  <a:pt x="6295884" y="2670949"/>
                </a:lnTo>
                <a:cubicBezTo>
                  <a:pt x="6304913" y="2672007"/>
                  <a:pt x="6294429" y="2681695"/>
                  <a:pt x="6291714" y="2690255"/>
                </a:cubicBezTo>
                <a:lnTo>
                  <a:pt x="6292327" y="2695683"/>
                </a:lnTo>
                <a:lnTo>
                  <a:pt x="6284410" y="2713964"/>
                </a:lnTo>
                <a:lnTo>
                  <a:pt x="6280410" y="2730175"/>
                </a:lnTo>
                <a:lnTo>
                  <a:pt x="6288082" y="2763497"/>
                </a:lnTo>
                <a:lnTo>
                  <a:pt x="6260924" y="3051539"/>
                </a:lnTo>
                <a:cubicBezTo>
                  <a:pt x="6251455" y="3165645"/>
                  <a:pt x="6222174" y="3216611"/>
                  <a:pt x="6210151" y="3335396"/>
                </a:cubicBezTo>
                <a:lnTo>
                  <a:pt x="6212034" y="3456509"/>
                </a:lnTo>
                <a:lnTo>
                  <a:pt x="6197490" y="3531827"/>
                </a:lnTo>
                <a:lnTo>
                  <a:pt x="6208018" y="3570877"/>
                </a:lnTo>
                <a:lnTo>
                  <a:pt x="6205920" y="3583849"/>
                </a:lnTo>
                <a:lnTo>
                  <a:pt x="6199616" y="3592763"/>
                </a:lnTo>
                <a:cubicBezTo>
                  <a:pt x="6191839" y="3613948"/>
                  <a:pt x="6196204" y="3641245"/>
                  <a:pt x="6181288" y="3653485"/>
                </a:cubicBezTo>
                <a:cubicBezTo>
                  <a:pt x="6178087" y="3659316"/>
                  <a:pt x="6176516" y="3664985"/>
                  <a:pt x="6175963" y="3670528"/>
                </a:cubicBezTo>
                <a:lnTo>
                  <a:pt x="6176722" y="3685990"/>
                </a:lnTo>
                <a:lnTo>
                  <a:pt x="6181549" y="3690283"/>
                </a:lnTo>
                <a:lnTo>
                  <a:pt x="6179476" y="3699787"/>
                </a:lnTo>
                <a:cubicBezTo>
                  <a:pt x="6179664" y="3700686"/>
                  <a:pt x="6179852" y="3701586"/>
                  <a:pt x="6180040" y="3702486"/>
                </a:cubicBezTo>
                <a:cubicBezTo>
                  <a:pt x="6181140" y="3707637"/>
                  <a:pt x="6182047" y="3712728"/>
                  <a:pt x="6182155" y="3717784"/>
                </a:cubicBezTo>
                <a:cubicBezTo>
                  <a:pt x="6156678" y="3711701"/>
                  <a:pt x="6178864" y="3759789"/>
                  <a:pt x="6158980" y="3746229"/>
                </a:cubicBezTo>
                <a:cubicBezTo>
                  <a:pt x="6144630" y="3780750"/>
                  <a:pt x="6117520" y="3867558"/>
                  <a:pt x="6096049" y="3924910"/>
                </a:cubicBezTo>
                <a:lnTo>
                  <a:pt x="6069712" y="3989353"/>
                </a:lnTo>
                <a:lnTo>
                  <a:pt x="6067330" y="4033899"/>
                </a:lnTo>
                <a:cubicBezTo>
                  <a:pt x="6065506" y="4070470"/>
                  <a:pt x="6063599" y="4110146"/>
                  <a:pt x="6061081" y="4142250"/>
                </a:cubicBezTo>
                <a:cubicBezTo>
                  <a:pt x="6055260" y="4200007"/>
                  <a:pt x="6045907" y="4278998"/>
                  <a:pt x="6042858" y="4329442"/>
                </a:cubicBezTo>
                <a:cubicBezTo>
                  <a:pt x="6038376" y="4381764"/>
                  <a:pt x="6036461" y="4433012"/>
                  <a:pt x="6034182" y="4456184"/>
                </a:cubicBezTo>
                <a:lnTo>
                  <a:pt x="6029178" y="4468478"/>
                </a:lnTo>
                <a:lnTo>
                  <a:pt x="6029974" y="4469862"/>
                </a:lnTo>
                <a:cubicBezTo>
                  <a:pt x="6031287" y="4476321"/>
                  <a:pt x="6030316" y="4480555"/>
                  <a:pt x="6028340" y="4483797"/>
                </a:cubicBezTo>
                <a:lnTo>
                  <a:pt x="6025168" y="4487091"/>
                </a:lnTo>
                <a:lnTo>
                  <a:pt x="6023164" y="4496728"/>
                </a:lnTo>
                <a:lnTo>
                  <a:pt x="6016839" y="4515918"/>
                </a:lnTo>
                <a:cubicBezTo>
                  <a:pt x="6017189" y="4517049"/>
                  <a:pt x="6017537" y="4518182"/>
                  <a:pt x="6017886" y="4519316"/>
                </a:cubicBezTo>
                <a:lnTo>
                  <a:pt x="6011819" y="4547957"/>
                </a:lnTo>
                <a:lnTo>
                  <a:pt x="6012791" y="4548262"/>
                </a:lnTo>
                <a:cubicBezTo>
                  <a:pt x="6014837" y="4549595"/>
                  <a:pt x="6016087" y="4551811"/>
                  <a:pt x="6015703" y="4555939"/>
                </a:cubicBezTo>
                <a:cubicBezTo>
                  <a:pt x="6031790" y="4548276"/>
                  <a:pt x="6021405" y="4557977"/>
                  <a:pt x="6018854" y="4570815"/>
                </a:cubicBezTo>
                <a:cubicBezTo>
                  <a:pt x="6021736" y="4583801"/>
                  <a:pt x="6030754" y="4622347"/>
                  <a:pt x="6033000" y="4633846"/>
                </a:cubicBezTo>
                <a:lnTo>
                  <a:pt x="6032325" y="4639816"/>
                </a:lnTo>
                <a:lnTo>
                  <a:pt x="6032549" y="4639923"/>
                </a:lnTo>
                <a:cubicBezTo>
                  <a:pt x="6032911" y="4641190"/>
                  <a:pt x="6032878" y="4643141"/>
                  <a:pt x="6032309" y="4646192"/>
                </a:cubicBezTo>
                <a:lnTo>
                  <a:pt x="6031095" y="4650706"/>
                </a:lnTo>
                <a:lnTo>
                  <a:pt x="6029786" y="4662290"/>
                </a:lnTo>
                <a:cubicBezTo>
                  <a:pt x="6030161" y="4663587"/>
                  <a:pt x="6030536" y="4664883"/>
                  <a:pt x="6030911" y="4666180"/>
                </a:cubicBezTo>
                <a:lnTo>
                  <a:pt x="6033630" y="4667585"/>
                </a:lnTo>
                <a:lnTo>
                  <a:pt x="6033189" y="4668660"/>
                </a:lnTo>
                <a:cubicBezTo>
                  <a:pt x="6027286" y="4676831"/>
                  <a:pt x="6019767" y="4679345"/>
                  <a:pt x="6038764" y="4689807"/>
                </a:cubicBezTo>
                <a:cubicBezTo>
                  <a:pt x="6028616" y="4708535"/>
                  <a:pt x="6040474" y="4712235"/>
                  <a:pt x="6042217" y="4737890"/>
                </a:cubicBezTo>
                <a:cubicBezTo>
                  <a:pt x="6033362" y="4748600"/>
                  <a:pt x="6035273" y="4757223"/>
                  <a:pt x="6040543" y="4765657"/>
                </a:cubicBezTo>
                <a:cubicBezTo>
                  <a:pt x="6034416" y="4790618"/>
                  <a:pt x="6040696" y="4813399"/>
                  <a:pt x="6039956" y="4841463"/>
                </a:cubicBezTo>
                <a:lnTo>
                  <a:pt x="6057123" y="4969863"/>
                </a:lnTo>
                <a:lnTo>
                  <a:pt x="6055039" y="4974028"/>
                </a:lnTo>
                <a:cubicBezTo>
                  <a:pt x="6053860" y="4976933"/>
                  <a:pt x="6053409" y="4978909"/>
                  <a:pt x="6053462" y="4980318"/>
                </a:cubicBezTo>
                <a:lnTo>
                  <a:pt x="6053643" y="4980501"/>
                </a:lnTo>
                <a:lnTo>
                  <a:pt x="6051733" y="4986338"/>
                </a:lnTo>
                <a:lnTo>
                  <a:pt x="6049602" y="4991296"/>
                </a:lnTo>
                <a:cubicBezTo>
                  <a:pt x="6058123" y="5019829"/>
                  <a:pt x="6066643" y="5048361"/>
                  <a:pt x="6075165" y="5076895"/>
                </a:cubicBezTo>
                <a:lnTo>
                  <a:pt x="6073751" y="5081568"/>
                </a:lnTo>
                <a:cubicBezTo>
                  <a:pt x="6073034" y="5084748"/>
                  <a:pt x="6072888" y="5086810"/>
                  <a:pt x="6073150" y="5088173"/>
                </a:cubicBezTo>
                <a:lnTo>
                  <a:pt x="6073355" y="5088300"/>
                </a:lnTo>
                <a:lnTo>
                  <a:pt x="6072362" y="5094558"/>
                </a:lnTo>
                <a:cubicBezTo>
                  <a:pt x="6070184" y="5105196"/>
                  <a:pt x="6067588" y="5115626"/>
                  <a:pt x="6064726" y="5125620"/>
                </a:cubicBezTo>
                <a:cubicBezTo>
                  <a:pt x="6063568" y="5154527"/>
                  <a:pt x="6065189" y="5244020"/>
                  <a:pt x="6065415" y="5268004"/>
                </a:cubicBezTo>
                <a:cubicBezTo>
                  <a:pt x="6065637" y="5268513"/>
                  <a:pt x="6065860" y="5269021"/>
                  <a:pt x="6066081" y="5269530"/>
                </a:cubicBezTo>
                <a:lnTo>
                  <a:pt x="6043407" y="5390941"/>
                </a:lnTo>
                <a:cubicBezTo>
                  <a:pt x="6032545" y="5438194"/>
                  <a:pt x="6020942" y="5465286"/>
                  <a:pt x="6025377" y="5539927"/>
                </a:cubicBezTo>
                <a:cubicBezTo>
                  <a:pt x="6019787" y="5610775"/>
                  <a:pt x="6013913" y="5740573"/>
                  <a:pt x="6010052" y="5791594"/>
                </a:cubicBezTo>
                <a:cubicBezTo>
                  <a:pt x="5989401" y="5787060"/>
                  <a:pt x="6018524" y="5849672"/>
                  <a:pt x="5994220" y="5855206"/>
                </a:cubicBezTo>
                <a:cubicBezTo>
                  <a:pt x="5995282" y="5860240"/>
                  <a:pt x="5980598" y="5868910"/>
                  <a:pt x="5982580" y="5873582"/>
                </a:cubicBezTo>
                <a:cubicBezTo>
                  <a:pt x="5982922" y="5874401"/>
                  <a:pt x="5983265" y="5875218"/>
                  <a:pt x="5983608" y="5876037"/>
                </a:cubicBezTo>
                <a:lnTo>
                  <a:pt x="5983535" y="5886534"/>
                </a:lnTo>
                <a:lnTo>
                  <a:pt x="5988737" y="5888644"/>
                </a:lnTo>
                <a:cubicBezTo>
                  <a:pt x="5989948" y="5893707"/>
                  <a:pt x="5991159" y="5898769"/>
                  <a:pt x="5992371" y="5903832"/>
                </a:cubicBezTo>
                <a:cubicBezTo>
                  <a:pt x="5992924" y="5909651"/>
                  <a:pt x="5992578" y="5916068"/>
                  <a:pt x="5990780" y="5923391"/>
                </a:cubicBezTo>
                <a:cubicBezTo>
                  <a:pt x="5975822" y="5948880"/>
                  <a:pt x="6013580" y="5981626"/>
                  <a:pt x="5993870" y="6013205"/>
                </a:cubicBezTo>
                <a:cubicBezTo>
                  <a:pt x="5988486" y="6024901"/>
                  <a:pt x="5991718" y="6066777"/>
                  <a:pt x="5997673" y="6074018"/>
                </a:cubicBezTo>
                <a:cubicBezTo>
                  <a:pt x="5998007" y="6081731"/>
                  <a:pt x="6007861" y="6126985"/>
                  <a:pt x="6014840" y="6130837"/>
                </a:cubicBezTo>
                <a:cubicBezTo>
                  <a:pt x="6022998" y="6137057"/>
                  <a:pt x="5999420" y="6156330"/>
                  <a:pt x="6010704" y="6152982"/>
                </a:cubicBezTo>
                <a:cubicBezTo>
                  <a:pt x="6008682" y="6186619"/>
                  <a:pt x="6039938" y="6191636"/>
                  <a:pt x="6038294" y="6221100"/>
                </a:cubicBezTo>
                <a:cubicBezTo>
                  <a:pt x="6039643" y="6222126"/>
                  <a:pt x="6046356" y="6257468"/>
                  <a:pt x="6052331" y="6287550"/>
                </a:cubicBezTo>
                <a:cubicBezTo>
                  <a:pt x="6058307" y="6317632"/>
                  <a:pt x="6082079" y="6391312"/>
                  <a:pt x="6074143" y="6401595"/>
                </a:cubicBezTo>
                <a:cubicBezTo>
                  <a:pt x="6074931" y="6423902"/>
                  <a:pt x="6059614" y="6432919"/>
                  <a:pt x="6060199" y="6487110"/>
                </a:cubicBezTo>
                <a:cubicBezTo>
                  <a:pt x="6075583" y="6574474"/>
                  <a:pt x="6076150" y="6553611"/>
                  <a:pt x="6081156" y="6588589"/>
                </a:cubicBezTo>
                <a:cubicBezTo>
                  <a:pt x="6102088" y="6637976"/>
                  <a:pt x="6067660" y="6687723"/>
                  <a:pt x="6114944" y="6769963"/>
                </a:cubicBezTo>
                <a:cubicBezTo>
                  <a:pt x="6130462" y="6819284"/>
                  <a:pt x="6119243" y="6817955"/>
                  <a:pt x="6128950" y="6835814"/>
                </a:cubicBezTo>
                <a:lnTo>
                  <a:pt x="6132536" y="6858000"/>
                </a:lnTo>
                <a:lnTo>
                  <a:pt x="4789511" y="6858000"/>
                </a:lnTo>
                <a:lnTo>
                  <a:pt x="1866294" y="6858000"/>
                </a:lnTo>
                <a:lnTo>
                  <a:pt x="1705866" y="6858000"/>
                </a:lnTo>
                <a:lnTo>
                  <a:pt x="1343025" y="6858000"/>
                </a:lnTo>
                <a:lnTo>
                  <a:pt x="523269" y="6858000"/>
                </a:lnTo>
                <a:lnTo>
                  <a:pt x="362841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37034" y="609600"/>
            <a:ext cx="4784796" cy="1330840"/>
          </a:xfrm>
        </p:spPr>
        <p:txBody>
          <a:bodyPr>
            <a:normAutofit/>
          </a:bodyPr>
          <a:lstStyle/>
          <a:p>
            <a:r>
              <a:rPr lang="pl-PL">
                <a:latin typeface="Calibri" panose="020F0502020204030204" charset="0"/>
                <a:cs typeface="Calibri" panose="020F0502020204030204" charset="0"/>
              </a:rPr>
              <a:t>Wird die Schokolade teurer</a:t>
            </a:r>
            <a:r>
              <a:rPr lang="pl-PL"/>
              <a:t>?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37034" y="2194102"/>
            <a:ext cx="4438036" cy="3908585"/>
          </a:xfrm>
        </p:spPr>
        <p:txBody>
          <a:bodyPr>
            <a:normAutofit/>
          </a:bodyPr>
          <a:lstStyle/>
          <a:p>
            <a:r>
              <a:rPr lang="de-DE" sz="2000">
                <a:latin typeface="Calibri" panose="020F0502020204030204" charset="0"/>
                <a:cs typeface="Calibri" panose="020F0502020204030204" charset="0"/>
              </a:rPr>
              <a:t>In Deutschland bangen Schokofans derweil um ihre Lieblingssüßigkeit, denn langfristig werden wohl bei allen Marken die Preise steigen.</a:t>
            </a:r>
            <a:endParaRPr lang="pl-PL" sz="2000">
              <a:latin typeface="Calibri" panose="020F0502020204030204" charset="0"/>
              <a:cs typeface="Calibri" panose="020F0502020204030204" charset="0"/>
            </a:endParaRPr>
          </a:p>
          <a:p>
            <a:r>
              <a:rPr lang="de-DE" sz="2000">
                <a:latin typeface="Calibri" panose="020F0502020204030204" charset="0"/>
                <a:cs typeface="Calibri" panose="020F0502020204030204" charset="0"/>
              </a:rPr>
              <a:t>Die Hershey Company (weltweit größter Schokoladenhersteller), die unter anderem M&amp;Ms und KitKat produziert, hat bereits angekündigt, 2024 nicht nur Teile Ihre Belegschaft abzubauen, sondern auch die Schoko-Preise zu erhöhen. </a:t>
            </a:r>
            <a:endParaRPr lang="pl-PL" sz="2000"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4" name="Obraz 3" descr="Obraz zawierający tekst, zrzut ekranu&#10;&#10;Opis wygenerowany automatyczni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2838" y="933415"/>
            <a:ext cx="5476110" cy="47642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86" name="Rectangle 717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430129" y="486184"/>
            <a:ext cx="6457071" cy="1325563"/>
          </a:xfrm>
        </p:spPr>
        <p:txBody>
          <a:bodyPr>
            <a:normAutofit/>
          </a:bodyPr>
          <a:lstStyle/>
          <a:p>
            <a:pPr algn="just"/>
            <a:r>
              <a:rPr lang="de-DE" sz="2800" b="1" dirty="0">
                <a:latin typeface="Calibri" panose="020F0502020204030204" charset="0"/>
                <a:cs typeface="Calibri" panose="020F0502020204030204" charset="0"/>
              </a:rPr>
              <a:t>Von Umsatzeinbußen bei den Herstellern kann bisher allerdings nicht die Rede sein</a:t>
            </a:r>
            <a:endParaRPr lang="pl-PL" sz="2800" b="1" dirty="0"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7170" name="Picture 2" descr="upload.wikimedia.org/wikipedia/commons/thumb/0/09/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2024" y="503453"/>
            <a:ext cx="4100921" cy="2005746"/>
          </a:xfrm>
          <a:custGeom>
            <a:avLst/>
            <a:gdLst/>
            <a:ahLst/>
            <a:cxnLst/>
            <a:rect l="l" t="t" r="r" b="b"/>
            <a:pathLst>
              <a:path w="4114800" h="5712488">
                <a:moveTo>
                  <a:pt x="133155" y="0"/>
                </a:moveTo>
                <a:lnTo>
                  <a:pt x="3981645" y="0"/>
                </a:lnTo>
                <a:cubicBezTo>
                  <a:pt x="4055184" y="0"/>
                  <a:pt x="4114800" y="59616"/>
                  <a:pt x="4114800" y="133155"/>
                </a:cubicBezTo>
                <a:lnTo>
                  <a:pt x="4114800" y="5579333"/>
                </a:lnTo>
                <a:cubicBezTo>
                  <a:pt x="4114800" y="5652872"/>
                  <a:pt x="4055184" y="5712488"/>
                  <a:pt x="3981645" y="5712488"/>
                </a:cubicBezTo>
                <a:lnTo>
                  <a:pt x="133155" y="5712488"/>
                </a:lnTo>
                <a:cubicBezTo>
                  <a:pt x="59616" y="5712488"/>
                  <a:pt x="0" y="5652872"/>
                  <a:pt x="0" y="5579333"/>
                </a:cubicBezTo>
                <a:lnTo>
                  <a:pt x="0" y="133155"/>
                </a:lnTo>
                <a:cubicBezTo>
                  <a:pt x="0" y="59616"/>
                  <a:pt x="59616" y="0"/>
                  <a:pt x="133155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Zestaw Milka czekolady mleczne mix smaków 8 sz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71130" y="1947100"/>
            <a:ext cx="3658999" cy="3658999"/>
          </a:xfrm>
          <a:custGeom>
            <a:avLst/>
            <a:gdLst/>
            <a:ahLst/>
            <a:cxnLst/>
            <a:rect l="l" t="t" r="r" b="b"/>
            <a:pathLst>
              <a:path w="4114800" h="5712488">
                <a:moveTo>
                  <a:pt x="133155" y="0"/>
                </a:moveTo>
                <a:lnTo>
                  <a:pt x="3981645" y="0"/>
                </a:lnTo>
                <a:cubicBezTo>
                  <a:pt x="4055184" y="0"/>
                  <a:pt x="4114800" y="59616"/>
                  <a:pt x="4114800" y="133155"/>
                </a:cubicBezTo>
                <a:lnTo>
                  <a:pt x="4114800" y="5579333"/>
                </a:lnTo>
                <a:cubicBezTo>
                  <a:pt x="4114800" y="5652872"/>
                  <a:pt x="4055184" y="5712488"/>
                  <a:pt x="3981645" y="5712488"/>
                </a:cubicBezTo>
                <a:lnTo>
                  <a:pt x="133155" y="5712488"/>
                </a:lnTo>
                <a:cubicBezTo>
                  <a:pt x="59616" y="5712488"/>
                  <a:pt x="0" y="5652872"/>
                  <a:pt x="0" y="5579333"/>
                </a:cubicBezTo>
                <a:lnTo>
                  <a:pt x="0" y="133155"/>
                </a:lnTo>
                <a:cubicBezTo>
                  <a:pt x="0" y="59616"/>
                  <a:pt x="59616" y="0"/>
                  <a:pt x="133155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430129" y="1946684"/>
            <a:ext cx="6118403" cy="4351338"/>
          </a:xfrm>
        </p:spPr>
        <p:txBody>
          <a:bodyPr>
            <a:normAutofit/>
          </a:bodyPr>
          <a:lstStyle/>
          <a:p>
            <a:r>
              <a:rPr lang="de-DE" sz="2600" dirty="0">
                <a:latin typeface="Calibri" panose="020F0502020204030204" charset="0"/>
                <a:cs typeface="Calibri" panose="020F0502020204030204" charset="0"/>
              </a:rPr>
              <a:t>Der Umsatz des Lebensmittelunternehmens Mondelez, zu dem die Marke Milka gehört, ist bis 2023 immer weiter gestiegen.</a:t>
            </a:r>
            <a:endParaRPr lang="pl-PL" sz="2600" dirty="0">
              <a:latin typeface="Calibri" panose="020F0502020204030204" charset="0"/>
              <a:cs typeface="Calibri" panose="020F0502020204030204" charset="0"/>
            </a:endParaRPr>
          </a:p>
          <a:p>
            <a:r>
              <a:rPr lang="de-DE" sz="2600" dirty="0">
                <a:latin typeface="Calibri" panose="020F0502020204030204" charset="0"/>
                <a:cs typeface="Calibri" panose="020F0502020204030204" charset="0"/>
              </a:rPr>
              <a:t>Beispiel: Lindt &amp; Sprüngli. 2022 erhöhte der Schweizer Hersteller seine Preise um neun Prozent und konnte so zehn Prozent mehr Umsatz verzeichnen. </a:t>
            </a:r>
            <a:endParaRPr lang="pl-PL" sz="2600" dirty="0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7187" name="Arc 717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21064111">
            <a:off x="-991925" y="5644752"/>
            <a:ext cx="2987899" cy="2987899"/>
          </a:xfrm>
          <a:prstGeom prst="arc">
            <a:avLst>
              <a:gd name="adj1" fmla="val 16200000"/>
              <a:gd name="adj2" fmla="val 21581479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174" name="Picture 6" descr="Lindt &amp; Sprüngli: Good Prospects, Rich Valuation (OTCMKTS:CHLSY) | Seeking  Alph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380" y="5027029"/>
            <a:ext cx="2819948" cy="158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pull/>
  </p:transition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F032860FE59B94DB7E8C59EF37275DE" ma:contentTypeVersion="0" ma:contentTypeDescription="Utwórz nowy dokument." ma:contentTypeScope="" ma:versionID="7aa420296c62fc4a5c825d6dc546994f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fd4dfa73aff86833de96de8900c00d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3E57589-8DB6-4EF8-8BC7-C1EE9F6B4383}"/>
</file>

<file path=customXml/itemProps2.xml><?xml version="1.0" encoding="utf-8"?>
<ds:datastoreItem xmlns:ds="http://schemas.openxmlformats.org/officeDocument/2006/customXml" ds:itemID="{C947209F-FB48-4EB7-B162-B233AD68C3BF}"/>
</file>

<file path=customXml/itemProps3.xml><?xml version="1.0" encoding="utf-8"?>
<ds:datastoreItem xmlns:ds="http://schemas.openxmlformats.org/officeDocument/2006/customXml" ds:itemID="{6B4C4C91-B31A-4C07-8733-C23EBB3B71F7}"/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502</Words>
  <Application>Microsoft Office PowerPoint</Application>
  <PresentationFormat>Panoramiczny</PresentationFormat>
  <Paragraphs>58</Paragraphs>
  <Slides>14</Slides>
  <Notes>2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14</vt:i4>
      </vt:variant>
    </vt:vector>
  </HeadingPairs>
  <TitlesOfParts>
    <vt:vector size="20" baseType="lpstr">
      <vt:lpstr>Aptos</vt:lpstr>
      <vt:lpstr>Aptos Display</vt:lpstr>
      <vt:lpstr>Arial</vt:lpstr>
      <vt:lpstr>Calibri</vt:lpstr>
      <vt:lpstr>Times New Roman</vt:lpstr>
      <vt:lpstr>Motyw pakietu Office</vt:lpstr>
      <vt:lpstr>Kakaopreise explodieren  Virus bedroht unsere Schokolade Bearbeitet von Aleksandra Czok, Studentin des 2. Stj. BWL-Studium,  Universität zu  Rzeszów, 2023-24</vt:lpstr>
      <vt:lpstr>Agenda:</vt:lpstr>
      <vt:lpstr>Innerhalb eines Jahres ist Kakao um 150 Prozent teurer geworden</vt:lpstr>
      <vt:lpstr>Deutschland ist Schoko-Land!</vt:lpstr>
      <vt:lpstr>Kakao wird zum Luxus-Rohstoff</vt:lpstr>
      <vt:lpstr>Der Grund für die Kosten-Explosion: </vt:lpstr>
      <vt:lpstr>Prezentacja programu PowerPoint</vt:lpstr>
      <vt:lpstr>Wird die Schokolade teurer?</vt:lpstr>
      <vt:lpstr>Von Umsatzeinbußen bei den Herstellern kann bisher allerdings nicht die Rede sein</vt:lpstr>
      <vt:lpstr>die Verpackung</vt:lpstr>
      <vt:lpstr>Prezentacja programu PowerPoint</vt:lpstr>
      <vt:lpstr>Welche Marke ist es?</vt:lpstr>
      <vt:lpstr>Słowniczek</vt:lpstr>
      <vt:lpstr>die Bibliographie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Kakaopreise explodieren  Virus bedroht unsere Schokolade </dc:title>
  <dc:creator>Aleksandra Czok</dc:creator>
  <cp:lastModifiedBy>Aleksandra Czok</cp:lastModifiedBy>
  <cp:revision>14</cp:revision>
  <dcterms:created xsi:type="dcterms:W3CDTF">2024-06-01T20:06:00Z</dcterms:created>
  <dcterms:modified xsi:type="dcterms:W3CDTF">2024-06-05T04:26:22Z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9787AA9A27CE4D9B87CAE13BB344518A_12</vt:lpwstr>
  </property>
  <property fmtid="{D5CDD505-2E9C-101B-9397-08002B2CF9AE}" pid="3" name="KSOProductBuildVer">
    <vt:lpwstr>1045-12.2.0.16909</vt:lpwstr>
  </property>
  <property fmtid="{D5CDD505-2E9C-101B-9397-08002B2CF9AE}" pid="4" name="ContentTypeId">
    <vt:lpwstr>0x0101000F032860FE59B94DB7E8C59EF37275DE</vt:lpwstr>
  </property>
</Properties>
</file>