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6" r:id="rId4"/>
    <p:sldId id="257" r:id="rId5"/>
    <p:sldId id="276" r:id="rId6"/>
    <p:sldId id="258" r:id="rId7"/>
    <p:sldId id="265" r:id="rId8"/>
    <p:sldId id="271" r:id="rId9"/>
    <p:sldId id="272" r:id="rId10"/>
    <p:sldId id="273" r:id="rId11"/>
    <p:sldId id="274" r:id="rId12"/>
    <p:sldId id="275" r:id="rId13"/>
    <p:sldId id="268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usz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7" Type="http://schemas.openxmlformats.org/officeDocument/2006/relationships/viewProps" Target="viewProp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commentAuthors" Target="commentAuthors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/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semcore.pl/co-to-jest-komunikacja-niewerbalna-czy-odgrywa-istotna-role/" TargetMode="External"/><Relationship Id="rId3" Type="http://schemas.openxmlformats.org/officeDocument/2006/relationships/hyperlink" Target="https://skris.pl/komunikacja-7-38-55/" TargetMode="External"/><Relationship Id="rId2" Type="http://schemas.openxmlformats.org/officeDocument/2006/relationships/hyperlink" Target="https://www.tenstickers.pl/naklejki/naklejka-dekoracyjna-podium-olimpijskie-487" TargetMode="External"/><Relationship Id="rId1" Type="http://schemas.openxmlformats.org/officeDocument/2006/relationships/hyperlink" Target="https://eszkola.pl/jezyk-polski/komunikacja-niewerbalna-9716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r Robert Słabczyński - Uniwersytet Rzeszowsk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7077" y="-562428"/>
            <a:ext cx="2402417" cy="28302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12363" y="1750378"/>
            <a:ext cx="7588155" cy="2621154"/>
          </a:xfrm>
        </p:spPr>
        <p:txBody>
          <a:bodyPr>
            <a:normAutofit/>
          </a:bodyPr>
          <a:lstStyle/>
          <a:p>
            <a:r>
              <a:rPr lang="pl-PL" dirty="0" err="1">
                <a:latin typeface="Calibri" panose="020F0502020204030204" charset="0"/>
                <a:ea typeface="+mj-lt"/>
                <a:cs typeface="Calibri" panose="020F0502020204030204" charset="0"/>
              </a:rPr>
              <a:t>Bedeutung</a:t>
            </a:r>
            <a:r>
              <a:rPr lang="pl-PL" dirty="0">
                <a:latin typeface="Calibri" panose="020F0502020204030204" charset="0"/>
                <a:ea typeface="+mj-lt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ea typeface="+mj-lt"/>
                <a:cs typeface="Calibri" panose="020F0502020204030204" charset="0"/>
              </a:rPr>
              <a:t>und</a:t>
            </a:r>
            <a:r>
              <a:rPr lang="pl-PL" dirty="0">
                <a:latin typeface="Calibri" panose="020F0502020204030204" charset="0"/>
                <a:ea typeface="+mj-lt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ea typeface="+mj-lt"/>
                <a:cs typeface="Calibri" panose="020F0502020204030204" charset="0"/>
              </a:rPr>
              <a:t>Nutzung</a:t>
            </a:r>
            <a:r>
              <a:rPr lang="pl-PL" dirty="0">
                <a:latin typeface="Calibri" panose="020F0502020204030204" charset="0"/>
                <a:ea typeface="+mj-lt"/>
                <a:cs typeface="Calibri" panose="020F0502020204030204" charset="0"/>
              </a:rPr>
              <a:t> der </a:t>
            </a:r>
            <a:r>
              <a:rPr lang="pl-PL" dirty="0" err="1">
                <a:latin typeface="Calibri" panose="020F0502020204030204" charset="0"/>
                <a:ea typeface="+mj-lt"/>
                <a:cs typeface="Calibri" panose="020F0502020204030204" charset="0"/>
              </a:rPr>
              <a:t>nonverbalen</a:t>
            </a:r>
            <a:r>
              <a:rPr lang="pl-PL" dirty="0">
                <a:latin typeface="Calibri" panose="020F0502020204030204" charset="0"/>
                <a:ea typeface="+mj-lt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ea typeface="+mj-lt"/>
                <a:cs typeface="Calibri" panose="020F0502020204030204" charset="0"/>
              </a:rPr>
              <a:t>Kommunikation</a:t>
            </a:r>
            <a:r>
              <a:rPr lang="pl-PL" dirty="0">
                <a:latin typeface="Calibri" panose="020F0502020204030204" charset="0"/>
                <a:ea typeface="+mj-lt"/>
                <a:cs typeface="Calibri" panose="020F0502020204030204" charset="0"/>
              </a:rPr>
              <a:t> im </a:t>
            </a:r>
            <a:r>
              <a:rPr lang="pl-PL" dirty="0" err="1">
                <a:latin typeface="Calibri" panose="020F0502020204030204" charset="0"/>
                <a:ea typeface="+mj-lt"/>
                <a:cs typeface="Calibri" panose="020F0502020204030204" charset="0"/>
              </a:rPr>
              <a:t>Geschäftsleben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97850" y="3996055"/>
            <a:ext cx="3305175" cy="25158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pl-PL"/>
          </a:p>
          <a:p>
            <a:r>
              <a:rPr lang="pl-PL" b="1" dirty="0">
                <a:latin typeface="Calibri" panose="020F0502020204030204" charset="0"/>
                <a:cs typeface="Calibri" panose="020F0502020204030204" charset="0"/>
              </a:rPr>
              <a:t>Mateusz </a:t>
            </a:r>
            <a:r>
              <a:rPr lang="pl-PL" b="1" dirty="0" err="1">
                <a:latin typeface="Calibri" panose="020F0502020204030204" charset="0"/>
                <a:cs typeface="Calibri" panose="020F0502020204030204" charset="0"/>
              </a:rPr>
              <a:t>Łyżyń</a:t>
            </a:r>
            <a:endParaRPr lang="pl-PL" b="1" dirty="0" err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dirty="0" err="1">
                <a:latin typeface="Calibri" panose="020F0502020204030204" charset="0"/>
                <a:cs typeface="Calibri" panose="020F0502020204030204" charset="0"/>
              </a:rPr>
              <a:t>Student des 1.Stj.Masterdegree</a:t>
            </a:r>
            <a:endParaRPr lang="pl-PL" b="1" dirty="0" err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b="1" dirty="0" err="1">
                <a:latin typeface="Calibri" panose="020F0502020204030204" charset="0"/>
                <a:cs typeface="Calibri" panose="020F0502020204030204" charset="0"/>
              </a:rPr>
              <a:t>Institut </a:t>
            </a:r>
            <a:r>
              <a:rPr lang="de-DE" b="1" dirty="0" err="1">
                <a:latin typeface="Calibri" panose="020F0502020204030204" charset="0"/>
                <a:cs typeface="Calibri" panose="020F0502020204030204" charset="0"/>
              </a:rPr>
              <a:t>für Finanz- und Rechnungswesen </a:t>
            </a:r>
            <a:endParaRPr lang="de-DE" b="1" dirty="0" err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b="1" dirty="0" err="1">
                <a:latin typeface="Calibri" panose="020F0502020204030204" charset="0"/>
                <a:cs typeface="Calibri" panose="020F0502020204030204" charset="0"/>
              </a:rPr>
              <a:t>Rzeszower Universität 2023-24</a:t>
            </a:r>
            <a:endParaRPr lang="de-DE" b="1" dirty="0" err="1">
              <a:latin typeface="Calibri" panose="020F0502020204030204" charset="0"/>
              <a:cs typeface="Calibri" panose="020F0502020204030204" charset="0"/>
            </a:endParaRPr>
          </a:p>
          <a:p>
            <a:endParaRPr lang="de-DE" b="1" dirty="0" err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anchor="t">
            <a:normAutofit/>
          </a:bodyPr>
          <a:lstStyle/>
          <a:p>
            <a:pPr algn="ctr"/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Gruppen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nonverbalen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Kommunikation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–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Adaptoren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Symbol zastępczy zawartości 4" descr="Obraz zawierający osoba, odzież, mężczyzna, kostium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r="20015" b="1"/>
          <a:stretch>
            <a:fillRect/>
          </a:stretch>
        </p:blipFill>
        <p:spPr>
          <a:xfrm>
            <a:off x="612648" y="1825625"/>
            <a:ext cx="5181600" cy="4351338"/>
          </a:xfrm>
          <a:prstGeom prst="rect">
            <a:avLst/>
          </a:prstGeom>
          <a:noFill/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Diese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haben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eine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Anpassungsfunktion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und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erleichtern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die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Akklimatisierung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in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einer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bestimmten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Kommunikationssituation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. Das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sind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unkontrollierte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Gesten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wie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das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Zurückstreichen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der Haare, das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Kratzen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am Kopf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oder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das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Reiben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bestimmter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err="1">
                <a:latin typeface="Calibri" panose="020F0502020204030204"/>
                <a:ea typeface="Calibri" panose="020F0502020204030204"/>
                <a:cs typeface="Calibri" panose="020F0502020204030204"/>
              </a:rPr>
              <a:t>Körperteile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pl-PL" sz="2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D76B5F-26FA-412D-A574-AA10817D5661}" type="datetime1">
              <a:rPr lang="en-US"/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  <a:endParaRPr lang="en-US" sz="70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/>
          <a:lstStyle/>
          <a:p>
            <a:pPr algn="ctr"/>
            <a:r>
              <a:rPr lang="en-US" err="1">
                <a:latin typeface="Calibri" panose="020F0502020204030204" charset="0"/>
                <a:ea typeface="+mj-lt"/>
                <a:cs typeface="Calibri" panose="020F0502020204030204" charset="0"/>
              </a:rPr>
              <a:t>Zusammenfassung</a:t>
            </a:r>
            <a:endParaRPr lang="pl-PL" err="1">
              <a:latin typeface="Calibri" panose="020F0502020204030204" charset="0"/>
              <a:ea typeface="+mj-lt"/>
              <a:cs typeface="Calibri" panose="020F0502020204030204" charset="0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80CFE9-861B-4616-B28B-BA58B7A5EAC8}" type="datetime1">
              <a:rPr/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  <a:endParaRPr lang="en-US" sz="7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  <p:pic>
        <p:nvPicPr>
          <p:cNvPr id="16" name="Symbol zastępczy zawartości 15" descr="Entdecken Sie das Geheimnis der nonverbalen Kommunikation und verbessern  Sie Ihre Beziehungen – Kenneth Smit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1611" y="1861764"/>
            <a:ext cx="8164688" cy="45926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D0D0D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Das </a:t>
            </a:r>
            <a:r>
              <a:rPr lang="pl-PL" dirty="0" err="1">
                <a:solidFill>
                  <a:srgbClr val="0D0D0D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Wörterbuch</a:t>
            </a:r>
            <a:r>
              <a:rPr lang="pl-PL" dirty="0">
                <a:solidFill>
                  <a:srgbClr val="0D0D0D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 - słownik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1718840"/>
            <a:ext cx="5554444" cy="44331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Das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Stimmklang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Brzmienie głosu</a:t>
            </a:r>
            <a:endParaRPr lang="pl-PL" sz="1400">
              <a:solidFill>
                <a:srgbClr val="000000"/>
              </a:solidFill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nonverbale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Kommunikation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Komunikacja niewerbalna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Der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Äußerungsinhalt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Treść wypowiedzi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Stimme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głos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Berührung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dotyk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Der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Blickkontakt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spojrzenia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Gesten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gesty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Mimik - mimika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Körperhaltung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postawa ciała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Der </a:t>
            </a:r>
            <a:r>
              <a:rPr lang="pl-PL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physische</a:t>
            </a:r>
            <a:r>
              <a:rPr lang="pl-PL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Kontakt - kontakt fizyczny</a:t>
            </a:r>
            <a:endParaRPr lang="pl-PL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en-US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 </a:t>
            </a:r>
            <a:r>
              <a:rPr lang="en-US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Illustratoren</a:t>
            </a:r>
            <a:r>
              <a:rPr lang="en-US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</a:t>
            </a:r>
            <a:r>
              <a:rPr lang="en-US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Ilustratory</a:t>
            </a:r>
            <a:endParaRPr lang="en-US" sz="140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en-US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 </a:t>
            </a:r>
            <a:r>
              <a:rPr lang="en-US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Embleme</a:t>
            </a:r>
            <a:r>
              <a:rPr lang="en-US" sz="1400" dirty="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- </a:t>
            </a:r>
            <a:r>
              <a:rPr lang="en-US" sz="1400" dirty="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Emblematy</a:t>
            </a:r>
            <a:endParaRPr lang="en-US" sz="1400" dirty="0" err="1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endParaRPr lang="pl-PL" sz="1200" dirty="0">
              <a:solidFill>
                <a:srgbClr val="0D0D0D"/>
              </a:solidFill>
              <a:latin typeface="Calibri" panose="020F0502020204030204" charset="0"/>
              <a:ea typeface="+mn-lt"/>
              <a:cs typeface="Calibri" panose="020F050202020403020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199" y="1718840"/>
            <a:ext cx="5183189" cy="4433143"/>
          </a:xfrm>
        </p:spPr>
        <p:txBody>
          <a:bodyPr vert="horz" lIns="91440" tIns="45720" rIns="91440" bIns="45720" rtlCol="0" anchor="t">
            <a:normAutofit fontScale="80000" lnSpcReduction="20000"/>
          </a:bodyPr>
          <a:lstStyle/>
          <a:p>
            <a:r>
              <a:rPr lang="en-US" dirty="0">
                <a:latin typeface="Calibri" panose="020F0502020204030204" charset="0"/>
                <a:ea typeface="+mn-lt"/>
                <a:cs typeface="Calibri" panose="020F0502020204030204" charset="0"/>
              </a:rPr>
              <a:t>Die Adapter - </a:t>
            </a:r>
            <a:r>
              <a:rPr lang="en-US" err="1">
                <a:latin typeface="Calibri" panose="020F0502020204030204" charset="0"/>
                <a:ea typeface="+mn-lt"/>
                <a:cs typeface="Calibri" panose="020F0502020204030204" charset="0"/>
              </a:rPr>
              <a:t>Adaptory</a:t>
            </a:r>
            <a:endParaRPr lang="pl-PL" err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dirty="0">
                <a:latin typeface="Calibri" panose="020F0502020204030204" charset="0"/>
                <a:ea typeface="+mn-lt"/>
                <a:cs typeface="Calibri" panose="020F0502020204030204" charset="0"/>
              </a:rPr>
              <a:t>Die </a:t>
            </a:r>
            <a:r>
              <a:rPr lang="en-US" err="1">
                <a:latin typeface="Calibri" panose="020F0502020204030204" charset="0"/>
                <a:ea typeface="+mn-lt"/>
                <a:cs typeface="Calibri" panose="020F0502020204030204" charset="0"/>
              </a:rPr>
              <a:t>Regulatoren</a:t>
            </a:r>
            <a:r>
              <a:rPr lang="en-US" dirty="0">
                <a:latin typeface="Calibri" panose="020F0502020204030204" charset="0"/>
                <a:ea typeface="+mn-lt"/>
                <a:cs typeface="Calibri" panose="020F0502020204030204" charset="0"/>
              </a:rPr>
              <a:t> - Regulatory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Regel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reguła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Bedeutung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der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Körpersprache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Znaczenie mowy ciała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Ruhe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Spokój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Das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Selbstbewusstsein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Pewność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Worte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Słowa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Das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Verhalten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Zachowania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Kommunikation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komunikowanie się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Gebärdensprache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język migowy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Stimmmodulation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modulowanie głosu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verbale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ea typeface="+mn-lt"/>
                <a:cs typeface="Calibri" panose="020F0502020204030204" charset="0"/>
              </a:rPr>
              <a:t>Kommunikation</a:t>
            </a:r>
            <a:r>
              <a:rPr lang="pl-PL" dirty="0">
                <a:latin typeface="Calibri" panose="020F0502020204030204" charset="0"/>
                <a:ea typeface="+mn-lt"/>
                <a:cs typeface="Calibri" panose="020F0502020204030204" charset="0"/>
              </a:rPr>
              <a:t> - komunikacja werbalna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endParaRPr lang="pl-PL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92B4-CE72-4406-9763-CDEB3F0D89DD}" type="datetime1">
              <a:rPr/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t">
            <a:normAutofit/>
          </a:bodyPr>
          <a:lstStyle/>
          <a:p>
            <a:pPr algn="ctr"/>
            <a:br>
              <a:rPr lang="en-US" dirty="0"/>
            </a:br>
            <a:r>
              <a:rPr lang="pl-PL" err="1">
                <a:solidFill>
                  <a:srgbClr val="000000"/>
                </a:solidFill>
                <a:latin typeface="Neue Haas Grotesk Text Pro"/>
                <a:cs typeface="Arial" panose="020B0604020202020204"/>
              </a:rPr>
              <a:t>die</a:t>
            </a:r>
            <a:r>
              <a:rPr lang="pl-PL">
                <a:solidFill>
                  <a:srgbClr val="000000"/>
                </a:solidFill>
                <a:latin typeface="Neue Haas Grotesk Text Pro"/>
                <a:cs typeface="Arial" panose="020B0604020202020204"/>
              </a:rPr>
              <a:t> </a:t>
            </a:r>
            <a:r>
              <a:rPr lang="pl-PL" err="1">
                <a:solidFill>
                  <a:srgbClr val="000000"/>
                </a:solidFill>
                <a:latin typeface="Neue Haas Grotesk Text Pro"/>
                <a:cs typeface="Arial" panose="020B0604020202020204"/>
              </a:rPr>
              <a:t>Quelle</a:t>
            </a:r>
            <a:endParaRPr lang="pl-PL" err="1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2647" y="1715532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dirty="0">
                <a:ea typeface="+mn-lt"/>
                <a:cs typeface="+mn-lt"/>
                <a:hlinkClick r:id="rId1"/>
              </a:rPr>
              <a:t>https://eszkola.pl/jezyk-polski/komunikacja-niewerbalna-9716.html</a:t>
            </a:r>
            <a:endParaRPr lang="en-US" sz="1500"/>
          </a:p>
          <a:p>
            <a:r>
              <a:rPr lang="en-US" sz="1500" dirty="0">
                <a:ea typeface="+mn-lt"/>
                <a:cs typeface="+mn-lt"/>
                <a:hlinkClick r:id="rId2"/>
              </a:rPr>
              <a:t>https://www.tenstickers.pl/naklejki/naklejka-dekoracyjna-podium-olimpijskie-487</a:t>
            </a:r>
            <a:endParaRPr lang="en-US" sz="1500"/>
          </a:p>
          <a:p>
            <a:r>
              <a:rPr lang="en-US" sz="1500" dirty="0">
                <a:ea typeface="+mn-lt"/>
                <a:cs typeface="+mn-lt"/>
                <a:hlinkClick r:id="rId3"/>
              </a:rPr>
              <a:t>https://skris.pl/komunikacja-7-38-55/</a:t>
            </a:r>
            <a:endParaRPr lang="en-US" sz="1500"/>
          </a:p>
          <a:p>
            <a:r>
              <a:rPr lang="en-US" sz="1500" dirty="0">
                <a:ea typeface="+mn-lt"/>
                <a:cs typeface="+mn-lt"/>
                <a:hlinkClick r:id="rId4"/>
              </a:rPr>
              <a:t>https://semcore.pl/co-to-jest-komunikacja-niewerbalna-czy-odgrywa-istotna-role/</a:t>
            </a:r>
            <a:endParaRPr lang="en-US" sz="1500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1402180-D08F-4003-B1CC-1FCF8D350ED1}" type="datetime1">
              <a:rPr/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  <a:endParaRPr lang="en-US" sz="70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de-DE" altLang="pl-PL">
                <a:latin typeface="Calibri" panose="020F0502020204030204" charset="0"/>
              </a:rPr>
              <a:t>AGENDA</a:t>
            </a:r>
            <a:endParaRPr lang="de-DE" altLang="pl-PL">
              <a:latin typeface="Calibri" panose="020F05020202040302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400" b="1" dirty="0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  <a:sym typeface="+mn-ea"/>
              </a:rPr>
              <a:t>Die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  <a:sym typeface="+mn-ea"/>
              </a:rPr>
              <a:t>Nonverbale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  <a:sym typeface="+mn-ea"/>
              </a:rPr>
              <a:t> Kommunikation</a:t>
            </a:r>
            <a:endParaRPr lang="en-US" sz="2400" b="1" dirty="0">
              <a:solidFill>
                <a:srgbClr val="000000"/>
              </a:solidFill>
              <a:latin typeface="Calibri" panose="020F0502020204030204" charset="0"/>
              <a:ea typeface="+mj-lt"/>
              <a:cs typeface="Calibri" panose="020F0502020204030204" charset="0"/>
              <a:sym typeface="+mn-ea"/>
            </a:endParaRPr>
          </a:p>
          <a:p>
            <a:r>
              <a:rPr lang="pl-PL" sz="2400" b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Bedeutung</a:t>
            </a:r>
            <a:r>
              <a:rPr lang="pl-PL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pl-PL" sz="2400" b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und</a:t>
            </a:r>
            <a:r>
              <a:rPr lang="pl-PL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pl-PL" sz="2400" b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Nutzung</a:t>
            </a:r>
            <a:r>
              <a:rPr lang="pl-PL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der </a:t>
            </a:r>
            <a:r>
              <a:rPr lang="pl-PL" sz="2400" b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nonverbalen</a:t>
            </a:r>
            <a:r>
              <a:rPr lang="pl-PL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pl-PL" sz="2400" b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Kommunikation</a:t>
            </a:r>
            <a:r>
              <a:rPr lang="pl-PL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im </a:t>
            </a:r>
            <a:r>
              <a:rPr lang="pl-PL" sz="2400" b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Geschäftsleben</a:t>
            </a:r>
            <a:endParaRPr lang="pl-PL" sz="2400" b="1" dirty="0" err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pl-PL" sz="2400" b="1" dirty="0" err="1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  <a:sym typeface="+mn-ea"/>
              </a:rPr>
              <a:t>Regel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  <a:sym typeface="+mn-ea"/>
              </a:rPr>
              <a:t> von </a:t>
            </a:r>
            <a:r>
              <a:rPr lang="pl-PL" sz="2400" b="1" dirty="0" err="1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  <a:sym typeface="+mn-ea"/>
              </a:rPr>
              <a:t>Mehrabian</a:t>
            </a:r>
            <a:endParaRPr lang="pl-PL" sz="2400" b="1" dirty="0" err="1">
              <a:solidFill>
                <a:srgbClr val="000000"/>
              </a:solidFill>
              <a:latin typeface="Calibri" panose="020F0502020204030204" charset="0"/>
              <a:ea typeface="+mj-lt"/>
              <a:cs typeface="Calibri" panose="020F0502020204030204" charset="0"/>
              <a:sym typeface="+mn-ea"/>
            </a:endParaRPr>
          </a:p>
          <a:p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Gruppen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der 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nonverbalen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Kommunikation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- 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Die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 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Embleme</a:t>
            </a:r>
            <a:endParaRPr lang="pl-PL" sz="2400" b="1" err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Gruppen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der 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nonverbalen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Kommunikation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- 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Die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 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Ilustratoren</a:t>
            </a:r>
            <a:endParaRPr lang="pl-PL" sz="2400" b="1" err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Gruppen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der 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nonverbalen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Kommunikation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 - 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Die</a:t>
            </a:r>
            <a:r>
              <a:rPr lang="pl-PL" sz="2400" b="1">
                <a:latin typeface="Calibri" panose="020F0502020204030204" charset="0"/>
                <a:cs typeface="Calibri" panose="020F0502020204030204" charset="0"/>
                <a:sym typeface="+mn-ea"/>
              </a:rPr>
              <a:t> </a:t>
            </a:r>
            <a:r>
              <a:rPr lang="pl-PL" sz="2400" b="1" err="1">
                <a:latin typeface="Calibri" panose="020F0502020204030204" charset="0"/>
                <a:cs typeface="Calibri" panose="020F0502020204030204" charset="0"/>
                <a:sym typeface="+mn-ea"/>
              </a:rPr>
              <a:t>Regulatoren</a:t>
            </a:r>
            <a:endParaRPr lang="pl-PL" sz="2400" b="1" err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sz="2400" b="1" err="1">
                <a:latin typeface="Calibri" panose="020F0502020204030204" charset="0"/>
                <a:ea typeface="+mj-lt"/>
                <a:cs typeface="Calibri" panose="020F0502020204030204" charset="0"/>
                <a:sym typeface="+mn-ea"/>
              </a:rPr>
              <a:t>Zusammenfassung</a:t>
            </a:r>
            <a:endParaRPr lang="pl-PL" sz="2400" b="1" err="1">
              <a:latin typeface="Calibri" panose="020F0502020204030204" charset="0"/>
              <a:ea typeface="+mj-lt"/>
              <a:cs typeface="Calibri" panose="020F0502020204030204" charset="0"/>
            </a:endParaRPr>
          </a:p>
          <a:p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  <a:p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  <a:p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  <a:p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  <a:p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charset="0"/>
              <a:ea typeface="+mj-lt"/>
              <a:cs typeface="Calibri" panose="020F0502020204030204" charset="0"/>
              <a:sym typeface="+mn-ea"/>
            </a:endParaRPr>
          </a:p>
          <a:p>
            <a:endParaRPr lang="pl-PL" alt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3E7156E-175E-4DBA-9D21-B772C320F342}" type="datetimeFigureOut">
              <a:rPr lang="en-US" dirty="0"/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
              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Die </a:t>
            </a:r>
            <a:r>
              <a:rPr lang="en-US" dirty="0" err="1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Nonverbale</a:t>
            </a:r>
            <a:r>
              <a:rPr lang="en-US" dirty="0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 Kommunikation</a:t>
            </a:r>
            <a:endParaRPr lang="pl-PL" dirty="0"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612648" y="1430157"/>
            <a:ext cx="5181600" cy="4746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Nonverbale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Kommunikation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ist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eine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Art der Kommunikation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ohne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Worte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. </a:t>
            </a:r>
            <a:endParaRPr lang="pl-PL" sz="25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Nonverbale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Kommunikation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betrifft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alle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menschlichen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Verhaltensweisen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,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Haltungen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und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Objekte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, die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keine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Worte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sind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, die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Nachrichten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übermitteln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und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eine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gemeinsame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soziale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Bedeutung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dirty="0" err="1">
                <a:latin typeface="Calibri" panose="020F0502020204030204"/>
                <a:ea typeface="Calibri" panose="020F0502020204030204"/>
                <a:cs typeface="Calibri" panose="020F0502020204030204"/>
              </a:rPr>
              <a:t>haben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sz="25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sz="19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1900"/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370027C-97B8-4EF9-9DD4-E577F247B2BB}" type="datetime1">
              <a:rPr lang="en-US"/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latin typeface="+mn-lt"/>
                <a:ea typeface="+mn-ea"/>
                <a:cs typeface="+mn-cs"/>
              </a:rPr>
              <a:t>
              </a:t>
            </a:r>
            <a:endParaRPr lang="en-US" sz="700" kern="1200">
              <a:latin typeface="+mn-lt"/>
              <a:ea typeface="+mn-ea"/>
              <a:cs typeface="+mn-cs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</a:fld>
            <a:endParaRPr lang="en-US"/>
          </a:p>
        </p:txBody>
      </p:sp>
      <p:pic>
        <p:nvPicPr>
          <p:cNvPr id="5" name="Obraz 4" descr="Obraz zawierający tekst, zrzut ekranu, krąg, diagram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9549" y="1109241"/>
            <a:ext cx="6568039" cy="5150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t">
            <a:normAutofit/>
          </a:bodyPr>
          <a:lstStyle/>
          <a:p>
            <a:pPr algn="ctr"/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Bedeutung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Nutzung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nonverbalen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Kommunikation</a:t>
            </a:r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 im </a:t>
            </a:r>
            <a:r>
              <a:rPr lang="pl-PL" dirty="0" err="1">
                <a:latin typeface="Calibri" panose="020F0502020204030204" charset="0"/>
                <a:cs typeface="Calibri" panose="020F0502020204030204" charset="0"/>
              </a:rPr>
              <a:t>Geschäftsleben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900" dirty="0" err="1"/>
          </a:p>
          <a:p>
            <a:endParaRPr lang="en-US" sz="1900"/>
          </a:p>
        </p:txBody>
      </p:sp>
      <p:pic>
        <p:nvPicPr>
          <p:cNvPr id="10" name="Obraz 9" descr="Body language - tajniki komunikacji niewerbalnej - OKTI body langu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1830065"/>
            <a:ext cx="5181600" cy="4028694"/>
          </a:xfrm>
          <a:prstGeom prst="rect">
            <a:avLst/>
          </a:prstGeom>
          <a:noFill/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5E513C-A405-42AC-89A9-BF5318BC630E}" type="datetime1">
              <a:rPr/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  <a:endParaRPr lang="en-US" sz="70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/>
          <a:p>
            <a:r>
              <a:rPr lang="pl-PL" dirty="0" err="1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Regel</a:t>
            </a:r>
            <a:r>
              <a:rPr lang="pl-PL" dirty="0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 von </a:t>
            </a:r>
            <a:r>
              <a:rPr lang="pl-PL" dirty="0" err="1">
                <a:solidFill>
                  <a:srgbClr val="000000"/>
                </a:solidFill>
                <a:latin typeface="Calibri" panose="020F0502020204030204" charset="0"/>
                <a:ea typeface="+mj-lt"/>
                <a:cs typeface="Calibri" panose="020F0502020204030204" charset="0"/>
              </a:rPr>
              <a:t>Mehrabian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63" y="1855370"/>
            <a:ext cx="3587304" cy="3857060"/>
          </a:xfrm>
        </p:spPr>
        <p:txBody>
          <a:bodyPr>
            <a:normAutofit fontScale="87500" lnSpcReduction="20000"/>
          </a:bodyPr>
          <a:lstStyle/>
          <a:p>
            <a:pPr algn="just"/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Mehrabian-Regel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,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auch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bekannt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als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7-38-55-Regel,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besagt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,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dass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bei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der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Vermittlung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von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Emotionen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nur 7 % der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Bedeutung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durch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Worte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selbst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vermittelt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werden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,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während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38 %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durch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den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Tonfall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und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55 %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durch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Körpersprache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übermittelt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werden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.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Diese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Regel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wurde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von Albert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Mehrabian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entwickelt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und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zeigt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Bedeutung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der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nonverbalen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Kommunikation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im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Vergleich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zur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verbalen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Kommunikation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100" err="1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auf</a:t>
            </a:r>
            <a:r>
              <a:rPr lang="en-US" sz="2100">
                <a:solidFill>
                  <a:srgbClr val="202124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.</a:t>
            </a:r>
            <a:endParaRPr lang="en-US" sz="21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9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FCE7466-C320-4616-89B3-6EE2E977CFCB}" type="datetime1">
              <a:rPr/>
            </a:fld>
            <a:endParaRPr lang="en-US"/>
          </a:p>
        </p:txBody>
      </p:sp>
      <p:sp>
        <p:nvSpPr>
          <p:cNvPr id="4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  <a:endParaRPr lang="en-US"/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7184" y="1359456"/>
            <a:ext cx="6341949" cy="451299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105" y="5073591"/>
            <a:ext cx="710988" cy="79886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102" y="4969599"/>
            <a:ext cx="1115260" cy="74050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280" y="4413069"/>
            <a:ext cx="1657797" cy="1074863"/>
          </a:xfrm>
          <a:prstGeom prst="rect">
            <a:avLst/>
          </a:prstGeom>
        </p:spPr>
      </p:pic>
      <p:sp>
        <p:nvSpPr>
          <p:cNvPr id="19" name="Symbol zastępczy zawartości 2"/>
          <p:cNvSpPr/>
          <p:nvPr/>
        </p:nvSpPr>
        <p:spPr>
          <a:xfrm>
            <a:off x="9685064" y="2177844"/>
            <a:ext cx="1589266" cy="65259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algn="ctr" defTabSz="379730">
              <a:spcAft>
                <a:spcPts val="600"/>
              </a:spcAft>
            </a:pPr>
            <a:r>
              <a:rPr lang="pl-PL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Der </a:t>
            </a:r>
            <a:r>
              <a:rPr lang="pl-PL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Inhalt</a:t>
            </a:r>
            <a:r>
              <a:rPr lang="pl-PL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der </a:t>
            </a:r>
            <a:r>
              <a:rPr lang="pl-PL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Aussage</a:t>
            </a:r>
            <a:endParaRPr lang="pl-PL" sz="1400" err="1">
              <a:latin typeface="Calibri" panose="020F0502020204030204" charset="0"/>
              <a:ea typeface="+mn-lt"/>
              <a:cs typeface="Calibri" panose="020F050202020403020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319" y="1851853"/>
            <a:ext cx="1812730" cy="750313"/>
          </a:xfrm>
          <a:prstGeom prst="rect">
            <a:avLst/>
          </a:prstGeom>
        </p:spPr>
      </p:pic>
      <p:sp>
        <p:nvSpPr>
          <p:cNvPr id="27" name="Symbol zastępczy zawartości 2"/>
          <p:cNvSpPr txBox="1"/>
          <p:nvPr/>
        </p:nvSpPr>
        <p:spPr>
          <a:xfrm flipH="1">
            <a:off x="7366424" y="949427"/>
            <a:ext cx="1888693" cy="829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58825">
              <a:spcBef>
                <a:spcPts val="830"/>
              </a:spcBef>
              <a:buNone/>
            </a:pPr>
            <a:r>
              <a:rPr lang="pl-PL" sz="180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Die</a:t>
            </a:r>
            <a:r>
              <a:rPr lang="pl-PL" sz="180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80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nonverbale</a:t>
            </a:r>
            <a:r>
              <a:rPr lang="pl-PL" sz="180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pl-PL" sz="180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Kommunikation</a:t>
            </a:r>
            <a:endParaRPr lang="pl-PL" sz="1800">
              <a:latin typeface="Calibri" panose="020F0502020204030204" charset="0"/>
              <a:ea typeface="+mn-lt"/>
              <a:cs typeface="Calibri" panose="020F0502020204030204" charset="0"/>
            </a:endParaRPr>
          </a:p>
        </p:txBody>
      </p:sp>
      <p:sp>
        <p:nvSpPr>
          <p:cNvPr id="28" name="Symbol zastępczy zawartości 2"/>
          <p:cNvSpPr txBox="1"/>
          <p:nvPr/>
        </p:nvSpPr>
        <p:spPr>
          <a:xfrm>
            <a:off x="5162949" y="1851853"/>
            <a:ext cx="1904049" cy="6023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58825">
              <a:spcBef>
                <a:spcPts val="830"/>
              </a:spcBef>
              <a:buNone/>
            </a:pPr>
            <a:r>
              <a:rPr lang="pl-PL" sz="1750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Der Klang der </a:t>
            </a:r>
            <a:r>
              <a:rPr lang="pl-PL" sz="175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Sti</a:t>
            </a:r>
            <a:endParaRPr lang="pl-PL" sz="1750" err="1">
              <a:latin typeface="Calibri" panose="020F0502020204030204" charset="0"/>
              <a:cs typeface="Calibri" panose="020F0502020204030204" charset="0"/>
            </a:endParaRPr>
          </a:p>
          <a:p>
            <a:pPr marL="0" indent="0" algn="ctr" defTabSz="758825">
              <a:spcBef>
                <a:spcPts val="830"/>
              </a:spcBef>
              <a:buNone/>
            </a:pPr>
            <a:r>
              <a:rPr lang="pl-PL" sz="1750" err="1">
                <a:solidFill>
                  <a:srgbClr val="0D0D0D"/>
                </a:solidFill>
                <a:latin typeface="Calibri" panose="020F0502020204030204" charset="0"/>
                <a:ea typeface="+mn-lt"/>
                <a:cs typeface="Calibri" panose="020F0502020204030204" charset="0"/>
              </a:rPr>
              <a:t>mme</a:t>
            </a:r>
            <a:endParaRPr lang="pl-PL" sz="1750" err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1"/>
          <a:srcRect t="17556" r="1" b="14477"/>
          <a:stretch>
            <a:fillRect/>
          </a:stretch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anchor="t">
            <a:normAutofit/>
          </a:bodyPr>
          <a:lstStyle/>
          <a:p>
            <a:pPr algn="ctr"/>
            <a:r>
              <a:rPr lang="pl-PL" err="1">
                <a:latin typeface="Calibri" panose="020F0502020204030204" charset="0"/>
                <a:cs typeface="Calibri" panose="020F0502020204030204" charset="0"/>
              </a:rPr>
              <a:t>Gruppen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nonverbalen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Kommunikation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- 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Die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Embleme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Die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Embleme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–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Entsprechen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sprachlichen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Zeichen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und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ersetzen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Wörter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. Das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sind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zum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Beispiel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ein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hochgestreckter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Daumen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, der „okay“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bedeutet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,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oder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eine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erhobene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Hand, die den Wunsch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auszudrücken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500" err="1">
                <a:latin typeface="Calibri" panose="020F0502020204030204" charset="0"/>
                <a:ea typeface="+mn-lt"/>
                <a:cs typeface="Calibri" panose="020F0502020204030204" charset="0"/>
              </a:rPr>
              <a:t>signalisiert</a:t>
            </a:r>
            <a:r>
              <a:rPr lang="en-US" sz="2500" dirty="0">
                <a:latin typeface="Calibri" panose="020F0502020204030204" charset="0"/>
                <a:ea typeface="+mn-lt"/>
                <a:cs typeface="Calibri" panose="020F0502020204030204" charset="0"/>
              </a:rPr>
              <a:t>.</a:t>
            </a:r>
            <a:endParaRPr lang="en-US" sz="25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Obraz 7" descr="Obraz zawierający osoba, zewnętrzne, mężczyzna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903" b="-3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D76B5F-26FA-412D-A574-AA10817D5661}" type="datetime1">
              <a:rPr/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  <a:endParaRPr lang="en-US" sz="70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anchor="t">
            <a:normAutofit/>
          </a:bodyPr>
          <a:lstStyle/>
          <a:p>
            <a:pPr algn="ctr"/>
            <a:r>
              <a:rPr lang="pl-PL" err="1">
                <a:latin typeface="Calibri" panose="020F0502020204030204" charset="0"/>
                <a:cs typeface="Calibri" panose="020F0502020204030204" charset="0"/>
              </a:rPr>
              <a:t>Gruppen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nonverbalen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Kommunikation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- 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Die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Ilustratoren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Obraz 7" descr="Obraz zawierający osoba, mężczyzna, wewnątrz, kostium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2" b="-3"/>
          <a:stretch>
            <a:fillRect/>
          </a:stretch>
        </p:blipFill>
        <p:spPr>
          <a:xfrm>
            <a:off x="612648" y="1825625"/>
            <a:ext cx="5181600" cy="4351338"/>
          </a:xfrm>
          <a:prstGeom prst="rect">
            <a:avLst/>
          </a:prstGeom>
          <a:noFill/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Diese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illustrieren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gesprochene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Wörter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und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bereichern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sie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. Sie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veranschaulichen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beispielsweise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die Form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oder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Größe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der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beschriebenen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Dinge,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können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aber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auch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den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wichtigsten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Teil der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Aussage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2500" err="1">
                <a:latin typeface="Calibri" panose="020F0502020204030204"/>
                <a:ea typeface="Calibri" panose="020F0502020204030204"/>
                <a:cs typeface="Calibri" panose="020F0502020204030204"/>
              </a:rPr>
              <a:t>betonen</a:t>
            </a:r>
            <a:r>
              <a:rPr lang="en-US" sz="2500" dirty="0"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sz="25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D76B5F-26FA-412D-A574-AA10817D5661}" type="datetime1">
              <a:rPr lang="en-US"/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  <a:endParaRPr lang="en-US" sz="70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 anchor="t">
            <a:normAutofit/>
          </a:bodyPr>
          <a:lstStyle/>
          <a:p>
            <a:pPr algn="ctr"/>
            <a:r>
              <a:rPr lang="pl-PL" err="1">
                <a:latin typeface="Calibri" panose="020F0502020204030204" charset="0"/>
                <a:cs typeface="Calibri" panose="020F0502020204030204" charset="0"/>
              </a:rPr>
              <a:t>Gruppen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der 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nonverbalen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Kommunikation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 - 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Die</a:t>
            </a:r>
            <a:r>
              <a:rPr lang="pl-PL"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pl-PL" err="1">
                <a:latin typeface="Calibri" panose="020F0502020204030204" charset="0"/>
                <a:cs typeface="Calibri" panose="020F0502020204030204" charset="0"/>
              </a:rPr>
              <a:t>Regulatoren</a:t>
            </a:r>
            <a:endParaRPr lang="pl-PL" dirty="0" err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Diese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treten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am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häufigsten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bei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Begrüßungen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und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Verabschiedungen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auf,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aber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nicht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nur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dann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.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Ihre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Aufgabe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ist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es, die Dauer des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Gesprächs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zu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regulieren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,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indem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Pausen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gemacht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werden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, das Wort an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eine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andere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Person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weitergegeben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wird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oder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ein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Händedruck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das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Gespräch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beendet</a:t>
            </a: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.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Obraz 7" descr="Obraz zawierający tekst, niebo, sylwetka&#10;&#10;Opis wygenerowany automatyczni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r="-3" b="-3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D76B5F-26FA-412D-A574-AA10817D5661}" type="datetime1">
              <a:rPr lang="en-US"/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  <a:endParaRPr lang="en-US" sz="70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0" ma:contentTypeDescription="Utwórz nowy dokument." ma:contentTypeScope="" ma:versionID="7aa420296c62fc4a5c825d6dc54699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fd4dfa73aff86833de96de8900c00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F1FF95-34DC-4E77-87B6-2938A183656D}"/>
</file>

<file path=customXml/itemProps2.xml><?xml version="1.0" encoding="utf-8"?>
<ds:datastoreItem xmlns:ds="http://schemas.openxmlformats.org/officeDocument/2006/customXml" ds:itemID="{3D37F8D0-3DC4-4A9F-80E7-D3DA5F7FE8DD}"/>
</file>

<file path=customXml/itemProps3.xml><?xml version="1.0" encoding="utf-8"?>
<ds:datastoreItem xmlns:ds="http://schemas.openxmlformats.org/officeDocument/2006/customXml" ds:itemID="{B54DFAC7-61B2-4229-851E-0175D3D24EAC}"/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0</TotalTime>
  <Words>3676</Words>
  <Application>WPS Presentation</Application>
  <PresentationFormat>Panoramiczny</PresentationFormat>
  <Paragraphs>173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Calibri</vt:lpstr>
      <vt:lpstr>Neue Haas Grotesk Text Pro</vt:lpstr>
      <vt:lpstr>Segoe Print</vt:lpstr>
      <vt:lpstr>Arial</vt:lpstr>
      <vt:lpstr>Microsoft YaHei</vt:lpstr>
      <vt:lpstr>Arial Unicode MS</vt:lpstr>
      <vt:lpstr>Neue Haas Grotesk Text Pro</vt:lpstr>
      <vt:lpstr>VanillaVTI</vt:lpstr>
      <vt:lpstr>Bedeutung und Nutzung der nonverbalen Kommunikation im Geschäftsleben</vt:lpstr>
      <vt:lpstr>PowerPoint 演示文稿</vt:lpstr>
      <vt:lpstr>Die Nonverbale Kommunikation</vt:lpstr>
      <vt:lpstr>Bedeutung und Nutzung der nonverbalen Kommunikation im Geschäftsleben</vt:lpstr>
      <vt:lpstr>Regel von Mehrabian</vt:lpstr>
      <vt:lpstr>PowerPoint 演示文稿</vt:lpstr>
      <vt:lpstr>Gruppen der nonverbalen Kommunikation - Die Embleme</vt:lpstr>
      <vt:lpstr>Gruppen der nonverbalen Kommunikation - Die Ilustratoren</vt:lpstr>
      <vt:lpstr>Gruppen der nonverbalen Kommunikation - Die Regulatoren</vt:lpstr>
      <vt:lpstr>Gruppen der nonverbalen Kommunikation – Die Adaptoren</vt:lpstr>
      <vt:lpstr>Zusammenfassung</vt:lpstr>
      <vt:lpstr>Das Wörterbuch - słownik</vt:lpstr>
      <vt:lpstr> die Quelle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Znaczenie i wykorzystanie komunikacji niewerbalnej w biznesie</dc:title>
  <dc:creator>Mateusz</dc:creator>
  <cp:lastModifiedBy>Oem</cp:lastModifiedBy>
  <cp:revision>273</cp:revision>
  <dcterms:created xsi:type="dcterms:W3CDTF">2022-03-30T18:31:00Z</dcterms:created>
  <dcterms:modified xsi:type="dcterms:W3CDTF">2024-07-23T20:12:38Z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249ABF7F304B41E2B812DAF5073D8411_12</vt:lpwstr>
  </property>
  <property fmtid="{D5CDD505-2E9C-101B-9397-08002B2CF9AE}" pid="3" name="KSOProductBuildVer">
    <vt:lpwstr>1045-12.2.0.17119</vt:lpwstr>
  </property>
  <property fmtid="{D5CDD505-2E9C-101B-9397-08002B2CF9AE}" pid="4" name="ContentTypeId">
    <vt:lpwstr>0x0101000F032860FE59B94DB7E8C59EF37275DE</vt:lpwstr>
  </property>
</Properties>
</file>