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7.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viewProps" Target="viewProps.xml"/><Relationship Id="rId20" Type="http://schemas.openxmlformats.org/officeDocument/2006/relationships/customXml" Target="../customXml/item3.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2.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6.jpeg"/><Relationship Id="rId6" Type="http://schemas.openxmlformats.org/officeDocument/2006/relationships/image" Target="../media/image15.svg"/><Relationship Id="rId5" Type="http://schemas.openxmlformats.org/officeDocument/2006/relationships/image" Target="../media/image14.jpeg"/><Relationship Id="rId4" Type="http://schemas.openxmlformats.org/officeDocument/2006/relationships/image" Target="../media/image13.svg"/><Relationship Id="rId3" Type="http://schemas.openxmlformats.org/officeDocument/2006/relationships/image" Target="../media/image12.jpeg"/><Relationship Id="rId2" Type="http://schemas.openxmlformats.org/officeDocument/2006/relationships/image" Target="../media/image11.sv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6.jpeg"/><Relationship Id="rId6" Type="http://schemas.openxmlformats.org/officeDocument/2006/relationships/image" Target="../media/image15.svg"/><Relationship Id="rId5" Type="http://schemas.openxmlformats.org/officeDocument/2006/relationships/image" Target="../media/image14.jpeg"/><Relationship Id="rId4" Type="http://schemas.openxmlformats.org/officeDocument/2006/relationships/image" Target="../media/image13.svg"/><Relationship Id="rId3" Type="http://schemas.openxmlformats.org/officeDocument/2006/relationships/image" Target="../media/image12.jpeg"/><Relationship Id="rId2" Type="http://schemas.openxmlformats.org/officeDocument/2006/relationships/image" Target="../media/image11.sv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4E00075-9E4F-49EE-B77D-6886AF48A32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1AEF3A-2660-4EC9-A6E5-D9A584795341}">
      <dgm:prSet/>
      <dgm:spPr/>
      <dgm:t>
        <a:bodyPr/>
        <a:lstStyle/>
        <a:p>
          <a:r>
            <a:rPr lang="pl-PL"/>
            <a:t>Transport</a:t>
          </a:r>
          <a:endParaRPr lang="en-US"/>
        </a:p>
      </dgm:t>
    </dgm:pt>
    <dgm:pt modelId="{EC78E6BA-9920-4C85-BC52-8D21DC71769C}" cxnId="{27A4E8B2-BD97-4012-BE5E-2821BD2C7378}" type="parTrans">
      <dgm:prSet/>
      <dgm:spPr/>
      <dgm:t>
        <a:bodyPr/>
        <a:lstStyle/>
        <a:p>
          <a:endParaRPr lang="en-US"/>
        </a:p>
      </dgm:t>
    </dgm:pt>
    <dgm:pt modelId="{81E4175D-16EE-4C4E-B37C-F0CCA4C03931}" cxnId="{27A4E8B2-BD97-4012-BE5E-2821BD2C7378}" type="sibTrans">
      <dgm:prSet/>
      <dgm:spPr/>
      <dgm:t>
        <a:bodyPr/>
        <a:lstStyle/>
        <a:p>
          <a:endParaRPr lang="en-US"/>
        </a:p>
      </dgm:t>
    </dgm:pt>
    <dgm:pt modelId="{8CC21B23-5A5D-4DAD-A32C-DBDFAAA35E24}">
      <dgm:prSet/>
      <dgm:spPr/>
      <dgm:t>
        <a:bodyPr/>
        <a:lstStyle/>
        <a:p>
          <a:r>
            <a:rPr lang="pl-PL"/>
            <a:t>Unterkunft</a:t>
          </a:r>
          <a:endParaRPr lang="en-US"/>
        </a:p>
      </dgm:t>
    </dgm:pt>
    <dgm:pt modelId="{D5979BEA-F053-4720-A10C-88A26B9C768B}" cxnId="{A2D826E0-0F7A-436D-BF1E-7DE2BCAA0AB1}" type="parTrans">
      <dgm:prSet/>
      <dgm:spPr/>
      <dgm:t>
        <a:bodyPr/>
        <a:lstStyle/>
        <a:p>
          <a:endParaRPr lang="en-US"/>
        </a:p>
      </dgm:t>
    </dgm:pt>
    <dgm:pt modelId="{A4F058B6-2CB0-41F8-8AC7-B9ADD1360A3E}" cxnId="{A2D826E0-0F7A-436D-BF1E-7DE2BCAA0AB1}" type="sibTrans">
      <dgm:prSet/>
      <dgm:spPr/>
      <dgm:t>
        <a:bodyPr/>
        <a:lstStyle/>
        <a:p>
          <a:endParaRPr lang="en-US"/>
        </a:p>
      </dgm:t>
    </dgm:pt>
    <dgm:pt modelId="{2A05818C-F296-44B2-B3DA-92F339D8FE6D}">
      <dgm:prSet/>
      <dgm:spPr/>
      <dgm:t>
        <a:bodyPr/>
        <a:lstStyle/>
        <a:p>
          <a:r>
            <a:rPr lang="pl-PL"/>
            <a:t>Arbeitsbereich</a:t>
          </a:r>
          <a:endParaRPr lang="en-US"/>
        </a:p>
      </dgm:t>
    </dgm:pt>
    <dgm:pt modelId="{B1238261-F9C8-408D-A685-E5064B61936E}" cxnId="{C24B2E60-8AF1-42DD-B5EA-7B4639DA1E5B}" type="parTrans">
      <dgm:prSet/>
      <dgm:spPr/>
      <dgm:t>
        <a:bodyPr/>
        <a:lstStyle/>
        <a:p>
          <a:endParaRPr lang="en-US"/>
        </a:p>
      </dgm:t>
    </dgm:pt>
    <dgm:pt modelId="{2C989D0E-FCC9-4F00-B8FA-1D11EBF9B254}" cxnId="{C24B2E60-8AF1-42DD-B5EA-7B4639DA1E5B}" type="sibTrans">
      <dgm:prSet/>
      <dgm:spPr/>
      <dgm:t>
        <a:bodyPr/>
        <a:lstStyle/>
        <a:p>
          <a:endParaRPr lang="en-US"/>
        </a:p>
      </dgm:t>
    </dgm:pt>
    <dgm:pt modelId="{58399651-234C-4E58-ABA4-DADDE1C2B4C5}">
      <dgm:prSet/>
      <dgm:spPr/>
      <dgm:t>
        <a:bodyPr/>
        <a:lstStyle/>
        <a:p>
          <a:r>
            <a:rPr lang="pl-PL"/>
            <a:t>Dienstleistungen</a:t>
          </a:r>
          <a:endParaRPr lang="en-US"/>
        </a:p>
      </dgm:t>
    </dgm:pt>
    <dgm:pt modelId="{C94699AC-0371-4B3E-A23D-80BD28F219C1}" cxnId="{97AE951F-7ECC-4403-835B-356F3AB03C53}" type="parTrans">
      <dgm:prSet/>
      <dgm:spPr/>
      <dgm:t>
        <a:bodyPr/>
        <a:lstStyle/>
        <a:p>
          <a:endParaRPr lang="en-US"/>
        </a:p>
      </dgm:t>
    </dgm:pt>
    <dgm:pt modelId="{53ED69DF-DDA0-497E-A464-BBCD599A912F}" cxnId="{97AE951F-7ECC-4403-835B-356F3AB03C53}" type="sibTrans">
      <dgm:prSet/>
      <dgm:spPr/>
      <dgm:t>
        <a:bodyPr/>
        <a:lstStyle/>
        <a:p>
          <a:endParaRPr lang="en-US"/>
        </a:p>
      </dgm:t>
    </dgm:pt>
    <dgm:pt modelId="{BDA8916F-A34D-49BE-BA94-FB8A9752FE7B}" type="pres">
      <dgm:prSet presAssocID="{24E00075-9E4F-49EE-B77D-6886AF48A32C}" presName="root" presStyleCnt="0">
        <dgm:presLayoutVars>
          <dgm:dir/>
          <dgm:resizeHandles val="exact"/>
        </dgm:presLayoutVars>
      </dgm:prSet>
      <dgm:spPr/>
    </dgm:pt>
    <dgm:pt modelId="{656626C9-6F53-4697-8346-FD6DE9EB4D6F}" type="pres">
      <dgm:prSet presAssocID="{BD1AEF3A-2660-4EC9-A6E5-D9A584795341}" presName="compNode" presStyleCnt="0"/>
      <dgm:spPr/>
    </dgm:pt>
    <dgm:pt modelId="{D95CB2F8-5F67-4579-BCDE-CC52E375FDE6}" type="pres">
      <dgm:prSet presAssocID="{BD1AEF3A-2660-4EC9-A6E5-D9A584795341}" presName="iconRect" presStyleLbl="node1" presStyleIdx="0" presStyleCnt="4" custScaleX="146676" custScaleY="1419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888C697-4522-4327-B799-D08D000E8EAE}" type="pres">
      <dgm:prSet presAssocID="{BD1AEF3A-2660-4EC9-A6E5-D9A584795341}" presName="spaceRect" presStyleCnt="0"/>
      <dgm:spPr/>
    </dgm:pt>
    <dgm:pt modelId="{68E9777C-FBC6-400D-8A16-A56C9788D72B}" type="pres">
      <dgm:prSet presAssocID="{BD1AEF3A-2660-4EC9-A6E5-D9A584795341}" presName="textRect" presStyleLbl="revTx" presStyleIdx="0" presStyleCnt="4">
        <dgm:presLayoutVars>
          <dgm:chMax val="1"/>
          <dgm:chPref val="1"/>
        </dgm:presLayoutVars>
      </dgm:prSet>
      <dgm:spPr/>
    </dgm:pt>
    <dgm:pt modelId="{E9375ECE-D4B0-4D5E-8569-187DF261A455}" type="pres">
      <dgm:prSet presAssocID="{81E4175D-16EE-4C4E-B37C-F0CCA4C03931}" presName="sibTrans" presStyleCnt="0"/>
      <dgm:spPr/>
    </dgm:pt>
    <dgm:pt modelId="{1BD00F74-AB7B-4CD7-815F-79619A2A2056}" type="pres">
      <dgm:prSet presAssocID="{8CC21B23-5A5D-4DAD-A32C-DBDFAAA35E24}" presName="compNode" presStyleCnt="0"/>
      <dgm:spPr/>
    </dgm:pt>
    <dgm:pt modelId="{087EAB45-A9AC-4970-9204-3F440B688F94}" type="pres">
      <dgm:prSet presAssocID="{8CC21B23-5A5D-4DAD-A32C-DBDFAAA35E24}" presName="iconRect" presStyleLbl="node1" presStyleIdx="1" presStyleCnt="4" custScaleX="149357" custScaleY="1268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FCD5C758-4E92-4929-B989-25467D327070}" type="pres">
      <dgm:prSet presAssocID="{8CC21B23-5A5D-4DAD-A32C-DBDFAAA35E24}" presName="spaceRect" presStyleCnt="0"/>
      <dgm:spPr/>
    </dgm:pt>
    <dgm:pt modelId="{81AACEB5-1FC6-4EC6-BCB0-8E69D6F92BBD}" type="pres">
      <dgm:prSet presAssocID="{8CC21B23-5A5D-4DAD-A32C-DBDFAAA35E24}" presName="textRect" presStyleLbl="revTx" presStyleIdx="1" presStyleCnt="4">
        <dgm:presLayoutVars>
          <dgm:chMax val="1"/>
          <dgm:chPref val="1"/>
        </dgm:presLayoutVars>
      </dgm:prSet>
      <dgm:spPr/>
    </dgm:pt>
    <dgm:pt modelId="{91AF1E49-4019-4BCF-ACFB-C59E11CE84E9}" type="pres">
      <dgm:prSet presAssocID="{A4F058B6-2CB0-41F8-8AC7-B9ADD1360A3E}" presName="sibTrans" presStyleCnt="0"/>
      <dgm:spPr/>
    </dgm:pt>
    <dgm:pt modelId="{370B4636-389B-4203-88E6-9BC6D8903C57}" type="pres">
      <dgm:prSet presAssocID="{2A05818C-F296-44B2-B3DA-92F339D8FE6D}" presName="compNode" presStyleCnt="0"/>
      <dgm:spPr/>
    </dgm:pt>
    <dgm:pt modelId="{EA6F686B-3B65-4995-BCA0-D47B64718A73}" type="pres">
      <dgm:prSet presAssocID="{2A05818C-F296-44B2-B3DA-92F339D8FE6D}" presName="iconRect" presStyleLbl="node1" presStyleIdx="2" presStyleCnt="4" custScaleX="158452" custScaleY="10588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02FF8E8A-E47B-4957-9141-0F5049BF7BCA}" type="pres">
      <dgm:prSet presAssocID="{2A05818C-F296-44B2-B3DA-92F339D8FE6D}" presName="spaceRect" presStyleCnt="0"/>
      <dgm:spPr/>
    </dgm:pt>
    <dgm:pt modelId="{13C46A43-5ADC-42DC-B60C-E1FFDF801628}" type="pres">
      <dgm:prSet presAssocID="{2A05818C-F296-44B2-B3DA-92F339D8FE6D}" presName="textRect" presStyleLbl="revTx" presStyleIdx="2" presStyleCnt="4">
        <dgm:presLayoutVars>
          <dgm:chMax val="1"/>
          <dgm:chPref val="1"/>
        </dgm:presLayoutVars>
      </dgm:prSet>
      <dgm:spPr/>
    </dgm:pt>
    <dgm:pt modelId="{781D3988-2BA3-4264-BDFC-DCD95A8EFAA7}" type="pres">
      <dgm:prSet presAssocID="{2C989D0E-FCC9-4F00-B8FA-1D11EBF9B254}" presName="sibTrans" presStyleCnt="0"/>
      <dgm:spPr/>
    </dgm:pt>
    <dgm:pt modelId="{B9C61DEC-9EFE-4873-90BB-91489508C154}" type="pres">
      <dgm:prSet presAssocID="{58399651-234C-4E58-ABA4-DADDE1C2B4C5}" presName="compNode" presStyleCnt="0"/>
      <dgm:spPr/>
    </dgm:pt>
    <dgm:pt modelId="{3370D684-885B-4C30-A550-7AA22DD9F8DB}" type="pres">
      <dgm:prSet presAssocID="{58399651-234C-4E58-ABA4-DADDE1C2B4C5}" presName="iconRect" presStyleLbl="node1" presStyleIdx="3" presStyleCnt="4" custScaleX="164340" custScaleY="10588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F86F8A57-6D6F-4769-BF90-FC617D8B1FED}" type="pres">
      <dgm:prSet presAssocID="{58399651-234C-4E58-ABA4-DADDE1C2B4C5}" presName="spaceRect" presStyleCnt="0"/>
      <dgm:spPr/>
    </dgm:pt>
    <dgm:pt modelId="{2590208F-CC6A-4D5B-BFC2-64A8194169BA}" type="pres">
      <dgm:prSet presAssocID="{58399651-234C-4E58-ABA4-DADDE1C2B4C5}" presName="textRect" presStyleLbl="revTx" presStyleIdx="3" presStyleCnt="4">
        <dgm:presLayoutVars>
          <dgm:chMax val="1"/>
          <dgm:chPref val="1"/>
        </dgm:presLayoutVars>
      </dgm:prSet>
      <dgm:spPr/>
    </dgm:pt>
  </dgm:ptLst>
  <dgm:cxnLst>
    <dgm:cxn modelId="{6FC38A0A-38A5-4742-A043-73F6D4FB416D}" type="presOf" srcId="{24E00075-9E4F-49EE-B77D-6886AF48A32C}" destId="{BDA8916F-A34D-49BE-BA94-FB8A9752FE7B}" srcOrd="0" destOrd="0" presId="urn:microsoft.com/office/officeart/2018/2/layout/IconLabelList"/>
    <dgm:cxn modelId="{97AE951F-7ECC-4403-835B-356F3AB03C53}" srcId="{24E00075-9E4F-49EE-B77D-6886AF48A32C}" destId="{58399651-234C-4E58-ABA4-DADDE1C2B4C5}" srcOrd="3" destOrd="0" parTransId="{C94699AC-0371-4B3E-A23D-80BD28F219C1}" sibTransId="{53ED69DF-DDA0-497E-A464-BBCD599A912F}"/>
    <dgm:cxn modelId="{C011DD33-665C-4AC2-A15D-60EB1F061A33}" type="presOf" srcId="{BD1AEF3A-2660-4EC9-A6E5-D9A584795341}" destId="{68E9777C-FBC6-400D-8A16-A56C9788D72B}" srcOrd="0" destOrd="0" presId="urn:microsoft.com/office/officeart/2018/2/layout/IconLabelList"/>
    <dgm:cxn modelId="{C24B2E60-8AF1-42DD-B5EA-7B4639DA1E5B}" srcId="{24E00075-9E4F-49EE-B77D-6886AF48A32C}" destId="{2A05818C-F296-44B2-B3DA-92F339D8FE6D}" srcOrd="2" destOrd="0" parTransId="{B1238261-F9C8-408D-A685-E5064B61936E}" sibTransId="{2C989D0E-FCC9-4F00-B8FA-1D11EBF9B254}"/>
    <dgm:cxn modelId="{27A4E8B2-BD97-4012-BE5E-2821BD2C7378}" srcId="{24E00075-9E4F-49EE-B77D-6886AF48A32C}" destId="{BD1AEF3A-2660-4EC9-A6E5-D9A584795341}" srcOrd="0" destOrd="0" parTransId="{EC78E6BA-9920-4C85-BC52-8D21DC71769C}" sibTransId="{81E4175D-16EE-4C4E-B37C-F0CCA4C03931}"/>
    <dgm:cxn modelId="{480D06CA-2F0F-42F5-A7FE-F3D2DB7BD30B}" type="presOf" srcId="{58399651-234C-4E58-ABA4-DADDE1C2B4C5}" destId="{2590208F-CC6A-4D5B-BFC2-64A8194169BA}" srcOrd="0" destOrd="0" presId="urn:microsoft.com/office/officeart/2018/2/layout/IconLabelList"/>
    <dgm:cxn modelId="{0183BDCD-0BC7-415F-B2A3-9A3A4DA7979D}" type="presOf" srcId="{8CC21B23-5A5D-4DAD-A32C-DBDFAAA35E24}" destId="{81AACEB5-1FC6-4EC6-BCB0-8E69D6F92BBD}" srcOrd="0" destOrd="0" presId="urn:microsoft.com/office/officeart/2018/2/layout/IconLabelList"/>
    <dgm:cxn modelId="{FB5DF2DA-6836-44D3-853D-5D2796F57FF0}" type="presOf" srcId="{2A05818C-F296-44B2-B3DA-92F339D8FE6D}" destId="{13C46A43-5ADC-42DC-B60C-E1FFDF801628}" srcOrd="0" destOrd="0" presId="urn:microsoft.com/office/officeart/2018/2/layout/IconLabelList"/>
    <dgm:cxn modelId="{A2D826E0-0F7A-436D-BF1E-7DE2BCAA0AB1}" srcId="{24E00075-9E4F-49EE-B77D-6886AF48A32C}" destId="{8CC21B23-5A5D-4DAD-A32C-DBDFAAA35E24}" srcOrd="1" destOrd="0" parTransId="{D5979BEA-F053-4720-A10C-88A26B9C768B}" sibTransId="{A4F058B6-2CB0-41F8-8AC7-B9ADD1360A3E}"/>
    <dgm:cxn modelId="{0F7249DD-9C25-46EC-9C3C-B8BD4FCCDF57}" type="presParOf" srcId="{BDA8916F-A34D-49BE-BA94-FB8A9752FE7B}" destId="{656626C9-6F53-4697-8346-FD6DE9EB4D6F}" srcOrd="0" destOrd="0" presId="urn:microsoft.com/office/officeart/2018/2/layout/IconLabelList"/>
    <dgm:cxn modelId="{668C9F10-8E30-4E8C-B5E9-D43A2725DA56}" type="presParOf" srcId="{656626C9-6F53-4697-8346-FD6DE9EB4D6F}" destId="{D95CB2F8-5F67-4579-BCDE-CC52E375FDE6}" srcOrd="0" destOrd="0" presId="urn:microsoft.com/office/officeart/2018/2/layout/IconLabelList"/>
    <dgm:cxn modelId="{DE7F2EAA-C397-4794-A44D-617D73178AE8}" type="presParOf" srcId="{656626C9-6F53-4697-8346-FD6DE9EB4D6F}" destId="{B888C697-4522-4327-B799-D08D000E8EAE}" srcOrd="1" destOrd="0" presId="urn:microsoft.com/office/officeart/2018/2/layout/IconLabelList"/>
    <dgm:cxn modelId="{A4FD5751-C392-4230-BD06-F859ECAD49C5}" type="presParOf" srcId="{656626C9-6F53-4697-8346-FD6DE9EB4D6F}" destId="{68E9777C-FBC6-400D-8A16-A56C9788D72B}" srcOrd="2" destOrd="0" presId="urn:microsoft.com/office/officeart/2018/2/layout/IconLabelList"/>
    <dgm:cxn modelId="{1950C4A3-3D12-4363-96A4-4EA1F5CEA0A9}" type="presParOf" srcId="{BDA8916F-A34D-49BE-BA94-FB8A9752FE7B}" destId="{E9375ECE-D4B0-4D5E-8569-187DF261A455}" srcOrd="1" destOrd="0" presId="urn:microsoft.com/office/officeart/2018/2/layout/IconLabelList"/>
    <dgm:cxn modelId="{996EAA1F-E4A7-4364-8078-A75385C4650C}" type="presParOf" srcId="{BDA8916F-A34D-49BE-BA94-FB8A9752FE7B}" destId="{1BD00F74-AB7B-4CD7-815F-79619A2A2056}" srcOrd="2" destOrd="0" presId="urn:microsoft.com/office/officeart/2018/2/layout/IconLabelList"/>
    <dgm:cxn modelId="{C102A5D6-E6B3-4FE1-A7C4-2398472BE821}" type="presParOf" srcId="{1BD00F74-AB7B-4CD7-815F-79619A2A2056}" destId="{087EAB45-A9AC-4970-9204-3F440B688F94}" srcOrd="0" destOrd="0" presId="urn:microsoft.com/office/officeart/2018/2/layout/IconLabelList"/>
    <dgm:cxn modelId="{A37EEC1D-2ECE-44EC-A77E-C11D45810AA9}" type="presParOf" srcId="{1BD00F74-AB7B-4CD7-815F-79619A2A2056}" destId="{FCD5C758-4E92-4929-B989-25467D327070}" srcOrd="1" destOrd="0" presId="urn:microsoft.com/office/officeart/2018/2/layout/IconLabelList"/>
    <dgm:cxn modelId="{8A55C521-159C-453B-BC31-A0D9756B3AB0}" type="presParOf" srcId="{1BD00F74-AB7B-4CD7-815F-79619A2A2056}" destId="{81AACEB5-1FC6-4EC6-BCB0-8E69D6F92BBD}" srcOrd="2" destOrd="0" presId="urn:microsoft.com/office/officeart/2018/2/layout/IconLabelList"/>
    <dgm:cxn modelId="{32A3747D-A337-4EC1-A956-D78FDE2D9D57}" type="presParOf" srcId="{BDA8916F-A34D-49BE-BA94-FB8A9752FE7B}" destId="{91AF1E49-4019-4BCF-ACFB-C59E11CE84E9}" srcOrd="3" destOrd="0" presId="urn:microsoft.com/office/officeart/2018/2/layout/IconLabelList"/>
    <dgm:cxn modelId="{6C465F90-0CFD-4E61-8005-2A3FEFC94576}" type="presParOf" srcId="{BDA8916F-A34D-49BE-BA94-FB8A9752FE7B}" destId="{370B4636-389B-4203-88E6-9BC6D8903C57}" srcOrd="4" destOrd="0" presId="urn:microsoft.com/office/officeart/2018/2/layout/IconLabelList"/>
    <dgm:cxn modelId="{F3EAB145-2DE7-4D4D-B3C9-EE6984C5B023}" type="presParOf" srcId="{370B4636-389B-4203-88E6-9BC6D8903C57}" destId="{EA6F686B-3B65-4995-BCA0-D47B64718A73}" srcOrd="0" destOrd="0" presId="urn:microsoft.com/office/officeart/2018/2/layout/IconLabelList"/>
    <dgm:cxn modelId="{E747B2B5-C073-4895-BA90-39D7470900BD}" type="presParOf" srcId="{370B4636-389B-4203-88E6-9BC6D8903C57}" destId="{02FF8E8A-E47B-4957-9141-0F5049BF7BCA}" srcOrd="1" destOrd="0" presId="urn:microsoft.com/office/officeart/2018/2/layout/IconLabelList"/>
    <dgm:cxn modelId="{D082A448-E09B-4D26-9A9D-628E2D775CBA}" type="presParOf" srcId="{370B4636-389B-4203-88E6-9BC6D8903C57}" destId="{13C46A43-5ADC-42DC-B60C-E1FFDF801628}" srcOrd="2" destOrd="0" presId="urn:microsoft.com/office/officeart/2018/2/layout/IconLabelList"/>
    <dgm:cxn modelId="{52398DD1-4478-43B7-83D6-9F3254426535}" type="presParOf" srcId="{BDA8916F-A34D-49BE-BA94-FB8A9752FE7B}" destId="{781D3988-2BA3-4264-BDFC-DCD95A8EFAA7}" srcOrd="5" destOrd="0" presId="urn:microsoft.com/office/officeart/2018/2/layout/IconLabelList"/>
    <dgm:cxn modelId="{9ED8667C-3678-43FD-9A45-81810080C78C}" type="presParOf" srcId="{BDA8916F-A34D-49BE-BA94-FB8A9752FE7B}" destId="{B9C61DEC-9EFE-4873-90BB-91489508C154}" srcOrd="6" destOrd="0" presId="urn:microsoft.com/office/officeart/2018/2/layout/IconLabelList"/>
    <dgm:cxn modelId="{A9BDE13C-E593-4E76-8262-5DA1487E163E}" type="presParOf" srcId="{B9C61DEC-9EFE-4873-90BB-91489508C154}" destId="{3370D684-885B-4C30-A550-7AA22DD9F8DB}" srcOrd="0" destOrd="0" presId="urn:microsoft.com/office/officeart/2018/2/layout/IconLabelList"/>
    <dgm:cxn modelId="{EB148A63-5817-4509-926F-7F453AAA156D}" type="presParOf" srcId="{B9C61DEC-9EFE-4873-90BB-91489508C154}" destId="{F86F8A57-6D6F-4769-BF90-FC617D8B1FED}" srcOrd="1" destOrd="0" presId="urn:microsoft.com/office/officeart/2018/2/layout/IconLabelList"/>
    <dgm:cxn modelId="{6ABD6755-3BE1-4A66-862A-FBE1AC430A2E}" type="presParOf" srcId="{B9C61DEC-9EFE-4873-90BB-91489508C154}" destId="{2590208F-CC6A-4D5B-BFC2-64A8194169BA}" srcOrd="2" destOrd="0" presId="urn:microsoft.com/office/officeart/2018/2/layout/IconLabel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9604375" cy="3723227"/>
        <a:chOff x="0" y="0"/>
        <a:chExt cx="9604375" cy="3723227"/>
      </a:xfrm>
    </dsp:grpSpPr>
    <dsp:sp modelId="{D95CB2F8-5F67-4579-BCDE-CC52E375FDE6}">
      <dsp:nvSpPr>
        <dsp:cNvPr id="3" name="Prostokąt 2"/>
        <dsp:cNvSpPr/>
      </dsp:nvSpPr>
      <dsp:spPr bwMode="white">
        <a:xfrm>
          <a:off x="1217312" y="-437232"/>
          <a:ext cx="1986882" cy="1986882"/>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1217312" y="-437232"/>
        <a:ext cx="1986882" cy="1986882"/>
      </dsp:txXfrm>
    </dsp:sp>
    <dsp:sp modelId="{68E9777C-FBC6-400D-8A16-A56C9788D72B}">
      <dsp:nvSpPr>
        <dsp:cNvPr id="4" name="Prostokąt 3"/>
        <dsp:cNvSpPr/>
      </dsp:nvSpPr>
      <dsp:spPr bwMode="white">
        <a:xfrm>
          <a:off x="3107" y="1652347"/>
          <a:ext cx="4415293"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pl-PL">
              <a:solidFill>
                <a:schemeClr val="tx1"/>
              </a:solidFill>
            </a:rPr>
            <a:t>Transport</a:t>
          </a:r>
          <a:endParaRPr lang="en-US">
            <a:solidFill>
              <a:schemeClr val="tx1"/>
            </a:solidFill>
          </a:endParaRPr>
        </a:p>
      </dsp:txBody>
      <dsp:txXfrm>
        <a:off x="3107" y="1652347"/>
        <a:ext cx="4415293" cy="720000"/>
      </dsp:txXfrm>
    </dsp:sp>
    <dsp:sp modelId="{087EAB45-A9AC-4970-9204-3F440B688F94}">
      <dsp:nvSpPr>
        <dsp:cNvPr id="5" name="Prostokąt 4"/>
        <dsp:cNvSpPr/>
      </dsp:nvSpPr>
      <dsp:spPr bwMode="white">
        <a:xfrm>
          <a:off x="6405281" y="-437232"/>
          <a:ext cx="1986882" cy="198688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6405281" y="-437232"/>
        <a:ext cx="1986882" cy="1986882"/>
      </dsp:txXfrm>
    </dsp:sp>
    <dsp:sp modelId="{81AACEB5-1FC6-4EC6-BCB0-8E69D6F92BBD}">
      <dsp:nvSpPr>
        <dsp:cNvPr id="6" name="Prostokąt 5"/>
        <dsp:cNvSpPr/>
      </dsp:nvSpPr>
      <dsp:spPr bwMode="white">
        <a:xfrm>
          <a:off x="5191076" y="1652347"/>
          <a:ext cx="4415293"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pl-PL">
              <a:solidFill>
                <a:schemeClr val="tx1"/>
              </a:solidFill>
            </a:rPr>
            <a:t>Unterkunft</a:t>
          </a:r>
          <a:endParaRPr lang="en-US">
            <a:solidFill>
              <a:schemeClr val="tx1"/>
            </a:solidFill>
          </a:endParaRPr>
        </a:p>
      </dsp:txBody>
      <dsp:txXfrm>
        <a:off x="5191076" y="1652347"/>
        <a:ext cx="4415293" cy="720000"/>
      </dsp:txXfrm>
    </dsp:sp>
    <dsp:sp modelId="{EA6F686B-3B65-4995-BCA0-D47B64718A73}">
      <dsp:nvSpPr>
        <dsp:cNvPr id="7" name="Prostokąt 6"/>
        <dsp:cNvSpPr/>
      </dsp:nvSpPr>
      <dsp:spPr bwMode="white">
        <a:xfrm>
          <a:off x="1217312" y="1350880"/>
          <a:ext cx="1986882" cy="198688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1217312" y="1350880"/>
        <a:ext cx="1986882" cy="1986882"/>
      </dsp:txXfrm>
    </dsp:sp>
    <dsp:sp modelId="{13C46A43-5ADC-42DC-B60C-E1FFDF801628}">
      <dsp:nvSpPr>
        <dsp:cNvPr id="8" name="Prostokąt 7"/>
        <dsp:cNvSpPr/>
      </dsp:nvSpPr>
      <dsp:spPr bwMode="white">
        <a:xfrm>
          <a:off x="3107" y="3440459"/>
          <a:ext cx="4415293"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pl-PL">
              <a:solidFill>
                <a:schemeClr val="tx1"/>
              </a:solidFill>
            </a:rPr>
            <a:t>Arbeitsbereich</a:t>
          </a:r>
          <a:endParaRPr lang="en-US">
            <a:solidFill>
              <a:schemeClr val="tx1"/>
            </a:solidFill>
          </a:endParaRPr>
        </a:p>
      </dsp:txBody>
      <dsp:txXfrm>
        <a:off x="3107" y="3440459"/>
        <a:ext cx="4415293" cy="720000"/>
      </dsp:txXfrm>
    </dsp:sp>
    <dsp:sp modelId="{3370D684-885B-4C30-A550-7AA22DD9F8DB}">
      <dsp:nvSpPr>
        <dsp:cNvPr id="9" name="Prostokąt 8"/>
        <dsp:cNvSpPr/>
      </dsp:nvSpPr>
      <dsp:spPr bwMode="white">
        <a:xfrm>
          <a:off x="6405281" y="1350880"/>
          <a:ext cx="1986882" cy="198688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6405281" y="1350880"/>
        <a:ext cx="1986882" cy="1986882"/>
      </dsp:txXfrm>
    </dsp:sp>
    <dsp:sp modelId="{2590208F-CC6A-4D5B-BFC2-64A8194169BA}">
      <dsp:nvSpPr>
        <dsp:cNvPr id="10" name="Prostokąt 9"/>
        <dsp:cNvSpPr/>
      </dsp:nvSpPr>
      <dsp:spPr bwMode="white">
        <a:xfrm>
          <a:off x="5191076" y="3440459"/>
          <a:ext cx="4415293"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700"/>
          </a:lvl1pPr>
          <a:lvl2pPr marL="285750" indent="-285750" algn="ctr">
            <a:defRPr sz="3600"/>
          </a:lvl2pPr>
          <a:lvl3pPr marL="571500" indent="-285750" algn="ctr">
            <a:defRPr sz="3600"/>
          </a:lvl3pPr>
          <a:lvl4pPr marL="857250" indent="-285750" algn="ctr">
            <a:defRPr sz="3600"/>
          </a:lvl4pPr>
          <a:lvl5pPr marL="1143000" indent="-285750" algn="ctr">
            <a:defRPr sz="3600"/>
          </a:lvl5pPr>
          <a:lvl6pPr marL="1428750" indent="-285750" algn="ctr">
            <a:defRPr sz="3600"/>
          </a:lvl6pPr>
          <a:lvl7pPr marL="1714500" indent="-285750" algn="ctr">
            <a:defRPr sz="3600"/>
          </a:lvl7pPr>
          <a:lvl8pPr marL="2000250" indent="-285750" algn="ctr">
            <a:defRPr sz="3600"/>
          </a:lvl8pPr>
          <a:lvl9pPr marL="2286000" indent="-285750" algn="ctr">
            <a:defRPr sz="3600"/>
          </a:lvl9pPr>
        </a:lstStyle>
        <a:p>
          <a:pPr lvl="0">
            <a:lnSpc>
              <a:spcPct val="100000"/>
            </a:lnSpc>
            <a:spcBef>
              <a:spcPct val="0"/>
            </a:spcBef>
            <a:spcAft>
              <a:spcPct val="35000"/>
            </a:spcAft>
          </a:pPr>
          <a:r>
            <a:rPr lang="pl-PL">
              <a:solidFill>
                <a:schemeClr val="tx1"/>
              </a:solidFill>
            </a:rPr>
            <a:t>Dienstleistungen</a:t>
          </a:r>
          <a:endParaRPr lang="en-US">
            <a:solidFill>
              <a:schemeClr val="tx1"/>
            </a:solidFill>
          </a:endParaRPr>
        </a:p>
      </dsp:txBody>
      <dsp:txXfrm>
        <a:off x="5191076" y="3440459"/>
        <a:ext cx="4415293"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hasCustomPrompt="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CC89058-CE41-4784-B771-BF7D16D6ECA3}" type="datetimeFigureOut">
              <a:rPr lang="pl-PL" smtClean="0"/>
            </a:fld>
            <a:endParaRPr lang="pl-PL"/>
          </a:p>
        </p:txBody>
      </p:sp>
      <p:sp>
        <p:nvSpPr>
          <p:cNvPr id="5" name="Footer Placeholder 4"/>
          <p:cNvSpPr>
            <a:spLocks noGrp="1"/>
          </p:cNvSpPr>
          <p:nvPr>
            <p:ph type="ftr" sz="quarter" idx="11"/>
          </p:nvPr>
        </p:nvSpPr>
        <p:spPr>
          <a:xfrm>
            <a:off x="2416500" y="329307"/>
            <a:ext cx="4973915" cy="309201"/>
          </a:xfrm>
        </p:spPr>
        <p:txBody>
          <a:bodyPr/>
          <a:lstStyle/>
          <a:p>
            <a:endParaRPr lang="pl-PL"/>
          </a:p>
        </p:txBody>
      </p:sp>
      <p:sp>
        <p:nvSpPr>
          <p:cNvPr id="6" name="Slide Number Placeholder 5"/>
          <p:cNvSpPr>
            <a:spLocks noGrp="1"/>
          </p:cNvSpPr>
          <p:nvPr>
            <p:ph type="sldNum" sz="quarter" idx="12"/>
          </p:nvPr>
        </p:nvSpPr>
        <p:spPr>
          <a:xfrm>
            <a:off x="1437664" y="798973"/>
            <a:ext cx="811019" cy="503578"/>
          </a:xfrm>
        </p:spPr>
        <p:txBody>
          <a:bodyPr/>
          <a:lstStyle/>
          <a:p>
            <a:fld id="{749D9EC4-60BB-4C9E-BC6A-99DDAD6BC8A2}" type="slidenum">
              <a:rPr lang="pl-PL" smtClean="0"/>
            </a:fld>
            <a:endParaRPr lang="pl-P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Vertical Text Placeholder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BCC89058-CE41-4784-B771-BF7D16D6ECA3}"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9D9EC4-60BB-4C9E-BC6A-99DDAD6BC8A2}" type="slidenum">
              <a:rPr lang="pl-PL" smtClean="0"/>
            </a:fld>
            <a:endParaRPr lang="pl-P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hasCustomPrompt="1"/>
          </p:nvPr>
        </p:nvSpPr>
        <p:spPr>
          <a:xfrm>
            <a:off x="1444672" y="798973"/>
            <a:ext cx="7828830" cy="4659889"/>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BCC89058-CE41-4784-B771-BF7D16D6ECA3}"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9D9EC4-60BB-4C9E-BC6A-99DDAD6BC8A2}" type="slidenum">
              <a:rPr lang="pl-PL" smtClean="0"/>
            </a:fld>
            <a:endParaRPr lang="pl-P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idx="1" hasCustomPrompt="1"/>
          </p:nvPr>
        </p:nvSpPr>
        <p:spPr/>
        <p:txBody>
          <a:bodyPr ancho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BCC89058-CE41-4784-B771-BF7D16D6ECA3}"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9D9EC4-60BB-4C9E-BC6A-99DDAD6BC8A2}" type="slidenum">
              <a:rPr lang="pl-PL" smtClean="0"/>
            </a:fld>
            <a:endParaRPr lang="pl-P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hasCustomPrompt="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endParaRPr lang="pl-PL"/>
          </a:p>
        </p:txBody>
      </p:sp>
      <p:sp>
        <p:nvSpPr>
          <p:cNvPr id="4" name="Date Placeholder 3"/>
          <p:cNvSpPr>
            <a:spLocks noGrp="1"/>
          </p:cNvSpPr>
          <p:nvPr>
            <p:ph type="dt" sz="half" idx="10"/>
          </p:nvPr>
        </p:nvSpPr>
        <p:spPr/>
        <p:txBody>
          <a:bodyPr/>
          <a:lstStyle/>
          <a:p>
            <a:fld id="{BCC89058-CE41-4784-B771-BF7D16D6ECA3}"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9D9EC4-60BB-4C9E-BC6A-99DDAD6BC8A2}" type="slidenum">
              <a:rPr lang="pl-PL" smtClean="0"/>
            </a:fld>
            <a:endParaRPr lang="pl-P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1447331" y="2010878"/>
            <a:ext cx="4645152" cy="3448595"/>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Content Placeholder 3"/>
          <p:cNvSpPr>
            <a:spLocks noGrp="1"/>
          </p:cNvSpPr>
          <p:nvPr>
            <p:ph sz="half" idx="2" hasCustomPrompt="1"/>
          </p:nvPr>
        </p:nvSpPr>
        <p:spPr>
          <a:xfrm>
            <a:off x="6413771" y="2017343"/>
            <a:ext cx="4645152" cy="3441520"/>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Date Placeholder 4"/>
          <p:cNvSpPr>
            <a:spLocks noGrp="1"/>
          </p:cNvSpPr>
          <p:nvPr>
            <p:ph type="dt" sz="half" idx="10"/>
          </p:nvPr>
        </p:nvSpPr>
        <p:spPr/>
        <p:txBody>
          <a:bodyPr/>
          <a:lstStyle/>
          <a:p>
            <a:fld id="{BCC89058-CE41-4784-B771-BF7D16D6ECA3}"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9D9EC4-60BB-4C9E-BC6A-99DDAD6BC8A2}" type="slidenum">
              <a:rPr lang="pl-PL" smtClean="0"/>
            </a:fld>
            <a:endParaRPr lang="pl-P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hasCustomPrompt="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Content Placeholder 3"/>
          <p:cNvSpPr>
            <a:spLocks noGrp="1"/>
          </p:cNvSpPr>
          <p:nvPr>
            <p:ph sz="half" idx="2" hasCustomPrompt="1"/>
          </p:nvPr>
        </p:nvSpPr>
        <p:spPr>
          <a:xfrm>
            <a:off x="1447191" y="2824269"/>
            <a:ext cx="4645152" cy="2644457"/>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Text Placeholder 4"/>
          <p:cNvSpPr>
            <a:spLocks noGrp="1"/>
          </p:cNvSpPr>
          <p:nvPr>
            <p:ph type="body" sz="quarter" idx="3" hasCustomPrompt="1"/>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Content Placeholder 5"/>
          <p:cNvSpPr>
            <a:spLocks noGrp="1"/>
          </p:cNvSpPr>
          <p:nvPr>
            <p:ph sz="quarter" idx="4" hasCustomPrompt="1"/>
          </p:nvPr>
        </p:nvSpPr>
        <p:spPr>
          <a:xfrm>
            <a:off x="6412362" y="2821491"/>
            <a:ext cx="4645152" cy="2637371"/>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7" name="Date Placeholder 6"/>
          <p:cNvSpPr>
            <a:spLocks noGrp="1"/>
          </p:cNvSpPr>
          <p:nvPr>
            <p:ph type="dt" sz="half" idx="10"/>
          </p:nvPr>
        </p:nvSpPr>
        <p:spPr/>
        <p:txBody>
          <a:bodyPr/>
          <a:lstStyle/>
          <a:p>
            <a:fld id="{BCC89058-CE41-4784-B771-BF7D16D6ECA3}" type="datetimeFigureOut">
              <a:rPr lang="pl-PL" smtClean="0"/>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49D9EC4-60BB-4C9E-BC6A-99DDAD6BC8A2}" type="slidenum">
              <a:rPr lang="pl-PL" smtClean="0"/>
            </a:fld>
            <a:endParaRPr lang="pl-P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CC89058-CE41-4784-B771-BF7D16D6ECA3}" type="datetimeFigureOut">
              <a:rPr lang="pl-PL" smtClean="0"/>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49D9EC4-60BB-4C9E-BC6A-99DDAD6BC8A2}" type="slidenum">
              <a:rPr lang="pl-PL" smtClean="0"/>
            </a:fld>
            <a:endParaRPr lang="pl-P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89058-CE41-4784-B771-BF7D16D6ECA3}" type="datetimeFigureOut">
              <a:rPr lang="pl-PL" smtClean="0"/>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49D9EC4-60BB-4C9E-BC6A-99DDAD6BC8A2}"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hasCustomPrompt="1"/>
          </p:nvPr>
        </p:nvSpPr>
        <p:spPr>
          <a:xfrm>
            <a:off x="5043714" y="798974"/>
            <a:ext cx="6012470" cy="4658826"/>
          </a:xfrm>
        </p:spPr>
        <p:txBody>
          <a:bodyPr anchor="ct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Text Placeholder 3"/>
          <p:cNvSpPr>
            <a:spLocks noGrp="1"/>
          </p:cNvSpPr>
          <p:nvPr>
            <p:ph type="body" sz="half" idx="2" hasCustomPrompt="1"/>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BCC89058-CE41-4784-B771-BF7D16D6ECA3}"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9D9EC4-60BB-4C9E-BC6A-99DDAD6BC8A2}" type="slidenum">
              <a:rPr lang="pl-PL" smtClean="0"/>
            </a:fld>
            <a:endParaRPr lang="pl-P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hasCustomPrompt="1"/>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CC89058-CE41-4784-B771-BF7D16D6ECA3}" type="datetimeFigureOut">
              <a:rPr lang="pl-PL" smtClean="0"/>
            </a:fld>
            <a:endParaRPr lang="pl-PL"/>
          </a:p>
        </p:txBody>
      </p:sp>
      <p:sp>
        <p:nvSpPr>
          <p:cNvPr id="6" name="Footer Placeholder 5"/>
          <p:cNvSpPr>
            <a:spLocks noGrp="1"/>
          </p:cNvSpPr>
          <p:nvPr>
            <p:ph type="ftr" sz="quarter" idx="11"/>
          </p:nvPr>
        </p:nvSpPr>
        <p:spPr>
          <a:xfrm>
            <a:off x="1447382" y="318640"/>
            <a:ext cx="5541004" cy="320931"/>
          </a:xfrm>
        </p:spPr>
        <p:txBody>
          <a:bodyPr/>
          <a:lstStyle/>
          <a:p>
            <a:endParaRPr lang="pl-PL"/>
          </a:p>
        </p:txBody>
      </p:sp>
      <p:sp>
        <p:nvSpPr>
          <p:cNvPr id="7" name="Slide Number Placeholder 6"/>
          <p:cNvSpPr>
            <a:spLocks noGrp="1"/>
          </p:cNvSpPr>
          <p:nvPr>
            <p:ph type="sldNum" sz="quarter" idx="12"/>
          </p:nvPr>
        </p:nvSpPr>
        <p:spPr/>
        <p:txBody>
          <a:bodyPr/>
          <a:lstStyle/>
          <a:p>
            <a:fld id="{749D9EC4-60BB-4C9E-BC6A-99DDAD6BC8A2}" type="slidenum">
              <a:rPr lang="pl-PL" smtClean="0"/>
            </a:fld>
            <a:endParaRPr lang="pl-P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CC89058-CE41-4784-B771-BF7D16D6ECA3}" type="datetimeFigureOut">
              <a:rPr lang="pl-PL" smtClean="0"/>
            </a:fld>
            <a:endParaRPr lang="pl-P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49D9EC4-60BB-4C9E-BC6A-99DDAD6BC8A2}" type="slidenum">
              <a:rPr lang="pl-PL" smtClean="0"/>
            </a:fld>
            <a:endParaRPr lang="pl-P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geekwork.pl/sharing-economy/" TargetMode="External"/><Relationship Id="rId3" Type="http://schemas.openxmlformats.org/officeDocument/2006/relationships/hyperlink" Target="https://nowymarketing.pl/jak-ekonomia-wspoldzielenia-automatow-paczkowych-moze-zmienic-przyszlosc-logistyki-w-polsce/" TargetMode="External"/><Relationship Id="rId2" Type="http://schemas.openxmlformats.org/officeDocument/2006/relationships/hyperlink" Target="https://inetum.pl/ekonomia-wspoldzielenia-w-biznesie-2021/" TargetMode="External"/><Relationship Id="rId1" Type="http://schemas.openxmlformats.org/officeDocument/2006/relationships/hyperlink" Target="https://www.parp.gov.pl/component/content/article/53925:ekonomia-wspoldzielenia-rozwoj-nowych-form-dzialalnosci-gospodarczej"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7.sv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98539" y="726922"/>
            <a:ext cx="11407877" cy="2702078"/>
          </a:xfrm>
        </p:spPr>
        <p:txBody>
          <a:bodyPr>
            <a:normAutofit fontScale="90000"/>
          </a:bodyPr>
          <a:lstStyle/>
          <a:p>
            <a:br>
              <a:rPr lang="pl-PL" dirty="0"/>
            </a:br>
            <a:r>
              <a:rPr lang="pl-PL" sz="5300" b="1" dirty="0"/>
              <a:t>SHARING EKONOMY BEI UNTERNEHMENSDIENSTLEISTUNG</a:t>
            </a:r>
            <a:endParaRPr lang="pl-PL" b="1" dirty="0"/>
          </a:p>
        </p:txBody>
      </p:sp>
      <p:sp>
        <p:nvSpPr>
          <p:cNvPr id="3" name="Podtytuł 2"/>
          <p:cNvSpPr>
            <a:spLocks noGrp="1"/>
          </p:cNvSpPr>
          <p:nvPr>
            <p:ph type="subTitle" idx="1"/>
          </p:nvPr>
        </p:nvSpPr>
        <p:spPr>
          <a:xfrm>
            <a:off x="1995949" y="3773899"/>
            <a:ext cx="9144000" cy="1655762"/>
          </a:xfrm>
        </p:spPr>
        <p:txBody>
          <a:bodyPr>
            <a:normAutofit fontScale="85000" lnSpcReduction="20000"/>
          </a:bodyPr>
          <a:lstStyle/>
          <a:p>
            <a:pPr algn="r"/>
            <a:r>
              <a:rPr lang="pl-PL" sz="2000" dirty="0"/>
              <a:t>BEARBEITET VON DOMNIKA MAZUR</a:t>
            </a:r>
            <a:endParaRPr lang="pl-PL" sz="2000" dirty="0"/>
          </a:p>
          <a:p>
            <a:pPr algn="r"/>
            <a:r>
              <a:rPr lang="de-DE" sz="2000" dirty="0"/>
              <a:t>STUDENTIN DES 1. STUDIENJAHRES/ MASTERSUDIUM</a:t>
            </a:r>
            <a:endParaRPr lang="de-DE" sz="2000" dirty="0"/>
          </a:p>
          <a:p>
            <a:pPr algn="r"/>
            <a:r>
              <a:rPr lang="de-DE" sz="2000" dirty="0"/>
              <a:t>INSTITUT FÜR RECHNUNGS</a:t>
            </a:r>
            <a:r>
              <a:rPr lang="pl-PL" altLang="de-DE" sz="2000" dirty="0"/>
              <a:t>-</a:t>
            </a:r>
            <a:r>
              <a:rPr lang="de-DE" sz="2000" dirty="0"/>
              <a:t> UND FINANZWESEN</a:t>
            </a:r>
            <a:endParaRPr lang="de-DE" sz="2000" dirty="0"/>
          </a:p>
          <a:p>
            <a:pPr algn="r"/>
            <a:r>
              <a:rPr lang="de-DE" sz="2000" dirty="0"/>
              <a:t>RZESZOWER UNIVERSITÄT</a:t>
            </a:r>
            <a:endParaRPr lang="pl-PL" sz="2000" dirty="0"/>
          </a:p>
        </p:txBody>
      </p:sp>
      <p:pic>
        <p:nvPicPr>
          <p:cNvPr id="4" name="Obraz 3"/>
          <p:cNvPicPr>
            <a:picLocks noChangeAspect="1"/>
          </p:cNvPicPr>
          <p:nvPr/>
        </p:nvPicPr>
        <p:blipFill>
          <a:blip r:embed="rId1"/>
          <a:stretch>
            <a:fillRect/>
          </a:stretch>
        </p:blipFill>
        <p:spPr>
          <a:xfrm>
            <a:off x="8944282" y="443987"/>
            <a:ext cx="1943100" cy="182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err="1"/>
              <a:t>Glossar</a:t>
            </a:r>
            <a:endParaRPr lang="pl-PL" sz="4800" b="1" dirty="0"/>
          </a:p>
        </p:txBody>
      </p:sp>
      <p:sp>
        <p:nvSpPr>
          <p:cNvPr id="3" name="Symbol zastępczy zawartości 2"/>
          <p:cNvSpPr>
            <a:spLocks noGrp="1"/>
          </p:cNvSpPr>
          <p:nvPr>
            <p:ph idx="1"/>
          </p:nvPr>
        </p:nvSpPr>
        <p:spPr/>
        <p:txBody>
          <a:bodyPr>
            <a:normAutofit fontScale="70000" lnSpcReduction="20000"/>
          </a:bodyPr>
          <a:lstStyle/>
          <a:p>
            <a:pPr marL="457200" indent="-457200">
              <a:buFont typeface="+mj-lt"/>
              <a:buAutoNum type="arabicPeriod"/>
            </a:pPr>
            <a:r>
              <a:rPr lang="pl-PL" dirty="0" err="1"/>
              <a:t>Vorteile</a:t>
            </a:r>
            <a:r>
              <a:rPr lang="pl-PL" dirty="0"/>
              <a:t>-zalety</a:t>
            </a:r>
            <a:endParaRPr lang="pl-PL" dirty="0"/>
          </a:p>
          <a:p>
            <a:pPr marL="457200" indent="-457200">
              <a:buFont typeface="+mj-lt"/>
              <a:buAutoNum type="arabicPeriod"/>
            </a:pPr>
            <a:r>
              <a:rPr lang="pl-PL" dirty="0" err="1"/>
              <a:t>die</a:t>
            </a:r>
            <a:r>
              <a:rPr lang="pl-PL" dirty="0"/>
              <a:t> </a:t>
            </a:r>
            <a:r>
              <a:rPr lang="pl-PL" dirty="0" err="1"/>
              <a:t>Sharing</a:t>
            </a:r>
            <a:r>
              <a:rPr lang="pl-PL" dirty="0"/>
              <a:t> </a:t>
            </a:r>
            <a:r>
              <a:rPr lang="pl-PL" dirty="0" err="1"/>
              <a:t>Economy</a:t>
            </a:r>
            <a:r>
              <a:rPr lang="pl-PL" dirty="0"/>
              <a:t>- ekonomia </a:t>
            </a:r>
            <a:r>
              <a:rPr lang="pl-PL" dirty="0" err="1"/>
              <a:t>współdzielna</a:t>
            </a:r>
            <a:endParaRPr lang="pl-PL" dirty="0"/>
          </a:p>
          <a:p>
            <a:pPr marL="457200" indent="-457200">
              <a:buFont typeface="+mj-lt"/>
              <a:buAutoNum type="arabicPeriod"/>
            </a:pPr>
            <a:r>
              <a:rPr lang="pl-PL" dirty="0" err="1"/>
              <a:t>die Kosteneffizienz</a:t>
            </a:r>
            <a:r>
              <a:rPr lang="pl-PL" dirty="0"/>
              <a:t>- efektywność kosztowa</a:t>
            </a:r>
            <a:endParaRPr lang="pl-PL" dirty="0"/>
          </a:p>
          <a:p>
            <a:pPr marL="342900" indent="-342900">
              <a:buFont typeface="+mj-lt"/>
              <a:buAutoNum type="arabicPeriod"/>
            </a:pPr>
            <a:r>
              <a:rPr lang="pl-PL" dirty="0" err="1"/>
              <a:t>die</a:t>
            </a:r>
            <a:r>
              <a:rPr lang="pl-PL" dirty="0"/>
              <a:t> </a:t>
            </a:r>
            <a:r>
              <a:rPr lang="pl-PL" dirty="0" err="1"/>
              <a:t>Herausforderung</a:t>
            </a:r>
            <a:r>
              <a:rPr lang="pl-PL" dirty="0"/>
              <a:t>- wyzwanie</a:t>
            </a:r>
            <a:endParaRPr lang="pl-PL" dirty="0"/>
          </a:p>
          <a:p>
            <a:pPr marL="457200" indent="-457200">
              <a:buFont typeface="+mj-lt"/>
              <a:buAutoNum type="arabicPeriod"/>
            </a:pPr>
            <a:r>
              <a:rPr lang="pl-PL" dirty="0" err="1"/>
              <a:t>die</a:t>
            </a:r>
            <a:r>
              <a:rPr lang="pl-PL" dirty="0"/>
              <a:t> </a:t>
            </a:r>
            <a:r>
              <a:rPr lang="pl-PL" dirty="0" err="1"/>
              <a:t>digitale</a:t>
            </a:r>
            <a:r>
              <a:rPr lang="pl-PL" dirty="0"/>
              <a:t> P</a:t>
            </a:r>
            <a:r>
              <a:rPr lang="pl-PL" dirty="0" err="1"/>
              <a:t>lattformen</a:t>
            </a:r>
            <a:r>
              <a:rPr lang="pl-PL" dirty="0"/>
              <a:t>- platformy cyfrowe</a:t>
            </a:r>
            <a:endParaRPr lang="pl-PL" dirty="0"/>
          </a:p>
          <a:p>
            <a:pPr marL="457200" indent="-457200">
              <a:buFont typeface="+mj-lt"/>
              <a:buAutoNum type="arabicPeriod"/>
            </a:pPr>
            <a:r>
              <a:rPr lang="pl-PL" dirty="0"/>
              <a:t> di</a:t>
            </a:r>
            <a:r>
              <a:rPr lang="pl-PL" dirty="0" err="1"/>
              <a:t>e</a:t>
            </a:r>
            <a:r>
              <a:rPr lang="pl-PL" dirty="0"/>
              <a:t> W</a:t>
            </a:r>
            <a:r>
              <a:rPr lang="pl-PL" dirty="0" err="1"/>
              <a:t>ohnung</a:t>
            </a:r>
            <a:r>
              <a:rPr lang="pl-PL" dirty="0"/>
              <a:t>- mieszkanie</a:t>
            </a:r>
            <a:endParaRPr lang="pl-PL" dirty="0"/>
          </a:p>
          <a:p>
            <a:pPr marL="457200" indent="-457200">
              <a:buFont typeface="+mj-lt"/>
              <a:buAutoNum type="arabicPeriod"/>
            </a:pPr>
            <a:r>
              <a:rPr lang="pl-PL" dirty="0" err="1"/>
              <a:t>die Tierbetreuung</a:t>
            </a:r>
            <a:r>
              <a:rPr lang="pl-PL" dirty="0"/>
              <a:t>- opieka nad zwierzętami</a:t>
            </a:r>
            <a:endParaRPr lang="pl-PL" dirty="0"/>
          </a:p>
          <a:p>
            <a:pPr marL="457200" indent="-457200">
              <a:buFont typeface="+mj-lt"/>
              <a:buAutoNum type="arabicPeriod"/>
            </a:pPr>
            <a:r>
              <a:rPr lang="pl-PL" dirty="0" err="1"/>
              <a:t>(die)Menschen</a:t>
            </a:r>
            <a:r>
              <a:rPr lang="pl-PL" dirty="0"/>
              <a:t> </a:t>
            </a:r>
            <a:r>
              <a:rPr lang="pl-PL" dirty="0" err="1"/>
              <a:t>Ressourcen</a:t>
            </a:r>
            <a:r>
              <a:rPr lang="pl-PL" dirty="0"/>
              <a:t>- zasoby ludzkie</a:t>
            </a:r>
            <a:endParaRPr lang="pl-PL" dirty="0"/>
          </a:p>
          <a:p>
            <a:pPr marL="457200" indent="-457200">
              <a:buFont typeface="+mj-lt"/>
              <a:buAutoNum type="arabicPeriod"/>
            </a:pPr>
            <a:r>
              <a:rPr lang="pl-PL" dirty="0" err="1"/>
              <a:t>die Nutzung</a:t>
            </a:r>
            <a:r>
              <a:rPr lang="pl-PL" dirty="0"/>
              <a:t> von </a:t>
            </a:r>
            <a:r>
              <a:rPr lang="pl-PL" dirty="0" err="1"/>
              <a:t>Ressourcen</a:t>
            </a:r>
            <a:r>
              <a:rPr lang="pl-PL" dirty="0"/>
              <a:t>- wykorzystanie zasobyów</a:t>
            </a:r>
            <a:endParaRPr lang="pl-PL" dirty="0"/>
          </a:p>
          <a:p>
            <a:pPr marL="457200" indent="-457200">
              <a:buFont typeface="+mj-lt"/>
              <a:buAutoNum type="arabicPeriod"/>
            </a:pPr>
            <a:r>
              <a:rPr lang="pl-PL" dirty="0" err="1"/>
              <a:t>das</a:t>
            </a:r>
            <a:r>
              <a:rPr lang="pl-PL" dirty="0"/>
              <a:t> </a:t>
            </a:r>
            <a:r>
              <a:rPr lang="pl-PL" dirty="0" err="1"/>
              <a:t>Teilen</a:t>
            </a:r>
            <a:r>
              <a:rPr lang="pl-PL" dirty="0"/>
              <a:t> von </a:t>
            </a:r>
            <a:r>
              <a:rPr lang="pl-PL" dirty="0" err="1"/>
              <a:t>Mitfahrgelegenheiten</a:t>
            </a:r>
            <a:r>
              <a:rPr lang="pl-PL" dirty="0"/>
              <a:t>- wspólne przejazdy</a:t>
            </a:r>
            <a:endParaRPr lang="pl-PL" dirty="0"/>
          </a:p>
          <a:p>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b="1" dirty="0" err="1"/>
              <a:t>Quellen</a:t>
            </a:r>
            <a:endParaRPr lang="pl-PL" sz="4400" b="1" dirty="0"/>
          </a:p>
        </p:txBody>
      </p:sp>
      <p:sp>
        <p:nvSpPr>
          <p:cNvPr id="3" name="Symbol zastępczy zawartości 2"/>
          <p:cNvSpPr>
            <a:spLocks noGrp="1"/>
          </p:cNvSpPr>
          <p:nvPr>
            <p:ph idx="1"/>
          </p:nvPr>
        </p:nvSpPr>
        <p:spPr/>
        <p:txBody>
          <a:bodyPr/>
          <a:lstStyle/>
          <a:p>
            <a:r>
              <a:rPr lang="pl-PL" dirty="0">
                <a:hlinkClick r:id="rId1"/>
              </a:rPr>
              <a:t>https://www.parp.gov.pl/component/content/article/53925:ekonomia-wspoldzielenia-rozwoj-nowych-form-dzialalnosci-gospodarczej</a:t>
            </a:r>
            <a:endParaRPr lang="pl-PL" dirty="0"/>
          </a:p>
          <a:p>
            <a:r>
              <a:rPr lang="pl-PL" dirty="0">
                <a:hlinkClick r:id="rId2"/>
              </a:rPr>
              <a:t>https://inetum.pl/ekonomia-wspoldzielenia-w-biznesie-2021/</a:t>
            </a:r>
            <a:endParaRPr lang="pl-PL" dirty="0"/>
          </a:p>
          <a:p>
            <a:r>
              <a:rPr lang="pl-PL" dirty="0">
                <a:hlinkClick r:id="rId3"/>
              </a:rPr>
              <a:t>https://nowymarketing.pl/jak-ekonomia-wspoldzielenia-automatow-paczkowych-moze-zmienic-przyszlosc-logistyki-w-polsce/</a:t>
            </a:r>
            <a:endParaRPr lang="pl-PL" dirty="0"/>
          </a:p>
          <a:p>
            <a:r>
              <a:rPr lang="pl-PL" dirty="0">
                <a:hlinkClick r:id="rId4"/>
              </a:rPr>
              <a:t>https://geekwork.pl/sharing-economy/</a:t>
            </a:r>
            <a:endParaRPr lang="pl-PL" dirty="0"/>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r>
              <a:rPr lang="de-DE" sz="8800" dirty="0"/>
              <a:t>Vielen Dank für Ihre</a:t>
            </a:r>
            <a:r>
              <a:rPr lang="pl-PL" sz="8800" dirty="0"/>
              <a:t> </a:t>
            </a:r>
            <a:r>
              <a:rPr lang="de-DE" sz="8800" dirty="0"/>
              <a:t>Aufmerksamkeit</a:t>
            </a:r>
            <a:endParaRPr lang="pl-PL" sz="8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Glühbirne vor gelbem Hintergrund mit skizzierten Lichtstrahlen und Kabel"/>
          <p:cNvPicPr>
            <a:picLocks noChangeAspect="1"/>
          </p:cNvPicPr>
          <p:nvPr/>
        </p:nvPicPr>
        <p:blipFill rotWithShape="1">
          <a:blip r:embed="rId1"/>
          <a:srcRect t="13825" r="8457" b="2445"/>
          <a:stretch>
            <a:fillRect/>
          </a:stretch>
        </p:blipFill>
        <p:spPr>
          <a:xfrm>
            <a:off x="305" y="10"/>
            <a:ext cx="12191695" cy="6857990"/>
          </a:xfrm>
          <a:prstGeom prst="rect">
            <a:avLst/>
          </a:prstGeom>
        </p:spPr>
      </p:pic>
      <p:sp>
        <p:nvSpPr>
          <p:cNvPr id="24" name="Rectangle 23"/>
          <p:cNvSpPr>
            <a:spLocks noGrp="1" noRot="1" noChangeAspect="1" noMove="1" noResize="1" noEditPoints="1" noAdjustHandles="1" noChangeArrowheads="1" noChangeShapeType="1" noTextEdit="1"/>
          </p:cNvSpPr>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63164" y="966498"/>
            <a:ext cx="6815731" cy="1049235"/>
          </a:xfrm>
        </p:spPr>
        <p:txBody>
          <a:bodyPr>
            <a:normAutofit/>
          </a:bodyPr>
          <a:lstStyle/>
          <a:p>
            <a:r>
              <a:rPr lang="pl-PL" sz="4400" b="1" dirty="0">
                <a:solidFill>
                  <a:srgbClr val="FFFFFE"/>
                </a:solidFill>
              </a:rPr>
              <a:t>Präsentationsplan</a:t>
            </a:r>
            <a:endParaRPr lang="pl-PL" sz="4400" b="1" dirty="0">
              <a:solidFill>
                <a:srgbClr val="FFFFFE"/>
              </a:solidFill>
            </a:endParaRPr>
          </a:p>
        </p:txBody>
      </p:sp>
      <p:cxnSp>
        <p:nvCxnSpPr>
          <p:cNvPr id="26" name="Straight Connector 25"/>
          <p:cNvCxnSpPr>
            <a:cxnSpLocks noGrp="1" noRot="1" noChangeAspect="1" noMove="1" noResize="1" noEditPoints="1" noAdjustHandles="1" noChangeArrowheads="1" noChangeShapeType="1"/>
          </p:cNvCxnSpPr>
          <p:nvPr/>
        </p:nvCxnSpPr>
        <p:spPr>
          <a:xfrm>
            <a:off x="1306385" y="1847088"/>
            <a:ext cx="6813363" cy="0"/>
          </a:xfrm>
          <a:prstGeom prst="line">
            <a:avLst/>
          </a:prstGeom>
          <a:ln w="31750">
            <a:solidFill>
              <a:srgbClr val="F5E735"/>
            </a:solidFill>
          </a:ln>
        </p:spPr>
        <p:style>
          <a:lnRef idx="3">
            <a:schemeClr val="accent1"/>
          </a:lnRef>
          <a:fillRef idx="0">
            <a:schemeClr val="accent1"/>
          </a:fillRef>
          <a:effectRef idx="2">
            <a:schemeClr val="accent1"/>
          </a:effectRef>
          <a:fontRef idx="minor">
            <a:schemeClr val="tx1"/>
          </a:fontRef>
        </p:style>
      </p:cxnSp>
      <p:sp>
        <p:nvSpPr>
          <p:cNvPr id="3" name="Symbol zastępczy zawartości 2"/>
          <p:cNvSpPr>
            <a:spLocks noGrp="1"/>
          </p:cNvSpPr>
          <p:nvPr>
            <p:ph idx="1"/>
          </p:nvPr>
        </p:nvSpPr>
        <p:spPr>
          <a:xfrm>
            <a:off x="1304017" y="2015733"/>
            <a:ext cx="6815731" cy="4021267"/>
          </a:xfrm>
        </p:spPr>
        <p:txBody>
          <a:bodyPr>
            <a:normAutofit/>
          </a:bodyPr>
          <a:lstStyle/>
          <a:p>
            <a:pPr marL="457200" indent="-457200">
              <a:buClr>
                <a:srgbClr val="F5E735"/>
              </a:buClr>
              <a:buFont typeface="+mj-lt"/>
              <a:buAutoNum type="arabicPeriod"/>
            </a:pPr>
            <a:r>
              <a:rPr lang="pl-PL" dirty="0">
                <a:solidFill>
                  <a:srgbClr val="FFFFFE"/>
                </a:solidFill>
              </a:rPr>
              <a:t>Definition</a:t>
            </a:r>
            <a:endParaRPr lang="pl-PL" dirty="0">
              <a:solidFill>
                <a:srgbClr val="FFFFFE"/>
              </a:solidFill>
            </a:endParaRPr>
          </a:p>
          <a:p>
            <a:pPr marL="457200" indent="-457200">
              <a:buClr>
                <a:srgbClr val="F5E735"/>
              </a:buClr>
              <a:buFont typeface="+mj-lt"/>
              <a:buAutoNum type="arabicPeriod"/>
            </a:pPr>
            <a:r>
              <a:rPr lang="pl-PL" dirty="0" err="1">
                <a:solidFill>
                  <a:srgbClr val="FFFFFE"/>
                </a:solidFill>
              </a:rPr>
              <a:t>Hauptmerkmale</a:t>
            </a:r>
            <a:r>
              <a:rPr lang="pl-PL" dirty="0">
                <a:solidFill>
                  <a:srgbClr val="FFFFFE"/>
                </a:solidFill>
              </a:rPr>
              <a:t> der S</a:t>
            </a:r>
            <a:r>
              <a:rPr lang="pl-PL" b="1" dirty="0" err="1">
                <a:solidFill>
                  <a:srgbClr val="FFFFFE"/>
                </a:solidFill>
              </a:rPr>
              <a:t>haring</a:t>
            </a:r>
            <a:r>
              <a:rPr lang="pl-PL" b="1" dirty="0">
                <a:solidFill>
                  <a:srgbClr val="FFFFFE"/>
                </a:solidFill>
              </a:rPr>
              <a:t> E</a:t>
            </a:r>
            <a:r>
              <a:rPr lang="pl-PL" b="1" dirty="0" err="1">
                <a:solidFill>
                  <a:srgbClr val="FFFFFE"/>
                </a:solidFill>
              </a:rPr>
              <a:t>conomy</a:t>
            </a:r>
            <a:endParaRPr lang="pl-PL" dirty="0">
              <a:solidFill>
                <a:srgbClr val="FFFFFE"/>
              </a:solidFill>
            </a:endParaRPr>
          </a:p>
          <a:p>
            <a:pPr marL="457200" indent="-457200">
              <a:buClr>
                <a:srgbClr val="F5E735"/>
              </a:buClr>
              <a:buFont typeface="+mj-lt"/>
              <a:buAutoNum type="arabicPeriod"/>
            </a:pPr>
            <a:r>
              <a:rPr lang="de-DE" dirty="0">
                <a:solidFill>
                  <a:srgbClr val="FFFFFE"/>
                </a:solidFill>
              </a:rPr>
              <a:t>Beispiele für Unternehmen und Plattformen der Sharing Economy</a:t>
            </a:r>
            <a:endParaRPr lang="pl-PL" dirty="0">
              <a:solidFill>
                <a:srgbClr val="FFFFFE"/>
              </a:solidFill>
            </a:endParaRPr>
          </a:p>
          <a:p>
            <a:pPr marL="457200" indent="-457200">
              <a:buClr>
                <a:srgbClr val="F5E735"/>
              </a:buClr>
              <a:buFont typeface="+mj-lt"/>
              <a:buAutoNum type="arabicPeriod"/>
            </a:pPr>
            <a:r>
              <a:rPr lang="de-DE" dirty="0">
                <a:solidFill>
                  <a:srgbClr val="FFFFFE"/>
                </a:solidFill>
              </a:rPr>
              <a:t>Vorteile und Herausforderungen der Sharing Economy</a:t>
            </a:r>
            <a:endParaRPr lang="pl-PL" dirty="0">
              <a:solidFill>
                <a:srgbClr val="FFFFFE"/>
              </a:solidFill>
            </a:endParaRPr>
          </a:p>
          <a:p>
            <a:pPr marL="457200" indent="-457200">
              <a:buClr>
                <a:srgbClr val="F5E735"/>
              </a:buClr>
              <a:buFont typeface="+mj-lt"/>
              <a:buAutoNum type="arabicPeriod"/>
            </a:pPr>
            <a:r>
              <a:rPr lang="pl-PL" dirty="0" err="1">
                <a:solidFill>
                  <a:srgbClr val="FFFFFE"/>
                </a:solidFill>
              </a:rPr>
              <a:t>Vorteile</a:t>
            </a:r>
            <a:endParaRPr lang="pl-PL" dirty="0">
              <a:solidFill>
                <a:srgbClr val="FFFFFE"/>
              </a:solidFill>
            </a:endParaRPr>
          </a:p>
          <a:p>
            <a:pPr marL="457200" indent="-457200">
              <a:buClr>
                <a:srgbClr val="F5E735"/>
              </a:buClr>
              <a:buFont typeface="+mj-lt"/>
              <a:buAutoNum type="arabicPeriod"/>
            </a:pPr>
            <a:r>
              <a:rPr lang="pl-PL" dirty="0" err="1">
                <a:solidFill>
                  <a:srgbClr val="FFFFFE"/>
                </a:solidFill>
              </a:rPr>
              <a:t>Herausforderungen</a:t>
            </a:r>
            <a:endParaRPr lang="pl-PL" dirty="0">
              <a:solidFill>
                <a:srgbClr val="FFFFFE"/>
              </a:solidFill>
            </a:endParaRPr>
          </a:p>
          <a:p>
            <a:pPr marL="457200" indent="-457200">
              <a:buClr>
                <a:srgbClr val="F5E735"/>
              </a:buClr>
              <a:buFont typeface="+mj-lt"/>
              <a:buAutoNum type="arabicPeriod"/>
            </a:pPr>
            <a:r>
              <a:rPr lang="pl-PL" dirty="0" err="1">
                <a:solidFill>
                  <a:srgbClr val="FFFFFE"/>
                </a:solidFill>
              </a:rPr>
              <a:t>Glossar</a:t>
            </a:r>
            <a:endParaRPr lang="de-DE" dirty="0">
              <a:solidFill>
                <a:srgbClr val="FFFFFE"/>
              </a:solidFill>
            </a:endParaRPr>
          </a:p>
          <a:p>
            <a:pPr>
              <a:buClr>
                <a:srgbClr val="F5E735"/>
              </a:buClr>
            </a:pPr>
            <a:endParaRPr lang="pl-PL" dirty="0">
              <a:solidFill>
                <a:srgbClr val="FFFFF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fik auf Dokument mit Stift"/>
          <p:cNvPicPr>
            <a:picLocks noChangeAspect="1"/>
          </p:cNvPicPr>
          <p:nvPr/>
        </p:nvPicPr>
        <p:blipFill rotWithShape="1">
          <a:blip r:embed="rId1">
            <a:alphaModFix amt="50000"/>
            <a:grayscl/>
          </a:blip>
          <a:srcRect t="1509" r="-1" b="14218"/>
          <a:stretch>
            <a:fillRect/>
          </a:stretch>
        </p:blipFill>
        <p:spPr>
          <a:xfrm>
            <a:off x="305" y="10"/>
            <a:ext cx="12191695" cy="6857990"/>
          </a:xfrm>
          <a:prstGeom prst="rect">
            <a:avLst/>
          </a:prstGeom>
        </p:spPr>
      </p:pic>
      <p:sp>
        <p:nvSpPr>
          <p:cNvPr id="11" name="Slide Number Placeholder 7"/>
          <p:cNvSpPr txBox="1">
            <a:spLocks noGrp="1" noRot="1" noChangeAspect="1" noMove="1" noResize="1" noEditPoints="1" noAdjustHandles="1" noChangeArrowheads="1" noChangeShapeType="1" noTextEdit="1"/>
          </p:cNvSpPr>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p:cNvSpPr txBox="1">
            <a:spLocks noGrp="1" noRot="1" noChangeAspect="1" noMove="1" noResize="1" noEditPoints="1" noAdjustHandles="1" noChangeArrowheads="1" noChangeShapeType="1" noTextEdit="1"/>
          </p:cNvSpPr>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p:cNvSpPr>
            <a:spLocks noGrp="1" noRot="1" noChangeAspect="1" noMove="1" noResize="1" noEditPoints="1" noAdjustHandles="1" noChangeArrowheads="1" noChangeShapeType="1" noTextEdit="1"/>
          </p:cNvSpPr>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ytuł 1"/>
          <p:cNvSpPr>
            <a:spLocks noGrp="1"/>
          </p:cNvSpPr>
          <p:nvPr>
            <p:ph type="title"/>
          </p:nvPr>
        </p:nvSpPr>
        <p:spPr>
          <a:xfrm>
            <a:off x="1130271" y="1193800"/>
            <a:ext cx="3193050" cy="4699000"/>
          </a:xfrm>
        </p:spPr>
        <p:txBody>
          <a:bodyPr anchor="ctr">
            <a:normAutofit/>
          </a:bodyPr>
          <a:lstStyle/>
          <a:p>
            <a:r>
              <a:rPr lang="pl-PL" b="1" dirty="0"/>
              <a:t>Definition</a:t>
            </a:r>
            <a:endParaRPr lang="pl-PL" b="1" dirty="0"/>
          </a:p>
        </p:txBody>
      </p:sp>
      <p:cxnSp>
        <p:nvCxnSpPr>
          <p:cNvPr id="17" name="Straight Connector 16"/>
          <p:cNvCxnSpPr>
            <a:cxnSpLocks noGrp="1" noRot="1" noChangeAspect="1" noMove="1" noResize="1" noEditPoints="1" noAdjustHandles="1" noChangeArrowheads="1" noChangeShapeType="1"/>
          </p:cNvCxnSpPr>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6636" y="1193800"/>
            <a:ext cx="6085091" cy="4699000"/>
          </a:xfrm>
        </p:spPr>
        <p:txBody>
          <a:bodyPr anchor="ctr">
            <a:normAutofit/>
          </a:bodyPr>
          <a:lstStyle/>
          <a:p>
            <a:pPr marL="0" indent="0">
              <a:buNone/>
            </a:pPr>
            <a:r>
              <a:rPr lang="de-DE" dirty="0"/>
              <a:t>Die Sharing Economy ist ein Wirtschaftsmodell, das auf der gemeinsamen Nutzung von Ressourcen, Gütern und Dienstleistungen basiert, häufig über Online-Plattformen. Im Rahmen dieses Modells können Einzelpersonen und Unternehmen ungenutzte oder nicht ausreichend genutzte Ressourcen anbieten und nutzen. Dazu kann das Mieten von Wohnungen, das Teilen von Mitfahrgelegenheiten, das Mieten von Werkzeugen oder das Anbieten von Dienstleistungen wie freiberuflicher Arbeit oder Tierbetreuung gehören.</a:t>
            </a:r>
            <a:endParaRPr lang="pl-PL" dirty="0"/>
          </a:p>
        </p:txBody>
      </p:sp>
      <p:sp>
        <p:nvSpPr>
          <p:cNvPr id="19" name="Date Placeholder 1"/>
          <p:cNvSpPr txBox="1">
            <a:spLocks noGrp="1" noRot="1" noChangeAspect="1" noMove="1" noResize="1" noEditPoints="1" noAdjustHandles="1" noChangeArrowheads="1" noChangeShapeType="1" noTextEdit="1"/>
          </p:cNvSpPr>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Kastenskelette"/>
          <p:cNvPicPr>
            <a:picLocks noChangeAspect="1"/>
          </p:cNvPicPr>
          <p:nvPr/>
        </p:nvPicPr>
        <p:blipFill rotWithShape="1">
          <a:blip r:embed="rId1">
            <a:alphaModFix amt="50000"/>
            <a:grayscl/>
          </a:blip>
          <a:srcRect t="8371" r="-1" b="7356"/>
          <a:stretch>
            <a:fillRect/>
          </a:stretch>
        </p:blipFill>
        <p:spPr>
          <a:xfrm>
            <a:off x="305" y="10"/>
            <a:ext cx="12191695" cy="6857990"/>
          </a:xfrm>
          <a:prstGeom prst="rect">
            <a:avLst/>
          </a:prstGeom>
        </p:spPr>
      </p:pic>
      <p:sp>
        <p:nvSpPr>
          <p:cNvPr id="11" name="Slide Number Placeholder 7"/>
          <p:cNvSpPr txBox="1">
            <a:spLocks noGrp="1" noRot="1" noChangeAspect="1" noMove="1" noResize="1" noEditPoints="1" noAdjustHandles="1" noChangeArrowheads="1" noChangeShapeType="1" noTextEdit="1"/>
          </p:cNvSpPr>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p:cNvSpPr txBox="1">
            <a:spLocks noGrp="1" noRot="1" noChangeAspect="1" noMove="1" noResize="1" noEditPoints="1" noAdjustHandles="1" noChangeArrowheads="1" noChangeShapeType="1" noTextEdit="1"/>
          </p:cNvSpPr>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p:cNvSpPr>
            <a:spLocks noGrp="1" noRot="1" noChangeAspect="1" noMove="1" noResize="1" noEditPoints="1" noAdjustHandles="1" noChangeArrowheads="1" noChangeShapeType="1" noTextEdit="1"/>
          </p:cNvSpPr>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ytuł 1"/>
          <p:cNvSpPr>
            <a:spLocks noGrp="1"/>
          </p:cNvSpPr>
          <p:nvPr>
            <p:ph type="title"/>
          </p:nvPr>
        </p:nvSpPr>
        <p:spPr>
          <a:xfrm>
            <a:off x="1130271" y="1193800"/>
            <a:ext cx="3193050" cy="4699000"/>
          </a:xfrm>
        </p:spPr>
        <p:txBody>
          <a:bodyPr anchor="ctr">
            <a:normAutofit/>
          </a:bodyPr>
          <a:lstStyle/>
          <a:p>
            <a:r>
              <a:rPr lang="pl-PL" sz="2200" b="1" err="1"/>
              <a:t>Hauptmerkmale</a:t>
            </a:r>
            <a:r>
              <a:rPr lang="pl-PL" sz="2200" b="1"/>
              <a:t> der </a:t>
            </a:r>
            <a:r>
              <a:rPr lang="pl-PL" sz="2200" b="1" err="1"/>
              <a:t>Sharing</a:t>
            </a:r>
            <a:r>
              <a:rPr lang="pl-PL" sz="2200" b="1"/>
              <a:t> </a:t>
            </a:r>
            <a:r>
              <a:rPr lang="pl-PL" sz="2200" b="1" err="1"/>
              <a:t>Economy</a:t>
            </a:r>
            <a:endParaRPr lang="pl-PL" sz="2200" b="1"/>
          </a:p>
        </p:txBody>
      </p:sp>
      <p:cxnSp>
        <p:nvCxnSpPr>
          <p:cNvPr id="17" name="Straight Connector 16"/>
          <p:cNvCxnSpPr>
            <a:cxnSpLocks noGrp="1" noRot="1" noChangeAspect="1" noMove="1" noResize="1" noEditPoints="1" noAdjustHandles="1" noChangeArrowheads="1" noChangeShapeType="1"/>
          </p:cNvCxnSpPr>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6636" y="1193800"/>
            <a:ext cx="6085091" cy="4699000"/>
          </a:xfrm>
        </p:spPr>
        <p:txBody>
          <a:bodyPr anchor="ctr">
            <a:normAutofit/>
          </a:bodyPr>
          <a:lstStyle/>
          <a:p>
            <a:pPr marL="514350" indent="-514350">
              <a:buFont typeface="+mj-lt"/>
              <a:buAutoNum type="arabicPeriod"/>
            </a:pPr>
            <a:r>
              <a:rPr lang="pl-PL" dirty="0" err="1"/>
              <a:t>Verfügbarkeit</a:t>
            </a:r>
            <a:r>
              <a:rPr lang="pl-PL" dirty="0"/>
              <a:t> </a:t>
            </a:r>
            <a:r>
              <a:rPr lang="pl-PL" dirty="0" err="1"/>
              <a:t>oder</a:t>
            </a:r>
            <a:r>
              <a:rPr lang="pl-PL" dirty="0"/>
              <a:t> </a:t>
            </a:r>
            <a:r>
              <a:rPr lang="pl-PL" dirty="0" err="1"/>
              <a:t>Besitz</a:t>
            </a:r>
            <a:endParaRPr lang="pl-PL" dirty="0"/>
          </a:p>
          <a:p>
            <a:pPr marL="514350" indent="-514350">
              <a:buFont typeface="+mj-lt"/>
              <a:buAutoNum type="arabicPeriod"/>
            </a:pPr>
            <a:r>
              <a:rPr lang="pl-PL" dirty="0" err="1"/>
              <a:t>Digitale</a:t>
            </a:r>
            <a:r>
              <a:rPr lang="pl-PL" dirty="0"/>
              <a:t> </a:t>
            </a:r>
            <a:r>
              <a:rPr lang="pl-PL" dirty="0" err="1"/>
              <a:t>Plattformen</a:t>
            </a:r>
            <a:endParaRPr lang="pl-PL" dirty="0"/>
          </a:p>
          <a:p>
            <a:pPr marL="514350" indent="-514350">
              <a:buFont typeface="+mj-lt"/>
              <a:buAutoNum type="arabicPeriod"/>
            </a:pPr>
            <a:r>
              <a:rPr lang="pl-PL" dirty="0" err="1"/>
              <a:t>Effizienter</a:t>
            </a:r>
            <a:r>
              <a:rPr lang="pl-PL" dirty="0"/>
              <a:t> </a:t>
            </a:r>
            <a:r>
              <a:rPr lang="pl-PL" dirty="0" err="1"/>
              <a:t>Einsatz</a:t>
            </a:r>
            <a:r>
              <a:rPr lang="pl-PL" dirty="0"/>
              <a:t> von </a:t>
            </a:r>
            <a:r>
              <a:rPr lang="pl-PL" dirty="0" err="1"/>
              <a:t>Ressourcen</a:t>
            </a:r>
            <a:endParaRPr lang="pl-PL" dirty="0"/>
          </a:p>
          <a:p>
            <a:pPr marL="514350" indent="-514350">
              <a:buFont typeface="+mj-lt"/>
              <a:buAutoNum type="arabicPeriod"/>
            </a:pPr>
            <a:r>
              <a:rPr lang="pl-PL" dirty="0" err="1"/>
              <a:t>Flexibilität</a:t>
            </a:r>
            <a:r>
              <a:rPr lang="pl-PL" dirty="0"/>
              <a:t> </a:t>
            </a:r>
            <a:r>
              <a:rPr lang="pl-PL" dirty="0" err="1"/>
              <a:t>und</a:t>
            </a:r>
            <a:r>
              <a:rPr lang="pl-PL" dirty="0"/>
              <a:t> </a:t>
            </a:r>
            <a:r>
              <a:rPr lang="pl-PL" dirty="0" err="1"/>
              <a:t>Verfügbarkeit</a:t>
            </a:r>
            <a:endParaRPr lang="pl-PL" dirty="0"/>
          </a:p>
          <a:p>
            <a:pPr marL="514350" indent="-514350">
              <a:buFont typeface="+mj-lt"/>
              <a:buAutoNum type="arabicPeriod"/>
            </a:pPr>
            <a:r>
              <a:rPr lang="pl-PL" dirty="0" err="1"/>
              <a:t>Gemeinschaft</a:t>
            </a:r>
            <a:r>
              <a:rPr lang="pl-PL" dirty="0"/>
              <a:t> </a:t>
            </a:r>
            <a:r>
              <a:rPr lang="pl-PL" dirty="0" err="1"/>
              <a:t>und</a:t>
            </a:r>
            <a:r>
              <a:rPr lang="pl-PL" dirty="0"/>
              <a:t> </a:t>
            </a:r>
            <a:r>
              <a:rPr lang="pl-PL" dirty="0" err="1"/>
              <a:t>Vertrauen</a:t>
            </a:r>
            <a:endParaRPr lang="pl-PL" dirty="0"/>
          </a:p>
        </p:txBody>
      </p:sp>
      <p:sp>
        <p:nvSpPr>
          <p:cNvPr id="19" name="Date Placeholder 1"/>
          <p:cNvSpPr txBox="1">
            <a:spLocks noGrp="1" noRot="1" noChangeAspect="1" noMove="1" noResize="1" noEditPoints="1" noAdjustHandles="1" noChangeArrowheads="1" noChangeShapeType="1" noTextEdit="1"/>
          </p:cNvSpPr>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p:cNvSpPr>
            <a:spLocks noGrp="1" noRot="1" noChangeAspect="1" noMove="1" noResize="1" noEditPoints="1" noAdjustHandles="1" noChangeArrowheads="1" noChangeShapeType="1" noTextEdit="1"/>
          </p:cNvSpPr>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973392" y="671782"/>
            <a:ext cx="10081461" cy="2100913"/>
          </a:xfrm>
        </p:spPr>
        <p:txBody>
          <a:bodyPr>
            <a:normAutofit/>
          </a:bodyPr>
          <a:lstStyle/>
          <a:p>
            <a:pPr algn="ctr"/>
            <a:r>
              <a:rPr lang="de-DE" sz="3600" b="1" dirty="0"/>
              <a:t>Beispiele für Unternehmen und Plattformen der Sharing Economy</a:t>
            </a:r>
            <a:endParaRPr lang="pl-PL" sz="3600" b="1" dirty="0"/>
          </a:p>
        </p:txBody>
      </p:sp>
      <p:cxnSp>
        <p:nvCxnSpPr>
          <p:cNvPr id="22" name="Straight Connector 10"/>
          <p:cNvCxnSpPr>
            <a:cxnSpLocks noGrp="1" noRot="1" noChangeAspect="1" noMove="1" noResize="1" noEditPoints="1" noAdjustHandles="1" noChangeArrowheads="1" noChangeShapeType="1"/>
          </p:cNvCxnSpPr>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12"/>
          <p:cNvSpPr>
            <a:spLocks noGrp="1" noRot="1" noChangeAspect="1" noMove="1" noResize="1" noEditPoints="1" noAdjustHandles="1" noChangeArrowheads="1" noChangeShapeType="1" noTextEdit="1"/>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Symbol zastępczy zawartości 2"/>
          <p:cNvGraphicFramePr>
            <a:graphicFrameLocks noGrp="1"/>
          </p:cNvGraphicFramePr>
          <p:nvPr>
            <p:ph idx="1"/>
          </p:nvPr>
        </p:nvGraphicFramePr>
        <p:xfrm>
          <a:off x="1450478" y="1853754"/>
          <a:ext cx="9604375" cy="37232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p:cNvSpPr>
            <a:spLocks noGrp="1" noRot="1" noChangeAspect="1" noMove="1" noResize="1" noEditPoints="1" noAdjustHandles="1" noChangeArrowheads="1" noChangeShapeType="1" noTextEdit="1"/>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ymbol zastępczy zawartości 2"/>
          <p:cNvSpPr>
            <a:spLocks noGrp="1"/>
          </p:cNvSpPr>
          <p:nvPr>
            <p:ph idx="1"/>
          </p:nvPr>
        </p:nvSpPr>
        <p:spPr>
          <a:xfrm>
            <a:off x="1451581" y="1022087"/>
            <a:ext cx="9925488" cy="4736759"/>
          </a:xfrm>
        </p:spPr>
        <p:txBody>
          <a:bodyPr>
            <a:normAutofit/>
          </a:bodyPr>
          <a:lstStyle/>
          <a:p>
            <a:pPr marL="0" indent="0">
              <a:buNone/>
            </a:pPr>
            <a:r>
              <a:rPr lang="de-DE" sz="4800" b="1" dirty="0"/>
              <a:t>Vorteile und Herausforderungen der Sharing Economy</a:t>
            </a:r>
            <a:endParaRPr lang="pl-PL" sz="4800" b="1" dirty="0"/>
          </a:p>
        </p:txBody>
      </p:sp>
      <p:pic>
        <p:nvPicPr>
          <p:cNvPr id="7" name="Graphic 6" descr="Upward trend"/>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904120" y="2698333"/>
            <a:ext cx="5281220" cy="2406913"/>
          </a:xfrm>
          <a:prstGeom prst="rect">
            <a:avLst/>
          </a:prstGeom>
        </p:spPr>
      </p:pic>
      <p:pic>
        <p:nvPicPr>
          <p:cNvPr id="16" name="Picture 15"/>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cxnSp>
        <p:nvCxnSpPr>
          <p:cNvPr id="18" name="Straight Connector 17"/>
          <p:cNvCxnSpPr>
            <a:cxnSpLocks noGrp="1" noRot="1" noChangeAspect="1" noMove="1" noResize="1" noEditPoints="1" noAdjustHandles="1" noChangeArrowheads="1" noChangeShapeType="1"/>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de-DE" altLang="pl-PL" sz="5400" b="1" i="0" u="none" strike="noStrike" cap="none" normalizeH="0" baseline="0" dirty="0">
                <a:ln>
                  <a:noFill/>
                </a:ln>
                <a:solidFill>
                  <a:schemeClr val="tx1"/>
                </a:solidFill>
                <a:effectLst/>
                <a:latin typeface="Arial" panose="020B0604020202020204" pitchFamily="34" charset="0"/>
              </a:rPr>
              <a:t>Vorteile</a:t>
            </a:r>
            <a:endParaRPr kumimoji="0" lang="de-DE" altLang="pl-PL" sz="5400" b="1" i="0" u="none" strike="noStrike" cap="none" normalizeH="0" baseline="0" dirty="0">
              <a:ln>
                <a:noFill/>
              </a:ln>
              <a:solidFill>
                <a:schemeClr val="tx1"/>
              </a:solidFill>
              <a:effectLst/>
              <a:latin typeface="Arial" panose="020B0604020202020204" pitchFamily="34" charset="0"/>
            </a:endParaRPr>
          </a:p>
        </p:txBody>
      </p:sp>
      <p:sp>
        <p:nvSpPr>
          <p:cNvPr id="3" name="Symbol zastępczy zawartości 2"/>
          <p:cNvSpPr>
            <a:spLocks noGrp="1"/>
          </p:cNvSpPr>
          <p:nvPr>
            <p:ph idx="4294967295"/>
          </p:nvPr>
        </p:nvSpPr>
        <p:spPr>
          <a:xfrm>
            <a:off x="1194619" y="2035175"/>
            <a:ext cx="10515600" cy="3684588"/>
          </a:xfrm>
        </p:spPr>
        <p:txBody>
          <a:bodyPr/>
          <a:lstStyle/>
          <a:p>
            <a:pPr marL="457200" indent="-457200">
              <a:buFont typeface="+mj-lt"/>
              <a:buAutoNum type="arabicPeriod"/>
            </a:pPr>
            <a:r>
              <a:rPr lang="pl-PL" dirty="0" err="1"/>
              <a:t>Kosteneffizienz</a:t>
            </a:r>
            <a:endParaRPr lang="pl-PL" dirty="0"/>
          </a:p>
          <a:p>
            <a:pPr marL="457200" indent="-457200">
              <a:buFont typeface="+mj-lt"/>
              <a:buAutoNum type="arabicPeriod"/>
            </a:pPr>
            <a:r>
              <a:rPr lang="pl-PL" dirty="0" err="1"/>
              <a:t>Nachhaltige</a:t>
            </a:r>
            <a:r>
              <a:rPr lang="pl-PL" dirty="0"/>
              <a:t> </a:t>
            </a:r>
            <a:r>
              <a:rPr lang="pl-PL" dirty="0" err="1"/>
              <a:t>Entwicklung</a:t>
            </a:r>
            <a:endParaRPr lang="pl-PL" dirty="0"/>
          </a:p>
          <a:p>
            <a:pPr marL="457200" indent="-457200">
              <a:buFont typeface="+mj-lt"/>
              <a:buAutoNum type="arabicPeriod"/>
            </a:pPr>
            <a:r>
              <a:rPr lang="pl-PL" dirty="0" err="1"/>
              <a:t>Neue</a:t>
            </a:r>
            <a:r>
              <a:rPr lang="pl-PL" dirty="0"/>
              <a:t> </a:t>
            </a:r>
            <a:r>
              <a:rPr lang="pl-PL" dirty="0" err="1"/>
              <a:t>Einkommensmöglichkeiten</a:t>
            </a:r>
            <a:endParaRPr lang="pl-PL" dirty="0"/>
          </a:p>
          <a:p>
            <a:pPr marL="457200" indent="-457200">
              <a:buFont typeface="+mj-lt"/>
              <a:buAutoNum type="arabicPeriod"/>
            </a:pP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Zahlenschloss auf Computer-Hauptplatine"/>
          <p:cNvPicPr>
            <a:picLocks noChangeAspect="1"/>
          </p:cNvPicPr>
          <p:nvPr/>
        </p:nvPicPr>
        <p:blipFill rotWithShape="1">
          <a:blip r:embed="rId1"/>
          <a:srcRect t="365" r="9090" b="23024"/>
          <a:stretch>
            <a:fillRect/>
          </a:stretch>
        </p:blipFill>
        <p:spPr>
          <a:xfrm>
            <a:off x="305" y="10"/>
            <a:ext cx="12191695" cy="6857990"/>
          </a:xfrm>
          <a:prstGeom prst="rect">
            <a:avLst/>
          </a:prstGeom>
        </p:spPr>
      </p:pic>
      <p:sp>
        <p:nvSpPr>
          <p:cNvPr id="24" name="Rectangle 23"/>
          <p:cNvSpPr>
            <a:spLocks noGrp="1" noRot="1" noChangeAspect="1" noMove="1" noResize="1" noEditPoints="1" noAdjustHandles="1" noChangeArrowheads="1" noChangeShapeType="1" noTextEdit="1"/>
          </p:cNvSpPr>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04017" y="804520"/>
            <a:ext cx="6815731" cy="1049235"/>
          </a:xfrm>
        </p:spPr>
        <p:txBody>
          <a:bodyPr>
            <a:normAutofit/>
          </a:bodyPr>
          <a:lstStyle/>
          <a:p>
            <a:r>
              <a:rPr lang="pl-PL" b="1" dirty="0" err="1">
                <a:solidFill>
                  <a:srgbClr val="FFFFFE"/>
                </a:solidFill>
              </a:rPr>
              <a:t>Herausforderungen</a:t>
            </a:r>
            <a:endParaRPr lang="pl-PL" b="1" dirty="0">
              <a:solidFill>
                <a:srgbClr val="FFFFFE"/>
              </a:solidFill>
            </a:endParaRPr>
          </a:p>
        </p:txBody>
      </p:sp>
      <p:cxnSp>
        <p:nvCxnSpPr>
          <p:cNvPr id="26" name="Straight Connector 25"/>
          <p:cNvCxnSpPr>
            <a:cxnSpLocks noGrp="1" noRot="1" noChangeAspect="1" noMove="1" noResize="1" noEditPoints="1" noAdjustHandles="1" noChangeArrowheads="1" noChangeShapeType="1"/>
          </p:cNvCxnSpPr>
          <p:nvPr/>
        </p:nvCxnSpPr>
        <p:spPr>
          <a:xfrm>
            <a:off x="1306385" y="1847088"/>
            <a:ext cx="68133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Symbol zastępczy zawartości 2"/>
          <p:cNvSpPr>
            <a:spLocks noGrp="1"/>
          </p:cNvSpPr>
          <p:nvPr>
            <p:ph idx="1"/>
          </p:nvPr>
        </p:nvSpPr>
        <p:spPr>
          <a:xfrm>
            <a:off x="1304017" y="2015733"/>
            <a:ext cx="6815731" cy="4021267"/>
          </a:xfrm>
        </p:spPr>
        <p:txBody>
          <a:bodyPr>
            <a:normAutofit/>
          </a:bodyPr>
          <a:lstStyle/>
          <a:p>
            <a:endParaRPr lang="pl-PL" dirty="0">
              <a:solidFill>
                <a:srgbClr val="FFFFFE"/>
              </a:solidFill>
            </a:endParaRPr>
          </a:p>
          <a:p>
            <a:pPr marL="514350" indent="-514350">
              <a:buFont typeface="+mj-lt"/>
              <a:buAutoNum type="arabicPeriod"/>
            </a:pPr>
            <a:r>
              <a:rPr lang="pl-PL" dirty="0" err="1">
                <a:solidFill>
                  <a:srgbClr val="FFFFFE"/>
                </a:solidFill>
              </a:rPr>
              <a:t>Gesetzliche</a:t>
            </a:r>
            <a:r>
              <a:rPr lang="pl-PL" dirty="0">
                <a:solidFill>
                  <a:srgbClr val="FFFFFE"/>
                </a:solidFill>
              </a:rPr>
              <a:t> </a:t>
            </a:r>
            <a:r>
              <a:rPr lang="pl-PL" dirty="0" err="1">
                <a:solidFill>
                  <a:srgbClr val="FFFFFE"/>
                </a:solidFill>
              </a:rPr>
              <a:t>Regelungen</a:t>
            </a:r>
            <a:endParaRPr lang="pl-PL" dirty="0">
              <a:solidFill>
                <a:srgbClr val="FFFFFE"/>
              </a:solidFill>
            </a:endParaRPr>
          </a:p>
          <a:p>
            <a:pPr marL="514350" indent="-514350">
              <a:buFont typeface="+mj-lt"/>
              <a:buAutoNum type="arabicPeriod"/>
            </a:pPr>
            <a:r>
              <a:rPr lang="pl-PL" dirty="0" err="1">
                <a:solidFill>
                  <a:srgbClr val="FFFFFE"/>
                </a:solidFill>
              </a:rPr>
              <a:t>Sicherheit</a:t>
            </a:r>
            <a:r>
              <a:rPr lang="pl-PL" dirty="0">
                <a:solidFill>
                  <a:srgbClr val="FFFFFE"/>
                </a:solidFill>
              </a:rPr>
              <a:t> </a:t>
            </a:r>
            <a:r>
              <a:rPr lang="pl-PL" dirty="0" err="1">
                <a:solidFill>
                  <a:srgbClr val="FFFFFE"/>
                </a:solidFill>
              </a:rPr>
              <a:t>und</a:t>
            </a:r>
            <a:r>
              <a:rPr lang="pl-PL" dirty="0">
                <a:solidFill>
                  <a:srgbClr val="FFFFFE"/>
                </a:solidFill>
              </a:rPr>
              <a:t> </a:t>
            </a:r>
            <a:r>
              <a:rPr lang="pl-PL" dirty="0" err="1">
                <a:solidFill>
                  <a:srgbClr val="FFFFFE"/>
                </a:solidFill>
              </a:rPr>
              <a:t>Privatsphäre</a:t>
            </a:r>
            <a:endParaRPr lang="pl-PL" dirty="0">
              <a:solidFill>
                <a:srgbClr val="FFFFFE"/>
              </a:solidFill>
            </a:endParaRPr>
          </a:p>
          <a:p>
            <a:pPr marL="514350" indent="-514350">
              <a:buFont typeface="+mj-lt"/>
              <a:buAutoNum type="arabicPeriod"/>
            </a:pPr>
            <a:r>
              <a:rPr lang="pl-PL" dirty="0" err="1">
                <a:solidFill>
                  <a:srgbClr val="FFFFFE"/>
                </a:solidFill>
              </a:rPr>
              <a:t>Arbeitsbedingungen</a:t>
            </a:r>
            <a:endParaRPr lang="pl-PL" dirty="0">
              <a:solidFill>
                <a:srgbClr val="FFFFF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Weiße Glühbirnen mit einer gelben, die hervorsteht"/>
          <p:cNvPicPr>
            <a:picLocks noChangeAspect="1"/>
          </p:cNvPicPr>
          <p:nvPr/>
        </p:nvPicPr>
        <p:blipFill rotWithShape="1">
          <a:blip r:embed="rId1"/>
          <a:srcRect r="9090" b="23389"/>
          <a:stretch>
            <a:fillRect/>
          </a:stretch>
        </p:blipFill>
        <p:spPr>
          <a:xfrm>
            <a:off x="305" y="10"/>
            <a:ext cx="12191695" cy="6857990"/>
          </a:xfrm>
          <a:prstGeom prst="rect">
            <a:avLst/>
          </a:prstGeom>
        </p:spPr>
      </p:pic>
      <p:sp>
        <p:nvSpPr>
          <p:cNvPr id="24" name="Rectangle 23"/>
          <p:cNvSpPr>
            <a:spLocks noGrp="1" noRot="1" noChangeAspect="1" noMove="1" noResize="1" noEditPoints="1" noAdjustHandles="1" noChangeArrowheads="1" noChangeShapeType="1" noTextEdit="1"/>
          </p:cNvSpPr>
          <p:nvPr/>
        </p:nvSpPr>
        <p:spPr>
          <a:xfrm>
            <a:off x="561972" y="80439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04017" y="804520"/>
            <a:ext cx="6815731" cy="1049235"/>
          </a:xfrm>
        </p:spPr>
        <p:txBody>
          <a:bodyPr>
            <a:normAutofit/>
          </a:bodyPr>
          <a:lstStyle/>
          <a:p>
            <a:br>
              <a:rPr lang="pl-PL">
                <a:solidFill>
                  <a:srgbClr val="FFFFFE"/>
                </a:solidFill>
              </a:rPr>
            </a:br>
            <a:r>
              <a:rPr lang="pl-PL" b="1">
                <a:solidFill>
                  <a:srgbClr val="FFFFFE"/>
                </a:solidFill>
              </a:rPr>
              <a:t>Zusammenfassung</a:t>
            </a:r>
            <a:endParaRPr lang="pl-PL" b="1">
              <a:solidFill>
                <a:srgbClr val="FFFFFE"/>
              </a:solidFill>
            </a:endParaRPr>
          </a:p>
        </p:txBody>
      </p:sp>
      <p:cxnSp>
        <p:nvCxnSpPr>
          <p:cNvPr id="26" name="Straight Connector 25"/>
          <p:cNvCxnSpPr>
            <a:cxnSpLocks noGrp="1" noRot="1" noChangeAspect="1" noMove="1" noResize="1" noEditPoints="1" noAdjustHandles="1" noChangeArrowheads="1" noChangeShapeType="1"/>
          </p:cNvCxnSpPr>
          <p:nvPr/>
        </p:nvCxnSpPr>
        <p:spPr>
          <a:xfrm>
            <a:off x="1306385" y="1847088"/>
            <a:ext cx="6813363" cy="0"/>
          </a:xfrm>
          <a:prstGeom prst="line">
            <a:avLst/>
          </a:prstGeom>
          <a:ln w="31750">
            <a:solidFill>
              <a:srgbClr val="C4BF09"/>
            </a:solidFill>
          </a:ln>
        </p:spPr>
        <p:style>
          <a:lnRef idx="3">
            <a:schemeClr val="accent1"/>
          </a:lnRef>
          <a:fillRef idx="0">
            <a:schemeClr val="accent1"/>
          </a:fillRef>
          <a:effectRef idx="2">
            <a:schemeClr val="accent1"/>
          </a:effectRef>
          <a:fontRef idx="minor">
            <a:schemeClr val="tx1"/>
          </a:fontRef>
        </p:style>
      </p:cxnSp>
      <p:sp>
        <p:nvSpPr>
          <p:cNvPr id="3" name="Symbol zastępczy zawartości 2"/>
          <p:cNvSpPr>
            <a:spLocks noGrp="1"/>
          </p:cNvSpPr>
          <p:nvPr>
            <p:ph idx="1"/>
          </p:nvPr>
        </p:nvSpPr>
        <p:spPr>
          <a:xfrm>
            <a:off x="1304017" y="2015733"/>
            <a:ext cx="6815731" cy="4021267"/>
          </a:xfrm>
        </p:spPr>
        <p:txBody>
          <a:bodyPr>
            <a:normAutofit/>
          </a:bodyPr>
          <a:lstStyle/>
          <a:p>
            <a:pPr marL="0" indent="0">
              <a:buClr>
                <a:srgbClr val="C4BF09"/>
              </a:buClr>
              <a:buNone/>
            </a:pPr>
            <a:r>
              <a:rPr lang="de-DE" dirty="0">
                <a:solidFill>
                  <a:srgbClr val="FFFFFE"/>
                </a:solidFill>
              </a:rPr>
              <a:t>Die Sharing Economy ist ein sich dynamisch entwickelnder Sektor, der die Art und Weise, wie Menschen Ressourcen und Dienstleistungen nutzen, verändert, neue Möglichkeiten eröffnet, aber auch neue Herausforderungen für die Gesellschaft und Vorschriften mit sich bringt.</a:t>
            </a:r>
            <a:endParaRPr lang="pl-PL" dirty="0">
              <a:solidFill>
                <a:srgbClr val="FFFFFE"/>
              </a:solidFill>
            </a:endParaRPr>
          </a:p>
        </p:txBody>
      </p:sp>
    </p:spTree>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0" ma:contentTypeDescription="Utwórz nowy dokument." ma:contentTypeScope="" ma:versionID="7aa420296c62fc4a5c825d6dc546994f">
  <xsd:schema xmlns:xsd="http://www.w3.org/2001/XMLSchema" xmlns:xs="http://www.w3.org/2001/XMLSchema" xmlns:p="http://schemas.microsoft.com/office/2006/metadata/properties" targetNamespace="http://schemas.microsoft.com/office/2006/metadata/properties" ma:root="true" ma:fieldsID="1bfd4dfa73aff86833de96de8900c00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D1A6C-29E8-4A96-A5BB-787D104ACF79}"/>
</file>

<file path=customXml/itemProps2.xml><?xml version="1.0" encoding="utf-8"?>
<ds:datastoreItem xmlns:ds="http://schemas.openxmlformats.org/officeDocument/2006/customXml" ds:itemID="{B4094D76-2B2F-408E-BE11-5F06DFB36EFE}"/>
</file>

<file path=customXml/itemProps3.xml><?xml version="1.0" encoding="utf-8"?>
<ds:datastoreItem xmlns:ds="http://schemas.openxmlformats.org/officeDocument/2006/customXml" ds:itemID="{44A0DECD-1679-4C36-94BE-3137A31B1E46}"/>
</file>

<file path=docProps/app.xml><?xml version="1.0" encoding="utf-8"?>
<Properties xmlns="http://schemas.openxmlformats.org/officeDocument/2006/extended-properties" xmlns:vt="http://schemas.openxmlformats.org/officeDocument/2006/docPropsVTypes">
  <Template>Gallery</Template>
  <TotalTime>0</TotalTime>
  <Words>2371</Words>
  <Application>WPS Presentation</Application>
  <PresentationFormat>Panoramiczny</PresentationFormat>
  <Paragraphs>75</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SimSun</vt:lpstr>
      <vt:lpstr>Wingdings</vt:lpstr>
      <vt:lpstr>Gill Sans MT</vt:lpstr>
      <vt:lpstr>Microsoft YaHei</vt:lpstr>
      <vt:lpstr>Arial Unicode MS</vt:lpstr>
      <vt:lpstr>Calibri</vt:lpstr>
      <vt:lpstr>Galeria</vt:lpstr>
      <vt:lpstr> SHARING EKONOMY BEI UNTERNEHMENSDIENSTLEISTUNG</vt:lpstr>
      <vt:lpstr>Präsentationsplan</vt:lpstr>
      <vt:lpstr>Definition</vt:lpstr>
      <vt:lpstr>Hauptmerkmale der Sharing Economy</vt:lpstr>
      <vt:lpstr>Beispiele für Unternehmen und Plattformen der Sharing Economy</vt:lpstr>
      <vt:lpstr>PowerPoint 演示文稿</vt:lpstr>
      <vt:lpstr>Vorteile</vt:lpstr>
      <vt:lpstr>Herausforderungen</vt:lpstr>
      <vt:lpstr> Zusammenfassung</vt:lpstr>
      <vt:lpstr>Glossar</vt:lpstr>
      <vt:lpstr>Quellen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Dominika Mazur</dc:creator>
  <cp:lastModifiedBy>Oem</cp:lastModifiedBy>
  <cp:revision>5</cp:revision>
  <dcterms:created xsi:type="dcterms:W3CDTF">2024-06-05T13:51:00Z</dcterms:created>
  <dcterms:modified xsi:type="dcterms:W3CDTF">2024-06-13T07:34:04Z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295BD73E177B4CDEACDB77B26AE85353_12</vt:lpwstr>
  </property>
  <property fmtid="{D5CDD505-2E9C-101B-9397-08002B2CF9AE}" pid="3" name="KSOProductBuildVer">
    <vt:lpwstr>1045-12.2.0.17119</vt:lpwstr>
  </property>
  <property fmtid="{D5CDD505-2E9C-101B-9397-08002B2CF9AE}" pid="4" name="ContentTypeId">
    <vt:lpwstr>0x0101000F032860FE59B94DB7E8C59EF37275DE</vt:lpwstr>
  </property>
</Properties>
</file>