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2" r:id="rId7"/>
    <p:sldId id="257" r:id="rId8"/>
    <p:sldId id="259" r:id="rId9"/>
    <p:sldId id="264" r:id="rId10"/>
    <p:sldId id="265" r:id="rId11"/>
    <p:sldId id="266" r:id="rId12"/>
    <p:sldId id="267" r:id="rId13"/>
    <p:sldId id="269" r:id="rId14"/>
    <p:sldId id="26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7" Type="http://schemas.openxmlformats.org/officeDocument/2006/relationships/viewProps" Target="viewProps.xml"/><Relationship Id="rId12" Type="http://schemas.openxmlformats.org/officeDocument/2006/relationships/slide" Target="slides/slide10.xml"/><Relationship Id="rId2" Type="http://schemas.openxmlformats.org/officeDocument/2006/relationships/theme" Target="theme/theme1.xml"/><Relationship Id="rId16" Type="http://schemas.openxmlformats.org/officeDocument/2006/relationships/presProps" Target="presProps.xml"/><Relationship Id="rId20" Type="http://schemas.openxmlformats.org/officeDocument/2006/relationships/customXml" Target="../customXml/item2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/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-1" fmla="*/ 11328900 w 12192000"/>
              <a:gd name="connsiteY0-2" fmla="*/ 0 h 6858000"/>
              <a:gd name="connsiteX1-3" fmla="*/ 12192000 w 12192000"/>
              <a:gd name="connsiteY1-4" fmla="*/ 0 h 6858000"/>
              <a:gd name="connsiteX2-5" fmla="*/ 12192000 w 12192000"/>
              <a:gd name="connsiteY2-6" fmla="*/ 6858000 h 6858000"/>
              <a:gd name="connsiteX3-7" fmla="*/ 5318308 w 12192000"/>
              <a:gd name="connsiteY3-8" fmla="*/ 6858000 h 6858000"/>
              <a:gd name="connsiteX4-9" fmla="*/ 11328897 w 12192000"/>
              <a:gd name="connsiteY4-10" fmla="*/ 4 h 6858000"/>
              <a:gd name="connsiteX5-11" fmla="*/ 11328898 w 12192000"/>
              <a:gd name="connsiteY5-12" fmla="*/ 2 h 6858000"/>
              <a:gd name="connsiteX6-13" fmla="*/ 11328900 w 12192000"/>
              <a:gd name="connsiteY6-14" fmla="*/ 0 h 6858000"/>
              <a:gd name="connsiteX7-15" fmla="*/ 0 w 12192000"/>
              <a:gd name="connsiteY7-16" fmla="*/ 6858000 h 6858000"/>
              <a:gd name="connsiteX8-17" fmla="*/ 6700 w 12192000"/>
              <a:gd name="connsiteY8-18" fmla="*/ 0 h 6858000"/>
              <a:gd name="connsiteX9-19" fmla="*/ 6700 w 12192000"/>
              <a:gd name="connsiteY9-20" fmla="*/ 6858000 h 6858000"/>
              <a:gd name="connsiteX10" fmla="*/ 0 w 12192000"/>
              <a:gd name="connsiteY10" fmla="*/ 6858000 h 6858000"/>
              <a:gd name="connsiteX0-21" fmla="*/ 11322200 w 12185300"/>
              <a:gd name="connsiteY0-22" fmla="*/ 0 h 6858000"/>
              <a:gd name="connsiteX1-23" fmla="*/ 12185300 w 12185300"/>
              <a:gd name="connsiteY1-24" fmla="*/ 0 h 6858000"/>
              <a:gd name="connsiteX2-25" fmla="*/ 12185300 w 12185300"/>
              <a:gd name="connsiteY2-26" fmla="*/ 6858000 h 6858000"/>
              <a:gd name="connsiteX3-27" fmla="*/ 5311608 w 12185300"/>
              <a:gd name="connsiteY3-28" fmla="*/ 6858000 h 6858000"/>
              <a:gd name="connsiteX4-29" fmla="*/ 11322197 w 12185300"/>
              <a:gd name="connsiteY4-30" fmla="*/ 4 h 6858000"/>
              <a:gd name="connsiteX5-31" fmla="*/ 11322198 w 12185300"/>
              <a:gd name="connsiteY5-32" fmla="*/ 2 h 6858000"/>
              <a:gd name="connsiteX6-33" fmla="*/ 11322200 w 12185300"/>
              <a:gd name="connsiteY6-34" fmla="*/ 0 h 6858000"/>
              <a:gd name="connsiteX7-35" fmla="*/ 0 w 12185300"/>
              <a:gd name="connsiteY7-36" fmla="*/ 6858000 h 6858000"/>
              <a:gd name="connsiteX8-37" fmla="*/ 0 w 12185300"/>
              <a:gd name="connsiteY8-38" fmla="*/ 0 h 6858000"/>
              <a:gd name="connsiteX9-39" fmla="*/ 0 w 12185300"/>
              <a:gd name="connsiteY9-40" fmla="*/ 6858000 h 6858000"/>
              <a:gd name="connsiteX0-41" fmla="*/ 6010592 w 6873692"/>
              <a:gd name="connsiteY0-42" fmla="*/ 0 h 6858000"/>
              <a:gd name="connsiteX1-43" fmla="*/ 6873692 w 6873692"/>
              <a:gd name="connsiteY1-44" fmla="*/ 0 h 6858000"/>
              <a:gd name="connsiteX2-45" fmla="*/ 6873692 w 6873692"/>
              <a:gd name="connsiteY2-46" fmla="*/ 6858000 h 6858000"/>
              <a:gd name="connsiteX3-47" fmla="*/ 0 w 6873692"/>
              <a:gd name="connsiteY3-48" fmla="*/ 6858000 h 6858000"/>
              <a:gd name="connsiteX4-49" fmla="*/ 6010589 w 6873692"/>
              <a:gd name="connsiteY4-50" fmla="*/ 4 h 6858000"/>
              <a:gd name="connsiteX5-51" fmla="*/ 6010590 w 6873692"/>
              <a:gd name="connsiteY5-52" fmla="*/ 2 h 6858000"/>
              <a:gd name="connsiteX6-53" fmla="*/ 6010592 w 6873692"/>
              <a:gd name="connsiteY6-5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academics.de/ratgeber/wirtschaftswissenschaften-berufe" TargetMode="External"/><Relationship Id="rId1" Type="http://schemas.openxmlformats.org/officeDocument/2006/relationships/hyperlink" Target="https://www.absolventa.de/jobs/channel/bankwesen/thema/beru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4994" y="2189026"/>
            <a:ext cx="7418345" cy="224789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Die Arbeit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 der Wirtschaftsbranche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3100" y="4147342"/>
            <a:ext cx="2679356" cy="1465118"/>
          </a:xfrm>
        </p:spPr>
        <p:txBody>
          <a:bodyPr anchor="b">
            <a:norm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Arbeiten in einem internationalen Umfeld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Eine Murmel mit Braun- und Wassertönen"/>
          <p:cNvPicPr>
            <a:picLocks noChangeAspect="1"/>
          </p:cNvPicPr>
          <p:nvPr/>
        </p:nvPicPr>
        <p:blipFill rotWithShape="1">
          <a:blip r:embed="rId1"/>
          <a:srcRect l="11864" r="16973" b="1"/>
          <a:stretch>
            <a:fillRect/>
          </a:stretch>
        </p:blipFill>
        <p:spPr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pic>
        <p:nvPicPr>
          <p:cNvPr id="1026" name="Picture 2" descr="Uniwersytet Rzeszow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860" y="4920698"/>
            <a:ext cx="1810277" cy="18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050166" y="4147342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Miriam Strzępka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 albumu: 130302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656" y="1894183"/>
            <a:ext cx="4556935" cy="3127637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" y="-371281"/>
            <a:ext cx="12192000" cy="2194562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400" dirty="0"/>
              <a:t>	</a:t>
            </a:r>
            <a:br>
              <a:rPr lang="de-DE" sz="3400" dirty="0"/>
            </a:br>
            <a:endParaRPr lang="de-DE" sz="3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35318" y="2064337"/>
            <a:ext cx="5056682" cy="458792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Heutzutage kann fast jeder englisch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Jede weitere Sprache wertet deinen Lebenslauf auf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Bessere Chancen, um in einem international-agierenden Unternehmen eingestellt zu werden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Konkurrenzvorteil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Zeigt Engagement und Ehrgeiz 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Bezug auf neue Herausforderungen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Leichtigkeit mit Handelspartnern aus dem Ausland zu kommunizieren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72539" y="210016"/>
            <a:ext cx="91414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Warum der Erwerb von Fremdsprachen für </a:t>
            </a:r>
            <a:b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dich vorteilhaft sein kann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880" y="202375"/>
            <a:ext cx="9905999" cy="1360898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Beispiele von Stellenanzeigen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8" y="1563273"/>
            <a:ext cx="6081742" cy="5045594"/>
          </a:xfrm>
        </p:spPr>
      </p:pic>
      <p:pic>
        <p:nvPicPr>
          <p:cNvPr id="11" name="Grafik 10" descr="Ein Bild, das Text, Schrift, Screenshot, Logo enthält.&#10;&#10;Automatisch generierte Beschreibu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65" y="1563273"/>
            <a:ext cx="5822414" cy="953389"/>
          </a:xfrm>
          <a:prstGeom prst="rect">
            <a:avLst/>
          </a:prstGeom>
        </p:spPr>
      </p:pic>
      <p:pic>
        <p:nvPicPr>
          <p:cNvPr id="13" name="Grafik 12" descr="Ein Bild, das Text, Schrift, Screenshot, Electric Blue (Farbe) enthält.&#10;&#10;Automatisch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85" y="2980441"/>
            <a:ext cx="5822415" cy="11983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64" y="4642597"/>
            <a:ext cx="5791236" cy="19681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28" y="99212"/>
            <a:ext cx="9905999" cy="1360898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örterbuch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234" y="1097280"/>
            <a:ext cx="5519225" cy="5317588"/>
          </a:xfrm>
        </p:spPr>
        <p:txBody>
          <a:bodyPr>
            <a:normAutofit fontScale="92500" lnSpcReduction="20000"/>
          </a:bodyPr>
          <a:lstStyle/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 Umfeld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de-DE" sz="1800" i="0" u="none" strike="noStrike" kern="1200" spc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otoczenie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 Personalwesen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de-DE" sz="1800" i="0" u="none" strike="noStrike" kern="1200" spc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asoby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i="0" u="none" strike="noStrike" kern="1200" spc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ludzkie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800" i="0" u="none" strike="noStrike" kern="1200" spc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ł HR)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 Unternehmensf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hrung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zarządzanie przedsiębiorstwem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 Vertrieb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(dział) zbytu/sprzedaży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Arbeitsm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glichkeit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żliwość pracy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innere Revision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wewnętrzny audyt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1800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Steuerangelegenheiten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sprawy podatkowe</a:t>
            </a:r>
            <a:endParaRPr lang="pl-PL" sz="1800" i="0" u="none" strike="noStrike" kern="1200" spc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Suchmaschinenoptimierung</a:t>
            </a:r>
            <a:r>
              <a:rPr lang="pl-PL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optymalizacja wyszukiwarki (internetowej)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praktische Erfahrung sammeln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zbierać praktyczne dośwaidczenie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insch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ätzen –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ocenić</a:t>
            </a:r>
            <a:endParaRPr lang="pl-PL" sz="1800" i="0" u="none" strike="noStrike" kern="1200" spc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 Aufgabenbereich – zakres obowiązków</a:t>
            </a:r>
            <a:endParaRPr lang="pl-PL" sz="1800" i="0" u="none" strike="noStrike" kern="1200" spc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Vollzeit</a:t>
            </a:r>
            <a:r>
              <a:rPr lang="de-DE" sz="1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tätigkeit</a:t>
            </a:r>
            <a:r>
              <a:rPr lang="de-DE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sz="1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praca</a:t>
            </a:r>
            <a:r>
              <a:rPr lang="de-DE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de-DE" sz="1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pl-PL" sz="1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łnym etacie</a:t>
            </a:r>
            <a:endParaRPr lang="pl-PL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Bearbeitung – obróbka, przetwarzanie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 Austausch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wymiana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Anwendung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800" b="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zastosowanie</a:t>
            </a:r>
            <a:endParaRPr lang="pl-PL" sz="1800" b="0" i="0" u="none" strike="noStrike" kern="1200" spc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0"/>
              </a:spcBef>
            </a:pPr>
            <a:r>
              <a:rPr lang="pl-PL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Sprachkenntnisse – znajomość, sprawność językowa/ umiejętności językowe</a:t>
            </a:r>
            <a:endParaRPr lang="de-DE" sz="1800" b="0" i="0" u="none" strike="noStrike" kern="1200" spc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208543" y="1097280"/>
            <a:ext cx="57421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Arbeitsalltag – </a:t>
            </a:r>
            <a:r>
              <a:rPr lang="de-D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</a:t>
            </a:r>
            <a:r>
              <a:rPr lang="pl-P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ień pracy</a:t>
            </a:r>
            <a:endParaRPr lang="pl-P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Umsetzung – wdrożenie, implementacja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verderbliche Produkte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Nietrwałe produkty/ szybko psujące się produkty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Erfahrung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doświadczenie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Herausforderung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wyzwanie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 Ehrgeiz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ambicja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eingestellt werden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zostać zatrudnionym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international-agierendes Unternehmen</a:t>
            </a:r>
            <a:r>
              <a:rPr lang="de-D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firma działająca na arenie międzynarodowej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eutzutage – </a:t>
            </a:r>
            <a:r>
              <a:rPr lang="de-DE" sz="1800" i="0" u="none" strike="noStrike" kern="1200" spc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dzisiaj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 </a:t>
            </a:r>
            <a:r>
              <a:rPr lang="de-DE" sz="1800" i="0" u="none" strike="noStrike" kern="1200" spc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dzisiejszych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i="0" u="none" strike="noStrike" kern="1200" spc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czasach</a:t>
            </a:r>
            <a:endParaRPr lang="de-DE" sz="1800" i="0" u="none" strike="noStrike" kern="1200" spc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 Lebenslauf aufwerten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wzbogacić CV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 Erwerb von Fremdsprachen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nabycie języków obcych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orteilhaft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koryzstne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Leichtigkeit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łatwość</a:t>
            </a:r>
            <a:endParaRPr lang="de-DE" sz="18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 Stellenanzeige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1800" i="0" u="none" strike="noStrike" kern="1200" spc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ogłoszenie o pracę</a:t>
            </a:r>
            <a:endParaRPr lang="pl-PL" sz="1800" i="0" u="none" strike="noStrike" kern="1200" spc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Konkurrenzvorteil – korzyść, przewaga wobec konkurencji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Quellen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hlinkClick r:id="rId1"/>
              </a:rPr>
              <a:t>https://www.absolventa.de/jobs/channel/bankwesen/thema/beruf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https://www.academics.de/ratgeber/wirtschaftswissenschaften-berufe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LinkedIn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99" y="596373"/>
            <a:ext cx="9905999" cy="1360898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Inhaltsverzeichnis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8798" y="1957271"/>
            <a:ext cx="10434402" cy="418869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Teilbereiche der Arbeit in der Wirtschaft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Arbeitsmöglichkeiten nach einem Wirtschaftsstudium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Begriffserklärung: Was bedeutet Export?/ Was bedeutet Handel?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Meine Beispiele: 1. Arbeit im Handel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Meine Beispiele: 2. Arbeit im Export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Was hat mir diese Erfahrung gebracht?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Warum der Erwerb von Fremdsprachen für dich vorteilhaft sein kann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Beispiele von Stellenanzeigen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Quellen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-1" fmla="*/ 6311486 w 9403920"/>
              <a:gd name="connsiteY0-2" fmla="*/ 0 h 6858000"/>
              <a:gd name="connsiteX1-3" fmla="*/ 8540820 w 9403920"/>
              <a:gd name="connsiteY1-4" fmla="*/ 0 h 6858000"/>
              <a:gd name="connsiteX2-5" fmla="*/ 8968550 w 9403920"/>
              <a:gd name="connsiteY2-6" fmla="*/ 1 h 6858000"/>
              <a:gd name="connsiteX3-7" fmla="*/ 9403920 w 9403920"/>
              <a:gd name="connsiteY3-8" fmla="*/ 1 h 6858000"/>
              <a:gd name="connsiteX4-9" fmla="*/ 9403920 w 9403920"/>
              <a:gd name="connsiteY4-10" fmla="*/ 6858000 h 6858000"/>
              <a:gd name="connsiteX5-11" fmla="*/ 6787053 w 9403920"/>
              <a:gd name="connsiteY5-12" fmla="*/ 6858000 h 6858000"/>
              <a:gd name="connsiteX6-13" fmla="*/ 6787053 w 9403920"/>
              <a:gd name="connsiteY6-14" fmla="*/ 6857999 h 6858000"/>
              <a:gd name="connsiteX7-15" fmla="*/ 2530229 w 9403920"/>
              <a:gd name="connsiteY7-16" fmla="*/ 6857999 h 6858000"/>
              <a:gd name="connsiteX8-17" fmla="*/ 2530228 w 9403920"/>
              <a:gd name="connsiteY8-18" fmla="*/ 6858000 h 6858000"/>
              <a:gd name="connsiteX9-19" fmla="*/ 300893 w 9403920"/>
              <a:gd name="connsiteY9-20" fmla="*/ 6858000 h 6858000"/>
              <a:gd name="connsiteX10-21" fmla="*/ 300894 w 9403920"/>
              <a:gd name="connsiteY10-22" fmla="*/ 6857999 h 6858000"/>
              <a:gd name="connsiteX11-23" fmla="*/ 0 w 9403920"/>
              <a:gd name="connsiteY11-24" fmla="*/ 6857999 h 6858000"/>
              <a:gd name="connsiteX12-25" fmla="*/ 300896 w 9403920"/>
              <a:gd name="connsiteY12-26" fmla="*/ 6857997 h 6858000"/>
              <a:gd name="connsiteX13-27" fmla="*/ 4740458 w 9403920"/>
              <a:gd name="connsiteY13-28" fmla="*/ 1792521 h 6858000"/>
              <a:gd name="connsiteX14-29" fmla="*/ 6304967 w 9403920"/>
              <a:gd name="connsiteY14-30" fmla="*/ 1 h 6858000"/>
              <a:gd name="connsiteX15-31" fmla="*/ 6311485 w 9403920"/>
              <a:gd name="connsiteY15-32" fmla="*/ 1 h 6858000"/>
              <a:gd name="connsiteX16-33" fmla="*/ 6311486 w 9403920"/>
              <a:gd name="connsiteY16-34" fmla="*/ 0 h 6858000"/>
              <a:gd name="connsiteX0-35" fmla="*/ 6311486 w 9403920"/>
              <a:gd name="connsiteY0-36" fmla="*/ 0 h 6858000"/>
              <a:gd name="connsiteX1-37" fmla="*/ 8540820 w 9403920"/>
              <a:gd name="connsiteY1-38" fmla="*/ 0 h 6858000"/>
              <a:gd name="connsiteX2-39" fmla="*/ 9403920 w 9403920"/>
              <a:gd name="connsiteY2-40" fmla="*/ 1 h 6858000"/>
              <a:gd name="connsiteX3-41" fmla="*/ 9403920 w 9403920"/>
              <a:gd name="connsiteY3-42" fmla="*/ 6858000 h 6858000"/>
              <a:gd name="connsiteX4-43" fmla="*/ 6787053 w 9403920"/>
              <a:gd name="connsiteY4-44" fmla="*/ 6858000 h 6858000"/>
              <a:gd name="connsiteX5-45" fmla="*/ 6787053 w 9403920"/>
              <a:gd name="connsiteY5-46" fmla="*/ 6857999 h 6858000"/>
              <a:gd name="connsiteX6-47" fmla="*/ 2530229 w 9403920"/>
              <a:gd name="connsiteY6-48" fmla="*/ 6857999 h 6858000"/>
              <a:gd name="connsiteX7-49" fmla="*/ 2530228 w 9403920"/>
              <a:gd name="connsiteY7-50" fmla="*/ 6858000 h 6858000"/>
              <a:gd name="connsiteX8-51" fmla="*/ 300893 w 9403920"/>
              <a:gd name="connsiteY8-52" fmla="*/ 6858000 h 6858000"/>
              <a:gd name="connsiteX9-53" fmla="*/ 300894 w 9403920"/>
              <a:gd name="connsiteY9-54" fmla="*/ 6857999 h 6858000"/>
              <a:gd name="connsiteX10-55" fmla="*/ 0 w 9403920"/>
              <a:gd name="connsiteY10-56" fmla="*/ 6857999 h 6858000"/>
              <a:gd name="connsiteX11-57" fmla="*/ 300896 w 9403920"/>
              <a:gd name="connsiteY11-58" fmla="*/ 6857997 h 6858000"/>
              <a:gd name="connsiteX12-59" fmla="*/ 4740458 w 9403920"/>
              <a:gd name="connsiteY12-60" fmla="*/ 1792521 h 6858000"/>
              <a:gd name="connsiteX13-61" fmla="*/ 6304967 w 9403920"/>
              <a:gd name="connsiteY13-62" fmla="*/ 1 h 6858000"/>
              <a:gd name="connsiteX14-63" fmla="*/ 6311485 w 9403920"/>
              <a:gd name="connsiteY14-64" fmla="*/ 1 h 6858000"/>
              <a:gd name="connsiteX15-65" fmla="*/ 6311486 w 9403920"/>
              <a:gd name="connsiteY15-66" fmla="*/ 0 h 6858000"/>
              <a:gd name="connsiteX0-67" fmla="*/ 6311486 w 9403920"/>
              <a:gd name="connsiteY0-68" fmla="*/ 0 h 6858000"/>
              <a:gd name="connsiteX1-69" fmla="*/ 9403920 w 9403920"/>
              <a:gd name="connsiteY1-70" fmla="*/ 1 h 6858000"/>
              <a:gd name="connsiteX2-71" fmla="*/ 9403920 w 9403920"/>
              <a:gd name="connsiteY2-72" fmla="*/ 6858000 h 6858000"/>
              <a:gd name="connsiteX3-73" fmla="*/ 6787053 w 9403920"/>
              <a:gd name="connsiteY3-74" fmla="*/ 6858000 h 6858000"/>
              <a:gd name="connsiteX4-75" fmla="*/ 6787053 w 9403920"/>
              <a:gd name="connsiteY4-76" fmla="*/ 6857999 h 6858000"/>
              <a:gd name="connsiteX5-77" fmla="*/ 2530229 w 9403920"/>
              <a:gd name="connsiteY5-78" fmla="*/ 6857999 h 6858000"/>
              <a:gd name="connsiteX6-79" fmla="*/ 2530228 w 9403920"/>
              <a:gd name="connsiteY6-80" fmla="*/ 6858000 h 6858000"/>
              <a:gd name="connsiteX7-81" fmla="*/ 300893 w 9403920"/>
              <a:gd name="connsiteY7-82" fmla="*/ 6858000 h 6858000"/>
              <a:gd name="connsiteX8-83" fmla="*/ 300894 w 9403920"/>
              <a:gd name="connsiteY8-84" fmla="*/ 6857999 h 6858000"/>
              <a:gd name="connsiteX9-85" fmla="*/ 0 w 9403920"/>
              <a:gd name="connsiteY9-86" fmla="*/ 6857999 h 6858000"/>
              <a:gd name="connsiteX10-87" fmla="*/ 300896 w 9403920"/>
              <a:gd name="connsiteY10-88" fmla="*/ 6857997 h 6858000"/>
              <a:gd name="connsiteX11-89" fmla="*/ 4740458 w 9403920"/>
              <a:gd name="connsiteY11-90" fmla="*/ 1792521 h 6858000"/>
              <a:gd name="connsiteX12-91" fmla="*/ 6304967 w 9403920"/>
              <a:gd name="connsiteY12-92" fmla="*/ 1 h 6858000"/>
              <a:gd name="connsiteX13-93" fmla="*/ 6311485 w 9403920"/>
              <a:gd name="connsiteY13-94" fmla="*/ 1 h 6858000"/>
              <a:gd name="connsiteX14-95" fmla="*/ 6311486 w 9403920"/>
              <a:gd name="connsiteY14-96" fmla="*/ 0 h 6858000"/>
              <a:gd name="connsiteX0-97" fmla="*/ 6311486 w 9403920"/>
              <a:gd name="connsiteY0-98" fmla="*/ 0 h 6858000"/>
              <a:gd name="connsiteX1-99" fmla="*/ 9403920 w 9403920"/>
              <a:gd name="connsiteY1-100" fmla="*/ 1 h 6858000"/>
              <a:gd name="connsiteX2-101" fmla="*/ 9403920 w 9403920"/>
              <a:gd name="connsiteY2-102" fmla="*/ 6858000 h 6858000"/>
              <a:gd name="connsiteX3-103" fmla="*/ 6787053 w 9403920"/>
              <a:gd name="connsiteY3-104" fmla="*/ 6858000 h 6858000"/>
              <a:gd name="connsiteX4-105" fmla="*/ 6787053 w 9403920"/>
              <a:gd name="connsiteY4-106" fmla="*/ 6857999 h 6858000"/>
              <a:gd name="connsiteX5-107" fmla="*/ 2530229 w 9403920"/>
              <a:gd name="connsiteY5-108" fmla="*/ 6857999 h 6858000"/>
              <a:gd name="connsiteX6-109" fmla="*/ 2530228 w 9403920"/>
              <a:gd name="connsiteY6-110" fmla="*/ 6858000 h 6858000"/>
              <a:gd name="connsiteX7-111" fmla="*/ 300893 w 9403920"/>
              <a:gd name="connsiteY7-112" fmla="*/ 6858000 h 6858000"/>
              <a:gd name="connsiteX8-113" fmla="*/ 300894 w 9403920"/>
              <a:gd name="connsiteY8-114" fmla="*/ 6857999 h 6858000"/>
              <a:gd name="connsiteX9-115" fmla="*/ 0 w 9403920"/>
              <a:gd name="connsiteY9-116" fmla="*/ 6857999 h 6858000"/>
              <a:gd name="connsiteX10-117" fmla="*/ 300896 w 9403920"/>
              <a:gd name="connsiteY10-118" fmla="*/ 6857997 h 6858000"/>
              <a:gd name="connsiteX11-119" fmla="*/ 6304967 w 9403920"/>
              <a:gd name="connsiteY11-120" fmla="*/ 1 h 6858000"/>
              <a:gd name="connsiteX12-121" fmla="*/ 6311485 w 9403920"/>
              <a:gd name="connsiteY12-122" fmla="*/ 1 h 6858000"/>
              <a:gd name="connsiteX13-123" fmla="*/ 6311486 w 9403920"/>
              <a:gd name="connsiteY13-124" fmla="*/ 0 h 6858000"/>
              <a:gd name="connsiteX0-125" fmla="*/ 6010593 w 9103027"/>
              <a:gd name="connsiteY0-126" fmla="*/ 0 h 6858000"/>
              <a:gd name="connsiteX1-127" fmla="*/ 9103027 w 9103027"/>
              <a:gd name="connsiteY1-128" fmla="*/ 1 h 6858000"/>
              <a:gd name="connsiteX2-129" fmla="*/ 9103027 w 9103027"/>
              <a:gd name="connsiteY2-130" fmla="*/ 6858000 h 6858000"/>
              <a:gd name="connsiteX3-131" fmla="*/ 6486160 w 9103027"/>
              <a:gd name="connsiteY3-132" fmla="*/ 6858000 h 6858000"/>
              <a:gd name="connsiteX4-133" fmla="*/ 6486160 w 9103027"/>
              <a:gd name="connsiteY4-134" fmla="*/ 6857999 h 6858000"/>
              <a:gd name="connsiteX5-135" fmla="*/ 2229336 w 9103027"/>
              <a:gd name="connsiteY5-136" fmla="*/ 6857999 h 6858000"/>
              <a:gd name="connsiteX6-137" fmla="*/ 2229335 w 9103027"/>
              <a:gd name="connsiteY6-138" fmla="*/ 6858000 h 6858000"/>
              <a:gd name="connsiteX7-139" fmla="*/ 0 w 9103027"/>
              <a:gd name="connsiteY7-140" fmla="*/ 6858000 h 6858000"/>
              <a:gd name="connsiteX8-141" fmla="*/ 1 w 9103027"/>
              <a:gd name="connsiteY8-142" fmla="*/ 6857999 h 6858000"/>
              <a:gd name="connsiteX9-143" fmla="*/ 3 w 9103027"/>
              <a:gd name="connsiteY9-144" fmla="*/ 6857997 h 6858000"/>
              <a:gd name="connsiteX10-145" fmla="*/ 6004074 w 9103027"/>
              <a:gd name="connsiteY10-146" fmla="*/ 1 h 6858000"/>
              <a:gd name="connsiteX11-147" fmla="*/ 6010592 w 9103027"/>
              <a:gd name="connsiteY11-148" fmla="*/ 1 h 6858000"/>
              <a:gd name="connsiteX12-149" fmla="*/ 6010593 w 9103027"/>
              <a:gd name="connsiteY12-150" fmla="*/ 0 h 6858000"/>
              <a:gd name="connsiteX0-151" fmla="*/ 6010593 w 9103027"/>
              <a:gd name="connsiteY0-152" fmla="*/ 0 h 6858000"/>
              <a:gd name="connsiteX1-153" fmla="*/ 9103027 w 9103027"/>
              <a:gd name="connsiteY1-154" fmla="*/ 1 h 6858000"/>
              <a:gd name="connsiteX2-155" fmla="*/ 9103027 w 9103027"/>
              <a:gd name="connsiteY2-156" fmla="*/ 6858000 h 6858000"/>
              <a:gd name="connsiteX3-157" fmla="*/ 6486160 w 9103027"/>
              <a:gd name="connsiteY3-158" fmla="*/ 6858000 h 6858000"/>
              <a:gd name="connsiteX4-159" fmla="*/ 6486160 w 9103027"/>
              <a:gd name="connsiteY4-160" fmla="*/ 6857999 h 6858000"/>
              <a:gd name="connsiteX5-161" fmla="*/ 2229336 w 9103027"/>
              <a:gd name="connsiteY5-162" fmla="*/ 6857999 h 6858000"/>
              <a:gd name="connsiteX6-163" fmla="*/ 0 w 9103027"/>
              <a:gd name="connsiteY6-164" fmla="*/ 6858000 h 6858000"/>
              <a:gd name="connsiteX7-165" fmla="*/ 1 w 9103027"/>
              <a:gd name="connsiteY7-166" fmla="*/ 6857999 h 6858000"/>
              <a:gd name="connsiteX8-167" fmla="*/ 3 w 9103027"/>
              <a:gd name="connsiteY8-168" fmla="*/ 6857997 h 6858000"/>
              <a:gd name="connsiteX9-169" fmla="*/ 6004074 w 9103027"/>
              <a:gd name="connsiteY9-170" fmla="*/ 1 h 6858000"/>
              <a:gd name="connsiteX10-171" fmla="*/ 6010592 w 9103027"/>
              <a:gd name="connsiteY10-172" fmla="*/ 1 h 6858000"/>
              <a:gd name="connsiteX11-173" fmla="*/ 6010593 w 9103027"/>
              <a:gd name="connsiteY11-174" fmla="*/ 0 h 6858000"/>
              <a:gd name="connsiteX0-175" fmla="*/ 6010593 w 9103027"/>
              <a:gd name="connsiteY0-176" fmla="*/ 0 h 6858000"/>
              <a:gd name="connsiteX1-177" fmla="*/ 9103027 w 9103027"/>
              <a:gd name="connsiteY1-178" fmla="*/ 1 h 6858000"/>
              <a:gd name="connsiteX2-179" fmla="*/ 9103027 w 9103027"/>
              <a:gd name="connsiteY2-180" fmla="*/ 6858000 h 6858000"/>
              <a:gd name="connsiteX3-181" fmla="*/ 6486160 w 9103027"/>
              <a:gd name="connsiteY3-182" fmla="*/ 6858000 h 6858000"/>
              <a:gd name="connsiteX4-183" fmla="*/ 2229336 w 9103027"/>
              <a:gd name="connsiteY4-184" fmla="*/ 6857999 h 6858000"/>
              <a:gd name="connsiteX5-185" fmla="*/ 0 w 9103027"/>
              <a:gd name="connsiteY5-186" fmla="*/ 6858000 h 6858000"/>
              <a:gd name="connsiteX6-187" fmla="*/ 1 w 9103027"/>
              <a:gd name="connsiteY6-188" fmla="*/ 6857999 h 6858000"/>
              <a:gd name="connsiteX7-189" fmla="*/ 3 w 9103027"/>
              <a:gd name="connsiteY7-190" fmla="*/ 6857997 h 6858000"/>
              <a:gd name="connsiteX8-191" fmla="*/ 6004074 w 9103027"/>
              <a:gd name="connsiteY8-192" fmla="*/ 1 h 6858000"/>
              <a:gd name="connsiteX9-193" fmla="*/ 6010592 w 9103027"/>
              <a:gd name="connsiteY9-194" fmla="*/ 1 h 6858000"/>
              <a:gd name="connsiteX10-195" fmla="*/ 6010593 w 9103027"/>
              <a:gd name="connsiteY10-196" fmla="*/ 0 h 6858000"/>
              <a:gd name="connsiteX0-197" fmla="*/ 6010593 w 9103027"/>
              <a:gd name="connsiteY0-198" fmla="*/ 0 h 6858000"/>
              <a:gd name="connsiteX1-199" fmla="*/ 9103027 w 9103027"/>
              <a:gd name="connsiteY1-200" fmla="*/ 1 h 6858000"/>
              <a:gd name="connsiteX2-201" fmla="*/ 9103027 w 9103027"/>
              <a:gd name="connsiteY2-202" fmla="*/ 6858000 h 6858000"/>
              <a:gd name="connsiteX3-203" fmla="*/ 2229336 w 9103027"/>
              <a:gd name="connsiteY3-204" fmla="*/ 6857999 h 6858000"/>
              <a:gd name="connsiteX4-205" fmla="*/ 0 w 9103027"/>
              <a:gd name="connsiteY4-206" fmla="*/ 6858000 h 6858000"/>
              <a:gd name="connsiteX5-207" fmla="*/ 1 w 9103027"/>
              <a:gd name="connsiteY5-208" fmla="*/ 6857999 h 6858000"/>
              <a:gd name="connsiteX6-209" fmla="*/ 3 w 9103027"/>
              <a:gd name="connsiteY6-210" fmla="*/ 6857997 h 6858000"/>
              <a:gd name="connsiteX7-211" fmla="*/ 6004074 w 9103027"/>
              <a:gd name="connsiteY7-212" fmla="*/ 1 h 6858000"/>
              <a:gd name="connsiteX8-213" fmla="*/ 6010592 w 9103027"/>
              <a:gd name="connsiteY8-214" fmla="*/ 1 h 6858000"/>
              <a:gd name="connsiteX9-215" fmla="*/ 6010593 w 9103027"/>
              <a:gd name="connsiteY9-216" fmla="*/ 0 h 6858000"/>
              <a:gd name="connsiteX0-217" fmla="*/ 6010593 w 9103027"/>
              <a:gd name="connsiteY0-218" fmla="*/ 0 h 6858000"/>
              <a:gd name="connsiteX1-219" fmla="*/ 9103027 w 9103027"/>
              <a:gd name="connsiteY1-220" fmla="*/ 1 h 6858000"/>
              <a:gd name="connsiteX2-221" fmla="*/ 9103027 w 9103027"/>
              <a:gd name="connsiteY2-222" fmla="*/ 6858000 h 6858000"/>
              <a:gd name="connsiteX3-223" fmla="*/ 0 w 9103027"/>
              <a:gd name="connsiteY3-224" fmla="*/ 6858000 h 6858000"/>
              <a:gd name="connsiteX4-225" fmla="*/ 1 w 9103027"/>
              <a:gd name="connsiteY4-226" fmla="*/ 6857999 h 6858000"/>
              <a:gd name="connsiteX5-227" fmla="*/ 3 w 9103027"/>
              <a:gd name="connsiteY5-228" fmla="*/ 6857997 h 6858000"/>
              <a:gd name="connsiteX6-229" fmla="*/ 6004074 w 9103027"/>
              <a:gd name="connsiteY6-230" fmla="*/ 1 h 6858000"/>
              <a:gd name="connsiteX7-231" fmla="*/ 6010592 w 9103027"/>
              <a:gd name="connsiteY7-232" fmla="*/ 1 h 6858000"/>
              <a:gd name="connsiteX8-233" fmla="*/ 6010593 w 9103027"/>
              <a:gd name="connsiteY8-23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fik 4" descr="Gruppe von Menschen, die eine Weltkarte bild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r="13170"/>
          <a:stretch>
            <a:fillRect/>
          </a:stretch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-1" fmla="*/ 4456884 w 6885325"/>
              <a:gd name="connsiteY0-2" fmla="*/ 6857999 h 6858000"/>
              <a:gd name="connsiteX1-3" fmla="*/ 0 w 6885325"/>
              <a:gd name="connsiteY1-4" fmla="*/ 6858000 h 6858000"/>
              <a:gd name="connsiteX2-5" fmla="*/ 6010592 w 6885325"/>
              <a:gd name="connsiteY2-6" fmla="*/ 0 h 6858000"/>
              <a:gd name="connsiteX3-7" fmla="*/ 6885325 w 6885325"/>
              <a:gd name="connsiteY3-8" fmla="*/ 0 h 6858000"/>
              <a:gd name="connsiteX4-9" fmla="*/ 6885325 w 6885325"/>
              <a:gd name="connsiteY4-10" fmla="*/ 1545581 h 6858000"/>
              <a:gd name="connsiteX5-11" fmla="*/ 6885324 w 6885325"/>
              <a:gd name="connsiteY5-12" fmla="*/ 1545582 h 6858000"/>
              <a:gd name="connsiteX6-13" fmla="*/ 6885324 w 6885325"/>
              <a:gd name="connsiteY6-14" fmla="*/ 4070877 h 6858000"/>
              <a:gd name="connsiteX7-15" fmla="*/ 6885325 w 6885325"/>
              <a:gd name="connsiteY7-16" fmla="*/ 4070876 h 6858000"/>
              <a:gd name="connsiteX8-17" fmla="*/ 6885325 w 6885325"/>
              <a:gd name="connsiteY8-18" fmla="*/ 6857999 h 6858000"/>
              <a:gd name="connsiteX9-19" fmla="*/ 4456884 w 6885325"/>
              <a:gd name="connsiteY9-20" fmla="*/ 6857999 h 6858000"/>
              <a:gd name="connsiteX0-21" fmla="*/ 6885325 w 6885325"/>
              <a:gd name="connsiteY0-22" fmla="*/ 6857999 h 6858000"/>
              <a:gd name="connsiteX1-23" fmla="*/ 0 w 6885325"/>
              <a:gd name="connsiteY1-24" fmla="*/ 6858000 h 6858000"/>
              <a:gd name="connsiteX2-25" fmla="*/ 6010592 w 6885325"/>
              <a:gd name="connsiteY2-26" fmla="*/ 0 h 6858000"/>
              <a:gd name="connsiteX3-27" fmla="*/ 6885325 w 6885325"/>
              <a:gd name="connsiteY3-28" fmla="*/ 0 h 6858000"/>
              <a:gd name="connsiteX4-29" fmla="*/ 6885325 w 6885325"/>
              <a:gd name="connsiteY4-30" fmla="*/ 1545581 h 6858000"/>
              <a:gd name="connsiteX5-31" fmla="*/ 6885324 w 6885325"/>
              <a:gd name="connsiteY5-32" fmla="*/ 1545582 h 6858000"/>
              <a:gd name="connsiteX6-33" fmla="*/ 6885324 w 6885325"/>
              <a:gd name="connsiteY6-34" fmla="*/ 4070877 h 6858000"/>
              <a:gd name="connsiteX7-35" fmla="*/ 6885325 w 6885325"/>
              <a:gd name="connsiteY7-36" fmla="*/ 4070876 h 6858000"/>
              <a:gd name="connsiteX8-37" fmla="*/ 6885325 w 6885325"/>
              <a:gd name="connsiteY8-38" fmla="*/ 6857999 h 6858000"/>
              <a:gd name="connsiteX0-39" fmla="*/ 6885325 w 6885325"/>
              <a:gd name="connsiteY0-40" fmla="*/ 6857999 h 6858000"/>
              <a:gd name="connsiteX1-41" fmla="*/ 0 w 6885325"/>
              <a:gd name="connsiteY1-42" fmla="*/ 6858000 h 6858000"/>
              <a:gd name="connsiteX2-43" fmla="*/ 6010592 w 6885325"/>
              <a:gd name="connsiteY2-44" fmla="*/ 0 h 6858000"/>
              <a:gd name="connsiteX3-45" fmla="*/ 6885325 w 6885325"/>
              <a:gd name="connsiteY3-46" fmla="*/ 0 h 6858000"/>
              <a:gd name="connsiteX4-47" fmla="*/ 6885325 w 6885325"/>
              <a:gd name="connsiteY4-48" fmla="*/ 1545581 h 6858000"/>
              <a:gd name="connsiteX5-49" fmla="*/ 6885324 w 6885325"/>
              <a:gd name="connsiteY5-50" fmla="*/ 1545582 h 6858000"/>
              <a:gd name="connsiteX6-51" fmla="*/ 6885324 w 6885325"/>
              <a:gd name="connsiteY6-52" fmla="*/ 4070877 h 6858000"/>
              <a:gd name="connsiteX7-53" fmla="*/ 6885325 w 6885325"/>
              <a:gd name="connsiteY7-54" fmla="*/ 6857999 h 6858000"/>
              <a:gd name="connsiteX0-55" fmla="*/ 6885325 w 6885325"/>
              <a:gd name="connsiteY0-56" fmla="*/ 6857999 h 6858000"/>
              <a:gd name="connsiteX1-57" fmla="*/ 0 w 6885325"/>
              <a:gd name="connsiteY1-58" fmla="*/ 6858000 h 6858000"/>
              <a:gd name="connsiteX2-59" fmla="*/ 6010592 w 6885325"/>
              <a:gd name="connsiteY2-60" fmla="*/ 0 h 6858000"/>
              <a:gd name="connsiteX3-61" fmla="*/ 6885325 w 6885325"/>
              <a:gd name="connsiteY3-62" fmla="*/ 0 h 6858000"/>
              <a:gd name="connsiteX4-63" fmla="*/ 6885325 w 6885325"/>
              <a:gd name="connsiteY4-64" fmla="*/ 1545581 h 6858000"/>
              <a:gd name="connsiteX5-65" fmla="*/ 6885324 w 6885325"/>
              <a:gd name="connsiteY5-66" fmla="*/ 1545582 h 6858000"/>
              <a:gd name="connsiteX6-67" fmla="*/ 6885325 w 6885325"/>
              <a:gd name="connsiteY6-68" fmla="*/ 6857999 h 6858000"/>
              <a:gd name="connsiteX0-69" fmla="*/ 6885325 w 6885325"/>
              <a:gd name="connsiteY0-70" fmla="*/ 6857999 h 6858000"/>
              <a:gd name="connsiteX1-71" fmla="*/ 0 w 6885325"/>
              <a:gd name="connsiteY1-72" fmla="*/ 6858000 h 6858000"/>
              <a:gd name="connsiteX2-73" fmla="*/ 6010592 w 6885325"/>
              <a:gd name="connsiteY2-74" fmla="*/ 0 h 6858000"/>
              <a:gd name="connsiteX3-75" fmla="*/ 6885325 w 6885325"/>
              <a:gd name="connsiteY3-76" fmla="*/ 0 h 6858000"/>
              <a:gd name="connsiteX4-77" fmla="*/ 6885325 w 6885325"/>
              <a:gd name="connsiteY4-78" fmla="*/ 1545581 h 6858000"/>
              <a:gd name="connsiteX5-79" fmla="*/ 6885325 w 6885325"/>
              <a:gd name="connsiteY5-80" fmla="*/ 6857999 h 6858000"/>
              <a:gd name="connsiteX0-81" fmla="*/ 6885325 w 6885325"/>
              <a:gd name="connsiteY0-82" fmla="*/ 6857999 h 6858000"/>
              <a:gd name="connsiteX1-83" fmla="*/ 0 w 6885325"/>
              <a:gd name="connsiteY1-84" fmla="*/ 6858000 h 6858000"/>
              <a:gd name="connsiteX2-85" fmla="*/ 6010592 w 6885325"/>
              <a:gd name="connsiteY2-86" fmla="*/ 0 h 6858000"/>
              <a:gd name="connsiteX3-87" fmla="*/ 6885325 w 6885325"/>
              <a:gd name="connsiteY3-88" fmla="*/ 0 h 6858000"/>
              <a:gd name="connsiteX4-89" fmla="*/ 6885325 w 6885325"/>
              <a:gd name="connsiteY4-90" fmla="*/ 6857999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1" y="1203866"/>
            <a:ext cx="3813888" cy="1958340"/>
          </a:xfrm>
        </p:spPr>
        <p:txBody>
          <a:bodyPr anchor="t"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Teilbereiche der Arbeit in der Wirtschaft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70033" y="3191468"/>
            <a:ext cx="4658259" cy="4254079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Finanz- und Rechnungswesen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Controlling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Management und Unternehmensführung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Personalwesen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Handel und internationale Geschäfte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Projektmanagement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Vertrieb (Verkauf)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Einkauf (Supply Chain Management)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dirty="0"/>
          </a:p>
          <a:p>
            <a:pPr>
              <a:lnSpc>
                <a:spcPct val="110000"/>
              </a:lnSpc>
            </a:pPr>
            <a:endParaRPr lang="de-DE" dirty="0"/>
          </a:p>
          <a:p>
            <a:pPr>
              <a:lnSpc>
                <a:spcPct val="110000"/>
              </a:lnSpc>
            </a:pPr>
            <a:endParaRPr lang="de-DE" dirty="0"/>
          </a:p>
        </p:txBody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Schreibtisch mit Produktivitätsgegenständen"/>
          <p:cNvPicPr>
            <a:picLocks noChangeAspect="1"/>
          </p:cNvPicPr>
          <p:nvPr/>
        </p:nvPicPr>
        <p:blipFill rotWithShape="1">
          <a:blip r:embed="rId1"/>
          <a:srcRect l="11441" r="-1" b="-1"/>
          <a:stretch>
            <a:fillRect/>
          </a:stretch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52" name="Freeform: Shape 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944" y="551544"/>
            <a:ext cx="6868885" cy="1360898"/>
          </a:xfrm>
        </p:spPr>
        <p:txBody>
          <a:bodyPr>
            <a:no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Arbeitsmöglichkeiten nach einem Wirtschaftsstudium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944" y="2235201"/>
            <a:ext cx="6587661" cy="402408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Ein ausgebildeter Ökonom oder Wirtschaftswissenschaftler arbeitet meistens im: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Controlling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innere Revision, betriebliches Berichtswesen, Budgetierungs- und Planungsaufgaben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 Vertrieb, in der Produktion und in der Buchhaltung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Consulting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Analyse und Optimierung von Unternehmensprozessen, Steuerangelegenheiten, Betriebsführung, Implementierung neuer IT-Lösungen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Wirtschaftsprüfungsgesellschaften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498181"/>
            <a:ext cx="9905999" cy="1360898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Arbeitsmöglichkeiten nach einem Wirtschaftsstudium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Marketing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strategisches Online-Marketing, Repräsentation der Marke, Suchmaschinenoptimierung, Mobile-Marketing, Affiliate-Marketing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Produktmanagement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Analyse von Kundenbedürfnissen, Entwurf von Produktideen, Verbesserung marktreifer Produkte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Personalmanagement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Personalplanung und –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beschaffung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Begleitung von Rekrutierungsprozessen, Mitarbeiterentwicklung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Bankwesen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Kontoeröffnung, Finanzplanung, Koordinierung von Arbeitsprozessen, Bestands- und Erfolgskontrollen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99" y="285329"/>
            <a:ext cx="5920740" cy="1360898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Was bedeutet Export?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563" y="1646228"/>
            <a:ext cx="3826811" cy="1519004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Grenzüberschreitende Güter- oder Dienstleistungsausfuhr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Lagerkästen"/>
          <p:cNvPicPr>
            <a:picLocks noChangeAspect="1"/>
          </p:cNvPicPr>
          <p:nvPr/>
        </p:nvPicPr>
        <p:blipFill rotWithShape="1">
          <a:blip r:embed="rId1"/>
          <a:srcRect l="15755" r="17224"/>
          <a:stretch>
            <a:fillRect/>
          </a:stretch>
        </p:blipFill>
        <p:spPr>
          <a:xfrm>
            <a:off x="5280193" y="10"/>
            <a:ext cx="6911808" cy="6857990"/>
          </a:xfrm>
          <a:custGeom>
            <a:avLst/>
            <a:gdLst/>
            <a:ahLst/>
            <a:cxnLst/>
            <a:rect l="l" t="t" r="r" b="b"/>
            <a:pathLst>
              <a:path w="6911808" h="6858000">
                <a:moveTo>
                  <a:pt x="6001291" y="0"/>
                </a:moveTo>
                <a:lnTo>
                  <a:pt x="6010593" y="0"/>
                </a:lnTo>
                <a:lnTo>
                  <a:pt x="6911808" y="0"/>
                </a:lnTo>
                <a:lnTo>
                  <a:pt x="6911808" y="6858000"/>
                </a:lnTo>
                <a:lnTo>
                  <a:pt x="6094479" y="6858000"/>
                </a:lnTo>
                <a:lnTo>
                  <a:pt x="6001291" y="6858000"/>
                </a:lnTo>
                <a:lnTo>
                  <a:pt x="2229335" y="6858000"/>
                </a:lnTo>
                <a:lnTo>
                  <a:pt x="1633138" y="6858000"/>
                </a:lnTo>
                <a:lnTo>
                  <a:pt x="0" y="6858000"/>
                </a:lnTo>
                <a:lnTo>
                  <a:pt x="6001291" y="10614"/>
                </a:lnTo>
                <a:close/>
              </a:path>
            </a:pathLst>
          </a:custGeom>
        </p:spPr>
      </p:pic>
      <p:sp>
        <p:nvSpPr>
          <p:cNvPr id="4" name="Textfeld 3"/>
          <p:cNvSpPr txBox="1"/>
          <p:nvPr/>
        </p:nvSpPr>
        <p:spPr>
          <a:xfrm>
            <a:off x="305999" y="3338826"/>
            <a:ext cx="48768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Was bedeutet Handel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7562" y="4349999"/>
            <a:ext cx="382681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Kauf und Verkauf von Waren und Dienstleistungen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306226"/>
            <a:ext cx="9905999" cy="1360898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Meine Beispiele: 1. Arbeit im Handel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2050672"/>
            <a:ext cx="9905999" cy="3567118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Viermonatiges Praktikum im Handel im Rahmen meines Auslandssemesters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Milchindustrie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Mein Aufgabenbereich: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Kundenakquise in Westeuropa (Niederlande, Belgien, Frankreich, Luxemburg, Deutschland, Dänemark, Irland)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Verkauf von Milchprodukten (flüssige Milchprodukte in Tankzügen, Milchpulver, Butter in Tonnen)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Kauf und Verkauf dieser Artikel, Angebotsaustausch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Handschlag Silhouett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63538" y="421783"/>
            <a:ext cx="2267243" cy="22672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540" y="477820"/>
            <a:ext cx="8284952" cy="1360898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Meine Beispiele: 2. Arbeit im Export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Unterschiedlich große Kist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18820" b="-1"/>
          <a:stretch>
            <a:fillRect/>
          </a:stretch>
        </p:blipFill>
        <p:spPr>
          <a:xfrm>
            <a:off x="4634621" y="10"/>
            <a:ext cx="7557379" cy="6857990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-1" fmla="*/ 5966258 w 6855283"/>
              <a:gd name="connsiteY0-2" fmla="*/ 0 h 6858000"/>
              <a:gd name="connsiteX1-3" fmla="*/ 6855283 w 6855283"/>
              <a:gd name="connsiteY1-4" fmla="*/ 0 h 6858000"/>
              <a:gd name="connsiteX2-5" fmla="*/ 6855283 w 6855283"/>
              <a:gd name="connsiteY2-6" fmla="*/ 1529274 h 6858000"/>
              <a:gd name="connsiteX3-7" fmla="*/ 2185000 w 6855283"/>
              <a:gd name="connsiteY3-8" fmla="*/ 6858000 h 6858000"/>
              <a:gd name="connsiteX4-9" fmla="*/ 0 w 6855283"/>
              <a:gd name="connsiteY4-10" fmla="*/ 6858000 h 6858000"/>
              <a:gd name="connsiteX5" fmla="*/ 5966258 w 6855283"/>
              <a:gd name="connsiteY5" fmla="*/ 0 h 6858000"/>
              <a:gd name="connsiteX0-11" fmla="*/ 5966258 w 6855283"/>
              <a:gd name="connsiteY0-12" fmla="*/ 0 h 6858000"/>
              <a:gd name="connsiteX1-13" fmla="*/ 6810948 w 6855283"/>
              <a:gd name="connsiteY1-14" fmla="*/ 0 h 6858000"/>
              <a:gd name="connsiteX2-15" fmla="*/ 6855283 w 6855283"/>
              <a:gd name="connsiteY2-16" fmla="*/ 1529274 h 6858000"/>
              <a:gd name="connsiteX3-17" fmla="*/ 2185000 w 6855283"/>
              <a:gd name="connsiteY3-18" fmla="*/ 6858000 h 6858000"/>
              <a:gd name="connsiteX4-19" fmla="*/ 0 w 6855283"/>
              <a:gd name="connsiteY4-20" fmla="*/ 6858000 h 6858000"/>
              <a:gd name="connsiteX5-21" fmla="*/ 5966258 w 6855283"/>
              <a:gd name="connsiteY5-22" fmla="*/ 0 h 6858000"/>
              <a:gd name="connsiteX0-23" fmla="*/ 5966258 w 6810948"/>
              <a:gd name="connsiteY0-24" fmla="*/ 0 h 6858000"/>
              <a:gd name="connsiteX1-25" fmla="*/ 6810948 w 6810948"/>
              <a:gd name="connsiteY1-26" fmla="*/ 0 h 6858000"/>
              <a:gd name="connsiteX2-27" fmla="*/ 6799865 w 6810948"/>
              <a:gd name="connsiteY2-28" fmla="*/ 1562525 h 6858000"/>
              <a:gd name="connsiteX3-29" fmla="*/ 2185000 w 6810948"/>
              <a:gd name="connsiteY3-30" fmla="*/ 6858000 h 6858000"/>
              <a:gd name="connsiteX4-31" fmla="*/ 0 w 6810948"/>
              <a:gd name="connsiteY4-32" fmla="*/ 6858000 h 6858000"/>
              <a:gd name="connsiteX5-33" fmla="*/ 5966258 w 6810948"/>
              <a:gd name="connsiteY5-34" fmla="*/ 0 h 6858000"/>
              <a:gd name="connsiteX0-35" fmla="*/ 5966258 w 6810948"/>
              <a:gd name="connsiteY0-36" fmla="*/ 0 h 6858000"/>
              <a:gd name="connsiteX1-37" fmla="*/ 6810948 w 6810948"/>
              <a:gd name="connsiteY1-38" fmla="*/ 0 h 6858000"/>
              <a:gd name="connsiteX2-39" fmla="*/ 6799865 w 6810948"/>
              <a:gd name="connsiteY2-40" fmla="*/ 1551442 h 6858000"/>
              <a:gd name="connsiteX3-41" fmla="*/ 2185000 w 6810948"/>
              <a:gd name="connsiteY3-42" fmla="*/ 6858000 h 6858000"/>
              <a:gd name="connsiteX4-43" fmla="*/ 0 w 6810948"/>
              <a:gd name="connsiteY4-44" fmla="*/ 6858000 h 6858000"/>
              <a:gd name="connsiteX5-45" fmla="*/ 5966258 w 6810948"/>
              <a:gd name="connsiteY5-46" fmla="*/ 0 h 6858000"/>
              <a:gd name="connsiteX0-47" fmla="*/ 5966258 w 6812757"/>
              <a:gd name="connsiteY0-48" fmla="*/ 0 h 6858000"/>
              <a:gd name="connsiteX1-49" fmla="*/ 6810948 w 6812757"/>
              <a:gd name="connsiteY1-50" fmla="*/ 0 h 6858000"/>
              <a:gd name="connsiteX2-51" fmla="*/ 6811779 w 6812757"/>
              <a:gd name="connsiteY2-52" fmla="*/ 1527614 h 6858000"/>
              <a:gd name="connsiteX3-53" fmla="*/ 2185000 w 6812757"/>
              <a:gd name="connsiteY3-54" fmla="*/ 6858000 h 6858000"/>
              <a:gd name="connsiteX4-55" fmla="*/ 0 w 6812757"/>
              <a:gd name="connsiteY4-56" fmla="*/ 6858000 h 6858000"/>
              <a:gd name="connsiteX5-57" fmla="*/ 5966258 w 6812757"/>
              <a:gd name="connsiteY5-58" fmla="*/ 0 h 6858000"/>
              <a:gd name="connsiteX0-59" fmla="*/ 5966258 w 6812757"/>
              <a:gd name="connsiteY0-60" fmla="*/ 0 h 6858000"/>
              <a:gd name="connsiteX1-61" fmla="*/ 6810948 w 6812757"/>
              <a:gd name="connsiteY1-62" fmla="*/ 0 h 6858000"/>
              <a:gd name="connsiteX2-63" fmla="*/ 6811779 w 6812757"/>
              <a:gd name="connsiteY2-64" fmla="*/ 1527614 h 6858000"/>
              <a:gd name="connsiteX3-65" fmla="*/ 2185000 w 6812757"/>
              <a:gd name="connsiteY3-66" fmla="*/ 6858000 h 6858000"/>
              <a:gd name="connsiteX4-67" fmla="*/ 0 w 6812757"/>
              <a:gd name="connsiteY4-68" fmla="*/ 6858000 h 6858000"/>
              <a:gd name="connsiteX5-69" fmla="*/ 5966258 w 6812757"/>
              <a:gd name="connsiteY5-7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7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7540" y="2046697"/>
            <a:ext cx="6812757" cy="36530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11-monatige Vollzeittätigkeit bei einem polnischen Möbelproduzenten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Mein Aufgabenbereich: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Bearbeitung der Bestellungen, Übertragen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dieser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ins System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Ständiger Kontakt zu unseren Kunden (Großhandel aus der DACH-Region)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Starke Zusammenarbeit zu unserer Logistikabteilung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Erstellen von monatlichen Berichten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dirty="0"/>
          </a:p>
          <a:p>
            <a:pPr>
              <a:lnSpc>
                <a:spcPct val="110000"/>
              </a:lnSpc>
            </a:pP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6255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-1" fmla="*/ 11328900 w 12192000"/>
              <a:gd name="connsiteY0-2" fmla="*/ 0 h 6858000"/>
              <a:gd name="connsiteX1-3" fmla="*/ 12192000 w 12192000"/>
              <a:gd name="connsiteY1-4" fmla="*/ 0 h 6858000"/>
              <a:gd name="connsiteX2-5" fmla="*/ 12192000 w 12192000"/>
              <a:gd name="connsiteY2-6" fmla="*/ 6858000 h 6858000"/>
              <a:gd name="connsiteX3-7" fmla="*/ 5318308 w 12192000"/>
              <a:gd name="connsiteY3-8" fmla="*/ 6858000 h 6858000"/>
              <a:gd name="connsiteX4-9" fmla="*/ 11328897 w 12192000"/>
              <a:gd name="connsiteY4-10" fmla="*/ 4 h 6858000"/>
              <a:gd name="connsiteX5-11" fmla="*/ 11328898 w 12192000"/>
              <a:gd name="connsiteY5-12" fmla="*/ 2 h 6858000"/>
              <a:gd name="connsiteX6-13" fmla="*/ 11328900 w 12192000"/>
              <a:gd name="connsiteY6-14" fmla="*/ 0 h 6858000"/>
              <a:gd name="connsiteX7-15" fmla="*/ 0 w 12192000"/>
              <a:gd name="connsiteY7-16" fmla="*/ 6858000 h 6858000"/>
              <a:gd name="connsiteX8-17" fmla="*/ 6700 w 12192000"/>
              <a:gd name="connsiteY8-18" fmla="*/ 0 h 6858000"/>
              <a:gd name="connsiteX9-19" fmla="*/ 6700 w 12192000"/>
              <a:gd name="connsiteY9-20" fmla="*/ 6858000 h 6858000"/>
              <a:gd name="connsiteX10" fmla="*/ 0 w 12192000"/>
              <a:gd name="connsiteY10" fmla="*/ 6858000 h 6858000"/>
              <a:gd name="connsiteX0-21" fmla="*/ 11322200 w 12185300"/>
              <a:gd name="connsiteY0-22" fmla="*/ 0 h 6858000"/>
              <a:gd name="connsiteX1-23" fmla="*/ 12185300 w 12185300"/>
              <a:gd name="connsiteY1-24" fmla="*/ 0 h 6858000"/>
              <a:gd name="connsiteX2-25" fmla="*/ 12185300 w 12185300"/>
              <a:gd name="connsiteY2-26" fmla="*/ 6858000 h 6858000"/>
              <a:gd name="connsiteX3-27" fmla="*/ 5311608 w 12185300"/>
              <a:gd name="connsiteY3-28" fmla="*/ 6858000 h 6858000"/>
              <a:gd name="connsiteX4-29" fmla="*/ 11322197 w 12185300"/>
              <a:gd name="connsiteY4-30" fmla="*/ 4 h 6858000"/>
              <a:gd name="connsiteX5-31" fmla="*/ 11322198 w 12185300"/>
              <a:gd name="connsiteY5-32" fmla="*/ 2 h 6858000"/>
              <a:gd name="connsiteX6-33" fmla="*/ 11322200 w 12185300"/>
              <a:gd name="connsiteY6-34" fmla="*/ 0 h 6858000"/>
              <a:gd name="connsiteX7-35" fmla="*/ 0 w 12185300"/>
              <a:gd name="connsiteY7-36" fmla="*/ 6858000 h 6858000"/>
              <a:gd name="connsiteX8-37" fmla="*/ 0 w 12185300"/>
              <a:gd name="connsiteY8-38" fmla="*/ 0 h 6858000"/>
              <a:gd name="connsiteX9-39" fmla="*/ 0 w 12185300"/>
              <a:gd name="connsiteY9-40" fmla="*/ 6858000 h 6858000"/>
              <a:gd name="connsiteX0-41" fmla="*/ 6010592 w 6873692"/>
              <a:gd name="connsiteY0-42" fmla="*/ 0 h 6858000"/>
              <a:gd name="connsiteX1-43" fmla="*/ 6873692 w 6873692"/>
              <a:gd name="connsiteY1-44" fmla="*/ 0 h 6858000"/>
              <a:gd name="connsiteX2-45" fmla="*/ 6873692 w 6873692"/>
              <a:gd name="connsiteY2-46" fmla="*/ 6858000 h 6858000"/>
              <a:gd name="connsiteX3-47" fmla="*/ 0 w 6873692"/>
              <a:gd name="connsiteY3-48" fmla="*/ 6858000 h 6858000"/>
              <a:gd name="connsiteX4-49" fmla="*/ 6010589 w 6873692"/>
              <a:gd name="connsiteY4-50" fmla="*/ 4 h 6858000"/>
              <a:gd name="connsiteX5-51" fmla="*/ 6010590 w 6873692"/>
              <a:gd name="connsiteY5-52" fmla="*/ 2 h 6858000"/>
              <a:gd name="connsiteX6-53" fmla="*/ 6010592 w 6873692"/>
              <a:gd name="connsiteY6-5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rbeitsplatz als Hintergrund"/>
          <p:cNvPicPr>
            <a:picLocks noChangeAspect="1"/>
          </p:cNvPicPr>
          <p:nvPr/>
        </p:nvPicPr>
        <p:blipFill rotWithShape="1">
          <a:blip r:embed="rId1">
            <a:alphaModFix amt="60000"/>
          </a:blip>
          <a:srcRect l="32984" r="-1" b="-1"/>
          <a:stretch>
            <a:fillRect/>
          </a:stretch>
        </p:blipFill>
        <p:spPr>
          <a:xfrm>
            <a:off x="1" y="10"/>
            <a:ext cx="6885325" cy="6857990"/>
          </a:xfrm>
          <a:custGeom>
            <a:avLst/>
            <a:gdLst/>
            <a:ahLst/>
            <a:cxnLst/>
            <a:rect l="l" t="t" r="r" b="b"/>
            <a:pathLst>
              <a:path w="6885325" h="6858000">
                <a:moveTo>
                  <a:pt x="6885325" y="0"/>
                </a:moveTo>
                <a:lnTo>
                  <a:pt x="874733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434" y="2449830"/>
            <a:ext cx="3497580" cy="1958340"/>
          </a:xfrm>
        </p:spPr>
        <p:txBody>
          <a:bodyPr anchor="t">
            <a:normAutofit/>
          </a:bodyPr>
          <a:lstStyle/>
          <a:p>
            <a:r>
              <a:rPr lang="de-DE" sz="37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hat mir diese Erfahrung </a:t>
            </a: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gebracht</a:t>
            </a:r>
            <a:r>
              <a:rPr lang="de-DE" sz="37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DE" sz="37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2053" y="1736129"/>
            <a:ext cx="6873693" cy="4658291"/>
          </a:xfrm>
        </p:spPr>
        <p:txBody>
          <a:bodyPr anchor="b">
            <a:normAutofit fontScale="85000"/>
          </a:bodyPr>
          <a:lstStyle/>
          <a:p>
            <a:pPr>
              <a:lnSpc>
                <a:spcPct val="110000"/>
              </a:lnSpc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Austausch von Erfahrungen mit anderen Mitarbeitern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Ich habe gelernt, wie der Arbeitsalltag in dieser Branche aussehen kann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Ich konnte einschätzen, dass ich in der Zukunft nicht im Handel mit verderblichen Produkten tätig sein möchte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Ich konnte praktische Erfahrung in der Wirtschaftsbranche sammeln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Praktische Anwendung meiner Sprachkenntnisse durch die Arbeit im internationalen Umfeld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Wichtiger Lernprozess für die Zukunft 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Umsetzung des theoretischen Wissens in der Praxis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Connector 3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0" ma:contentTypeDescription="Utwórz nowy dokument." ma:contentTypeScope="" ma:versionID="7aa420296c62fc4a5c825d6dc54699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fd4dfa73aff86833de96de8900c00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4D20DA-9FBD-43F5-9E20-82E250471264}"/>
</file>

<file path=customXml/itemProps2.xml><?xml version="1.0" encoding="utf-8"?>
<ds:datastoreItem xmlns:ds="http://schemas.openxmlformats.org/officeDocument/2006/customXml" ds:itemID="{6AAD0F51-9E68-4501-AE3C-573F5F39B911}"/>
</file>

<file path=customXml/itemProps3.xml><?xml version="1.0" encoding="utf-8"?>
<ds:datastoreItem xmlns:ds="http://schemas.openxmlformats.org/officeDocument/2006/customXml" ds:itemID="{07366FE6-52C0-4EE7-862F-D5063B35B1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4948</Words>
  <Application>WPS Presentation</Application>
  <PresentationFormat>Breitbild</PresentationFormat>
  <Paragraphs>146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Symbol</vt:lpstr>
      <vt:lpstr>Times New Roman</vt:lpstr>
      <vt:lpstr>Walbaum Display</vt:lpstr>
      <vt:lpstr>Segoe Print</vt:lpstr>
      <vt:lpstr>Microsoft YaHei</vt:lpstr>
      <vt:lpstr>Arial Unicode MS</vt:lpstr>
      <vt:lpstr>Bookman Old Style</vt:lpstr>
      <vt:lpstr>RegattaVTI</vt:lpstr>
      <vt:lpstr>Die Arbeit in der Wirtschaftsbranche </vt:lpstr>
      <vt:lpstr>Inhaltsverzeichnis</vt:lpstr>
      <vt:lpstr>Teilbereiche der Arbeit in der Wirtschaft</vt:lpstr>
      <vt:lpstr>Arbeitsmöglichkeiten nach einem Wirtschaftsstudium</vt:lpstr>
      <vt:lpstr>Arbeitsmöglichkeiten nach einem Wirtschaftsstudium</vt:lpstr>
      <vt:lpstr>Was bedeutet Export?</vt:lpstr>
      <vt:lpstr>Meine Beispiele: 1. Arbeit im Handel</vt:lpstr>
      <vt:lpstr>Meine Beispiele: 2. Arbeit im Export</vt:lpstr>
      <vt:lpstr>Was hat mir diese Erfahrung gebracht?</vt:lpstr>
      <vt:lpstr>	 </vt:lpstr>
      <vt:lpstr>Beispiele von Stellenanzeigen</vt:lpstr>
      <vt:lpstr>Wörterbuch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Arbeit in der Wirtschaftsbranche </dc:title>
  <dc:creator>Miriam</dc:creator>
  <cp:lastModifiedBy>Oem</cp:lastModifiedBy>
  <cp:revision>17</cp:revision>
  <dcterms:created xsi:type="dcterms:W3CDTF">2023-11-08T12:10:00Z</dcterms:created>
  <dcterms:modified xsi:type="dcterms:W3CDTF">2024-07-16T17:12:40Z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AFF95041E9D240B2A40376455407DA36_12</vt:lpwstr>
  </property>
  <property fmtid="{D5CDD505-2E9C-101B-9397-08002B2CF9AE}" pid="3" name="KSOProductBuildVer">
    <vt:lpwstr>1045-12.2.0.17119</vt:lpwstr>
  </property>
  <property fmtid="{D5CDD505-2E9C-101B-9397-08002B2CF9AE}" pid="4" name="ContentTypeId">
    <vt:lpwstr>0x0101000F032860FE59B94DB7E8C59EF37275DE</vt:lpwstr>
  </property>
</Properties>
</file>