
<file path=[Content_Types].xml><?xml version="1.0" encoding="utf-8"?>
<Types xmlns="http://schemas.openxmlformats.org/package/2006/content-types">
  <Default Extension="jpeg" ContentType="image/jpeg"/>
  <Default Extension="JPG" ContentType="image/.jpg"/>
  <Default Extension="rels" ContentType="application/vnd.openxmlformats-package.relationships+xml"/>
  <Default Extension="xml" ContentType="applicatio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66" r:id="rId4"/>
    <p:sldId id="257" r:id="rId5"/>
    <p:sldId id="258" r:id="rId6"/>
    <p:sldId id="261" r:id="rId7"/>
    <p:sldId id="260" r:id="rId8"/>
    <p:sldId id="259" r:id="rId9"/>
    <p:sldId id="262" r:id="rId10"/>
    <p:sldId id="267" r:id="rId11"/>
    <p:sldId id="263" r:id="rId12"/>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21" autoAdjust="0"/>
    <p:restoredTop sz="94660"/>
  </p:normalViewPr>
  <p:slideViewPr>
    <p:cSldViewPr snapToGrid="0">
      <p:cViewPr varScale="1">
        <p:scale>
          <a:sx n="68" d="100"/>
          <a:sy n="68" d="100"/>
        </p:scale>
        <p:origin x="96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18" Type="http://schemas.openxmlformats.org/officeDocument/2006/relationships/customXml" Target="../customXml/item3.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customXml" Target="../customXml/item2.xml"/><Relationship Id="rId2" Type="http://schemas.openxmlformats.org/officeDocument/2006/relationships/theme" Target="theme/theme1.xml"/><Relationship Id="rId16"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1" Type="http://schemas.openxmlformats.org/officeDocument/2006/relationships/slideMaster" Target="slideMasters/slide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9" Type="http://schemas.openxmlformats.org/officeDocument/2006/relationships/slide" Target="slides/slide7.xml"/><Relationship Id="rId4" Type="http://schemas.openxmlformats.org/officeDocument/2006/relationships/slide" Target="slides/slide2.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17904" y="1517904"/>
            <a:ext cx="9144000" cy="2798064"/>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17904" y="4572000"/>
            <a:ext cx="9144000" cy="1527048"/>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pPr algn="r"/>
            <a:fld id="{3F9AFA87-1417-4992-ABD9-27C3BC8CC883}" type="datetimeFigureOut">
              <a:rPr lang="en-US" smtClean="0"/>
            </a:fld>
            <a:endParaRPr lang="en-US" dirty="0"/>
          </a:p>
        </p:txBody>
      </p:sp>
      <p:sp>
        <p:nvSpPr>
          <p:cNvPr id="8" name="Footer Placeholder 7"/>
          <p:cNvSpPr>
            <a:spLocks noGrp="1"/>
          </p:cNvSpPr>
          <p:nvPr>
            <p:ph type="ftr" sz="quarter" idx="11"/>
          </p:nvPr>
        </p:nvSpPr>
        <p:spPr/>
        <p:txBody>
          <a:bodyPr/>
          <a:lstStyle/>
          <a:p>
            <a:endParaRPr lang="en-US" sz="1000" dirty="0"/>
          </a:p>
        </p:txBody>
      </p:sp>
      <p:sp>
        <p:nvSpPr>
          <p:cNvPr id="9" name="Slide Number Placeholder 8"/>
          <p:cNvSpPr>
            <a:spLocks noGrp="1"/>
          </p:cNvSpPr>
          <p:nvPr>
            <p:ph type="sldNum" sz="quarter" idx="12"/>
          </p:nvPr>
        </p:nvSpPr>
        <p:spPr/>
        <p:txBody>
          <a:bodyPr/>
          <a:lstStyle/>
          <a:p>
            <a:fld id="{CB1E4CB7-CB13-4810-BF18-BE31AFC64F93}" type="slidenum">
              <a:rPr lang="en-US" smtClean="0"/>
            </a:fld>
            <a:endParaRPr lang="en-US" sz="1000"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3F9AFA87-1417-4992-ABD9-27C3BC8CC883}"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1E4CB7-CB13-4810-BF18-BE31AFC64F93}"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450317" y="1517904"/>
            <a:ext cx="2220731" cy="454678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517904" y="1517904"/>
            <a:ext cx="6562553" cy="4546786"/>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3F9AFA87-1417-4992-ABD9-27C3BC8CC883}"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1E4CB7-CB13-4810-BF18-BE31AFC64F93}" type="slidenum">
              <a:rPr lang="en-US" smtClean="0"/>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pPr algn="r"/>
            <a:fld id="{3F9AFA87-1417-4992-ABD9-27C3BC8CC883}"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sz="1000" dirty="0"/>
          </a:p>
        </p:txBody>
      </p:sp>
      <p:sp>
        <p:nvSpPr>
          <p:cNvPr id="6" name="Slide Number Placeholder 5"/>
          <p:cNvSpPr>
            <a:spLocks noGrp="1"/>
          </p:cNvSpPr>
          <p:nvPr>
            <p:ph type="sldNum" sz="quarter" idx="12"/>
          </p:nvPr>
        </p:nvSpPr>
        <p:spPr/>
        <p:txBody>
          <a:bodyPr/>
          <a:lstStyle/>
          <a:p>
            <a:fld id="{CB1E4CB7-CB13-4810-BF18-BE31AFC64F93}" type="slidenum">
              <a:rPr lang="en-US" smtClean="0"/>
            </a:fld>
            <a:endParaRPr lang="en-US" sz="1000"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3F9AFA87-1417-4992-ABD9-27C3BC8CC883}"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1E4CB7-CB13-4810-BF18-BE31AFC64F93}"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17904" y="1517904"/>
            <a:ext cx="91440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1517904" y="4572000"/>
            <a:ext cx="91440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3F9AFA87-1417-4992-ABD9-27C3BC8CC883}"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1E4CB7-CB13-4810-BF18-BE31AFC64F93}"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1517904" y="2980944"/>
            <a:ext cx="4334256" cy="3118104"/>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336792" y="2980944"/>
            <a:ext cx="4334256" cy="3118104"/>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3F9AFA87-1417-4992-ABD9-27C3BC8CC883}" type="datetimeFigureOut">
              <a:rPr lang="en-US" smtClean="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B1E4CB7-CB13-4810-BF18-BE31AFC64F93}" type="slidenum">
              <a:rPr lang="en-US" smtClean="0"/>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17905" y="2944368"/>
            <a:ext cx="4334256" cy="606026"/>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1517904" y="3644987"/>
            <a:ext cx="4334256" cy="2449645"/>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Text Placeholder 4"/>
          <p:cNvSpPr>
            <a:spLocks noGrp="1"/>
          </p:cNvSpPr>
          <p:nvPr>
            <p:ph type="body" sz="quarter" idx="3"/>
          </p:nvPr>
        </p:nvSpPr>
        <p:spPr>
          <a:xfrm>
            <a:off x="6336792" y="2944368"/>
            <a:ext cx="4334256" cy="606026"/>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336792" y="3644987"/>
            <a:ext cx="4334256" cy="2449645"/>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7" name="Date Placeholder 6"/>
          <p:cNvSpPr>
            <a:spLocks noGrp="1"/>
          </p:cNvSpPr>
          <p:nvPr>
            <p:ph type="dt" sz="half" idx="10"/>
          </p:nvPr>
        </p:nvSpPr>
        <p:spPr/>
        <p:txBody>
          <a:bodyPr/>
          <a:lstStyle/>
          <a:p>
            <a:fld id="{3F9AFA87-1417-4992-ABD9-27C3BC8CC883}"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1E4CB7-CB13-4810-BF18-BE31AFC64F93}" type="slidenum">
              <a:rPr lang="en-US" smtClean="0"/>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3F9AFA87-1417-4992-ABD9-27C3BC8CC883}"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1E4CB7-CB13-4810-BF18-BE31AFC64F93}"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9AFA87-1417-4992-ABD9-27C3BC8CC883}"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1E4CB7-CB13-4810-BF18-BE31AFC64F93}"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7904" y="1517904"/>
            <a:ext cx="3145536" cy="1792224"/>
          </a:xfrm>
        </p:spPr>
        <p:txBody>
          <a:bodyPr anchor="b">
            <a:normAutofit/>
          </a:bodyPr>
          <a:lstStyle>
            <a:lvl1pPr>
              <a:lnSpc>
                <a:spcPct val="100000"/>
              </a:lnSpc>
              <a:defRPr sz="3600"/>
            </a:lvl1pPr>
          </a:lstStyle>
          <a:p>
            <a:r>
              <a:rPr lang="en-US"/>
              <a:t>Click to edit Master title style</a:t>
            </a:r>
            <a:endParaRPr lang="en-US" dirty="0"/>
          </a:p>
        </p:txBody>
      </p:sp>
      <p:sp>
        <p:nvSpPr>
          <p:cNvPr id="3" name="Content Placeholder 2"/>
          <p:cNvSpPr>
            <a:spLocks noGrp="1"/>
          </p:cNvSpPr>
          <p:nvPr>
            <p:ph idx="1"/>
          </p:nvPr>
        </p:nvSpPr>
        <p:spPr>
          <a:xfrm>
            <a:off x="5330952" y="1517904"/>
            <a:ext cx="5330952" cy="458114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Text Placeholder 3"/>
          <p:cNvSpPr>
            <a:spLocks noGrp="1"/>
          </p:cNvSpPr>
          <p:nvPr>
            <p:ph type="body" sz="half" idx="2"/>
          </p:nvPr>
        </p:nvSpPr>
        <p:spPr>
          <a:xfrm>
            <a:off x="1517904" y="3483864"/>
            <a:ext cx="3145536" cy="2615184"/>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3F9AFA87-1417-4992-ABD9-27C3BC8CC883}"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1E4CB7-CB13-4810-BF18-BE31AFC64F93}"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7904" y="1517904"/>
            <a:ext cx="3145536" cy="1792224"/>
          </a:xfrm>
        </p:spPr>
        <p:txBody>
          <a:bodyPr anchor="b">
            <a:normAutofit/>
          </a:bodyPr>
          <a:lstStyle>
            <a:lvl1pPr>
              <a:lnSpc>
                <a:spcPct val="100000"/>
              </a:lnSpc>
              <a:defRPr sz="3600"/>
            </a:lvl1pPr>
          </a:lstStyle>
          <a:p>
            <a:r>
              <a:rPr lang="en-US"/>
              <a:t>Click to edit Master title style</a:t>
            </a:r>
            <a:endParaRPr lang="en-US" dirty="0"/>
          </a:p>
        </p:txBody>
      </p:sp>
      <p:sp>
        <p:nvSpPr>
          <p:cNvPr id="3" name="Picture Placeholder 2"/>
          <p:cNvSpPr>
            <a:spLocks noGrp="1"/>
          </p:cNvSpPr>
          <p:nvPr>
            <p:ph type="pic" idx="1"/>
          </p:nvPr>
        </p:nvSpPr>
        <p:spPr>
          <a:xfrm>
            <a:off x="5349240" y="764032"/>
            <a:ext cx="6089904" cy="5330952"/>
          </a:xfr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517904" y="3483864"/>
            <a:ext cx="3145536" cy="2615184"/>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3F9AFA87-1417-4992-ABD9-27C3BC8CC883}"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1E4CB7-CB13-4810-BF18-BE31AFC64F93}"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17904" y="1517904"/>
            <a:ext cx="9144000" cy="1344168"/>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517904" y="2971800"/>
            <a:ext cx="9144000" cy="312724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2"/>
          </p:nvPr>
        </p:nvSpPr>
        <p:spPr>
          <a:xfrm>
            <a:off x="8805672" y="6400800"/>
            <a:ext cx="1865376" cy="365125"/>
          </a:xfrm>
          <a:prstGeom prst="rect">
            <a:avLst/>
          </a:prstGeom>
        </p:spPr>
        <p:txBody>
          <a:bodyPr vert="horz" lIns="91440" tIns="45720" rIns="91440" bIns="45720" rtlCol="0" anchor="ctr"/>
          <a:lstStyle>
            <a:lvl1pPr algn="r">
              <a:defRPr sz="1000">
                <a:solidFill>
                  <a:schemeClr val="tx1"/>
                </a:solidFill>
              </a:defRPr>
            </a:lvl1pPr>
          </a:lstStyle>
          <a:p>
            <a:pPr algn="r"/>
            <a:fld id="{3F9AFA87-1417-4992-ABD9-27C3BC8CC883}" type="datetimeFigureOut">
              <a:rPr lang="en-US" smtClean="0"/>
            </a:fld>
            <a:endParaRPr lang="en-US" dirty="0"/>
          </a:p>
        </p:txBody>
      </p:sp>
      <p:sp>
        <p:nvSpPr>
          <p:cNvPr id="5" name="Footer Placeholder 4"/>
          <p:cNvSpPr>
            <a:spLocks noGrp="1"/>
          </p:cNvSpPr>
          <p:nvPr>
            <p:ph type="ftr" sz="quarter" idx="3"/>
          </p:nvPr>
        </p:nvSpPr>
        <p:spPr>
          <a:xfrm>
            <a:off x="758952" y="6400800"/>
            <a:ext cx="6099048" cy="365125"/>
          </a:xfrm>
          <a:prstGeom prst="rect">
            <a:avLst/>
          </a:prstGeom>
        </p:spPr>
        <p:txBody>
          <a:bodyPr vert="horz" lIns="91440" tIns="45720" rIns="91440" bIns="45720" rtlCol="0" anchor="ctr"/>
          <a:lstStyle>
            <a:lvl1pPr algn="l">
              <a:defRPr sz="1000">
                <a:solidFill>
                  <a:schemeClr val="tx1"/>
                </a:solidFill>
              </a:defRPr>
            </a:lvl1pPr>
          </a:lstStyle>
          <a:p>
            <a:endParaRPr lang="en-US" sz="1000" dirty="0"/>
          </a:p>
        </p:txBody>
      </p:sp>
      <p:sp>
        <p:nvSpPr>
          <p:cNvPr id="6" name="Slide Number Placeholder 5"/>
          <p:cNvSpPr>
            <a:spLocks noGrp="1"/>
          </p:cNvSpPr>
          <p:nvPr>
            <p:ph type="sldNum" sz="quarter" idx="4"/>
          </p:nvPr>
        </p:nvSpPr>
        <p:spPr>
          <a:xfrm>
            <a:off x="10899648" y="6400800"/>
            <a:ext cx="530352" cy="365125"/>
          </a:xfrm>
          <a:prstGeom prst="rect">
            <a:avLst/>
          </a:prstGeom>
        </p:spPr>
        <p:txBody>
          <a:bodyPr vert="horz" lIns="91440" tIns="45720" rIns="91440" bIns="45720" rtlCol="0" anchor="ctr"/>
          <a:lstStyle>
            <a:lvl1pPr algn="r">
              <a:defRPr sz="1000" b="1">
                <a:solidFill>
                  <a:schemeClr val="tx1"/>
                </a:solidFill>
              </a:defRPr>
            </a:lvl1pPr>
          </a:lstStyle>
          <a:p>
            <a:fld id="{CB1E4CB7-CB13-4810-BF18-BE31AFC64F93}" type="slidenum">
              <a:rPr lang="en-US" smtClean="0"/>
            </a:fld>
            <a:endParaRPr lang="en-US" sz="1000" dirty="0"/>
          </a:p>
        </p:txBody>
      </p:sp>
      <p:sp>
        <p:nvSpPr>
          <p:cNvPr id="8" name="Freeform: Shape 7"/>
          <p:cNvSpPr/>
          <p:nvPr/>
        </p:nvSpPr>
        <p:spPr>
          <a:xfrm>
            <a:off x="0" y="0"/>
            <a:ext cx="12192000" cy="6105524"/>
          </a:xfrm>
          <a:custGeom>
            <a:avLst/>
            <a:gdLst>
              <a:gd name="connsiteX0" fmla="*/ 0 w 12192000"/>
              <a:gd name="connsiteY0" fmla="*/ 0 h 6105524"/>
              <a:gd name="connsiteX1" fmla="*/ 12192000 w 12192000"/>
              <a:gd name="connsiteY1" fmla="*/ 0 h 6105524"/>
              <a:gd name="connsiteX2" fmla="*/ 12192000 w 12192000"/>
              <a:gd name="connsiteY2" fmla="*/ 6105524 h 6105524"/>
              <a:gd name="connsiteX3" fmla="*/ 11435080 w 12192000"/>
              <a:gd name="connsiteY3" fmla="*/ 6105524 h 6105524"/>
              <a:gd name="connsiteX4" fmla="*/ 11435080 w 12192000"/>
              <a:gd name="connsiteY4" fmla="*/ 771523 h 6105524"/>
              <a:gd name="connsiteX5" fmla="*/ 767080 w 12192000"/>
              <a:gd name="connsiteY5" fmla="*/ 771523 h 6105524"/>
              <a:gd name="connsiteX6" fmla="*/ 767080 w 12192000"/>
              <a:gd name="connsiteY6" fmla="*/ 6105524 h 6105524"/>
              <a:gd name="connsiteX7" fmla="*/ 0 w 12192000"/>
              <a:gd name="connsiteY7" fmla="*/ 6105524 h 610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105524">
                <a:moveTo>
                  <a:pt x="0" y="0"/>
                </a:moveTo>
                <a:lnTo>
                  <a:pt x="12192000" y="0"/>
                </a:lnTo>
                <a:lnTo>
                  <a:pt x="12192000" y="6105524"/>
                </a:lnTo>
                <a:lnTo>
                  <a:pt x="11435080" y="6105524"/>
                </a:lnTo>
                <a:lnTo>
                  <a:pt x="11435080" y="771523"/>
                </a:lnTo>
                <a:lnTo>
                  <a:pt x="767080" y="771523"/>
                </a:lnTo>
                <a:lnTo>
                  <a:pt x="767080" y="6105524"/>
                </a:lnTo>
                <a:lnTo>
                  <a:pt x="0" y="6105524"/>
                </a:lnTo>
                <a:close/>
              </a:path>
            </a:pathLst>
          </a:cu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5000"/>
        </a:lnSpc>
        <a:spcBef>
          <a:spcPct val="0"/>
        </a:spcBef>
        <a:buNone/>
        <a:defRPr sz="4200" kern="1200" spc="-50" baseline="0">
          <a:solidFill>
            <a:schemeClr val="tx1"/>
          </a:solidFill>
          <a:latin typeface="+mj-lt"/>
          <a:ea typeface="+mj-ea"/>
          <a:cs typeface="+mj-cs"/>
        </a:defRPr>
      </a:lvl1pPr>
    </p:titleStyle>
    <p:bodyStyle>
      <a:lvl1pPr marL="365760" indent="-365760" algn="l" defTabSz="914400" rtl="0" eaLnBrk="1" latinLnBrk="0" hangingPunct="1">
        <a:lnSpc>
          <a:spcPct val="105000"/>
        </a:lnSpc>
        <a:spcBef>
          <a:spcPts val="900"/>
        </a:spcBef>
        <a:buClr>
          <a:schemeClr val="accent5"/>
        </a:buClr>
        <a:buFont typeface="Avenir Next LT Pro" panose="020B0504020202020204" pitchFamily="34" charset="0"/>
        <a:buChar char="+"/>
        <a:defRPr sz="2600" kern="1200">
          <a:solidFill>
            <a:schemeClr val="tx1"/>
          </a:solidFill>
          <a:latin typeface="+mn-lt"/>
          <a:ea typeface="+mn-ea"/>
          <a:cs typeface="+mn-cs"/>
        </a:defRPr>
      </a:lvl1pPr>
      <a:lvl2pPr marL="365760" indent="0" algn="l" defTabSz="914400" rtl="0" eaLnBrk="1" latinLnBrk="0" hangingPunct="1">
        <a:lnSpc>
          <a:spcPct val="105000"/>
        </a:lnSpc>
        <a:spcBef>
          <a:spcPts val="9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640080" indent="-274320" algn="l" defTabSz="914400" rtl="0" eaLnBrk="1" latinLnBrk="0" hangingPunct="1">
        <a:lnSpc>
          <a:spcPct val="105000"/>
        </a:lnSpc>
        <a:spcBef>
          <a:spcPts val="600"/>
        </a:spcBef>
        <a:buClr>
          <a:schemeClr val="accent5"/>
        </a:buClr>
        <a:buFont typeface="Avenir Next LT Pro" panose="020B0504020202020204" pitchFamily="34" charset="0"/>
        <a:buChar char="+"/>
        <a:defRPr sz="2000" kern="1200">
          <a:solidFill>
            <a:schemeClr val="tx1"/>
          </a:solidFill>
          <a:latin typeface="+mn-lt"/>
          <a:ea typeface="+mn-ea"/>
          <a:cs typeface="+mn-cs"/>
        </a:defRPr>
      </a:lvl3pPr>
      <a:lvl4pPr marL="640080" indent="0" algn="l" defTabSz="914400" rtl="0" eaLnBrk="1" latinLnBrk="0" hangingPunct="1">
        <a:lnSpc>
          <a:spcPct val="105000"/>
        </a:lnSpc>
        <a:spcBef>
          <a:spcPts val="600"/>
        </a:spcBef>
        <a:buFontTx/>
        <a:buNone/>
        <a:defRPr sz="1800" i="1" kern="1200">
          <a:solidFill>
            <a:schemeClr val="tx1">
              <a:lumMod val="75000"/>
              <a:lumOff val="25000"/>
            </a:schemeClr>
          </a:solidFill>
          <a:latin typeface="+mn-lt"/>
          <a:ea typeface="+mn-ea"/>
          <a:cs typeface="+mn-cs"/>
        </a:defRPr>
      </a:lvl4pPr>
      <a:lvl5pPr marL="887095" indent="-274320" algn="l" defTabSz="914400" rtl="0" eaLnBrk="1" latinLnBrk="0" hangingPunct="1">
        <a:lnSpc>
          <a:spcPct val="105000"/>
        </a:lnSpc>
        <a:spcBef>
          <a:spcPts val="600"/>
        </a:spcBef>
        <a:buClr>
          <a:schemeClr val="accent5"/>
        </a:buClr>
        <a:buFont typeface="Avenir Next LT Pro" panose="020B05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3"/>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Tło sześciokątne z niebieskimi światłami neonu"/>
          <p:cNvPicPr>
            <a:picLocks noChangeAspect="1"/>
          </p:cNvPicPr>
          <p:nvPr/>
        </p:nvPicPr>
        <p:blipFill rotWithShape="1">
          <a:blip r:embed="rId1"/>
          <a:srcRect/>
          <a:stretch>
            <a:fillRect/>
          </a:stretch>
        </p:blipFill>
        <p:spPr>
          <a:xfrm>
            <a:off x="20" y="10"/>
            <a:ext cx="12191977" cy="6857990"/>
          </a:xfrm>
          <a:prstGeom prst="rect">
            <a:avLst/>
          </a:prstGeom>
        </p:spPr>
      </p:pic>
      <p:sp>
        <p:nvSpPr>
          <p:cNvPr id="19" name="Rectangle 15"/>
          <p:cNvSpPr>
            <a:spLocks noGrp="1" noRot="1" noChangeAspect="1" noMove="1" noResize="1" noEditPoints="1" noAdjustHandles="1" noChangeArrowheads="1" noChangeShapeType="1" noTextEdit="1"/>
          </p:cNvSpPr>
          <p:nvPr/>
        </p:nvSpPr>
        <p:spPr>
          <a:xfrm>
            <a:off x="2" y="0"/>
            <a:ext cx="7779221" cy="6858000"/>
          </a:xfrm>
          <a:prstGeom prst="rect">
            <a:avLst/>
          </a:prstGeom>
          <a:gradFill>
            <a:gsLst>
              <a:gs pos="58000">
                <a:schemeClr val="tx1">
                  <a:alpha val="30000"/>
                </a:schemeClr>
              </a:gs>
              <a:gs pos="33000">
                <a:schemeClr val="tx1">
                  <a:alpha val="20000"/>
                </a:schemeClr>
              </a:gs>
              <a:gs pos="0">
                <a:schemeClr val="tx1">
                  <a:alpha val="0"/>
                </a:schemeClr>
              </a:gs>
              <a:gs pos="100000">
                <a:schemeClr val="tx1">
                  <a:alpha val="3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ytuł 1"/>
          <p:cNvSpPr>
            <a:spLocks noGrp="1"/>
          </p:cNvSpPr>
          <p:nvPr>
            <p:ph type="ctrTitle"/>
          </p:nvPr>
        </p:nvSpPr>
        <p:spPr>
          <a:xfrm>
            <a:off x="762000" y="747059"/>
            <a:ext cx="5989320" cy="2762904"/>
          </a:xfrm>
        </p:spPr>
        <p:txBody>
          <a:bodyPr>
            <a:normAutofit/>
          </a:bodyPr>
          <a:lstStyle/>
          <a:p>
            <a:pPr algn="l"/>
            <a:r>
              <a:rPr lang="en-US" sz="3300" b="1" kern="100" dirty="0" err="1">
                <a:solidFill>
                  <a:schemeClr val="tx2">
                    <a:lumMod val="25000"/>
                    <a:lumOff val="75000"/>
                  </a:schemeClr>
                </a:solidFill>
                <a:effectLst/>
                <a:latin typeface="Arial Rounded MT Bold" panose="020F0704030504030204" pitchFamily="34" charset="0"/>
                <a:ea typeface="Aptos" panose="020B0004020202020204" pitchFamily="34" charset="0"/>
                <a:cs typeface="Times New Roman" panose="02020603050405020304" pitchFamily="18" charset="0"/>
              </a:rPr>
              <a:t>Hypothekendarlehen</a:t>
            </a:r>
            <a:r>
              <a:rPr lang="en-US" sz="3300" b="1" kern="100" dirty="0">
                <a:solidFill>
                  <a:schemeClr val="tx2">
                    <a:lumMod val="25000"/>
                    <a:lumOff val="75000"/>
                  </a:schemeClr>
                </a:solidFill>
                <a:effectLst/>
                <a:latin typeface="Arial Rounded MT Bold" panose="020F0704030504030204" pitchFamily="34" charset="0"/>
                <a:ea typeface="Aptos" panose="020B0004020202020204" pitchFamily="34" charset="0"/>
                <a:cs typeface="Times New Roman" panose="02020603050405020304" pitchFamily="18" charset="0"/>
              </a:rPr>
              <a:t> </a:t>
            </a:r>
            <a:r>
              <a:rPr lang="en-US" sz="3300" b="1" kern="100" dirty="0" err="1">
                <a:solidFill>
                  <a:schemeClr val="tx2">
                    <a:lumMod val="25000"/>
                    <a:lumOff val="75000"/>
                  </a:schemeClr>
                </a:solidFill>
                <a:effectLst/>
                <a:latin typeface="Arial Rounded MT Bold" panose="020F0704030504030204" pitchFamily="34" charset="0"/>
                <a:ea typeface="Aptos" panose="020B0004020202020204" pitchFamily="34" charset="0"/>
                <a:cs typeface="Times New Roman" panose="02020603050405020304" pitchFamily="18" charset="0"/>
              </a:rPr>
              <a:t>als</a:t>
            </a:r>
            <a:r>
              <a:rPr lang="en-US" sz="3300" b="1" kern="100" dirty="0">
                <a:solidFill>
                  <a:schemeClr val="tx2">
                    <a:lumMod val="25000"/>
                    <a:lumOff val="75000"/>
                  </a:schemeClr>
                </a:solidFill>
                <a:effectLst/>
                <a:latin typeface="Arial Rounded MT Bold" panose="020F0704030504030204" pitchFamily="34" charset="0"/>
                <a:ea typeface="Aptos" panose="020B0004020202020204" pitchFamily="34" charset="0"/>
                <a:cs typeface="Times New Roman" panose="02020603050405020304" pitchFamily="18" charset="0"/>
              </a:rPr>
              <a:t> </a:t>
            </a:r>
            <a:r>
              <a:rPr lang="en-US" sz="3300" b="1" kern="100" dirty="0" err="1">
                <a:solidFill>
                  <a:schemeClr val="tx2">
                    <a:lumMod val="25000"/>
                    <a:lumOff val="75000"/>
                  </a:schemeClr>
                </a:solidFill>
                <a:effectLst/>
                <a:latin typeface="Arial Rounded MT Bold" panose="020F0704030504030204" pitchFamily="34" charset="0"/>
                <a:ea typeface="Aptos" panose="020B0004020202020204" pitchFamily="34" charset="0"/>
                <a:cs typeface="Times New Roman" panose="02020603050405020304" pitchFamily="18" charset="0"/>
              </a:rPr>
              <a:t>Finanzierungsquelle</a:t>
            </a:r>
            <a:r>
              <a:rPr lang="en-US" sz="3300" b="1" kern="100" dirty="0">
                <a:solidFill>
                  <a:schemeClr val="tx2">
                    <a:lumMod val="25000"/>
                    <a:lumOff val="75000"/>
                  </a:schemeClr>
                </a:solidFill>
                <a:effectLst/>
                <a:latin typeface="Arial Rounded MT Bold" panose="020F0704030504030204" pitchFamily="34" charset="0"/>
                <a:ea typeface="Aptos" panose="020B0004020202020204" pitchFamily="34" charset="0"/>
                <a:cs typeface="Times New Roman" panose="02020603050405020304" pitchFamily="18" charset="0"/>
              </a:rPr>
              <a:t> für </a:t>
            </a:r>
            <a:r>
              <a:rPr lang="en-US" sz="3300" b="1" kern="100" dirty="0" err="1">
                <a:solidFill>
                  <a:schemeClr val="tx2">
                    <a:lumMod val="25000"/>
                    <a:lumOff val="75000"/>
                  </a:schemeClr>
                </a:solidFill>
                <a:effectLst/>
                <a:latin typeface="Arial Rounded MT Bold" panose="020F0704030504030204" pitchFamily="34" charset="0"/>
                <a:ea typeface="Aptos" panose="020B0004020202020204" pitchFamily="34" charset="0"/>
                <a:cs typeface="Times New Roman" panose="02020603050405020304" pitchFamily="18" charset="0"/>
              </a:rPr>
              <a:t>Wohnungsbauinvestitionen</a:t>
            </a:r>
            <a:br>
              <a:rPr lang="pl-PL" sz="3300" kern="100" dirty="0">
                <a:solidFill>
                  <a:schemeClr val="tx2">
                    <a:lumMod val="25000"/>
                    <a:lumOff val="75000"/>
                  </a:schemeClr>
                </a:solidFill>
                <a:effectLst/>
                <a:latin typeface="Aptos" panose="020B0004020202020204" pitchFamily="34" charset="0"/>
                <a:ea typeface="Aptos" panose="020B0004020202020204" pitchFamily="34" charset="0"/>
                <a:cs typeface="Times New Roman" panose="02020603050405020304" pitchFamily="18" charset="0"/>
              </a:rPr>
            </a:br>
            <a:br>
              <a:rPr lang="pl-PL" sz="3300" kern="100" dirty="0">
                <a:solidFill>
                  <a:schemeClr val="tx2">
                    <a:lumMod val="25000"/>
                    <a:lumOff val="75000"/>
                  </a:schemeClr>
                </a:solidFill>
                <a:effectLst/>
                <a:latin typeface="Aptos" panose="020B0004020202020204" pitchFamily="34" charset="0"/>
                <a:ea typeface="Aptos" panose="020B0004020202020204" pitchFamily="34" charset="0"/>
                <a:cs typeface="Times New Roman" panose="02020603050405020304" pitchFamily="18" charset="0"/>
              </a:rPr>
            </a:br>
            <a:endParaRPr lang="pl-PL" sz="3300" dirty="0">
              <a:solidFill>
                <a:schemeClr val="tx2">
                  <a:lumMod val="25000"/>
                  <a:lumOff val="75000"/>
                </a:schemeClr>
              </a:solidFill>
            </a:endParaRPr>
          </a:p>
        </p:txBody>
      </p:sp>
      <p:sp>
        <p:nvSpPr>
          <p:cNvPr id="3" name="Podtytuł 2"/>
          <p:cNvSpPr>
            <a:spLocks noGrp="1"/>
          </p:cNvSpPr>
          <p:nvPr>
            <p:ph type="subTitle" idx="1"/>
          </p:nvPr>
        </p:nvSpPr>
        <p:spPr>
          <a:xfrm>
            <a:off x="205154" y="6110941"/>
            <a:ext cx="1876864" cy="466579"/>
          </a:xfrm>
        </p:spPr>
        <p:txBody>
          <a:bodyPr>
            <a:normAutofit/>
          </a:bodyPr>
          <a:lstStyle/>
          <a:p>
            <a:pPr algn="l"/>
            <a:r>
              <a:rPr lang="pl-PL" dirty="0">
                <a:solidFill>
                  <a:schemeClr val="bg1"/>
                </a:solidFill>
              </a:rPr>
              <a:t>Paweł Turek</a:t>
            </a:r>
            <a:endParaRPr lang="pl-PL"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199" name="Rectangle 8198"/>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01" name="Rectangle 8200"/>
          <p:cNvSpPr>
            <a:spLocks noGrp="1" noRot="1" noChangeAspect="1" noMove="1" noResize="1" noEditPoints="1" noAdjustHandles="1" noChangeArrowheads="1" noChangeShapeType="1" noTextEdit="1"/>
          </p:cNvSpPr>
          <p:nvPr/>
        </p:nvSpPr>
        <p:spPr>
          <a:xfrm>
            <a:off x="0" y="-2"/>
            <a:ext cx="12192000" cy="6858001"/>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203" name="Rectangle 8202"/>
          <p:cNvSpPr>
            <a:spLocks noGrp="1" noRot="1" noChangeAspect="1" noMove="1" noResize="1" noEditPoints="1" noAdjustHandles="1" noChangeArrowheads="1" noChangeShapeType="1" noTextEdit="1"/>
          </p:cNvSpPr>
          <p:nvPr/>
        </p:nvSpPr>
        <p:spPr>
          <a:xfrm>
            <a:off x="762000" y="758952"/>
            <a:ext cx="10668000" cy="5340096"/>
          </a:xfrm>
          <a:prstGeom prst="rect">
            <a:avLst/>
          </a:prstGeom>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p:cNvSpPr>
            <a:spLocks noGrp="1"/>
          </p:cNvSpPr>
          <p:nvPr>
            <p:ph type="title"/>
          </p:nvPr>
        </p:nvSpPr>
        <p:spPr>
          <a:xfrm>
            <a:off x="5411874" y="1517903"/>
            <a:ext cx="5250030" cy="1345115"/>
          </a:xfrm>
        </p:spPr>
        <p:txBody>
          <a:bodyPr>
            <a:normAutofit/>
          </a:bodyPr>
          <a:lstStyle/>
          <a:p>
            <a:br>
              <a:rPr lang="pl-PL" kern="100">
                <a:effectLst/>
                <a:latin typeface="Aptos" panose="020B0004020202020204" pitchFamily="34" charset="0"/>
                <a:ea typeface="Aptos" panose="020B0004020202020204" pitchFamily="34" charset="0"/>
                <a:cs typeface="Times New Roman" panose="02020603050405020304" pitchFamily="18" charset="0"/>
              </a:rPr>
            </a:br>
            <a:endParaRPr lang="pl-PL" dirty="0"/>
          </a:p>
        </p:txBody>
      </p:sp>
      <p:pic>
        <p:nvPicPr>
          <p:cNvPr id="8194" name="Picture 2" descr="Czym jest kredyt hipoteczny na budowę domu i jakie warunki należy spełnić,  aby go dostać?"/>
          <p:cNvPicPr>
            <a:picLocks noChangeAspect="1" noChangeArrowheads="1"/>
          </p:cNvPicPr>
          <p:nvPr/>
        </p:nvPicPr>
        <p:blipFill rotWithShape="1">
          <a:blip r:embed="rId1">
            <a:extLst>
              <a:ext uri="{28A0092B-C50C-407E-A947-70E740481C1C}">
                <a14:useLocalDpi xmlns:a14="http://schemas.microsoft.com/office/drawing/2010/main" val="0"/>
              </a:ext>
            </a:extLst>
          </a:blip>
          <a:srcRect l="35678" r="26980" b="-1"/>
          <a:stretch>
            <a:fillRect/>
          </a:stretch>
        </p:blipFill>
        <p:spPr bwMode="auto">
          <a:xfrm>
            <a:off x="762000" y="758952"/>
            <a:ext cx="3890922" cy="5340096"/>
          </a:xfrm>
          <a:prstGeom prst="rect">
            <a:avLst/>
          </a:prstGeom>
          <a:noFill/>
          <a:extLst>
            <a:ext uri="{909E8E84-426E-40DD-AFC4-6F175D3DCCD1}">
              <a14:hiddenFill xmlns:a14="http://schemas.microsoft.com/office/drawing/2010/main">
                <a:solidFill>
                  <a:srgbClr val="FFFFFF"/>
                </a:solidFill>
              </a14:hiddenFill>
            </a:ext>
          </a:extLst>
        </p:spPr>
      </p:pic>
      <p:sp>
        <p:nvSpPr>
          <p:cNvPr id="3" name="Symbol zastępczy zawartości 2"/>
          <p:cNvSpPr>
            <a:spLocks noGrp="1"/>
          </p:cNvSpPr>
          <p:nvPr>
            <p:ph idx="1"/>
          </p:nvPr>
        </p:nvSpPr>
        <p:spPr>
          <a:xfrm>
            <a:off x="5411874" y="2970222"/>
            <a:ext cx="5250030" cy="2610771"/>
          </a:xfrm>
        </p:spPr>
        <p:txBody>
          <a:bodyPr>
            <a:normAutofit/>
          </a:bodyPr>
          <a:lstStyle/>
          <a:p>
            <a:pPr marL="0" indent="0" algn="ctr">
              <a:buNone/>
            </a:pPr>
            <a:r>
              <a:rPr lang="pl-PL" b="1" dirty="0" err="1"/>
              <a:t>Danke</a:t>
            </a:r>
            <a:r>
              <a:rPr lang="pl-PL" b="1" dirty="0"/>
              <a:t> </a:t>
            </a:r>
            <a:r>
              <a:rPr lang="pl-PL" b="1" dirty="0" err="1"/>
              <a:t>für</a:t>
            </a:r>
            <a:r>
              <a:rPr lang="pl-PL" b="1" dirty="0"/>
              <a:t> </a:t>
            </a:r>
            <a:r>
              <a:rPr lang="pl-PL" b="1" dirty="0" err="1"/>
              <a:t>Ihre</a:t>
            </a:r>
            <a:r>
              <a:rPr lang="pl-PL" b="1" dirty="0"/>
              <a:t> </a:t>
            </a:r>
            <a:r>
              <a:rPr lang="pl-PL" b="1" dirty="0" err="1"/>
              <a:t>Aufmerksamkeit</a:t>
            </a:r>
            <a:r>
              <a:rPr lang="pl-PL" b="1" dirty="0"/>
              <a:t> </a:t>
            </a:r>
            <a:r>
              <a:rPr lang="pl-PL" b="1" dirty="0">
                <a:sym typeface="Wingdings" panose="05000000000000000000" pitchFamily="2" charset="2"/>
              </a:rPr>
              <a:t></a:t>
            </a:r>
            <a:endParaRPr lang="pl-PL"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ytuł 3"/>
          <p:cNvSpPr>
            <a:spLocks noGrp="1"/>
          </p:cNvSpPr>
          <p:nvPr>
            <p:ph type="title"/>
          </p:nvPr>
        </p:nvSpPr>
        <p:spPr/>
        <p:txBody>
          <a:bodyPr/>
          <a:p>
            <a:pPr algn="ctr"/>
            <a:r>
              <a:rPr lang="pl-PL" altLang="en-US">
                <a:latin typeface="Calibri" panose="020F0502020204030204" charset="0"/>
                <a:cs typeface="Calibri" panose="020F0502020204030204" charset="0"/>
              </a:rPr>
              <a:t>Agenda</a:t>
            </a:r>
            <a:endParaRPr lang="pl-PL" altLang="en-US">
              <a:latin typeface="Calibri" panose="020F0502020204030204" charset="0"/>
              <a:cs typeface="Calibri" panose="020F0502020204030204" charset="0"/>
            </a:endParaRPr>
          </a:p>
        </p:txBody>
      </p:sp>
      <p:sp>
        <p:nvSpPr>
          <p:cNvPr id="5" name="Symbol zastępczy zawartości 4"/>
          <p:cNvSpPr>
            <a:spLocks noGrp="1"/>
          </p:cNvSpPr>
          <p:nvPr>
            <p:ph idx="1"/>
          </p:nvPr>
        </p:nvSpPr>
        <p:spPr/>
        <p:txBody>
          <a:bodyPr>
            <a:normAutofit lnSpcReduction="10000"/>
          </a:bodyPr>
          <a:p>
            <a:r>
              <a:rPr lang="de-DE" i="1" dirty="0">
                <a:latin typeface="Calibri" panose="020F0502020204030204" charset="0"/>
                <a:cs typeface="Calibri" panose="020F0502020204030204" charset="0"/>
                <a:sym typeface="+mn-ea"/>
              </a:rPr>
              <a:t>Das Hypothekendarlehen </a:t>
            </a:r>
            <a:endParaRPr lang="de-DE" i="1" dirty="0">
              <a:latin typeface="Calibri" panose="020F0502020204030204" charset="0"/>
              <a:cs typeface="Calibri" panose="020F0502020204030204" charset="0"/>
              <a:sym typeface="+mn-ea"/>
            </a:endParaRPr>
          </a:p>
          <a:p>
            <a:r>
              <a:rPr lang="de-DE" i="1" dirty="0">
                <a:latin typeface="Calibri" panose="020F0502020204030204" charset="0"/>
                <a:cs typeface="Calibri" panose="020F0502020204030204" charset="0"/>
                <a:sym typeface="+mn-ea"/>
              </a:rPr>
              <a:t>Die Hypothek</a:t>
            </a:r>
            <a:endParaRPr lang="de-DE" i="1" dirty="0">
              <a:latin typeface="Calibri" panose="020F0502020204030204" charset="0"/>
              <a:cs typeface="Calibri" panose="020F0502020204030204" charset="0"/>
              <a:sym typeface="+mn-ea"/>
            </a:endParaRPr>
          </a:p>
          <a:p>
            <a:r>
              <a:rPr lang="en-US" i="1" kern="100" err="1">
                <a:effectLst/>
                <a:latin typeface="Calibri" panose="020F0502020204030204" charset="0"/>
                <a:ea typeface="Aptos" panose="020B0004020202020204" pitchFamily="34" charset="0"/>
                <a:cs typeface="Calibri" panose="020F0502020204030204" charset="0"/>
                <a:sym typeface="+mn-ea"/>
              </a:rPr>
              <a:t>Verfahren</a:t>
            </a:r>
            <a:r>
              <a:rPr lang="en-US" i="1" kern="100">
                <a:effectLst/>
                <a:latin typeface="Calibri" panose="020F0502020204030204" charset="0"/>
                <a:ea typeface="Aptos" panose="020B0004020202020204" pitchFamily="34" charset="0"/>
                <a:cs typeface="Calibri" panose="020F0502020204030204" charset="0"/>
                <a:sym typeface="+mn-ea"/>
              </a:rPr>
              <a:t> </a:t>
            </a:r>
            <a:r>
              <a:rPr lang="en-US" i="1" kern="100" err="1">
                <a:effectLst/>
                <a:latin typeface="Calibri" panose="020F0502020204030204" charset="0"/>
                <a:ea typeface="Aptos" panose="020B0004020202020204" pitchFamily="34" charset="0"/>
                <a:cs typeface="Calibri" panose="020F0502020204030204" charset="0"/>
                <a:sym typeface="+mn-ea"/>
              </a:rPr>
              <a:t>zur</a:t>
            </a:r>
            <a:r>
              <a:rPr lang="en-US" i="1" kern="100">
                <a:effectLst/>
                <a:latin typeface="Calibri" panose="020F0502020204030204" charset="0"/>
                <a:ea typeface="Aptos" panose="020B0004020202020204" pitchFamily="34" charset="0"/>
                <a:cs typeface="Calibri" panose="020F0502020204030204" charset="0"/>
                <a:sym typeface="+mn-ea"/>
              </a:rPr>
              <a:t> </a:t>
            </a:r>
            <a:r>
              <a:rPr lang="en-US" i="1" kern="100" err="1">
                <a:effectLst/>
                <a:latin typeface="Calibri" panose="020F0502020204030204" charset="0"/>
                <a:ea typeface="Aptos" panose="020B0004020202020204" pitchFamily="34" charset="0"/>
                <a:cs typeface="Calibri" panose="020F0502020204030204" charset="0"/>
                <a:sym typeface="+mn-ea"/>
              </a:rPr>
              <a:t>Erlangung</a:t>
            </a:r>
            <a:r>
              <a:rPr lang="en-US" i="1" kern="100">
                <a:effectLst/>
                <a:latin typeface="Calibri" panose="020F0502020204030204" charset="0"/>
                <a:ea typeface="Aptos" panose="020B0004020202020204" pitchFamily="34" charset="0"/>
                <a:cs typeface="Calibri" panose="020F0502020204030204" charset="0"/>
                <a:sym typeface="+mn-ea"/>
              </a:rPr>
              <a:t> </a:t>
            </a:r>
            <a:r>
              <a:rPr lang="en-US" i="1" kern="100" err="1">
                <a:effectLst/>
                <a:latin typeface="Calibri" panose="020F0502020204030204" charset="0"/>
                <a:ea typeface="Aptos" panose="020B0004020202020204" pitchFamily="34" charset="0"/>
                <a:cs typeface="Calibri" panose="020F0502020204030204" charset="0"/>
                <a:sym typeface="+mn-ea"/>
              </a:rPr>
              <a:t>eines</a:t>
            </a:r>
            <a:r>
              <a:rPr lang="en-US" i="1" kern="100">
                <a:effectLst/>
                <a:latin typeface="Calibri" panose="020F0502020204030204" charset="0"/>
                <a:ea typeface="Aptos" panose="020B0004020202020204" pitchFamily="34" charset="0"/>
                <a:cs typeface="Calibri" panose="020F0502020204030204" charset="0"/>
                <a:sym typeface="+mn-ea"/>
              </a:rPr>
              <a:t> </a:t>
            </a:r>
            <a:r>
              <a:rPr lang="en-US" i="1" kern="100" err="1">
                <a:effectLst/>
                <a:latin typeface="Calibri" panose="020F0502020204030204" charset="0"/>
                <a:ea typeface="Aptos" panose="020B0004020202020204" pitchFamily="34" charset="0"/>
                <a:cs typeface="Calibri" panose="020F0502020204030204" charset="0"/>
                <a:sym typeface="+mn-ea"/>
              </a:rPr>
              <a:t>Hypothekendarlehens</a:t>
            </a:r>
            <a:endParaRPr lang="en-US" i="1" kern="100" err="1">
              <a:effectLst/>
              <a:latin typeface="Calibri" panose="020F0502020204030204" charset="0"/>
              <a:ea typeface="Aptos" panose="020B0004020202020204" pitchFamily="34" charset="0"/>
              <a:cs typeface="Calibri" panose="020F0502020204030204" charset="0"/>
              <a:sym typeface="+mn-ea"/>
            </a:endParaRPr>
          </a:p>
          <a:p>
            <a:r>
              <a:rPr lang="en-US" i="1" kern="100" err="1">
                <a:effectLst/>
                <a:latin typeface="Calibri" panose="020F0502020204030204" charset="0"/>
                <a:ea typeface="Aptos" panose="020B0004020202020204" pitchFamily="34" charset="0"/>
                <a:cs typeface="Calibri" panose="020F0502020204030204" charset="0"/>
                <a:sym typeface="+mn-ea"/>
              </a:rPr>
              <a:t>Risiken</a:t>
            </a:r>
            <a:r>
              <a:rPr lang="en-US" i="1" kern="100">
                <a:effectLst/>
                <a:latin typeface="Calibri" panose="020F0502020204030204" charset="0"/>
                <a:ea typeface="Aptos" panose="020B0004020202020204" pitchFamily="34" charset="0"/>
                <a:cs typeface="Calibri" panose="020F0502020204030204" charset="0"/>
                <a:sym typeface="+mn-ea"/>
              </a:rPr>
              <a:t> und </a:t>
            </a:r>
            <a:r>
              <a:rPr lang="en-US" i="1" kern="100" err="1">
                <a:effectLst/>
                <a:latin typeface="Calibri" panose="020F0502020204030204" charset="0"/>
                <a:ea typeface="Aptos" panose="020B0004020202020204" pitchFamily="34" charset="0"/>
                <a:cs typeface="Calibri" panose="020F0502020204030204" charset="0"/>
                <a:sym typeface="+mn-ea"/>
              </a:rPr>
              <a:t>Herausforderungen</a:t>
            </a:r>
            <a:r>
              <a:rPr lang="en-US" i="1" kern="100">
                <a:effectLst/>
                <a:latin typeface="Calibri" panose="020F0502020204030204" charset="0"/>
                <a:ea typeface="Aptos" panose="020B0004020202020204" pitchFamily="34" charset="0"/>
                <a:cs typeface="Calibri" panose="020F0502020204030204" charset="0"/>
                <a:sym typeface="+mn-ea"/>
              </a:rPr>
              <a:t> </a:t>
            </a:r>
            <a:r>
              <a:rPr lang="en-US" i="1" kern="100" err="1">
                <a:effectLst/>
                <a:latin typeface="Calibri" panose="020F0502020204030204" charset="0"/>
                <a:ea typeface="Aptos" panose="020B0004020202020204" pitchFamily="34" charset="0"/>
                <a:cs typeface="Calibri" panose="020F0502020204030204" charset="0"/>
                <a:sym typeface="+mn-ea"/>
              </a:rPr>
              <a:t>eines</a:t>
            </a:r>
            <a:r>
              <a:rPr lang="en-US" i="1" kern="100">
                <a:effectLst/>
                <a:latin typeface="Calibri" panose="020F0502020204030204" charset="0"/>
                <a:ea typeface="Aptos" panose="020B0004020202020204" pitchFamily="34" charset="0"/>
                <a:cs typeface="Calibri" panose="020F0502020204030204" charset="0"/>
                <a:sym typeface="+mn-ea"/>
              </a:rPr>
              <a:t> </a:t>
            </a:r>
            <a:r>
              <a:rPr lang="en-US" i="1" kern="100" err="1">
                <a:effectLst/>
                <a:latin typeface="Calibri" panose="020F0502020204030204" charset="0"/>
                <a:ea typeface="Aptos" panose="020B0004020202020204" pitchFamily="34" charset="0"/>
                <a:cs typeface="Calibri" panose="020F0502020204030204" charset="0"/>
                <a:sym typeface="+mn-ea"/>
              </a:rPr>
              <a:t>Hypothekendarlehens</a:t>
            </a:r>
            <a:endParaRPr lang="en-US" i="1" kern="100" err="1">
              <a:effectLst/>
              <a:latin typeface="Calibri" panose="020F0502020204030204" charset="0"/>
              <a:ea typeface="Aptos" panose="020B0004020202020204" pitchFamily="34" charset="0"/>
              <a:cs typeface="Calibri" panose="020F0502020204030204" charset="0"/>
              <a:sym typeface="+mn-ea"/>
            </a:endParaRPr>
          </a:p>
          <a:p>
            <a:r>
              <a:rPr lang="en-US" i="1" kern="100" err="1">
                <a:effectLst/>
                <a:latin typeface="Calibri" panose="020F0502020204030204" charset="0"/>
                <a:ea typeface="Aptos" panose="020B0004020202020204" pitchFamily="34" charset="0"/>
                <a:cs typeface="Calibri" panose="020F0502020204030204" charset="0"/>
                <a:sym typeface="+mn-ea"/>
              </a:rPr>
              <a:t>Vorteile</a:t>
            </a:r>
            <a:r>
              <a:rPr lang="en-US" i="1" kern="100">
                <a:effectLst/>
                <a:latin typeface="Calibri" panose="020F0502020204030204" charset="0"/>
                <a:ea typeface="Aptos" panose="020B0004020202020204" pitchFamily="34" charset="0"/>
                <a:cs typeface="Calibri" panose="020F0502020204030204" charset="0"/>
                <a:sym typeface="+mn-ea"/>
              </a:rPr>
              <a:t> </a:t>
            </a:r>
            <a:r>
              <a:rPr lang="en-US" i="1" kern="100" err="1">
                <a:effectLst/>
                <a:latin typeface="Calibri" panose="020F0502020204030204" charset="0"/>
                <a:ea typeface="Aptos" panose="020B0004020202020204" pitchFamily="34" charset="0"/>
                <a:cs typeface="Calibri" panose="020F0502020204030204" charset="0"/>
                <a:sym typeface="+mn-ea"/>
              </a:rPr>
              <a:t>eines</a:t>
            </a:r>
            <a:r>
              <a:rPr lang="en-US" i="1" kern="100">
                <a:effectLst/>
                <a:latin typeface="Calibri" panose="020F0502020204030204" charset="0"/>
                <a:ea typeface="Aptos" panose="020B0004020202020204" pitchFamily="34" charset="0"/>
                <a:cs typeface="Calibri" panose="020F0502020204030204" charset="0"/>
                <a:sym typeface="+mn-ea"/>
              </a:rPr>
              <a:t> </a:t>
            </a:r>
            <a:r>
              <a:rPr lang="en-US" i="1" kern="100" err="1">
                <a:effectLst/>
                <a:latin typeface="Calibri" panose="020F0502020204030204" charset="0"/>
                <a:ea typeface="Aptos" panose="020B0004020202020204" pitchFamily="34" charset="0"/>
                <a:cs typeface="Calibri" panose="020F0502020204030204" charset="0"/>
                <a:sym typeface="+mn-ea"/>
              </a:rPr>
              <a:t>Hypothekendarlehens</a:t>
            </a:r>
            <a:endParaRPr lang="en-US" i="1" kern="100" err="1">
              <a:effectLst/>
              <a:latin typeface="Calibri" panose="020F0502020204030204" charset="0"/>
              <a:ea typeface="Aptos" panose="020B0004020202020204" pitchFamily="34" charset="0"/>
              <a:cs typeface="Calibri" panose="020F0502020204030204" charset="0"/>
              <a:sym typeface="+mn-ea"/>
            </a:endParaRPr>
          </a:p>
          <a:p>
            <a:r>
              <a:rPr lang="en-US" i="1" kern="100" dirty="0" err="1">
                <a:effectLst/>
                <a:latin typeface="Calibri" panose="020F0502020204030204" charset="0"/>
                <a:ea typeface="Aptos" panose="020B0004020202020204" pitchFamily="34" charset="0"/>
                <a:cs typeface="Calibri" panose="020F0502020204030204" charset="0"/>
                <a:sym typeface="+mn-ea"/>
              </a:rPr>
              <a:t>Bedeutung</a:t>
            </a:r>
            <a:r>
              <a:rPr lang="en-US" i="1" kern="100" dirty="0">
                <a:effectLst/>
                <a:latin typeface="Calibri" panose="020F0502020204030204" charset="0"/>
                <a:ea typeface="Aptos" panose="020B0004020202020204" pitchFamily="34" charset="0"/>
                <a:cs typeface="Calibri" panose="020F0502020204030204" charset="0"/>
                <a:sym typeface="+mn-ea"/>
              </a:rPr>
              <a:t> von </a:t>
            </a:r>
            <a:r>
              <a:rPr lang="en-US" i="1" kern="100" dirty="0" err="1">
                <a:effectLst/>
                <a:latin typeface="Calibri" panose="020F0502020204030204" charset="0"/>
                <a:ea typeface="Aptos" panose="020B0004020202020204" pitchFamily="34" charset="0"/>
                <a:cs typeface="Calibri" panose="020F0502020204030204" charset="0"/>
                <a:sym typeface="+mn-ea"/>
              </a:rPr>
              <a:t>Hypothekendarlehen</a:t>
            </a:r>
            <a:r>
              <a:rPr lang="en-US" i="1" kern="100" dirty="0">
                <a:effectLst/>
                <a:latin typeface="Calibri" panose="020F0502020204030204" charset="0"/>
                <a:ea typeface="Aptos" panose="020B0004020202020204" pitchFamily="34" charset="0"/>
                <a:cs typeface="Calibri" panose="020F0502020204030204" charset="0"/>
                <a:sym typeface="+mn-ea"/>
              </a:rPr>
              <a:t> für die </a:t>
            </a:r>
            <a:r>
              <a:rPr lang="en-US" i="1" kern="100" dirty="0" err="1">
                <a:effectLst/>
                <a:latin typeface="Calibri" panose="020F0502020204030204" charset="0"/>
                <a:ea typeface="Aptos" panose="020B0004020202020204" pitchFamily="34" charset="0"/>
                <a:cs typeface="Calibri" panose="020F0502020204030204" charset="0"/>
                <a:sym typeface="+mn-ea"/>
              </a:rPr>
              <a:t>Wirtschaft</a:t>
            </a:r>
            <a:endParaRPr lang="pl-PL" i="1" kern="100" dirty="0">
              <a:effectLst/>
              <a:latin typeface="Calibri" panose="020F0502020204030204" charset="0"/>
              <a:ea typeface="Aptos" panose="020B0004020202020204" pitchFamily="34" charset="0"/>
              <a:cs typeface="Calibri" panose="020F0502020204030204" charset="0"/>
            </a:endParaRPr>
          </a:p>
          <a:p>
            <a:endParaRPr lang="pl-PL" altLang="en-US" i="1">
              <a:latin typeface="Calibri" panose="020F0502020204030204" charset="0"/>
              <a:cs typeface="Calibri" panose="020F050202020403020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a:spLocks noGrp="1" noRot="1" noChangeAspect="1" noMove="1" noResize="1" noEditPoints="1" noAdjustHandles="1" noChangeArrowheads="1" noChangeShapeType="1" noTextEdit="1"/>
          </p:cNvSpPr>
          <p:nvPr/>
        </p:nvSpPr>
        <p:spPr>
          <a:xfrm>
            <a:off x="0" y="-2"/>
            <a:ext cx="12192000" cy="6858001"/>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p:cNvSpPr>
            <a:spLocks noGrp="1" noRot="1" noChangeAspect="1" noMove="1" noResize="1" noEditPoints="1" noAdjustHandles="1" noChangeArrowheads="1" noChangeShapeType="1" noTextEdit="1"/>
          </p:cNvSpPr>
          <p:nvPr/>
        </p:nvSpPr>
        <p:spPr>
          <a:xfrm>
            <a:off x="762000" y="758952"/>
            <a:ext cx="10668000" cy="5340096"/>
          </a:xfrm>
          <a:prstGeom prst="rect">
            <a:avLst/>
          </a:prstGeom>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Kredyt hipoteczny z oprocentowaniem stałym na 10 lat - czy to możliwe? -  mFinanse"/>
          <p:cNvPicPr>
            <a:picLocks noChangeAspect="1" noChangeArrowheads="1"/>
          </p:cNvPicPr>
          <p:nvPr/>
        </p:nvPicPr>
        <p:blipFill rotWithShape="1">
          <a:blip r:embed="rId1">
            <a:extLst>
              <a:ext uri="{28A0092B-C50C-407E-A947-70E740481C1C}">
                <a14:useLocalDpi xmlns:a14="http://schemas.microsoft.com/office/drawing/2010/main" val="0"/>
              </a:ext>
            </a:extLst>
          </a:blip>
          <a:srcRect l="28743" r="27177" b="2"/>
          <a:stretch>
            <a:fillRect/>
          </a:stretch>
        </p:blipFill>
        <p:spPr bwMode="auto">
          <a:xfrm>
            <a:off x="762000" y="758952"/>
            <a:ext cx="3890922" cy="5340096"/>
          </a:xfrm>
          <a:prstGeom prst="rect">
            <a:avLst/>
          </a:prstGeom>
          <a:noFill/>
          <a:extLst>
            <a:ext uri="{909E8E84-426E-40DD-AFC4-6F175D3DCCD1}">
              <a14:hiddenFill xmlns:a14="http://schemas.microsoft.com/office/drawing/2010/main">
                <a:solidFill>
                  <a:srgbClr val="FFFFFF"/>
                </a:solidFill>
              </a14:hiddenFill>
            </a:ext>
          </a:extLst>
        </p:spPr>
      </p:pic>
      <p:sp>
        <p:nvSpPr>
          <p:cNvPr id="3" name="Symbol zastępczy zawartości 2"/>
          <p:cNvSpPr>
            <a:spLocks noGrp="1"/>
          </p:cNvSpPr>
          <p:nvPr>
            <p:ph idx="1"/>
          </p:nvPr>
        </p:nvSpPr>
        <p:spPr>
          <a:xfrm>
            <a:off x="4949914" y="2545672"/>
            <a:ext cx="6183094" cy="1766652"/>
          </a:xfrm>
        </p:spPr>
        <p:txBody>
          <a:bodyPr>
            <a:noAutofit/>
          </a:bodyPr>
          <a:lstStyle/>
          <a:p>
            <a:pPr marL="0" indent="0" algn="just">
              <a:lnSpc>
                <a:spcPct val="95000"/>
              </a:lnSpc>
              <a:buNone/>
            </a:pPr>
            <a:r>
              <a:rPr lang="de-DE" sz="1800" dirty="0"/>
              <a:t>Das Hypothekendarlehen ist ein zentrales Finanzinstrument zur Verwirklichung des Eigenheimtraums. Für viele Familien ist es die einzige Möglichkeit, den Kauf einer Immobilie zu finanzieren. Hypothekendarlehen spielen eine entscheidende Rolle auf dem Immobilienmarkt und beeinflussen die Nachfrage, Immobilienpreise sowie die allgemeine wirtschaftliche Lage eines Landes.</a:t>
            </a:r>
            <a:endParaRPr lang="pl-PL" sz="1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1" name="Rectangle 3080"/>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3" name="Rectangle 3082"/>
          <p:cNvSpPr>
            <a:spLocks noGrp="1" noRot="1" noChangeAspect="1" noMove="1" noResize="1" noEditPoints="1" noAdjustHandles="1" noChangeArrowheads="1" noChangeShapeType="1" noTextEdit="1"/>
          </p:cNvSpPr>
          <p:nvPr/>
        </p:nvSpPr>
        <p:spPr>
          <a:xfrm>
            <a:off x="0" y="0"/>
            <a:ext cx="12192000" cy="6099048"/>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085" name="Rectangle 3084"/>
          <p:cNvSpPr>
            <a:spLocks noGrp="1" noRot="1" noChangeAspect="1" noMove="1" noResize="1" noEditPoints="1" noAdjustHandles="1" noChangeArrowheads="1" noChangeShapeType="1" noTextEdit="1"/>
          </p:cNvSpPr>
          <p:nvPr/>
        </p:nvSpPr>
        <p:spPr>
          <a:xfrm>
            <a:off x="0" y="0"/>
            <a:ext cx="533400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p:cNvSpPr>
            <a:spLocks noGrp="1"/>
          </p:cNvSpPr>
          <p:nvPr>
            <p:ph idx="1"/>
          </p:nvPr>
        </p:nvSpPr>
        <p:spPr>
          <a:xfrm>
            <a:off x="762000" y="1609471"/>
            <a:ext cx="4089779" cy="3202674"/>
          </a:xfrm>
        </p:spPr>
        <p:txBody>
          <a:bodyPr anchor="t">
            <a:noAutofit/>
          </a:bodyPr>
          <a:lstStyle/>
          <a:p>
            <a:pPr marL="0" indent="0" algn="just">
              <a:lnSpc>
                <a:spcPct val="95000"/>
              </a:lnSpc>
              <a:buNone/>
            </a:pPr>
            <a:r>
              <a:rPr lang="de-DE" sz="1700" dirty="0"/>
              <a:t>Ein Hypothekendarlehen ist ein langfristiges Darlehen, das durch eine Hypothek auf die Immobilie gesichert ist. Die Hypothek ist eine rechtliche Sicherheit, die der Bank das Recht gibt, ihre Forderungen durch den Verkauf der Immobilie geltend zu machen, falls der Kreditnehmer seinen Rückzahlungsverpflichtungen nicht nachkommt. Hypothekendarlehen werden in der Regel für einen Zeitraum von 15 bis 30 Jahren gewährt, was die Rückzahlung in bequemen monatlichen Raten ermöglicht.</a:t>
            </a:r>
            <a:endParaRPr lang="pl-PL" sz="1700" dirty="0"/>
          </a:p>
        </p:txBody>
      </p:sp>
      <p:pic>
        <p:nvPicPr>
          <p:cNvPr id="3076" name="Picture 4" descr="Kredyt mieszkaniowy a kredyt hipoteczny"/>
          <p:cNvPicPr>
            <a:picLocks noChangeAspect="1" noChangeArrowheads="1"/>
          </p:cNvPicPr>
          <p:nvPr/>
        </p:nvPicPr>
        <p:blipFill rotWithShape="1">
          <a:blip r:embed="rId1">
            <a:extLst>
              <a:ext uri="{28A0092B-C50C-407E-A947-70E740481C1C}">
                <a14:useLocalDpi xmlns:a14="http://schemas.microsoft.com/office/drawing/2010/main" val="0"/>
              </a:ext>
            </a:extLst>
          </a:blip>
          <a:srcRect l="9532" r="14227"/>
          <a:stretch>
            <a:fillRect/>
          </a:stretch>
        </p:blipFill>
        <p:spPr bwMode="auto">
          <a:xfrm>
            <a:off x="5334003" y="762000"/>
            <a:ext cx="6095997" cy="533704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3" name="Rectangle 4102"/>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p:cNvSpPr>
            <a:spLocks noGrp="1"/>
          </p:cNvSpPr>
          <p:nvPr>
            <p:ph type="title"/>
          </p:nvPr>
        </p:nvSpPr>
        <p:spPr>
          <a:xfrm>
            <a:off x="762000" y="758951"/>
            <a:ext cx="3880511" cy="1577849"/>
          </a:xfrm>
        </p:spPr>
        <p:txBody>
          <a:bodyPr>
            <a:normAutofit/>
          </a:bodyPr>
          <a:lstStyle/>
          <a:p>
            <a:r>
              <a:rPr lang="en-US" sz="2300" b="1" i="1" kern="100" err="1">
                <a:effectLst/>
                <a:latin typeface="Calibri" panose="020F0502020204030204" charset="0"/>
                <a:ea typeface="Aptos" panose="020B0004020202020204" pitchFamily="34" charset="0"/>
                <a:cs typeface="Calibri" panose="020F0502020204030204" charset="0"/>
              </a:rPr>
              <a:t>Verfahren</a:t>
            </a:r>
            <a:r>
              <a:rPr lang="en-US" sz="2300" b="1" i="1" kern="100">
                <a:effectLst/>
                <a:latin typeface="Calibri" panose="020F0502020204030204" charset="0"/>
                <a:ea typeface="Aptos" panose="020B0004020202020204" pitchFamily="34" charset="0"/>
                <a:cs typeface="Calibri" panose="020F0502020204030204" charset="0"/>
              </a:rPr>
              <a:t> </a:t>
            </a:r>
            <a:r>
              <a:rPr lang="en-US" sz="2300" b="1" i="1" kern="100" err="1">
                <a:effectLst/>
                <a:latin typeface="Calibri" panose="020F0502020204030204" charset="0"/>
                <a:ea typeface="Aptos" panose="020B0004020202020204" pitchFamily="34" charset="0"/>
                <a:cs typeface="Calibri" panose="020F0502020204030204" charset="0"/>
              </a:rPr>
              <a:t>zur</a:t>
            </a:r>
            <a:r>
              <a:rPr lang="en-US" sz="2300" b="1" i="1" kern="100">
                <a:effectLst/>
                <a:latin typeface="Calibri" panose="020F0502020204030204" charset="0"/>
                <a:ea typeface="Aptos" panose="020B0004020202020204" pitchFamily="34" charset="0"/>
                <a:cs typeface="Calibri" panose="020F0502020204030204" charset="0"/>
              </a:rPr>
              <a:t> </a:t>
            </a:r>
            <a:r>
              <a:rPr lang="en-US" sz="2300" b="1" i="1" kern="100" err="1">
                <a:effectLst/>
                <a:latin typeface="Calibri" panose="020F0502020204030204" charset="0"/>
                <a:ea typeface="Aptos" panose="020B0004020202020204" pitchFamily="34" charset="0"/>
                <a:cs typeface="Calibri" panose="020F0502020204030204" charset="0"/>
              </a:rPr>
              <a:t>Erlangung</a:t>
            </a:r>
            <a:r>
              <a:rPr lang="en-US" sz="2300" b="1" i="1" kern="100">
                <a:effectLst/>
                <a:latin typeface="Calibri" panose="020F0502020204030204" charset="0"/>
                <a:ea typeface="Aptos" panose="020B0004020202020204" pitchFamily="34" charset="0"/>
                <a:cs typeface="Calibri" panose="020F0502020204030204" charset="0"/>
              </a:rPr>
              <a:t> </a:t>
            </a:r>
            <a:r>
              <a:rPr lang="en-US" sz="2300" b="1" i="1" kern="100" err="1">
                <a:effectLst/>
                <a:latin typeface="Calibri" panose="020F0502020204030204" charset="0"/>
                <a:ea typeface="Aptos" panose="020B0004020202020204" pitchFamily="34" charset="0"/>
                <a:cs typeface="Calibri" panose="020F0502020204030204" charset="0"/>
              </a:rPr>
              <a:t>eines</a:t>
            </a:r>
            <a:r>
              <a:rPr lang="en-US" sz="2300" b="1" i="1" kern="100">
                <a:effectLst/>
                <a:latin typeface="Calibri" panose="020F0502020204030204" charset="0"/>
                <a:ea typeface="Aptos" panose="020B0004020202020204" pitchFamily="34" charset="0"/>
                <a:cs typeface="Calibri" panose="020F0502020204030204" charset="0"/>
              </a:rPr>
              <a:t> </a:t>
            </a:r>
            <a:r>
              <a:rPr lang="en-US" sz="2300" b="1" i="1" kern="100" err="1">
                <a:effectLst/>
                <a:latin typeface="Calibri" panose="020F0502020204030204" charset="0"/>
                <a:ea typeface="Aptos" panose="020B0004020202020204" pitchFamily="34" charset="0"/>
                <a:cs typeface="Calibri" panose="020F0502020204030204" charset="0"/>
              </a:rPr>
              <a:t>Hypothekendarlehens</a:t>
            </a:r>
            <a:br>
              <a:rPr lang="pl-PL" sz="2300" kern="100">
                <a:effectLst/>
                <a:latin typeface="Aptos" panose="020B0004020202020204" pitchFamily="34" charset="0"/>
                <a:ea typeface="Aptos" panose="020B0004020202020204" pitchFamily="34" charset="0"/>
                <a:cs typeface="Times New Roman" panose="02020603050405020304" pitchFamily="18" charset="0"/>
              </a:rPr>
            </a:br>
            <a:endParaRPr lang="pl-PL" sz="2300"/>
          </a:p>
        </p:txBody>
      </p:sp>
      <p:sp>
        <p:nvSpPr>
          <p:cNvPr id="3" name="Symbol zastępczy zawartości 2"/>
          <p:cNvSpPr>
            <a:spLocks noGrp="1"/>
          </p:cNvSpPr>
          <p:nvPr>
            <p:ph idx="1"/>
          </p:nvPr>
        </p:nvSpPr>
        <p:spPr>
          <a:xfrm>
            <a:off x="332510" y="1551709"/>
            <a:ext cx="4310002" cy="4574173"/>
          </a:xfrm>
        </p:spPr>
        <p:txBody>
          <a:bodyPr>
            <a:normAutofit fontScale="92500" lnSpcReduction="10000"/>
          </a:bodyPr>
          <a:lstStyle/>
          <a:p>
            <a:pPr marL="342900" lvl="0" indent="-342900">
              <a:lnSpc>
                <a:spcPct val="95000"/>
              </a:lnSpc>
              <a:buFont typeface="+mj-lt"/>
              <a:buAutoNum type="arabicPeriod"/>
            </a:pPr>
            <a:r>
              <a:rPr lang="en-US" sz="1500" b="1" kern="100" dirty="0" err="1">
                <a:effectLst/>
                <a:latin typeface="Calibri" panose="020F0502020204030204" charset="0"/>
                <a:ea typeface="Aptos" panose="020B0004020202020204" pitchFamily="34" charset="0"/>
                <a:cs typeface="Calibri" panose="020F0502020204030204" charset="0"/>
              </a:rPr>
              <a:t>Bonitätsprüfung</a:t>
            </a:r>
            <a:r>
              <a:rPr lang="en-US" sz="1500" b="1" kern="100" dirty="0">
                <a:effectLst/>
                <a:latin typeface="Calibri" panose="020F0502020204030204" charset="0"/>
                <a:ea typeface="Aptos" panose="020B0004020202020204" pitchFamily="34" charset="0"/>
                <a:cs typeface="Calibri" panose="020F0502020204030204" charset="0"/>
              </a:rPr>
              <a:t>: </a:t>
            </a:r>
            <a:r>
              <a:rPr lang="en-US" sz="1500" kern="100" dirty="0">
                <a:effectLst/>
                <a:latin typeface="Calibri" panose="020F0502020204030204" charset="0"/>
                <a:ea typeface="Aptos" panose="020B0004020202020204" pitchFamily="34" charset="0"/>
                <a:cs typeface="Calibri" panose="020F0502020204030204" charset="0"/>
              </a:rPr>
              <a:t>Die Bank </a:t>
            </a:r>
            <a:r>
              <a:rPr lang="en-US" sz="1500" kern="100" dirty="0" err="1">
                <a:effectLst/>
                <a:latin typeface="Calibri" panose="020F0502020204030204" charset="0"/>
                <a:ea typeface="Aptos" panose="020B0004020202020204" pitchFamily="34" charset="0"/>
                <a:cs typeface="Calibri" panose="020F0502020204030204" charset="0"/>
              </a:rPr>
              <a:t>prüft</a:t>
            </a:r>
            <a:r>
              <a:rPr lang="en-US" sz="1500" kern="100" dirty="0">
                <a:effectLst/>
                <a:latin typeface="Calibri" panose="020F0502020204030204" charset="0"/>
                <a:ea typeface="Aptos" panose="020B0004020202020204" pitchFamily="34" charset="0"/>
                <a:cs typeface="Calibri" panose="020F0502020204030204" charset="0"/>
              </a:rPr>
              <a:t> die </a:t>
            </a:r>
            <a:r>
              <a:rPr lang="en-US" sz="1500" kern="100" dirty="0" err="1">
                <a:effectLst/>
                <a:latin typeface="Calibri" panose="020F0502020204030204" charset="0"/>
                <a:ea typeface="Aptos" panose="020B0004020202020204" pitchFamily="34" charset="0"/>
                <a:cs typeface="Calibri" panose="020F0502020204030204" charset="0"/>
              </a:rPr>
              <a:t>Kreditwürdigkeit</a:t>
            </a:r>
            <a:r>
              <a:rPr lang="en-US" sz="1500" kern="100" dirty="0">
                <a:effectLst/>
                <a:latin typeface="Calibri" panose="020F0502020204030204" charset="0"/>
                <a:ea typeface="Aptos" panose="020B0004020202020204" pitchFamily="34" charset="0"/>
                <a:cs typeface="Calibri" panose="020F0502020204030204" charset="0"/>
              </a:rPr>
              <a:t> des </a:t>
            </a:r>
            <a:r>
              <a:rPr lang="en-US" sz="1500" kern="100" dirty="0" err="1">
                <a:effectLst/>
                <a:latin typeface="Calibri" panose="020F0502020204030204" charset="0"/>
                <a:ea typeface="Aptos" panose="020B0004020202020204" pitchFamily="34" charset="0"/>
                <a:cs typeface="Calibri" panose="020F0502020204030204" charset="0"/>
              </a:rPr>
              <a:t>Antragstellers</a:t>
            </a:r>
            <a:r>
              <a:rPr lang="en-US" sz="1500" kern="100" dirty="0">
                <a:effectLst/>
                <a:latin typeface="Calibri" panose="020F0502020204030204" charset="0"/>
                <a:ea typeface="Aptos" panose="020B0004020202020204" pitchFamily="34" charset="0"/>
                <a:cs typeface="Calibri" panose="020F0502020204030204" charset="0"/>
              </a:rPr>
              <a:t> </a:t>
            </a:r>
            <a:r>
              <a:rPr lang="en-US" sz="1500" kern="100" dirty="0" err="1">
                <a:effectLst/>
                <a:latin typeface="Calibri" panose="020F0502020204030204" charset="0"/>
                <a:ea typeface="Aptos" panose="020B0004020202020204" pitchFamily="34" charset="0"/>
                <a:cs typeface="Calibri" panose="020F0502020204030204" charset="0"/>
              </a:rPr>
              <a:t>unter</a:t>
            </a:r>
            <a:r>
              <a:rPr lang="en-US" sz="1500" kern="100" dirty="0">
                <a:effectLst/>
                <a:latin typeface="Calibri" panose="020F0502020204030204" charset="0"/>
                <a:ea typeface="Aptos" panose="020B0004020202020204" pitchFamily="34" charset="0"/>
                <a:cs typeface="Calibri" panose="020F0502020204030204" charset="0"/>
              </a:rPr>
              <a:t> </a:t>
            </a:r>
            <a:r>
              <a:rPr lang="en-US" sz="1500" kern="100" dirty="0" err="1">
                <a:effectLst/>
                <a:latin typeface="Calibri" panose="020F0502020204030204" charset="0"/>
                <a:ea typeface="Aptos" panose="020B0004020202020204" pitchFamily="34" charset="0"/>
                <a:cs typeface="Calibri" panose="020F0502020204030204" charset="0"/>
              </a:rPr>
              <a:t>Berücksichtigung</a:t>
            </a:r>
            <a:r>
              <a:rPr lang="en-US" sz="1500" kern="100" dirty="0">
                <a:effectLst/>
                <a:latin typeface="Calibri" panose="020F0502020204030204" charset="0"/>
                <a:ea typeface="Aptos" panose="020B0004020202020204" pitchFamily="34" charset="0"/>
                <a:cs typeface="Calibri" panose="020F0502020204030204" charset="0"/>
              </a:rPr>
              <a:t> seiner </a:t>
            </a:r>
            <a:r>
              <a:rPr lang="en-US" sz="1500" kern="100" dirty="0" err="1">
                <a:effectLst/>
                <a:latin typeface="Calibri" panose="020F0502020204030204" charset="0"/>
                <a:ea typeface="Aptos" panose="020B0004020202020204" pitchFamily="34" charset="0"/>
                <a:cs typeface="Calibri" panose="020F0502020204030204" charset="0"/>
              </a:rPr>
              <a:t>Einkünfte</a:t>
            </a:r>
            <a:r>
              <a:rPr lang="en-US" sz="1500" kern="100" dirty="0">
                <a:effectLst/>
                <a:latin typeface="Calibri" panose="020F0502020204030204" charset="0"/>
                <a:ea typeface="Aptos" panose="020B0004020202020204" pitchFamily="34" charset="0"/>
                <a:cs typeface="Calibri" panose="020F0502020204030204" charset="0"/>
              </a:rPr>
              <a:t>, </a:t>
            </a:r>
            <a:r>
              <a:rPr lang="en-US" sz="1500" kern="100" dirty="0" err="1">
                <a:effectLst/>
                <a:latin typeface="Calibri" panose="020F0502020204030204" charset="0"/>
                <a:ea typeface="Aptos" panose="020B0004020202020204" pitchFamily="34" charset="0"/>
                <a:cs typeface="Calibri" panose="020F0502020204030204" charset="0"/>
              </a:rPr>
              <a:t>Ausgaben</a:t>
            </a:r>
            <a:r>
              <a:rPr lang="en-US" sz="1500" kern="100" dirty="0">
                <a:effectLst/>
                <a:latin typeface="Calibri" panose="020F0502020204030204" charset="0"/>
                <a:ea typeface="Aptos" panose="020B0004020202020204" pitchFamily="34" charset="0"/>
                <a:cs typeface="Calibri" panose="020F0502020204030204" charset="0"/>
              </a:rPr>
              <a:t>, </a:t>
            </a:r>
            <a:r>
              <a:rPr lang="en-US" sz="1500" kern="100" dirty="0" err="1">
                <a:effectLst/>
                <a:latin typeface="Calibri" panose="020F0502020204030204" charset="0"/>
                <a:ea typeface="Aptos" panose="020B0004020202020204" pitchFamily="34" charset="0"/>
                <a:cs typeface="Calibri" panose="020F0502020204030204" charset="0"/>
              </a:rPr>
              <a:t>Kreditgeschichte</a:t>
            </a:r>
            <a:r>
              <a:rPr lang="en-US" sz="1500" kern="100" dirty="0">
                <a:effectLst/>
                <a:latin typeface="Calibri" panose="020F0502020204030204" charset="0"/>
                <a:ea typeface="Aptos" panose="020B0004020202020204" pitchFamily="34" charset="0"/>
                <a:cs typeface="Calibri" panose="020F0502020204030204" charset="0"/>
              </a:rPr>
              <a:t> und </a:t>
            </a:r>
            <a:r>
              <a:rPr lang="en-US" sz="1500" kern="100" dirty="0" err="1">
                <a:effectLst/>
                <a:latin typeface="Calibri" panose="020F0502020204030204" charset="0"/>
                <a:ea typeface="Aptos" panose="020B0004020202020204" pitchFamily="34" charset="0"/>
                <a:cs typeface="Calibri" panose="020F0502020204030204" charset="0"/>
              </a:rPr>
              <a:t>eventuellen</a:t>
            </a:r>
            <a:r>
              <a:rPr lang="en-US" sz="1500" kern="100" dirty="0">
                <a:effectLst/>
                <a:latin typeface="Calibri" panose="020F0502020204030204" charset="0"/>
                <a:ea typeface="Aptos" panose="020B0004020202020204" pitchFamily="34" charset="0"/>
                <a:cs typeface="Calibri" panose="020F0502020204030204" charset="0"/>
              </a:rPr>
              <a:t> </a:t>
            </a:r>
            <a:r>
              <a:rPr lang="en-US" sz="1500" kern="100" dirty="0" err="1">
                <a:effectLst/>
                <a:latin typeface="Calibri" panose="020F0502020204030204" charset="0"/>
                <a:ea typeface="Aptos" panose="020B0004020202020204" pitchFamily="34" charset="0"/>
                <a:cs typeface="Calibri" panose="020F0502020204030204" charset="0"/>
              </a:rPr>
              <a:t>finanziellen</a:t>
            </a:r>
            <a:r>
              <a:rPr lang="en-US" sz="1500" kern="100" dirty="0">
                <a:effectLst/>
                <a:latin typeface="Calibri" panose="020F0502020204030204" charset="0"/>
                <a:ea typeface="Aptos" panose="020B0004020202020204" pitchFamily="34" charset="0"/>
                <a:cs typeface="Calibri" panose="020F0502020204030204" charset="0"/>
              </a:rPr>
              <a:t> </a:t>
            </a:r>
            <a:r>
              <a:rPr lang="en-US" sz="1500" kern="100" dirty="0" err="1">
                <a:effectLst/>
                <a:latin typeface="Calibri" panose="020F0502020204030204" charset="0"/>
                <a:ea typeface="Aptos" panose="020B0004020202020204" pitchFamily="34" charset="0"/>
                <a:cs typeface="Calibri" panose="020F0502020204030204" charset="0"/>
              </a:rPr>
              <a:t>Verpflichtungen</a:t>
            </a:r>
            <a:r>
              <a:rPr lang="en-US" sz="1500" kern="100" dirty="0">
                <a:effectLst/>
                <a:latin typeface="Calibri" panose="020F0502020204030204" charset="0"/>
                <a:ea typeface="Aptos" panose="020B0004020202020204" pitchFamily="34" charset="0"/>
                <a:cs typeface="Calibri" panose="020F0502020204030204" charset="0"/>
              </a:rPr>
              <a:t>. Es </a:t>
            </a:r>
            <a:r>
              <a:rPr lang="en-US" sz="1500" kern="100" dirty="0" err="1">
                <a:effectLst/>
                <a:latin typeface="Calibri" panose="020F0502020204030204" charset="0"/>
                <a:ea typeface="Aptos" panose="020B0004020202020204" pitchFamily="34" charset="0"/>
                <a:cs typeface="Calibri" panose="020F0502020204030204" charset="0"/>
              </a:rPr>
              <a:t>wird</a:t>
            </a:r>
            <a:r>
              <a:rPr lang="en-US" sz="1500" kern="100" dirty="0">
                <a:effectLst/>
                <a:latin typeface="Calibri" panose="020F0502020204030204" charset="0"/>
                <a:ea typeface="Aptos" panose="020B0004020202020204" pitchFamily="34" charset="0"/>
                <a:cs typeface="Calibri" panose="020F0502020204030204" charset="0"/>
              </a:rPr>
              <a:t> </a:t>
            </a:r>
            <a:r>
              <a:rPr lang="en-US" sz="1500" kern="100" dirty="0" err="1">
                <a:effectLst/>
                <a:latin typeface="Calibri" panose="020F0502020204030204" charset="0"/>
                <a:ea typeface="Aptos" panose="020B0004020202020204" pitchFamily="34" charset="0"/>
                <a:cs typeface="Calibri" panose="020F0502020204030204" charset="0"/>
              </a:rPr>
              <a:t>auch</a:t>
            </a:r>
            <a:r>
              <a:rPr lang="en-US" sz="1500" kern="100" dirty="0">
                <a:effectLst/>
                <a:latin typeface="Calibri" panose="020F0502020204030204" charset="0"/>
                <a:ea typeface="Aptos" panose="020B0004020202020204" pitchFamily="34" charset="0"/>
                <a:cs typeface="Calibri" panose="020F0502020204030204" charset="0"/>
              </a:rPr>
              <a:t> </a:t>
            </a:r>
            <a:r>
              <a:rPr lang="en-US" sz="1500" kern="100" dirty="0" err="1">
                <a:effectLst/>
                <a:latin typeface="Calibri" panose="020F0502020204030204" charset="0"/>
                <a:ea typeface="Aptos" panose="020B0004020202020204" pitchFamily="34" charset="0"/>
                <a:cs typeface="Calibri" panose="020F0502020204030204" charset="0"/>
              </a:rPr>
              <a:t>eine</a:t>
            </a:r>
            <a:r>
              <a:rPr lang="en-US" sz="1500" kern="100" dirty="0">
                <a:effectLst/>
                <a:latin typeface="Calibri" panose="020F0502020204030204" charset="0"/>
                <a:ea typeface="Aptos" panose="020B0004020202020204" pitchFamily="34" charset="0"/>
                <a:cs typeface="Calibri" panose="020F0502020204030204" charset="0"/>
              </a:rPr>
              <a:t> </a:t>
            </a:r>
            <a:r>
              <a:rPr lang="en-US" sz="1500" kern="100" dirty="0" err="1">
                <a:effectLst/>
                <a:latin typeface="Calibri" panose="020F0502020204030204" charset="0"/>
                <a:ea typeface="Aptos" panose="020B0004020202020204" pitchFamily="34" charset="0"/>
                <a:cs typeface="Calibri" panose="020F0502020204030204" charset="0"/>
              </a:rPr>
              <a:t>Bewertung</a:t>
            </a:r>
            <a:r>
              <a:rPr lang="en-US" sz="1500" kern="100" dirty="0">
                <a:effectLst/>
                <a:latin typeface="Calibri" panose="020F0502020204030204" charset="0"/>
                <a:ea typeface="Aptos" panose="020B0004020202020204" pitchFamily="34" charset="0"/>
                <a:cs typeface="Calibri" panose="020F0502020204030204" charset="0"/>
              </a:rPr>
              <a:t> des </a:t>
            </a:r>
            <a:r>
              <a:rPr lang="en-US" sz="1500" kern="100" dirty="0" err="1">
                <a:effectLst/>
                <a:latin typeface="Calibri" panose="020F0502020204030204" charset="0"/>
                <a:ea typeface="Aptos" panose="020B0004020202020204" pitchFamily="34" charset="0"/>
                <a:cs typeface="Calibri" panose="020F0502020204030204" charset="0"/>
              </a:rPr>
              <a:t>Eigenkapitals</a:t>
            </a:r>
            <a:r>
              <a:rPr lang="en-US" sz="1500" kern="100" dirty="0">
                <a:effectLst/>
                <a:latin typeface="Calibri" panose="020F0502020204030204" charset="0"/>
                <a:ea typeface="Aptos" panose="020B0004020202020204" pitchFamily="34" charset="0"/>
                <a:cs typeface="Calibri" panose="020F0502020204030204" charset="0"/>
              </a:rPr>
              <a:t> </a:t>
            </a:r>
            <a:r>
              <a:rPr lang="en-US" sz="1500" kern="100" dirty="0" err="1">
                <a:effectLst/>
                <a:latin typeface="Calibri" panose="020F0502020204030204" charset="0"/>
                <a:ea typeface="Aptos" panose="020B0004020202020204" pitchFamily="34" charset="0"/>
                <a:cs typeface="Calibri" panose="020F0502020204030204" charset="0"/>
              </a:rPr>
              <a:t>durchgeführt</a:t>
            </a:r>
            <a:r>
              <a:rPr lang="en-US" sz="1500" kern="100" dirty="0">
                <a:effectLst/>
                <a:latin typeface="Calibri" panose="020F0502020204030204" charset="0"/>
                <a:ea typeface="Aptos" panose="020B0004020202020204" pitchFamily="34" charset="0"/>
                <a:cs typeface="Calibri" panose="020F0502020204030204" charset="0"/>
              </a:rPr>
              <a:t>, das in der Regel </a:t>
            </a:r>
            <a:r>
              <a:rPr lang="en-US" sz="1500" kern="100" dirty="0" err="1">
                <a:effectLst/>
                <a:latin typeface="Calibri" panose="020F0502020204030204" charset="0"/>
                <a:ea typeface="Aptos" panose="020B0004020202020204" pitchFamily="34" charset="0"/>
                <a:cs typeface="Calibri" panose="020F0502020204030204" charset="0"/>
              </a:rPr>
              <a:t>mindestens</a:t>
            </a:r>
            <a:r>
              <a:rPr lang="en-US" sz="1500" kern="100" dirty="0">
                <a:effectLst/>
                <a:latin typeface="Calibri" panose="020F0502020204030204" charset="0"/>
                <a:ea typeface="Aptos" panose="020B0004020202020204" pitchFamily="34" charset="0"/>
                <a:cs typeface="Calibri" panose="020F0502020204030204" charset="0"/>
              </a:rPr>
              <a:t> 20 % des </a:t>
            </a:r>
            <a:r>
              <a:rPr lang="en-US" sz="1500" kern="100" dirty="0" err="1">
                <a:effectLst/>
                <a:latin typeface="Calibri" panose="020F0502020204030204" charset="0"/>
                <a:ea typeface="Aptos" panose="020B0004020202020204" pitchFamily="34" charset="0"/>
                <a:cs typeface="Calibri" panose="020F0502020204030204" charset="0"/>
              </a:rPr>
              <a:t>Immobilienwertes</a:t>
            </a:r>
            <a:r>
              <a:rPr lang="en-US" sz="1500" kern="100" dirty="0">
                <a:effectLst/>
                <a:latin typeface="Calibri" panose="020F0502020204030204" charset="0"/>
                <a:ea typeface="Aptos" panose="020B0004020202020204" pitchFamily="34" charset="0"/>
                <a:cs typeface="Calibri" panose="020F0502020204030204" charset="0"/>
              </a:rPr>
              <a:t> </a:t>
            </a:r>
            <a:r>
              <a:rPr lang="en-US" sz="1500" kern="100" dirty="0" err="1">
                <a:effectLst/>
                <a:latin typeface="Calibri" panose="020F0502020204030204" charset="0"/>
                <a:ea typeface="Aptos" panose="020B0004020202020204" pitchFamily="34" charset="0"/>
                <a:cs typeface="Calibri" panose="020F0502020204030204" charset="0"/>
              </a:rPr>
              <a:t>beträgt</a:t>
            </a:r>
            <a:r>
              <a:rPr lang="en-US" sz="1500" kern="100" dirty="0">
                <a:effectLst/>
                <a:latin typeface="Calibri" panose="020F0502020204030204" charset="0"/>
                <a:ea typeface="Aptos" panose="020B0004020202020204" pitchFamily="34" charset="0"/>
                <a:cs typeface="Calibri" panose="020F0502020204030204" charset="0"/>
              </a:rPr>
              <a:t>.</a:t>
            </a:r>
            <a:endParaRPr lang="pl-PL" sz="1500" kern="100" dirty="0">
              <a:effectLst/>
              <a:latin typeface="Calibri" panose="020F0502020204030204" charset="0"/>
              <a:ea typeface="Aptos" panose="020B0004020202020204" pitchFamily="34" charset="0"/>
              <a:cs typeface="Calibri" panose="020F0502020204030204" charset="0"/>
            </a:endParaRPr>
          </a:p>
          <a:p>
            <a:pPr marL="342900" lvl="0" indent="-342900">
              <a:lnSpc>
                <a:spcPct val="95000"/>
              </a:lnSpc>
              <a:spcBef>
                <a:spcPts val="1200"/>
              </a:spcBef>
              <a:buFont typeface="+mj-lt"/>
              <a:buAutoNum type="arabicPeriod"/>
            </a:pPr>
            <a:r>
              <a:rPr lang="en-US" sz="1500" b="1" kern="100" dirty="0" err="1">
                <a:effectLst/>
                <a:latin typeface="Calibri" panose="020F0502020204030204" charset="0"/>
                <a:ea typeface="Aptos" panose="020B0004020202020204" pitchFamily="34" charset="0"/>
                <a:cs typeface="Calibri" panose="020F0502020204030204" charset="0"/>
              </a:rPr>
              <a:t>Auswahl</a:t>
            </a:r>
            <a:r>
              <a:rPr lang="en-US" sz="1500" b="1" kern="100" dirty="0">
                <a:effectLst/>
                <a:latin typeface="Calibri" panose="020F0502020204030204" charset="0"/>
                <a:ea typeface="Aptos" panose="020B0004020202020204" pitchFamily="34" charset="0"/>
                <a:cs typeface="Calibri" panose="020F0502020204030204" charset="0"/>
              </a:rPr>
              <a:t> der </a:t>
            </a:r>
            <a:r>
              <a:rPr lang="en-US" sz="1500" b="1" kern="100" dirty="0" err="1">
                <a:effectLst/>
                <a:latin typeface="Calibri" panose="020F0502020204030204" charset="0"/>
                <a:ea typeface="Aptos" panose="020B0004020202020204" pitchFamily="34" charset="0"/>
                <a:cs typeface="Calibri" panose="020F0502020204030204" charset="0"/>
              </a:rPr>
              <a:t>Immobilie</a:t>
            </a:r>
            <a:r>
              <a:rPr lang="pl-PL" sz="1500" b="1" kern="100" dirty="0">
                <a:effectLst/>
                <a:latin typeface="Calibri" panose="020F0502020204030204" charset="0"/>
                <a:ea typeface="Aptos" panose="020B0004020202020204" pitchFamily="34" charset="0"/>
                <a:cs typeface="Calibri" panose="020F0502020204030204" charset="0"/>
              </a:rPr>
              <a:t>:</a:t>
            </a:r>
            <a:r>
              <a:rPr lang="en-US" sz="1500" b="1" kern="100" dirty="0">
                <a:effectLst/>
                <a:latin typeface="Calibri" panose="020F0502020204030204" charset="0"/>
                <a:ea typeface="Aptos" panose="020B0004020202020204" pitchFamily="34" charset="0"/>
                <a:cs typeface="Calibri" panose="020F0502020204030204" charset="0"/>
              </a:rPr>
              <a:t> </a:t>
            </a:r>
            <a:r>
              <a:rPr lang="en-US" sz="1500" kern="100" dirty="0">
                <a:effectLst/>
                <a:latin typeface="Calibri" panose="020F0502020204030204" charset="0"/>
                <a:ea typeface="Aptos" panose="020B0004020202020204" pitchFamily="34" charset="0"/>
                <a:cs typeface="Calibri" panose="020F0502020204030204" charset="0"/>
              </a:rPr>
              <a:t>Der </a:t>
            </a:r>
            <a:r>
              <a:rPr lang="en-US" sz="1500" kern="100" dirty="0" err="1">
                <a:effectLst/>
                <a:latin typeface="Calibri" panose="020F0502020204030204" charset="0"/>
                <a:ea typeface="Aptos" panose="020B0004020202020204" pitchFamily="34" charset="0"/>
                <a:cs typeface="Calibri" panose="020F0502020204030204" charset="0"/>
              </a:rPr>
              <a:t>Kreditnehmer</a:t>
            </a:r>
            <a:r>
              <a:rPr lang="en-US" sz="1500" kern="100" dirty="0">
                <a:effectLst/>
                <a:latin typeface="Calibri" panose="020F0502020204030204" charset="0"/>
                <a:ea typeface="Aptos" panose="020B0004020202020204" pitchFamily="34" charset="0"/>
                <a:cs typeface="Calibri" panose="020F0502020204030204" charset="0"/>
              </a:rPr>
              <a:t> muss die </a:t>
            </a:r>
            <a:r>
              <a:rPr lang="en-US" sz="1500" kern="100" dirty="0" err="1">
                <a:effectLst/>
                <a:latin typeface="Calibri" panose="020F0502020204030204" charset="0"/>
                <a:ea typeface="Aptos" panose="020B0004020202020204" pitchFamily="34" charset="0"/>
                <a:cs typeface="Calibri" panose="020F0502020204030204" charset="0"/>
              </a:rPr>
              <a:t>Immobilie</a:t>
            </a:r>
            <a:r>
              <a:rPr lang="en-US" sz="1500" kern="100" dirty="0">
                <a:effectLst/>
                <a:latin typeface="Calibri" panose="020F0502020204030204" charset="0"/>
                <a:ea typeface="Aptos" panose="020B0004020202020204" pitchFamily="34" charset="0"/>
                <a:cs typeface="Calibri" panose="020F0502020204030204" charset="0"/>
              </a:rPr>
              <a:t> </a:t>
            </a:r>
            <a:r>
              <a:rPr lang="en-US" sz="1500" kern="100" dirty="0" err="1">
                <a:effectLst/>
                <a:latin typeface="Calibri" panose="020F0502020204030204" charset="0"/>
                <a:ea typeface="Aptos" panose="020B0004020202020204" pitchFamily="34" charset="0"/>
                <a:cs typeface="Calibri" panose="020F0502020204030204" charset="0"/>
              </a:rPr>
              <a:t>auswählen</a:t>
            </a:r>
            <a:r>
              <a:rPr lang="en-US" sz="1500" kern="100" dirty="0">
                <a:effectLst/>
                <a:latin typeface="Calibri" panose="020F0502020204030204" charset="0"/>
                <a:ea typeface="Aptos" panose="020B0004020202020204" pitchFamily="34" charset="0"/>
                <a:cs typeface="Calibri" panose="020F0502020204030204" charset="0"/>
              </a:rPr>
              <a:t>, die er </a:t>
            </a:r>
            <a:r>
              <a:rPr lang="en-US" sz="1500" kern="100" dirty="0" err="1">
                <a:effectLst/>
                <a:latin typeface="Calibri" panose="020F0502020204030204" charset="0"/>
                <a:ea typeface="Aptos" panose="020B0004020202020204" pitchFamily="34" charset="0"/>
                <a:cs typeface="Calibri" panose="020F0502020204030204" charset="0"/>
              </a:rPr>
              <a:t>kaufen</a:t>
            </a:r>
            <a:r>
              <a:rPr lang="en-US" sz="1500" kern="100" dirty="0">
                <a:effectLst/>
                <a:latin typeface="Calibri" panose="020F0502020204030204" charset="0"/>
                <a:ea typeface="Aptos" panose="020B0004020202020204" pitchFamily="34" charset="0"/>
                <a:cs typeface="Calibri" panose="020F0502020204030204" charset="0"/>
              </a:rPr>
              <a:t> </a:t>
            </a:r>
            <a:r>
              <a:rPr lang="en-US" sz="1500" kern="100" dirty="0" err="1">
                <a:effectLst/>
                <a:latin typeface="Calibri" panose="020F0502020204030204" charset="0"/>
                <a:ea typeface="Aptos" panose="020B0004020202020204" pitchFamily="34" charset="0"/>
                <a:cs typeface="Calibri" panose="020F0502020204030204" charset="0"/>
              </a:rPr>
              <a:t>möchte</a:t>
            </a:r>
            <a:r>
              <a:rPr lang="en-US" sz="1500" kern="100" dirty="0">
                <a:effectLst/>
                <a:latin typeface="Calibri" panose="020F0502020204030204" charset="0"/>
                <a:ea typeface="Aptos" panose="020B0004020202020204" pitchFamily="34" charset="0"/>
                <a:cs typeface="Calibri" panose="020F0502020204030204" charset="0"/>
              </a:rPr>
              <a:t>, und der Bank </a:t>
            </a:r>
            <a:r>
              <a:rPr lang="en-US" sz="1500" kern="100" dirty="0" err="1">
                <a:effectLst/>
                <a:latin typeface="Calibri" panose="020F0502020204030204" charset="0"/>
                <a:ea typeface="Aptos" panose="020B0004020202020204" pitchFamily="34" charset="0"/>
                <a:cs typeface="Calibri" panose="020F0502020204030204" charset="0"/>
              </a:rPr>
              <a:t>eine</a:t>
            </a:r>
            <a:r>
              <a:rPr lang="en-US" sz="1500" kern="100" dirty="0">
                <a:effectLst/>
                <a:latin typeface="Calibri" panose="020F0502020204030204" charset="0"/>
                <a:ea typeface="Aptos" panose="020B0004020202020204" pitchFamily="34" charset="0"/>
                <a:cs typeface="Calibri" panose="020F0502020204030204" charset="0"/>
              </a:rPr>
              <a:t> </a:t>
            </a:r>
            <a:r>
              <a:rPr lang="en-US" sz="1500" kern="100" dirty="0" err="1">
                <a:effectLst/>
                <a:latin typeface="Calibri" panose="020F0502020204030204" charset="0"/>
                <a:ea typeface="Aptos" panose="020B0004020202020204" pitchFamily="34" charset="0"/>
                <a:cs typeface="Calibri" panose="020F0502020204030204" charset="0"/>
              </a:rPr>
              <a:t>Bewertung</a:t>
            </a:r>
            <a:r>
              <a:rPr lang="en-US" sz="1500" kern="100" dirty="0">
                <a:effectLst/>
                <a:latin typeface="Calibri" panose="020F0502020204030204" charset="0"/>
                <a:ea typeface="Aptos" panose="020B0004020202020204" pitchFamily="34" charset="0"/>
                <a:cs typeface="Calibri" panose="020F0502020204030204" charset="0"/>
              </a:rPr>
              <a:t> </a:t>
            </a:r>
            <a:r>
              <a:rPr lang="en-US" sz="1500" kern="100" dirty="0" err="1">
                <a:effectLst/>
                <a:latin typeface="Calibri" panose="020F0502020204030204" charset="0"/>
                <a:ea typeface="Aptos" panose="020B0004020202020204" pitchFamily="34" charset="0"/>
                <a:cs typeface="Calibri" panose="020F0502020204030204" charset="0"/>
              </a:rPr>
              <a:t>sowie</a:t>
            </a:r>
            <a:r>
              <a:rPr lang="en-US" sz="1500" kern="100" dirty="0">
                <a:effectLst/>
                <a:latin typeface="Calibri" panose="020F0502020204030204" charset="0"/>
                <a:ea typeface="Aptos" panose="020B0004020202020204" pitchFamily="34" charset="0"/>
                <a:cs typeface="Calibri" panose="020F0502020204030204" charset="0"/>
              </a:rPr>
              <a:t> </a:t>
            </a:r>
            <a:r>
              <a:rPr lang="en-US" sz="1500" kern="100" dirty="0" err="1">
                <a:effectLst/>
                <a:latin typeface="Calibri" panose="020F0502020204030204" charset="0"/>
                <a:ea typeface="Aptos" panose="020B0004020202020204" pitchFamily="34" charset="0"/>
                <a:cs typeface="Calibri" panose="020F0502020204030204" charset="0"/>
              </a:rPr>
              <a:t>Dokumente</a:t>
            </a:r>
            <a:r>
              <a:rPr lang="en-US" sz="1500" kern="100" dirty="0">
                <a:effectLst/>
                <a:latin typeface="Calibri" panose="020F0502020204030204" charset="0"/>
                <a:ea typeface="Aptos" panose="020B0004020202020204" pitchFamily="34" charset="0"/>
                <a:cs typeface="Calibri" panose="020F0502020204030204" charset="0"/>
              </a:rPr>
              <a:t> </a:t>
            </a:r>
            <a:r>
              <a:rPr lang="en-US" sz="1500" kern="100" dirty="0" err="1">
                <a:effectLst/>
                <a:latin typeface="Calibri" panose="020F0502020204030204" charset="0"/>
                <a:ea typeface="Aptos" panose="020B0004020202020204" pitchFamily="34" charset="0"/>
                <a:cs typeface="Calibri" panose="020F0502020204030204" charset="0"/>
              </a:rPr>
              <a:t>vorlegen</a:t>
            </a:r>
            <a:r>
              <a:rPr lang="en-US" sz="1500" kern="100" dirty="0">
                <a:effectLst/>
                <a:latin typeface="Calibri" panose="020F0502020204030204" charset="0"/>
                <a:ea typeface="Aptos" panose="020B0004020202020204" pitchFamily="34" charset="0"/>
                <a:cs typeface="Calibri" panose="020F0502020204030204" charset="0"/>
              </a:rPr>
              <a:t>, die den </a:t>
            </a:r>
            <a:r>
              <a:rPr lang="en-US" sz="1500" kern="100" dirty="0" err="1">
                <a:effectLst/>
                <a:latin typeface="Calibri" panose="020F0502020204030204" charset="0"/>
                <a:ea typeface="Aptos" panose="020B0004020202020204" pitchFamily="34" charset="0"/>
                <a:cs typeface="Calibri" panose="020F0502020204030204" charset="0"/>
              </a:rPr>
              <a:t>rechtlichen</a:t>
            </a:r>
            <a:r>
              <a:rPr lang="en-US" sz="1500" kern="100" dirty="0">
                <a:effectLst/>
                <a:latin typeface="Calibri" panose="020F0502020204030204" charset="0"/>
                <a:ea typeface="Aptos" panose="020B0004020202020204" pitchFamily="34" charset="0"/>
                <a:cs typeface="Calibri" panose="020F0502020204030204" charset="0"/>
              </a:rPr>
              <a:t> Status der </a:t>
            </a:r>
            <a:r>
              <a:rPr lang="en-US" sz="1500" kern="100" dirty="0" err="1">
                <a:effectLst/>
                <a:latin typeface="Calibri" panose="020F0502020204030204" charset="0"/>
                <a:ea typeface="Aptos" panose="020B0004020202020204" pitchFamily="34" charset="0"/>
                <a:cs typeface="Calibri" panose="020F0502020204030204" charset="0"/>
              </a:rPr>
              <a:t>Immobilie</a:t>
            </a:r>
            <a:r>
              <a:rPr lang="en-US" sz="1500" kern="100" dirty="0">
                <a:effectLst/>
                <a:latin typeface="Calibri" panose="020F0502020204030204" charset="0"/>
                <a:ea typeface="Aptos" panose="020B0004020202020204" pitchFamily="34" charset="0"/>
                <a:cs typeface="Calibri" panose="020F0502020204030204" charset="0"/>
              </a:rPr>
              <a:t> </a:t>
            </a:r>
            <a:r>
              <a:rPr lang="en-US" sz="1500" kern="100" dirty="0" err="1">
                <a:effectLst/>
                <a:latin typeface="Calibri" panose="020F0502020204030204" charset="0"/>
                <a:ea typeface="Aptos" panose="020B0004020202020204" pitchFamily="34" charset="0"/>
                <a:cs typeface="Calibri" panose="020F0502020204030204" charset="0"/>
              </a:rPr>
              <a:t>bestätigen</a:t>
            </a:r>
            <a:r>
              <a:rPr lang="en-US" sz="1500" kern="100" dirty="0">
                <a:effectLst/>
                <a:latin typeface="Calibri" panose="020F0502020204030204" charset="0"/>
                <a:ea typeface="Aptos" panose="020B0004020202020204" pitchFamily="34" charset="0"/>
                <a:cs typeface="Calibri" panose="020F0502020204030204" charset="0"/>
              </a:rPr>
              <a:t>.</a:t>
            </a:r>
            <a:endParaRPr lang="pl-PL" sz="1500" kern="100" dirty="0">
              <a:effectLst/>
              <a:latin typeface="Calibri" panose="020F0502020204030204" charset="0"/>
              <a:ea typeface="Aptos" panose="020B0004020202020204" pitchFamily="34" charset="0"/>
              <a:cs typeface="Calibri" panose="020F0502020204030204" charset="0"/>
            </a:endParaRPr>
          </a:p>
          <a:p>
            <a:pPr marL="342900" lvl="0" indent="-342900">
              <a:lnSpc>
                <a:spcPct val="95000"/>
              </a:lnSpc>
              <a:spcBef>
                <a:spcPts val="1200"/>
              </a:spcBef>
              <a:buFont typeface="+mj-lt"/>
              <a:buAutoNum type="arabicPeriod"/>
            </a:pPr>
            <a:r>
              <a:rPr lang="en-US" sz="1500" b="1" kern="100" dirty="0" err="1">
                <a:effectLst/>
                <a:latin typeface="Calibri" panose="020F0502020204030204" charset="0"/>
                <a:ea typeface="Aptos" panose="020B0004020202020204" pitchFamily="34" charset="0"/>
                <a:cs typeface="Calibri" panose="020F0502020204030204" charset="0"/>
              </a:rPr>
              <a:t>Unterzeichnung</a:t>
            </a:r>
            <a:r>
              <a:rPr lang="en-US" sz="1500" b="1" kern="100" dirty="0">
                <a:effectLst/>
                <a:latin typeface="Calibri" panose="020F0502020204030204" charset="0"/>
                <a:ea typeface="Aptos" panose="020B0004020202020204" pitchFamily="34" charset="0"/>
                <a:cs typeface="Calibri" panose="020F0502020204030204" charset="0"/>
              </a:rPr>
              <a:t> des </a:t>
            </a:r>
            <a:r>
              <a:rPr lang="en-US" sz="1500" b="1" kern="100" dirty="0" err="1">
                <a:effectLst/>
                <a:latin typeface="Calibri" panose="020F0502020204030204" charset="0"/>
                <a:ea typeface="Aptos" panose="020B0004020202020204" pitchFamily="34" charset="0"/>
                <a:cs typeface="Calibri" panose="020F0502020204030204" charset="0"/>
              </a:rPr>
              <a:t>Kreditvertrags</a:t>
            </a:r>
            <a:r>
              <a:rPr lang="en-US" sz="1500" b="1" kern="100" dirty="0">
                <a:effectLst/>
                <a:latin typeface="Calibri" panose="020F0502020204030204" charset="0"/>
                <a:ea typeface="Aptos" panose="020B0004020202020204" pitchFamily="34" charset="0"/>
                <a:cs typeface="Calibri" panose="020F0502020204030204" charset="0"/>
              </a:rPr>
              <a:t>: </a:t>
            </a:r>
            <a:r>
              <a:rPr lang="en-US" sz="1500" kern="100" dirty="0" err="1">
                <a:effectLst/>
                <a:latin typeface="Calibri" panose="020F0502020204030204" charset="0"/>
                <a:ea typeface="Aptos" panose="020B0004020202020204" pitchFamily="34" charset="0"/>
                <a:cs typeface="Calibri" panose="020F0502020204030204" charset="0"/>
              </a:rPr>
              <a:t>Nach</a:t>
            </a:r>
            <a:r>
              <a:rPr lang="en-US" sz="1500" kern="100" dirty="0">
                <a:effectLst/>
                <a:latin typeface="Calibri" panose="020F0502020204030204" charset="0"/>
                <a:ea typeface="Aptos" panose="020B0004020202020204" pitchFamily="34" charset="0"/>
                <a:cs typeface="Calibri" panose="020F0502020204030204" charset="0"/>
              </a:rPr>
              <a:t> der </a:t>
            </a:r>
            <a:r>
              <a:rPr lang="en-US" sz="1500" kern="100" dirty="0" err="1">
                <a:effectLst/>
                <a:latin typeface="Calibri" panose="020F0502020204030204" charset="0"/>
                <a:ea typeface="Aptos" panose="020B0004020202020204" pitchFamily="34" charset="0"/>
                <a:cs typeface="Calibri" panose="020F0502020204030204" charset="0"/>
              </a:rPr>
              <a:t>positiven</a:t>
            </a:r>
            <a:r>
              <a:rPr lang="en-US" sz="1500" kern="100" dirty="0">
                <a:effectLst/>
                <a:latin typeface="Calibri" panose="020F0502020204030204" charset="0"/>
                <a:ea typeface="Aptos" panose="020B0004020202020204" pitchFamily="34" charset="0"/>
                <a:cs typeface="Calibri" panose="020F0502020204030204" charset="0"/>
              </a:rPr>
              <a:t> </a:t>
            </a:r>
            <a:r>
              <a:rPr lang="en-US" sz="1500" kern="100" dirty="0" err="1">
                <a:effectLst/>
                <a:latin typeface="Calibri" panose="020F0502020204030204" charset="0"/>
                <a:ea typeface="Aptos" panose="020B0004020202020204" pitchFamily="34" charset="0"/>
                <a:cs typeface="Calibri" panose="020F0502020204030204" charset="0"/>
              </a:rPr>
              <a:t>Bonitätsprüfung</a:t>
            </a:r>
            <a:r>
              <a:rPr lang="en-US" sz="1500" kern="100" dirty="0">
                <a:effectLst/>
                <a:latin typeface="Calibri" panose="020F0502020204030204" charset="0"/>
                <a:ea typeface="Aptos" panose="020B0004020202020204" pitchFamily="34" charset="0"/>
                <a:cs typeface="Calibri" panose="020F0502020204030204" charset="0"/>
              </a:rPr>
              <a:t> und der </a:t>
            </a:r>
            <a:r>
              <a:rPr lang="en-US" sz="1500" kern="100" dirty="0" err="1">
                <a:effectLst/>
                <a:latin typeface="Calibri" panose="020F0502020204030204" charset="0"/>
                <a:ea typeface="Aptos" panose="020B0004020202020204" pitchFamily="34" charset="0"/>
                <a:cs typeface="Calibri" panose="020F0502020204030204" charset="0"/>
              </a:rPr>
              <a:t>Genehmigung</a:t>
            </a:r>
            <a:r>
              <a:rPr lang="en-US" sz="1500" kern="100" dirty="0">
                <a:effectLst/>
                <a:latin typeface="Calibri" panose="020F0502020204030204" charset="0"/>
                <a:ea typeface="Aptos" panose="020B0004020202020204" pitchFamily="34" charset="0"/>
                <a:cs typeface="Calibri" panose="020F0502020204030204" charset="0"/>
              </a:rPr>
              <a:t> der </a:t>
            </a:r>
            <a:r>
              <a:rPr lang="en-US" sz="1500" kern="100" dirty="0" err="1">
                <a:effectLst/>
                <a:latin typeface="Calibri" panose="020F0502020204030204" charset="0"/>
                <a:ea typeface="Aptos" panose="020B0004020202020204" pitchFamily="34" charset="0"/>
                <a:cs typeface="Calibri" panose="020F0502020204030204" charset="0"/>
              </a:rPr>
              <a:t>ausgewählten</a:t>
            </a:r>
            <a:r>
              <a:rPr lang="en-US" sz="1500" kern="100" dirty="0">
                <a:effectLst/>
                <a:latin typeface="Calibri" panose="020F0502020204030204" charset="0"/>
                <a:ea typeface="Aptos" panose="020B0004020202020204" pitchFamily="34" charset="0"/>
                <a:cs typeface="Calibri" panose="020F0502020204030204" charset="0"/>
              </a:rPr>
              <a:t> </a:t>
            </a:r>
            <a:r>
              <a:rPr lang="en-US" sz="1500" kern="100" dirty="0" err="1">
                <a:effectLst/>
                <a:latin typeface="Calibri" panose="020F0502020204030204" charset="0"/>
                <a:ea typeface="Aptos" panose="020B0004020202020204" pitchFamily="34" charset="0"/>
                <a:cs typeface="Calibri" panose="020F0502020204030204" charset="0"/>
              </a:rPr>
              <a:t>Immobilie</a:t>
            </a:r>
            <a:r>
              <a:rPr lang="en-US" sz="1500" kern="100" dirty="0">
                <a:effectLst/>
                <a:latin typeface="Calibri" panose="020F0502020204030204" charset="0"/>
                <a:ea typeface="Aptos" panose="020B0004020202020204" pitchFamily="34" charset="0"/>
                <a:cs typeface="Calibri" panose="020F0502020204030204" charset="0"/>
              </a:rPr>
              <a:t> </a:t>
            </a:r>
            <a:r>
              <a:rPr lang="en-US" sz="1500" kern="100" dirty="0" err="1">
                <a:effectLst/>
                <a:latin typeface="Calibri" panose="020F0502020204030204" charset="0"/>
                <a:ea typeface="Aptos" panose="020B0004020202020204" pitchFamily="34" charset="0"/>
                <a:cs typeface="Calibri" panose="020F0502020204030204" charset="0"/>
              </a:rPr>
              <a:t>unterzeichnet</a:t>
            </a:r>
            <a:r>
              <a:rPr lang="en-US" sz="1500" kern="100" dirty="0">
                <a:effectLst/>
                <a:latin typeface="Calibri" panose="020F0502020204030204" charset="0"/>
                <a:ea typeface="Aptos" panose="020B0004020202020204" pitchFamily="34" charset="0"/>
                <a:cs typeface="Calibri" panose="020F0502020204030204" charset="0"/>
              </a:rPr>
              <a:t> der </a:t>
            </a:r>
            <a:r>
              <a:rPr lang="en-US" sz="1500" kern="100" dirty="0" err="1">
                <a:effectLst/>
                <a:latin typeface="Calibri" panose="020F0502020204030204" charset="0"/>
                <a:ea typeface="Aptos" panose="020B0004020202020204" pitchFamily="34" charset="0"/>
                <a:cs typeface="Calibri" panose="020F0502020204030204" charset="0"/>
              </a:rPr>
              <a:t>Kreditnehmer</a:t>
            </a:r>
            <a:r>
              <a:rPr lang="en-US" sz="1500" kern="100" dirty="0">
                <a:effectLst/>
                <a:latin typeface="Calibri" panose="020F0502020204030204" charset="0"/>
                <a:ea typeface="Aptos" panose="020B0004020202020204" pitchFamily="34" charset="0"/>
                <a:cs typeface="Calibri" panose="020F0502020204030204" charset="0"/>
              </a:rPr>
              <a:t> den </a:t>
            </a:r>
            <a:r>
              <a:rPr lang="en-US" sz="1500" kern="100" dirty="0" err="1">
                <a:effectLst/>
                <a:latin typeface="Calibri" panose="020F0502020204030204" charset="0"/>
                <a:ea typeface="Aptos" panose="020B0004020202020204" pitchFamily="34" charset="0"/>
                <a:cs typeface="Calibri" panose="020F0502020204030204" charset="0"/>
              </a:rPr>
              <a:t>Kreditvertrag</a:t>
            </a:r>
            <a:r>
              <a:rPr lang="en-US" sz="1500" kern="100" dirty="0">
                <a:effectLst/>
                <a:latin typeface="Calibri" panose="020F0502020204030204" charset="0"/>
                <a:ea typeface="Aptos" panose="020B0004020202020204" pitchFamily="34" charset="0"/>
                <a:cs typeface="Calibri" panose="020F0502020204030204" charset="0"/>
              </a:rPr>
              <a:t>, der die </a:t>
            </a:r>
            <a:r>
              <a:rPr lang="en-US" sz="1500" kern="100" dirty="0" err="1">
                <a:effectLst/>
                <a:latin typeface="Calibri" panose="020F0502020204030204" charset="0"/>
                <a:ea typeface="Aptos" panose="020B0004020202020204" pitchFamily="34" charset="0"/>
                <a:cs typeface="Calibri" panose="020F0502020204030204" charset="0"/>
              </a:rPr>
              <a:t>Kreditbedingungen</a:t>
            </a:r>
            <a:r>
              <a:rPr lang="en-US" sz="1500" kern="100" dirty="0">
                <a:effectLst/>
                <a:latin typeface="Calibri" panose="020F0502020204030204" charset="0"/>
                <a:ea typeface="Aptos" panose="020B0004020202020204" pitchFamily="34" charset="0"/>
                <a:cs typeface="Calibri" panose="020F0502020204030204" charset="0"/>
              </a:rPr>
              <a:t>, </a:t>
            </a:r>
            <a:r>
              <a:rPr lang="en-US" sz="1500" kern="100" dirty="0" err="1">
                <a:effectLst/>
                <a:latin typeface="Calibri" panose="020F0502020204030204" charset="0"/>
                <a:ea typeface="Aptos" panose="020B0004020202020204" pitchFamily="34" charset="0"/>
                <a:cs typeface="Calibri" panose="020F0502020204030204" charset="0"/>
              </a:rPr>
              <a:t>einschließlich</a:t>
            </a:r>
            <a:r>
              <a:rPr lang="en-US" sz="1500" kern="100" dirty="0">
                <a:effectLst/>
                <a:latin typeface="Calibri" panose="020F0502020204030204" charset="0"/>
                <a:ea typeface="Aptos" panose="020B0004020202020204" pitchFamily="34" charset="0"/>
                <a:cs typeface="Calibri" panose="020F0502020204030204" charset="0"/>
              </a:rPr>
              <a:t> der </a:t>
            </a:r>
            <a:r>
              <a:rPr lang="en-US" sz="1500" kern="100" dirty="0" err="1">
                <a:effectLst/>
                <a:latin typeface="Calibri" panose="020F0502020204030204" charset="0"/>
                <a:ea typeface="Aptos" panose="020B0004020202020204" pitchFamily="34" charset="0"/>
                <a:cs typeface="Calibri" panose="020F0502020204030204" charset="0"/>
              </a:rPr>
              <a:t>Ratenhöhe</a:t>
            </a:r>
            <a:r>
              <a:rPr lang="en-US" sz="1500" kern="100" dirty="0">
                <a:effectLst/>
                <a:latin typeface="Calibri" panose="020F0502020204030204" charset="0"/>
                <a:ea typeface="Aptos" panose="020B0004020202020204" pitchFamily="34" charset="0"/>
                <a:cs typeface="Calibri" panose="020F0502020204030204" charset="0"/>
              </a:rPr>
              <a:t>, </a:t>
            </a:r>
            <a:r>
              <a:rPr lang="en-US" sz="1500" kern="100" dirty="0" err="1">
                <a:effectLst/>
                <a:latin typeface="Calibri" panose="020F0502020204030204" charset="0"/>
                <a:ea typeface="Aptos" panose="020B0004020202020204" pitchFamily="34" charset="0"/>
                <a:cs typeface="Calibri" panose="020F0502020204030204" charset="0"/>
              </a:rPr>
              <a:t>Zinssätze</a:t>
            </a:r>
            <a:r>
              <a:rPr lang="en-US" sz="1500" kern="100" dirty="0">
                <a:effectLst/>
                <a:latin typeface="Calibri" panose="020F0502020204030204" charset="0"/>
                <a:ea typeface="Aptos" panose="020B0004020202020204" pitchFamily="34" charset="0"/>
                <a:cs typeface="Calibri" panose="020F0502020204030204" charset="0"/>
              </a:rPr>
              <a:t>, </a:t>
            </a:r>
            <a:r>
              <a:rPr lang="en-US" sz="1500" kern="100" dirty="0" err="1">
                <a:effectLst/>
                <a:latin typeface="Calibri" panose="020F0502020204030204" charset="0"/>
                <a:ea typeface="Aptos" panose="020B0004020202020204" pitchFamily="34" charset="0"/>
                <a:cs typeface="Calibri" panose="020F0502020204030204" charset="0"/>
              </a:rPr>
              <a:t>Gebühren</a:t>
            </a:r>
            <a:r>
              <a:rPr lang="en-US" sz="1500" kern="100" dirty="0">
                <a:effectLst/>
                <a:latin typeface="Calibri" panose="020F0502020204030204" charset="0"/>
                <a:ea typeface="Aptos" panose="020B0004020202020204" pitchFamily="34" charset="0"/>
                <a:cs typeface="Calibri" panose="020F0502020204030204" charset="0"/>
              </a:rPr>
              <a:t> und </a:t>
            </a:r>
            <a:r>
              <a:rPr lang="en-US" sz="1500" kern="100" dirty="0" err="1">
                <a:effectLst/>
                <a:latin typeface="Calibri" panose="020F0502020204030204" charset="0"/>
                <a:ea typeface="Aptos" panose="020B0004020202020204" pitchFamily="34" charset="0"/>
                <a:cs typeface="Calibri" panose="020F0502020204030204" charset="0"/>
              </a:rPr>
              <a:t>andere</a:t>
            </a:r>
            <a:r>
              <a:rPr lang="en-US" sz="1500" kern="100" dirty="0">
                <a:effectLst/>
                <a:latin typeface="Calibri" panose="020F0502020204030204" charset="0"/>
                <a:ea typeface="Aptos" panose="020B0004020202020204" pitchFamily="34" charset="0"/>
                <a:cs typeface="Calibri" panose="020F0502020204030204" charset="0"/>
              </a:rPr>
              <a:t> </a:t>
            </a:r>
            <a:r>
              <a:rPr lang="en-US" sz="1500" kern="100" dirty="0" err="1">
                <a:effectLst/>
                <a:latin typeface="Calibri" panose="020F0502020204030204" charset="0"/>
                <a:ea typeface="Aptos" panose="020B0004020202020204" pitchFamily="34" charset="0"/>
                <a:cs typeface="Calibri" panose="020F0502020204030204" charset="0"/>
              </a:rPr>
              <a:t>Kosten</a:t>
            </a:r>
            <a:r>
              <a:rPr lang="en-US" sz="1500" kern="100" dirty="0">
                <a:effectLst/>
                <a:latin typeface="Calibri" panose="020F0502020204030204" charset="0"/>
                <a:ea typeface="Aptos" panose="020B0004020202020204" pitchFamily="34" charset="0"/>
                <a:cs typeface="Calibri" panose="020F0502020204030204" charset="0"/>
              </a:rPr>
              <a:t> </a:t>
            </a:r>
            <a:r>
              <a:rPr lang="en-US" sz="1500" kern="100" dirty="0" err="1">
                <a:effectLst/>
                <a:latin typeface="Calibri" panose="020F0502020204030204" charset="0"/>
                <a:ea typeface="Aptos" panose="020B0004020202020204" pitchFamily="34" charset="0"/>
                <a:cs typeface="Calibri" panose="020F0502020204030204" charset="0"/>
              </a:rPr>
              <a:t>festlegt</a:t>
            </a:r>
            <a:r>
              <a:rPr lang="en-US" sz="1500" kern="100" dirty="0">
                <a:effectLst/>
                <a:latin typeface="Calibri" panose="020F0502020204030204" charset="0"/>
                <a:ea typeface="Aptos" panose="020B0004020202020204" pitchFamily="34" charset="0"/>
                <a:cs typeface="Calibri" panose="020F0502020204030204" charset="0"/>
              </a:rPr>
              <a:t>.</a:t>
            </a:r>
            <a:endParaRPr lang="pl-PL" sz="1500" kern="100" dirty="0">
              <a:effectLst/>
              <a:latin typeface="Calibri" panose="020F0502020204030204" charset="0"/>
              <a:ea typeface="Aptos" panose="020B0004020202020204" pitchFamily="34" charset="0"/>
              <a:cs typeface="Calibri" panose="020F0502020204030204" charset="0"/>
            </a:endParaRPr>
          </a:p>
          <a:p>
            <a:pPr marL="342900" lvl="0" indent="-342900">
              <a:lnSpc>
                <a:spcPct val="95000"/>
              </a:lnSpc>
              <a:spcAft>
                <a:spcPts val="800"/>
              </a:spcAft>
              <a:buFont typeface="+mj-lt"/>
              <a:buAutoNum type="arabicPeriod"/>
            </a:pPr>
            <a:r>
              <a:rPr lang="en-US" sz="1500" b="1" kern="100" dirty="0" err="1">
                <a:effectLst/>
                <a:latin typeface="Calibri" panose="020F0502020204030204" charset="0"/>
                <a:ea typeface="Aptos" panose="020B0004020202020204" pitchFamily="34" charset="0"/>
                <a:cs typeface="Calibri" panose="020F0502020204030204" charset="0"/>
              </a:rPr>
              <a:t>Hypothekensicherheit</a:t>
            </a:r>
            <a:r>
              <a:rPr lang="en-US" sz="1500" b="1" kern="100" dirty="0">
                <a:effectLst/>
                <a:latin typeface="Calibri" panose="020F0502020204030204" charset="0"/>
                <a:ea typeface="Aptos" panose="020B0004020202020204" pitchFamily="34" charset="0"/>
                <a:cs typeface="Calibri" panose="020F0502020204030204" charset="0"/>
              </a:rPr>
              <a:t>:</a:t>
            </a:r>
            <a:r>
              <a:rPr lang="en-US" sz="1500" kern="100" dirty="0">
                <a:effectLst/>
                <a:latin typeface="Calibri" panose="020F0502020204030204" charset="0"/>
                <a:ea typeface="Aptos" panose="020B0004020202020204" pitchFamily="34" charset="0"/>
                <a:cs typeface="Calibri" panose="020F0502020204030204" charset="0"/>
              </a:rPr>
              <a:t> Die Bank </a:t>
            </a:r>
            <a:r>
              <a:rPr lang="en-US" sz="1500" kern="100" dirty="0" err="1">
                <a:effectLst/>
                <a:latin typeface="Calibri" panose="020F0502020204030204" charset="0"/>
                <a:ea typeface="Aptos" panose="020B0004020202020204" pitchFamily="34" charset="0"/>
                <a:cs typeface="Calibri" panose="020F0502020204030204" charset="0"/>
              </a:rPr>
              <a:t>bestellt</a:t>
            </a:r>
            <a:r>
              <a:rPr lang="en-US" sz="1500" kern="100" dirty="0">
                <a:effectLst/>
                <a:latin typeface="Calibri" panose="020F0502020204030204" charset="0"/>
                <a:ea typeface="Aptos" panose="020B0004020202020204" pitchFamily="34" charset="0"/>
                <a:cs typeface="Calibri" panose="020F0502020204030204" charset="0"/>
              </a:rPr>
              <a:t> </a:t>
            </a:r>
            <a:r>
              <a:rPr lang="en-US" sz="1500" kern="100" dirty="0" err="1">
                <a:effectLst/>
                <a:latin typeface="Calibri" panose="020F0502020204030204" charset="0"/>
                <a:ea typeface="Aptos" panose="020B0004020202020204" pitchFamily="34" charset="0"/>
                <a:cs typeface="Calibri" panose="020F0502020204030204" charset="0"/>
              </a:rPr>
              <a:t>eine</a:t>
            </a:r>
            <a:r>
              <a:rPr lang="en-US" sz="1500" kern="100" dirty="0">
                <a:effectLst/>
                <a:latin typeface="Calibri" panose="020F0502020204030204" charset="0"/>
                <a:ea typeface="Aptos" panose="020B0004020202020204" pitchFamily="34" charset="0"/>
                <a:cs typeface="Calibri" panose="020F0502020204030204" charset="0"/>
              </a:rPr>
              <a:t> </a:t>
            </a:r>
            <a:r>
              <a:rPr lang="en-US" sz="1500" kern="100" dirty="0" err="1">
                <a:effectLst/>
                <a:latin typeface="Calibri" panose="020F0502020204030204" charset="0"/>
                <a:ea typeface="Aptos" panose="020B0004020202020204" pitchFamily="34" charset="0"/>
                <a:cs typeface="Calibri" panose="020F0502020204030204" charset="0"/>
              </a:rPr>
              <a:t>Hypothek</a:t>
            </a:r>
            <a:r>
              <a:rPr lang="en-US" sz="1500" kern="100" dirty="0">
                <a:effectLst/>
                <a:latin typeface="Calibri" panose="020F0502020204030204" charset="0"/>
                <a:ea typeface="Aptos" panose="020B0004020202020204" pitchFamily="34" charset="0"/>
                <a:cs typeface="Calibri" panose="020F0502020204030204" charset="0"/>
              </a:rPr>
              <a:t> auf die </a:t>
            </a:r>
            <a:r>
              <a:rPr lang="en-US" sz="1500" kern="100" dirty="0" err="1">
                <a:effectLst/>
                <a:latin typeface="Calibri" panose="020F0502020204030204" charset="0"/>
                <a:ea typeface="Aptos" panose="020B0004020202020204" pitchFamily="34" charset="0"/>
                <a:cs typeface="Calibri" panose="020F0502020204030204" charset="0"/>
              </a:rPr>
              <a:t>Immobilie</a:t>
            </a:r>
            <a:r>
              <a:rPr lang="en-US" sz="1500" kern="100" dirty="0">
                <a:effectLst/>
                <a:latin typeface="Calibri" panose="020F0502020204030204" charset="0"/>
                <a:ea typeface="Aptos" panose="020B0004020202020204" pitchFamily="34" charset="0"/>
                <a:cs typeface="Calibri" panose="020F0502020204030204" charset="0"/>
              </a:rPr>
              <a:t> </a:t>
            </a:r>
            <a:r>
              <a:rPr lang="en-US" sz="1500" kern="100" dirty="0" err="1">
                <a:effectLst/>
                <a:latin typeface="Calibri" panose="020F0502020204030204" charset="0"/>
                <a:ea typeface="Aptos" panose="020B0004020202020204" pitchFamily="34" charset="0"/>
                <a:cs typeface="Calibri" panose="020F0502020204030204" charset="0"/>
              </a:rPr>
              <a:t>als</a:t>
            </a:r>
            <a:r>
              <a:rPr lang="en-US" sz="1500" kern="100" dirty="0">
                <a:effectLst/>
                <a:latin typeface="Calibri" panose="020F0502020204030204" charset="0"/>
                <a:ea typeface="Aptos" panose="020B0004020202020204" pitchFamily="34" charset="0"/>
                <a:cs typeface="Calibri" panose="020F0502020204030204" charset="0"/>
              </a:rPr>
              <a:t> </a:t>
            </a:r>
            <a:r>
              <a:rPr lang="en-US" sz="1500" kern="100" dirty="0" err="1">
                <a:effectLst/>
                <a:latin typeface="Calibri" panose="020F0502020204030204" charset="0"/>
                <a:ea typeface="Aptos" panose="020B0004020202020204" pitchFamily="34" charset="0"/>
                <a:cs typeface="Calibri" panose="020F0502020204030204" charset="0"/>
              </a:rPr>
              <a:t>Sicherheit</a:t>
            </a:r>
            <a:r>
              <a:rPr lang="en-US" sz="1500" kern="100" dirty="0">
                <a:effectLst/>
                <a:latin typeface="Calibri" panose="020F0502020204030204" charset="0"/>
                <a:ea typeface="Aptos" panose="020B0004020202020204" pitchFamily="34" charset="0"/>
                <a:cs typeface="Calibri" panose="020F0502020204030204" charset="0"/>
              </a:rPr>
              <a:t> für die </a:t>
            </a:r>
            <a:r>
              <a:rPr lang="en-US" sz="1500" kern="100" dirty="0" err="1">
                <a:effectLst/>
                <a:latin typeface="Calibri" panose="020F0502020204030204" charset="0"/>
                <a:ea typeface="Aptos" panose="020B0004020202020204" pitchFamily="34" charset="0"/>
                <a:cs typeface="Calibri" panose="020F0502020204030204" charset="0"/>
              </a:rPr>
              <a:t>Rückzahlung</a:t>
            </a:r>
            <a:r>
              <a:rPr lang="en-US" sz="1500" kern="100" dirty="0">
                <a:effectLst/>
                <a:latin typeface="Calibri" panose="020F0502020204030204" charset="0"/>
                <a:ea typeface="Aptos" panose="020B0004020202020204" pitchFamily="34" charset="0"/>
                <a:cs typeface="Calibri" panose="020F0502020204030204" charset="0"/>
              </a:rPr>
              <a:t> des </a:t>
            </a:r>
            <a:r>
              <a:rPr lang="en-US" sz="1500" kern="100" dirty="0" err="1">
                <a:effectLst/>
                <a:latin typeface="Calibri" panose="020F0502020204030204" charset="0"/>
                <a:ea typeface="Aptos" panose="020B0004020202020204" pitchFamily="34" charset="0"/>
                <a:cs typeface="Calibri" panose="020F0502020204030204" charset="0"/>
              </a:rPr>
              <a:t>Kredits</a:t>
            </a:r>
            <a:r>
              <a:rPr lang="en-US" sz="1500" kern="100" dirty="0">
                <a:effectLst/>
                <a:latin typeface="Calibri" panose="020F0502020204030204" charset="0"/>
                <a:ea typeface="Aptos" panose="020B0004020202020204" pitchFamily="34" charset="0"/>
                <a:cs typeface="Calibri" panose="020F0502020204030204" charset="0"/>
              </a:rPr>
              <a:t>.</a:t>
            </a:r>
            <a:endParaRPr lang="pl-PL" sz="1500" kern="100" dirty="0">
              <a:effectLst/>
              <a:latin typeface="Calibri" panose="020F0502020204030204" charset="0"/>
              <a:ea typeface="Aptos" panose="020B0004020202020204" pitchFamily="34" charset="0"/>
              <a:cs typeface="Calibri" panose="020F0502020204030204" charset="0"/>
            </a:endParaRPr>
          </a:p>
          <a:p>
            <a:pPr>
              <a:lnSpc>
                <a:spcPct val="95000"/>
              </a:lnSpc>
            </a:pPr>
            <a:endParaRPr lang="pl-PL" sz="1000" dirty="0">
              <a:latin typeface="Calibri" panose="020F0502020204030204" charset="0"/>
              <a:cs typeface="Calibri" panose="020F0502020204030204" charset="0"/>
            </a:endParaRPr>
          </a:p>
        </p:txBody>
      </p:sp>
      <p:pic>
        <p:nvPicPr>
          <p:cNvPr id="4098" name="Picture 2" descr="Kredyt hipoteczny, czy gotówkowy? Jaki kredyt na mieszkanie? - Lendi.pl"/>
          <p:cNvPicPr>
            <a:picLocks noChangeAspect="1" noChangeArrowheads="1"/>
          </p:cNvPicPr>
          <p:nvPr/>
        </p:nvPicPr>
        <p:blipFill rotWithShape="1">
          <a:blip r:embed="rId1">
            <a:extLst>
              <a:ext uri="{28A0092B-C50C-407E-A947-70E740481C1C}">
                <a14:useLocalDpi xmlns:a14="http://schemas.microsoft.com/office/drawing/2010/main" val="0"/>
              </a:ext>
            </a:extLst>
          </a:blip>
          <a:srcRect l="10384" r="24040" b="-1"/>
          <a:stretch>
            <a:fillRect/>
          </a:stretch>
        </p:blipFill>
        <p:spPr bwMode="auto">
          <a:xfrm>
            <a:off x="5401463" y="10"/>
            <a:ext cx="6790537" cy="685799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33" name="Rectangle 5126"/>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p:cNvSpPr>
            <a:spLocks noGrp="1"/>
          </p:cNvSpPr>
          <p:nvPr>
            <p:ph type="title"/>
          </p:nvPr>
        </p:nvSpPr>
        <p:spPr>
          <a:xfrm>
            <a:off x="762000" y="758951"/>
            <a:ext cx="3880511" cy="1577849"/>
          </a:xfrm>
        </p:spPr>
        <p:txBody>
          <a:bodyPr>
            <a:normAutofit/>
          </a:bodyPr>
          <a:lstStyle/>
          <a:p>
            <a:r>
              <a:rPr lang="en-US" sz="2900" b="1" i="1" kern="100" err="1">
                <a:effectLst/>
                <a:latin typeface="Calibri" panose="020F0502020204030204" charset="0"/>
                <a:ea typeface="Aptos" panose="020B0004020202020204" pitchFamily="34" charset="0"/>
                <a:cs typeface="Calibri" panose="020F0502020204030204" charset="0"/>
              </a:rPr>
              <a:t>Vorteile</a:t>
            </a:r>
            <a:r>
              <a:rPr lang="en-US" sz="2900" b="1" i="1" kern="100">
                <a:effectLst/>
                <a:latin typeface="Calibri" panose="020F0502020204030204" charset="0"/>
                <a:ea typeface="Aptos" panose="020B0004020202020204" pitchFamily="34" charset="0"/>
                <a:cs typeface="Calibri" panose="020F0502020204030204" charset="0"/>
              </a:rPr>
              <a:t> </a:t>
            </a:r>
            <a:r>
              <a:rPr lang="en-US" sz="2900" b="1" i="1" kern="100" err="1">
                <a:effectLst/>
                <a:latin typeface="Calibri" panose="020F0502020204030204" charset="0"/>
                <a:ea typeface="Aptos" panose="020B0004020202020204" pitchFamily="34" charset="0"/>
                <a:cs typeface="Calibri" panose="020F0502020204030204" charset="0"/>
              </a:rPr>
              <a:t>eines</a:t>
            </a:r>
            <a:r>
              <a:rPr lang="en-US" sz="2900" b="1" i="1" kern="100">
                <a:effectLst/>
                <a:latin typeface="Calibri" panose="020F0502020204030204" charset="0"/>
                <a:ea typeface="Aptos" panose="020B0004020202020204" pitchFamily="34" charset="0"/>
                <a:cs typeface="Calibri" panose="020F0502020204030204" charset="0"/>
              </a:rPr>
              <a:t> </a:t>
            </a:r>
            <a:r>
              <a:rPr lang="en-US" sz="2900" b="1" i="1" kern="100" err="1">
                <a:effectLst/>
                <a:latin typeface="Calibri" panose="020F0502020204030204" charset="0"/>
                <a:ea typeface="Aptos" panose="020B0004020202020204" pitchFamily="34" charset="0"/>
                <a:cs typeface="Calibri" panose="020F0502020204030204" charset="0"/>
              </a:rPr>
              <a:t>Hypothekendarlehens</a:t>
            </a:r>
            <a:br>
              <a:rPr lang="pl-PL" sz="2900" kern="100">
                <a:effectLst/>
                <a:latin typeface="Aptos" panose="020B0004020202020204" pitchFamily="34" charset="0"/>
                <a:ea typeface="Aptos" panose="020B0004020202020204" pitchFamily="34" charset="0"/>
                <a:cs typeface="Times New Roman" panose="02020603050405020304" pitchFamily="18" charset="0"/>
              </a:rPr>
            </a:br>
            <a:endParaRPr lang="pl-PL" sz="2900"/>
          </a:p>
        </p:txBody>
      </p:sp>
      <p:sp>
        <p:nvSpPr>
          <p:cNvPr id="3" name="Symbol zastępczy zawartości 2"/>
          <p:cNvSpPr>
            <a:spLocks noGrp="1"/>
          </p:cNvSpPr>
          <p:nvPr>
            <p:ph idx="1"/>
          </p:nvPr>
        </p:nvSpPr>
        <p:spPr>
          <a:xfrm>
            <a:off x="244763" y="1671917"/>
            <a:ext cx="5010728" cy="4858191"/>
          </a:xfrm>
        </p:spPr>
        <p:txBody>
          <a:bodyPr>
            <a:normAutofit fontScale="92500"/>
          </a:bodyPr>
          <a:lstStyle/>
          <a:p>
            <a:pPr marL="342900" lvl="0" indent="-342900">
              <a:lnSpc>
                <a:spcPct val="95000"/>
              </a:lnSpc>
              <a:buFont typeface="+mj-lt"/>
              <a:buAutoNum type="arabicPeriod"/>
            </a:pPr>
            <a:r>
              <a:rPr lang="en-US" sz="1700" b="1" kern="100" dirty="0" err="1">
                <a:effectLst/>
                <a:latin typeface="Calibri" panose="020F0502020204030204" charset="0"/>
                <a:ea typeface="Aptos" panose="020B0004020202020204" pitchFamily="34" charset="0"/>
                <a:cs typeface="Calibri" panose="020F0502020204030204" charset="0"/>
              </a:rPr>
              <a:t>Verfügbarkeit</a:t>
            </a:r>
            <a:r>
              <a:rPr lang="en-US" sz="1700" b="1" kern="100" dirty="0">
                <a:effectLst/>
                <a:latin typeface="Calibri" panose="020F0502020204030204" charset="0"/>
                <a:ea typeface="Aptos" panose="020B0004020202020204" pitchFamily="34" charset="0"/>
                <a:cs typeface="Calibri" panose="020F0502020204030204" charset="0"/>
              </a:rPr>
              <a:t> von </a:t>
            </a:r>
            <a:r>
              <a:rPr lang="en-US" sz="1700" b="1" kern="100" dirty="0" err="1">
                <a:effectLst/>
                <a:latin typeface="Calibri" panose="020F0502020204030204" charset="0"/>
                <a:ea typeface="Aptos" panose="020B0004020202020204" pitchFamily="34" charset="0"/>
                <a:cs typeface="Calibri" panose="020F0502020204030204" charset="0"/>
              </a:rPr>
              <a:t>Finanzierung</a:t>
            </a:r>
            <a:r>
              <a:rPr lang="en-US" sz="1700" b="1" kern="100" dirty="0">
                <a:effectLst/>
                <a:latin typeface="Calibri" panose="020F0502020204030204" charset="0"/>
                <a:ea typeface="Aptos" panose="020B0004020202020204" pitchFamily="34" charset="0"/>
                <a:cs typeface="Calibri" panose="020F0502020204030204" charset="0"/>
              </a:rPr>
              <a:t>: </a:t>
            </a:r>
            <a:r>
              <a:rPr lang="en-US" sz="1700" kern="100" dirty="0">
                <a:effectLst/>
                <a:latin typeface="Calibri" panose="020F0502020204030204" charset="0"/>
                <a:ea typeface="Aptos" panose="020B0004020202020204" pitchFamily="34" charset="0"/>
                <a:cs typeface="Calibri" panose="020F0502020204030204" charset="0"/>
              </a:rPr>
              <a:t>Das </a:t>
            </a:r>
            <a:r>
              <a:rPr lang="en-US" sz="1700" kern="100" dirty="0" err="1">
                <a:effectLst/>
                <a:latin typeface="Calibri" panose="020F0502020204030204" charset="0"/>
                <a:ea typeface="Aptos" panose="020B0004020202020204" pitchFamily="34" charset="0"/>
                <a:cs typeface="Calibri" panose="020F0502020204030204" charset="0"/>
              </a:rPr>
              <a:t>Hypothekendarlehen</a:t>
            </a:r>
            <a:r>
              <a:rPr lang="en-US" sz="1700" kern="100" dirty="0">
                <a:effectLst/>
                <a:latin typeface="Calibri" panose="020F0502020204030204" charset="0"/>
                <a:ea typeface="Aptos" panose="020B0004020202020204" pitchFamily="34" charset="0"/>
                <a:cs typeface="Calibri" panose="020F0502020204030204" charset="0"/>
              </a:rPr>
              <a:t> </a:t>
            </a:r>
            <a:r>
              <a:rPr lang="en-US" sz="1700" kern="100" dirty="0" err="1">
                <a:effectLst/>
                <a:latin typeface="Calibri" panose="020F0502020204030204" charset="0"/>
                <a:ea typeface="Aptos" panose="020B0004020202020204" pitchFamily="34" charset="0"/>
                <a:cs typeface="Calibri" panose="020F0502020204030204" charset="0"/>
              </a:rPr>
              <a:t>ermöglicht</a:t>
            </a:r>
            <a:r>
              <a:rPr lang="en-US" sz="1700" kern="100" dirty="0">
                <a:effectLst/>
                <a:latin typeface="Calibri" panose="020F0502020204030204" charset="0"/>
                <a:ea typeface="Aptos" panose="020B0004020202020204" pitchFamily="34" charset="0"/>
                <a:cs typeface="Calibri" panose="020F0502020204030204" charset="0"/>
              </a:rPr>
              <a:t> den </a:t>
            </a:r>
            <a:r>
              <a:rPr lang="en-US" sz="1700" kern="100" dirty="0" err="1">
                <a:effectLst/>
                <a:latin typeface="Calibri" panose="020F0502020204030204" charset="0"/>
                <a:ea typeface="Aptos" panose="020B0004020202020204" pitchFamily="34" charset="0"/>
                <a:cs typeface="Calibri" panose="020F0502020204030204" charset="0"/>
              </a:rPr>
              <a:t>Erwerb</a:t>
            </a:r>
            <a:r>
              <a:rPr lang="en-US" sz="1700" kern="100" dirty="0">
                <a:effectLst/>
                <a:latin typeface="Calibri" panose="020F0502020204030204" charset="0"/>
                <a:ea typeface="Aptos" panose="020B0004020202020204" pitchFamily="34" charset="0"/>
                <a:cs typeface="Calibri" panose="020F0502020204030204" charset="0"/>
              </a:rPr>
              <a:t> </a:t>
            </a:r>
            <a:r>
              <a:rPr lang="en-US" sz="1700" kern="100" dirty="0" err="1">
                <a:effectLst/>
                <a:latin typeface="Calibri" panose="020F0502020204030204" charset="0"/>
                <a:ea typeface="Aptos" panose="020B0004020202020204" pitchFamily="34" charset="0"/>
                <a:cs typeface="Calibri" panose="020F0502020204030204" charset="0"/>
              </a:rPr>
              <a:t>einer</a:t>
            </a:r>
            <a:r>
              <a:rPr lang="en-US" sz="1700" kern="100" dirty="0">
                <a:effectLst/>
                <a:latin typeface="Calibri" panose="020F0502020204030204" charset="0"/>
                <a:ea typeface="Aptos" panose="020B0004020202020204" pitchFamily="34" charset="0"/>
                <a:cs typeface="Calibri" panose="020F0502020204030204" charset="0"/>
              </a:rPr>
              <a:t> </a:t>
            </a:r>
            <a:r>
              <a:rPr lang="en-US" sz="1700" kern="100" dirty="0" err="1">
                <a:effectLst/>
                <a:latin typeface="Calibri" panose="020F0502020204030204" charset="0"/>
                <a:ea typeface="Aptos" panose="020B0004020202020204" pitchFamily="34" charset="0"/>
                <a:cs typeface="Calibri" panose="020F0502020204030204" charset="0"/>
              </a:rPr>
              <a:t>Immobilie</a:t>
            </a:r>
            <a:r>
              <a:rPr lang="en-US" sz="1700" kern="100" dirty="0">
                <a:effectLst/>
                <a:latin typeface="Calibri" panose="020F0502020204030204" charset="0"/>
                <a:ea typeface="Aptos" panose="020B0004020202020204" pitchFamily="34" charset="0"/>
                <a:cs typeface="Calibri" panose="020F0502020204030204" charset="0"/>
              </a:rPr>
              <a:t>, </a:t>
            </a:r>
            <a:r>
              <a:rPr lang="en-US" sz="1700" kern="100" dirty="0" err="1">
                <a:effectLst/>
                <a:latin typeface="Calibri" panose="020F0502020204030204" charset="0"/>
                <a:ea typeface="Aptos" panose="020B0004020202020204" pitchFamily="34" charset="0"/>
                <a:cs typeface="Calibri" panose="020F0502020204030204" charset="0"/>
              </a:rPr>
              <a:t>ohne</a:t>
            </a:r>
            <a:r>
              <a:rPr lang="en-US" sz="1700" kern="100" dirty="0">
                <a:effectLst/>
                <a:latin typeface="Calibri" panose="020F0502020204030204" charset="0"/>
                <a:ea typeface="Aptos" panose="020B0004020202020204" pitchFamily="34" charset="0"/>
                <a:cs typeface="Calibri" panose="020F0502020204030204" charset="0"/>
              </a:rPr>
              <a:t> den </a:t>
            </a:r>
            <a:r>
              <a:rPr lang="en-US" sz="1700" kern="100" dirty="0" err="1">
                <a:effectLst/>
                <a:latin typeface="Calibri" panose="020F0502020204030204" charset="0"/>
                <a:ea typeface="Aptos" panose="020B0004020202020204" pitchFamily="34" charset="0"/>
                <a:cs typeface="Calibri" panose="020F0502020204030204" charset="0"/>
              </a:rPr>
              <a:t>gesamten</a:t>
            </a:r>
            <a:r>
              <a:rPr lang="en-US" sz="1700" kern="100" dirty="0">
                <a:effectLst/>
                <a:latin typeface="Calibri" panose="020F0502020204030204" charset="0"/>
                <a:ea typeface="Aptos" panose="020B0004020202020204" pitchFamily="34" charset="0"/>
                <a:cs typeface="Calibri" panose="020F0502020204030204" charset="0"/>
              </a:rPr>
              <a:t> </a:t>
            </a:r>
            <a:r>
              <a:rPr lang="en-US" sz="1700" kern="100" dirty="0" err="1">
                <a:effectLst/>
                <a:latin typeface="Calibri" panose="020F0502020204030204" charset="0"/>
                <a:ea typeface="Aptos" panose="020B0004020202020204" pitchFamily="34" charset="0"/>
                <a:cs typeface="Calibri" panose="020F0502020204030204" charset="0"/>
              </a:rPr>
              <a:t>Kaufpreis</a:t>
            </a:r>
            <a:r>
              <a:rPr lang="en-US" sz="1700" kern="100" dirty="0">
                <a:effectLst/>
                <a:latin typeface="Calibri" panose="020F0502020204030204" charset="0"/>
                <a:ea typeface="Aptos" panose="020B0004020202020204" pitchFamily="34" charset="0"/>
                <a:cs typeface="Calibri" panose="020F0502020204030204" charset="0"/>
              </a:rPr>
              <a:t> </a:t>
            </a:r>
            <a:r>
              <a:rPr lang="en-US" sz="1700" kern="100" dirty="0" err="1">
                <a:effectLst/>
                <a:latin typeface="Calibri" panose="020F0502020204030204" charset="0"/>
                <a:ea typeface="Aptos" panose="020B0004020202020204" pitchFamily="34" charset="0"/>
                <a:cs typeface="Calibri" panose="020F0502020204030204" charset="0"/>
              </a:rPr>
              <a:t>besitzen</a:t>
            </a:r>
            <a:r>
              <a:rPr lang="en-US" sz="1700" kern="100" dirty="0">
                <a:effectLst/>
                <a:latin typeface="Calibri" panose="020F0502020204030204" charset="0"/>
                <a:ea typeface="Aptos" panose="020B0004020202020204" pitchFamily="34" charset="0"/>
                <a:cs typeface="Calibri" panose="020F0502020204030204" charset="0"/>
              </a:rPr>
              <a:t> </a:t>
            </a:r>
            <a:r>
              <a:rPr lang="en-US" sz="1700" kern="100" dirty="0" err="1">
                <a:effectLst/>
                <a:latin typeface="Calibri" panose="020F0502020204030204" charset="0"/>
                <a:ea typeface="Aptos" panose="020B0004020202020204" pitchFamily="34" charset="0"/>
                <a:cs typeface="Calibri" panose="020F0502020204030204" charset="0"/>
              </a:rPr>
              <a:t>zu</a:t>
            </a:r>
            <a:r>
              <a:rPr lang="en-US" sz="1700" kern="100" dirty="0">
                <a:effectLst/>
                <a:latin typeface="Calibri" panose="020F0502020204030204" charset="0"/>
                <a:ea typeface="Aptos" panose="020B0004020202020204" pitchFamily="34" charset="0"/>
                <a:cs typeface="Calibri" panose="020F0502020204030204" charset="0"/>
              </a:rPr>
              <a:t> </a:t>
            </a:r>
            <a:r>
              <a:rPr lang="en-US" sz="1700" kern="100" dirty="0" err="1">
                <a:effectLst/>
                <a:latin typeface="Calibri" panose="020F0502020204030204" charset="0"/>
                <a:ea typeface="Aptos" panose="020B0004020202020204" pitchFamily="34" charset="0"/>
                <a:cs typeface="Calibri" panose="020F0502020204030204" charset="0"/>
              </a:rPr>
              <a:t>müssen</a:t>
            </a:r>
            <a:r>
              <a:rPr lang="en-US" sz="1700" kern="100" dirty="0">
                <a:effectLst/>
                <a:latin typeface="Calibri" panose="020F0502020204030204" charset="0"/>
                <a:ea typeface="Aptos" panose="020B0004020202020204" pitchFamily="34" charset="0"/>
                <a:cs typeface="Calibri" panose="020F0502020204030204" charset="0"/>
              </a:rPr>
              <a:t>. </a:t>
            </a:r>
            <a:r>
              <a:rPr lang="en-US" sz="1700" kern="100" dirty="0" err="1">
                <a:effectLst/>
                <a:latin typeface="Calibri" panose="020F0502020204030204" charset="0"/>
                <a:ea typeface="Aptos" panose="020B0004020202020204" pitchFamily="34" charset="0"/>
                <a:cs typeface="Calibri" panose="020F0502020204030204" charset="0"/>
              </a:rPr>
              <a:t>Dadurch</a:t>
            </a:r>
            <a:r>
              <a:rPr lang="en-US" sz="1700" kern="100" dirty="0">
                <a:effectLst/>
                <a:latin typeface="Calibri" panose="020F0502020204030204" charset="0"/>
                <a:ea typeface="Aptos" panose="020B0004020202020204" pitchFamily="34" charset="0"/>
                <a:cs typeface="Calibri" panose="020F0502020204030204" charset="0"/>
              </a:rPr>
              <a:t> </a:t>
            </a:r>
            <a:r>
              <a:rPr lang="en-US" sz="1700" kern="100" dirty="0" err="1">
                <a:effectLst/>
                <a:latin typeface="Calibri" panose="020F0502020204030204" charset="0"/>
                <a:ea typeface="Aptos" panose="020B0004020202020204" pitchFamily="34" charset="0"/>
                <a:cs typeface="Calibri" panose="020F0502020204030204" charset="0"/>
              </a:rPr>
              <a:t>können</a:t>
            </a:r>
            <a:r>
              <a:rPr lang="en-US" sz="1700" kern="100" dirty="0">
                <a:effectLst/>
                <a:latin typeface="Calibri" panose="020F0502020204030204" charset="0"/>
                <a:ea typeface="Aptos" panose="020B0004020202020204" pitchFamily="34" charset="0"/>
                <a:cs typeface="Calibri" panose="020F0502020204030204" charset="0"/>
              </a:rPr>
              <a:t> </a:t>
            </a:r>
            <a:r>
              <a:rPr lang="en-US" sz="1700" kern="100" dirty="0" err="1">
                <a:effectLst/>
                <a:latin typeface="Calibri" panose="020F0502020204030204" charset="0"/>
                <a:ea typeface="Aptos" panose="020B0004020202020204" pitchFamily="34" charset="0"/>
                <a:cs typeface="Calibri" panose="020F0502020204030204" charset="0"/>
              </a:rPr>
              <a:t>sich</a:t>
            </a:r>
            <a:r>
              <a:rPr lang="en-US" sz="1700" kern="100" dirty="0">
                <a:effectLst/>
                <a:latin typeface="Calibri" panose="020F0502020204030204" charset="0"/>
                <a:ea typeface="Aptos" panose="020B0004020202020204" pitchFamily="34" charset="0"/>
                <a:cs typeface="Calibri" panose="020F0502020204030204" charset="0"/>
              </a:rPr>
              <a:t> </a:t>
            </a:r>
            <a:r>
              <a:rPr lang="en-US" sz="1700" kern="100" dirty="0" err="1">
                <a:effectLst/>
                <a:latin typeface="Calibri" panose="020F0502020204030204" charset="0"/>
                <a:ea typeface="Aptos" panose="020B0004020202020204" pitchFamily="34" charset="0"/>
                <a:cs typeface="Calibri" panose="020F0502020204030204" charset="0"/>
              </a:rPr>
              <a:t>mehr</a:t>
            </a:r>
            <a:r>
              <a:rPr lang="en-US" sz="1700" kern="100" dirty="0">
                <a:effectLst/>
                <a:latin typeface="Calibri" panose="020F0502020204030204" charset="0"/>
                <a:ea typeface="Aptos" panose="020B0004020202020204" pitchFamily="34" charset="0"/>
                <a:cs typeface="Calibri" panose="020F0502020204030204" charset="0"/>
              </a:rPr>
              <a:t> Menschen </a:t>
            </a:r>
            <a:r>
              <a:rPr lang="en-US" sz="1700" kern="100" dirty="0" err="1">
                <a:effectLst/>
                <a:latin typeface="Calibri" panose="020F0502020204030204" charset="0"/>
                <a:ea typeface="Aptos" panose="020B0004020202020204" pitchFamily="34" charset="0"/>
                <a:cs typeface="Calibri" panose="020F0502020204030204" charset="0"/>
              </a:rPr>
              <a:t>ein</a:t>
            </a:r>
            <a:r>
              <a:rPr lang="en-US" sz="1700" kern="100" dirty="0">
                <a:effectLst/>
                <a:latin typeface="Calibri" panose="020F0502020204030204" charset="0"/>
                <a:ea typeface="Aptos" panose="020B0004020202020204" pitchFamily="34" charset="0"/>
                <a:cs typeface="Calibri" panose="020F0502020204030204" charset="0"/>
              </a:rPr>
              <a:t> </a:t>
            </a:r>
            <a:r>
              <a:rPr lang="en-US" sz="1700" kern="100" dirty="0" err="1">
                <a:effectLst/>
                <a:latin typeface="Calibri" panose="020F0502020204030204" charset="0"/>
                <a:ea typeface="Aptos" panose="020B0004020202020204" pitchFamily="34" charset="0"/>
                <a:cs typeface="Calibri" panose="020F0502020204030204" charset="0"/>
              </a:rPr>
              <a:t>Eigenheim</a:t>
            </a:r>
            <a:r>
              <a:rPr lang="en-US" sz="1700" kern="100" dirty="0">
                <a:effectLst/>
                <a:latin typeface="Calibri" panose="020F0502020204030204" charset="0"/>
                <a:ea typeface="Aptos" panose="020B0004020202020204" pitchFamily="34" charset="0"/>
                <a:cs typeface="Calibri" panose="020F0502020204030204" charset="0"/>
              </a:rPr>
              <a:t> </a:t>
            </a:r>
            <a:r>
              <a:rPr lang="en-US" sz="1700" kern="100" dirty="0" err="1">
                <a:effectLst/>
                <a:latin typeface="Calibri" panose="020F0502020204030204" charset="0"/>
                <a:ea typeface="Aptos" panose="020B0004020202020204" pitchFamily="34" charset="0"/>
                <a:cs typeface="Calibri" panose="020F0502020204030204" charset="0"/>
              </a:rPr>
              <a:t>leisten</a:t>
            </a:r>
            <a:r>
              <a:rPr lang="en-US" sz="1700" kern="100" dirty="0">
                <a:effectLst/>
                <a:latin typeface="Calibri" panose="020F0502020204030204" charset="0"/>
                <a:ea typeface="Aptos" panose="020B0004020202020204" pitchFamily="34" charset="0"/>
                <a:cs typeface="Calibri" panose="020F0502020204030204" charset="0"/>
              </a:rPr>
              <a:t>.</a:t>
            </a:r>
            <a:endParaRPr lang="pl-PL" sz="1700" kern="100" dirty="0">
              <a:effectLst/>
              <a:latin typeface="Calibri" panose="020F0502020204030204" charset="0"/>
              <a:ea typeface="Aptos" panose="020B0004020202020204" pitchFamily="34" charset="0"/>
              <a:cs typeface="Calibri" panose="020F0502020204030204" charset="0"/>
            </a:endParaRPr>
          </a:p>
          <a:p>
            <a:pPr marL="342900" lvl="0" indent="-342900">
              <a:lnSpc>
                <a:spcPct val="95000"/>
              </a:lnSpc>
              <a:buFont typeface="+mj-lt"/>
              <a:buAutoNum type="arabicPeriod"/>
            </a:pPr>
            <a:r>
              <a:rPr lang="en-US" sz="1700" b="1" kern="100" dirty="0" err="1">
                <a:effectLst/>
                <a:latin typeface="Calibri" panose="020F0502020204030204" charset="0"/>
                <a:ea typeface="Aptos" panose="020B0004020202020204" pitchFamily="34" charset="0"/>
                <a:cs typeface="Calibri" panose="020F0502020204030204" charset="0"/>
              </a:rPr>
              <a:t>Finanzielle</a:t>
            </a:r>
            <a:r>
              <a:rPr lang="en-US" sz="1700" b="1" kern="100" dirty="0">
                <a:effectLst/>
                <a:latin typeface="Calibri" panose="020F0502020204030204" charset="0"/>
                <a:ea typeface="Aptos" panose="020B0004020202020204" pitchFamily="34" charset="0"/>
                <a:cs typeface="Calibri" panose="020F0502020204030204" charset="0"/>
              </a:rPr>
              <a:t> </a:t>
            </a:r>
            <a:r>
              <a:rPr lang="en-US" sz="1700" b="1" kern="100" dirty="0" err="1">
                <a:effectLst/>
                <a:latin typeface="Calibri" panose="020F0502020204030204" charset="0"/>
                <a:ea typeface="Aptos" panose="020B0004020202020204" pitchFamily="34" charset="0"/>
                <a:cs typeface="Calibri" panose="020F0502020204030204" charset="0"/>
              </a:rPr>
              <a:t>Stabilität</a:t>
            </a:r>
            <a:r>
              <a:rPr lang="en-US" sz="1700" b="1" kern="100" dirty="0">
                <a:effectLst/>
                <a:latin typeface="Calibri" panose="020F0502020204030204" charset="0"/>
                <a:ea typeface="Aptos" panose="020B0004020202020204" pitchFamily="34" charset="0"/>
                <a:cs typeface="Calibri" panose="020F0502020204030204" charset="0"/>
              </a:rPr>
              <a:t>: </a:t>
            </a:r>
            <a:r>
              <a:rPr lang="en-US" sz="1700" kern="100" dirty="0">
                <a:effectLst/>
                <a:latin typeface="Calibri" panose="020F0502020204030204" charset="0"/>
                <a:ea typeface="Aptos" panose="020B0004020202020204" pitchFamily="34" charset="0"/>
                <a:cs typeface="Calibri" panose="020F0502020204030204" charset="0"/>
              </a:rPr>
              <a:t>Ein </a:t>
            </a:r>
            <a:r>
              <a:rPr lang="en-US" sz="1700" kern="100" dirty="0" err="1">
                <a:effectLst/>
                <a:latin typeface="Calibri" panose="020F0502020204030204" charset="0"/>
                <a:ea typeface="Aptos" panose="020B0004020202020204" pitchFamily="34" charset="0"/>
                <a:cs typeface="Calibri" panose="020F0502020204030204" charset="0"/>
              </a:rPr>
              <a:t>festes</a:t>
            </a:r>
            <a:r>
              <a:rPr lang="en-US" sz="1700" kern="100" dirty="0">
                <a:effectLst/>
                <a:latin typeface="Calibri" panose="020F0502020204030204" charset="0"/>
                <a:ea typeface="Aptos" panose="020B0004020202020204" pitchFamily="34" charset="0"/>
                <a:cs typeface="Calibri" panose="020F0502020204030204" charset="0"/>
              </a:rPr>
              <a:t> </a:t>
            </a:r>
            <a:r>
              <a:rPr lang="en-US" sz="1700" kern="100" dirty="0" err="1">
                <a:effectLst/>
                <a:latin typeface="Calibri" panose="020F0502020204030204" charset="0"/>
                <a:ea typeface="Aptos" panose="020B0004020202020204" pitchFamily="34" charset="0"/>
                <a:cs typeface="Calibri" panose="020F0502020204030204" charset="0"/>
              </a:rPr>
              <a:t>Hypothekendarlehen</a:t>
            </a:r>
            <a:r>
              <a:rPr lang="en-US" sz="1700" kern="100" dirty="0">
                <a:effectLst/>
                <a:latin typeface="Calibri" panose="020F0502020204030204" charset="0"/>
                <a:ea typeface="Aptos" panose="020B0004020202020204" pitchFamily="34" charset="0"/>
                <a:cs typeface="Calibri" panose="020F0502020204030204" charset="0"/>
              </a:rPr>
              <a:t> </a:t>
            </a:r>
            <a:r>
              <a:rPr lang="en-US" sz="1700" kern="100" dirty="0" err="1">
                <a:effectLst/>
                <a:latin typeface="Calibri" panose="020F0502020204030204" charset="0"/>
                <a:ea typeface="Aptos" panose="020B0004020202020204" pitchFamily="34" charset="0"/>
                <a:cs typeface="Calibri" panose="020F0502020204030204" charset="0"/>
              </a:rPr>
              <a:t>bietet</a:t>
            </a:r>
            <a:r>
              <a:rPr lang="en-US" sz="1700" kern="100" dirty="0">
                <a:effectLst/>
                <a:latin typeface="Calibri" panose="020F0502020204030204" charset="0"/>
                <a:ea typeface="Aptos" panose="020B0004020202020204" pitchFamily="34" charset="0"/>
                <a:cs typeface="Calibri" panose="020F0502020204030204" charset="0"/>
              </a:rPr>
              <a:t> stabile </a:t>
            </a:r>
            <a:r>
              <a:rPr lang="en-US" sz="1700" kern="100" dirty="0" err="1">
                <a:effectLst/>
                <a:latin typeface="Calibri" panose="020F0502020204030204" charset="0"/>
                <a:ea typeface="Aptos" panose="020B0004020202020204" pitchFamily="34" charset="0"/>
                <a:cs typeface="Calibri" panose="020F0502020204030204" charset="0"/>
              </a:rPr>
              <a:t>Raten</a:t>
            </a:r>
            <a:r>
              <a:rPr lang="en-US" sz="1700" kern="100" dirty="0">
                <a:effectLst/>
                <a:latin typeface="Calibri" panose="020F0502020204030204" charset="0"/>
                <a:ea typeface="Aptos" panose="020B0004020202020204" pitchFamily="34" charset="0"/>
                <a:cs typeface="Calibri" panose="020F0502020204030204" charset="0"/>
              </a:rPr>
              <a:t>, was die </a:t>
            </a:r>
            <a:r>
              <a:rPr lang="en-US" sz="1700" kern="100" dirty="0" err="1">
                <a:effectLst/>
                <a:latin typeface="Calibri" panose="020F0502020204030204" charset="0"/>
                <a:ea typeface="Aptos" panose="020B0004020202020204" pitchFamily="34" charset="0"/>
                <a:cs typeface="Calibri" panose="020F0502020204030204" charset="0"/>
              </a:rPr>
              <a:t>Haushaltsplanung</a:t>
            </a:r>
            <a:r>
              <a:rPr lang="en-US" sz="1700" kern="100" dirty="0">
                <a:effectLst/>
                <a:latin typeface="Calibri" panose="020F0502020204030204" charset="0"/>
                <a:ea typeface="Aptos" panose="020B0004020202020204" pitchFamily="34" charset="0"/>
                <a:cs typeface="Calibri" panose="020F0502020204030204" charset="0"/>
              </a:rPr>
              <a:t> </a:t>
            </a:r>
            <a:r>
              <a:rPr lang="en-US" sz="1700" kern="100" dirty="0" err="1">
                <a:effectLst/>
                <a:latin typeface="Calibri" panose="020F0502020204030204" charset="0"/>
                <a:ea typeface="Aptos" panose="020B0004020202020204" pitchFamily="34" charset="0"/>
                <a:cs typeface="Calibri" panose="020F0502020204030204" charset="0"/>
              </a:rPr>
              <a:t>erleichtert</a:t>
            </a:r>
            <a:r>
              <a:rPr lang="en-US" sz="1700" kern="100" dirty="0">
                <a:effectLst/>
                <a:latin typeface="Calibri" panose="020F0502020204030204" charset="0"/>
                <a:ea typeface="Aptos" panose="020B0004020202020204" pitchFamily="34" charset="0"/>
                <a:cs typeface="Calibri" panose="020F0502020204030204" charset="0"/>
              </a:rPr>
              <a:t>. Bei </a:t>
            </a:r>
            <a:r>
              <a:rPr lang="en-US" sz="1700" kern="100" dirty="0" err="1">
                <a:effectLst/>
                <a:latin typeface="Calibri" panose="020F0502020204030204" charset="0"/>
                <a:ea typeface="Aptos" panose="020B0004020202020204" pitchFamily="34" charset="0"/>
                <a:cs typeface="Calibri" panose="020F0502020204030204" charset="0"/>
              </a:rPr>
              <a:t>einem</a:t>
            </a:r>
            <a:r>
              <a:rPr lang="en-US" sz="1700" kern="100" dirty="0">
                <a:effectLst/>
                <a:latin typeface="Calibri" panose="020F0502020204030204" charset="0"/>
                <a:ea typeface="Aptos" panose="020B0004020202020204" pitchFamily="34" charset="0"/>
                <a:cs typeface="Calibri" panose="020F0502020204030204" charset="0"/>
              </a:rPr>
              <a:t> </a:t>
            </a:r>
            <a:r>
              <a:rPr lang="en-US" sz="1700" kern="100" dirty="0" err="1">
                <a:effectLst/>
                <a:latin typeface="Calibri" panose="020F0502020204030204" charset="0"/>
                <a:ea typeface="Aptos" panose="020B0004020202020204" pitchFamily="34" charset="0"/>
                <a:cs typeface="Calibri" panose="020F0502020204030204" charset="0"/>
              </a:rPr>
              <a:t>variablen</a:t>
            </a:r>
            <a:r>
              <a:rPr lang="en-US" sz="1700" kern="100" dirty="0">
                <a:effectLst/>
                <a:latin typeface="Calibri" panose="020F0502020204030204" charset="0"/>
                <a:ea typeface="Aptos" panose="020B0004020202020204" pitchFamily="34" charset="0"/>
                <a:cs typeface="Calibri" panose="020F0502020204030204" charset="0"/>
              </a:rPr>
              <a:t> </a:t>
            </a:r>
            <a:r>
              <a:rPr lang="en-US" sz="1700" kern="100" dirty="0" err="1">
                <a:effectLst/>
                <a:latin typeface="Calibri" panose="020F0502020204030204" charset="0"/>
                <a:ea typeface="Aptos" panose="020B0004020202020204" pitchFamily="34" charset="0"/>
                <a:cs typeface="Calibri" panose="020F0502020204030204" charset="0"/>
              </a:rPr>
              <a:t>Zinssatz</a:t>
            </a:r>
            <a:r>
              <a:rPr lang="en-US" sz="1700" kern="100" dirty="0">
                <a:effectLst/>
                <a:latin typeface="Calibri" panose="020F0502020204030204" charset="0"/>
                <a:ea typeface="Aptos" panose="020B0004020202020204" pitchFamily="34" charset="0"/>
                <a:cs typeface="Calibri" panose="020F0502020204030204" charset="0"/>
              </a:rPr>
              <a:t> </a:t>
            </a:r>
            <a:r>
              <a:rPr lang="en-US" sz="1700" kern="100" dirty="0" err="1">
                <a:effectLst/>
                <a:latin typeface="Calibri" panose="020F0502020204030204" charset="0"/>
                <a:ea typeface="Aptos" panose="020B0004020202020204" pitchFamily="34" charset="0"/>
                <a:cs typeface="Calibri" panose="020F0502020204030204" charset="0"/>
              </a:rPr>
              <a:t>können</a:t>
            </a:r>
            <a:r>
              <a:rPr lang="en-US" sz="1700" kern="100" dirty="0">
                <a:effectLst/>
                <a:latin typeface="Calibri" panose="020F0502020204030204" charset="0"/>
                <a:ea typeface="Aptos" panose="020B0004020202020204" pitchFamily="34" charset="0"/>
                <a:cs typeface="Calibri" panose="020F0502020204030204" charset="0"/>
              </a:rPr>
              <a:t> </a:t>
            </a:r>
            <a:r>
              <a:rPr lang="en-US" sz="1700" kern="100" dirty="0" err="1">
                <a:effectLst/>
                <a:latin typeface="Calibri" panose="020F0502020204030204" charset="0"/>
                <a:ea typeface="Aptos" panose="020B0004020202020204" pitchFamily="34" charset="0"/>
                <a:cs typeface="Calibri" panose="020F0502020204030204" charset="0"/>
              </a:rPr>
              <a:t>Niedrigzinsphasen</a:t>
            </a:r>
            <a:r>
              <a:rPr lang="en-US" sz="1700" kern="100" dirty="0">
                <a:effectLst/>
                <a:latin typeface="Calibri" panose="020F0502020204030204" charset="0"/>
                <a:ea typeface="Aptos" panose="020B0004020202020204" pitchFamily="34" charset="0"/>
                <a:cs typeface="Calibri" panose="020F0502020204030204" charset="0"/>
              </a:rPr>
              <a:t> </a:t>
            </a:r>
            <a:r>
              <a:rPr lang="en-US" sz="1700" kern="100" dirty="0" err="1">
                <a:effectLst/>
                <a:latin typeface="Calibri" panose="020F0502020204030204" charset="0"/>
                <a:ea typeface="Aptos" panose="020B0004020202020204" pitchFamily="34" charset="0"/>
                <a:cs typeface="Calibri" panose="020F0502020204030204" charset="0"/>
              </a:rPr>
              <a:t>genutzt</a:t>
            </a:r>
            <a:r>
              <a:rPr lang="en-US" sz="1700" kern="100" dirty="0">
                <a:effectLst/>
                <a:latin typeface="Calibri" panose="020F0502020204030204" charset="0"/>
                <a:ea typeface="Aptos" panose="020B0004020202020204" pitchFamily="34" charset="0"/>
                <a:cs typeface="Calibri" panose="020F0502020204030204" charset="0"/>
              </a:rPr>
              <a:t> </a:t>
            </a:r>
            <a:r>
              <a:rPr lang="en-US" sz="1700" kern="100" dirty="0" err="1">
                <a:effectLst/>
                <a:latin typeface="Calibri" panose="020F0502020204030204" charset="0"/>
                <a:ea typeface="Aptos" panose="020B0004020202020204" pitchFamily="34" charset="0"/>
                <a:cs typeface="Calibri" panose="020F0502020204030204" charset="0"/>
              </a:rPr>
              <a:t>werden</a:t>
            </a:r>
            <a:r>
              <a:rPr lang="en-US" sz="1700" kern="100" dirty="0">
                <a:effectLst/>
                <a:latin typeface="Calibri" panose="020F0502020204030204" charset="0"/>
                <a:ea typeface="Aptos" panose="020B0004020202020204" pitchFamily="34" charset="0"/>
                <a:cs typeface="Calibri" panose="020F0502020204030204" charset="0"/>
              </a:rPr>
              <a:t>.</a:t>
            </a:r>
            <a:endParaRPr lang="pl-PL" sz="1700" kern="100" dirty="0">
              <a:effectLst/>
              <a:latin typeface="Calibri" panose="020F0502020204030204" charset="0"/>
              <a:ea typeface="Aptos" panose="020B0004020202020204" pitchFamily="34" charset="0"/>
              <a:cs typeface="Calibri" panose="020F0502020204030204" charset="0"/>
            </a:endParaRPr>
          </a:p>
          <a:p>
            <a:pPr marL="342900" lvl="0" indent="-342900">
              <a:lnSpc>
                <a:spcPct val="95000"/>
              </a:lnSpc>
              <a:buFont typeface="+mj-lt"/>
              <a:buAutoNum type="arabicPeriod"/>
            </a:pPr>
            <a:r>
              <a:rPr lang="en-US" sz="1700" b="1" kern="100" dirty="0" err="1">
                <a:effectLst/>
                <a:latin typeface="Calibri" panose="020F0502020204030204" charset="0"/>
                <a:ea typeface="Aptos" panose="020B0004020202020204" pitchFamily="34" charset="0"/>
                <a:cs typeface="Calibri" panose="020F0502020204030204" charset="0"/>
              </a:rPr>
              <a:t>Kapitalaufbau</a:t>
            </a:r>
            <a:r>
              <a:rPr lang="en-US" sz="1700" b="1" kern="100" dirty="0">
                <a:effectLst/>
                <a:latin typeface="Calibri" panose="020F0502020204030204" charset="0"/>
                <a:ea typeface="Aptos" panose="020B0004020202020204" pitchFamily="34" charset="0"/>
                <a:cs typeface="Calibri" panose="020F0502020204030204" charset="0"/>
              </a:rPr>
              <a:t>:</a:t>
            </a:r>
            <a:r>
              <a:rPr lang="en-US" sz="1700" kern="100" dirty="0">
                <a:effectLst/>
                <a:latin typeface="Calibri" panose="020F0502020204030204" charset="0"/>
                <a:ea typeface="Aptos" panose="020B0004020202020204" pitchFamily="34" charset="0"/>
                <a:cs typeface="Calibri" panose="020F0502020204030204" charset="0"/>
              </a:rPr>
              <a:t> </a:t>
            </a:r>
            <a:r>
              <a:rPr lang="en-US" sz="1700" kern="100" dirty="0" err="1">
                <a:effectLst/>
                <a:latin typeface="Calibri" panose="020F0502020204030204" charset="0"/>
                <a:ea typeface="Aptos" panose="020B0004020202020204" pitchFamily="34" charset="0"/>
                <a:cs typeface="Calibri" panose="020F0502020204030204" charset="0"/>
              </a:rPr>
              <a:t>Durch</a:t>
            </a:r>
            <a:r>
              <a:rPr lang="en-US" sz="1700" kern="100" dirty="0">
                <a:effectLst/>
                <a:latin typeface="Calibri" panose="020F0502020204030204" charset="0"/>
                <a:ea typeface="Aptos" panose="020B0004020202020204" pitchFamily="34" charset="0"/>
                <a:cs typeface="Calibri" panose="020F0502020204030204" charset="0"/>
              </a:rPr>
              <a:t> die </a:t>
            </a:r>
            <a:r>
              <a:rPr lang="en-US" sz="1700" kern="100" dirty="0" err="1">
                <a:effectLst/>
                <a:latin typeface="Calibri" panose="020F0502020204030204" charset="0"/>
                <a:ea typeface="Aptos" panose="020B0004020202020204" pitchFamily="34" charset="0"/>
                <a:cs typeface="Calibri" panose="020F0502020204030204" charset="0"/>
              </a:rPr>
              <a:t>Rückzahlung</a:t>
            </a:r>
            <a:r>
              <a:rPr lang="en-US" sz="1700" kern="100" dirty="0">
                <a:effectLst/>
                <a:latin typeface="Calibri" panose="020F0502020204030204" charset="0"/>
                <a:ea typeface="Aptos" panose="020B0004020202020204" pitchFamily="34" charset="0"/>
                <a:cs typeface="Calibri" panose="020F0502020204030204" charset="0"/>
              </a:rPr>
              <a:t> des </a:t>
            </a:r>
            <a:r>
              <a:rPr lang="en-US" sz="1700" kern="100" dirty="0" err="1">
                <a:effectLst/>
                <a:latin typeface="Calibri" panose="020F0502020204030204" charset="0"/>
                <a:ea typeface="Aptos" panose="020B0004020202020204" pitchFamily="34" charset="0"/>
                <a:cs typeface="Calibri" panose="020F0502020204030204" charset="0"/>
              </a:rPr>
              <a:t>Hypothekendarlehens</a:t>
            </a:r>
            <a:r>
              <a:rPr lang="en-US" sz="1700" kern="100" dirty="0">
                <a:effectLst/>
                <a:latin typeface="Calibri" panose="020F0502020204030204" charset="0"/>
                <a:ea typeface="Aptos" panose="020B0004020202020204" pitchFamily="34" charset="0"/>
                <a:cs typeface="Calibri" panose="020F0502020204030204" charset="0"/>
              </a:rPr>
              <a:t> </a:t>
            </a:r>
            <a:r>
              <a:rPr lang="en-US" sz="1700" kern="100" dirty="0" err="1">
                <a:effectLst/>
                <a:latin typeface="Calibri" panose="020F0502020204030204" charset="0"/>
                <a:ea typeface="Aptos" panose="020B0004020202020204" pitchFamily="34" charset="0"/>
                <a:cs typeface="Calibri" panose="020F0502020204030204" charset="0"/>
              </a:rPr>
              <a:t>baut</a:t>
            </a:r>
            <a:r>
              <a:rPr lang="en-US" sz="1700" kern="100" dirty="0">
                <a:effectLst/>
                <a:latin typeface="Calibri" panose="020F0502020204030204" charset="0"/>
                <a:ea typeface="Aptos" panose="020B0004020202020204" pitchFamily="34" charset="0"/>
                <a:cs typeface="Calibri" panose="020F0502020204030204" charset="0"/>
              </a:rPr>
              <a:t> der </a:t>
            </a:r>
            <a:r>
              <a:rPr lang="en-US" sz="1700" kern="100" dirty="0" err="1">
                <a:effectLst/>
                <a:latin typeface="Calibri" panose="020F0502020204030204" charset="0"/>
                <a:ea typeface="Aptos" panose="020B0004020202020204" pitchFamily="34" charset="0"/>
                <a:cs typeface="Calibri" panose="020F0502020204030204" charset="0"/>
              </a:rPr>
              <a:t>Kreditnehmer</a:t>
            </a:r>
            <a:r>
              <a:rPr lang="en-US" sz="1700" kern="100" dirty="0">
                <a:effectLst/>
                <a:latin typeface="Calibri" panose="020F0502020204030204" charset="0"/>
                <a:ea typeface="Aptos" panose="020B0004020202020204" pitchFamily="34" charset="0"/>
                <a:cs typeface="Calibri" panose="020F0502020204030204" charset="0"/>
              </a:rPr>
              <a:t> </a:t>
            </a:r>
            <a:r>
              <a:rPr lang="en-US" sz="1700" kern="100" dirty="0" err="1">
                <a:effectLst/>
                <a:latin typeface="Calibri" panose="020F0502020204030204" charset="0"/>
                <a:ea typeface="Aptos" panose="020B0004020202020204" pitchFamily="34" charset="0"/>
                <a:cs typeface="Calibri" panose="020F0502020204030204" charset="0"/>
              </a:rPr>
              <a:t>allmählich</a:t>
            </a:r>
            <a:r>
              <a:rPr lang="en-US" sz="1700" kern="100" dirty="0">
                <a:effectLst/>
                <a:latin typeface="Calibri" panose="020F0502020204030204" charset="0"/>
                <a:ea typeface="Aptos" panose="020B0004020202020204" pitchFamily="34" charset="0"/>
                <a:cs typeface="Calibri" panose="020F0502020204030204" charset="0"/>
              </a:rPr>
              <a:t> </a:t>
            </a:r>
            <a:r>
              <a:rPr lang="en-US" sz="1700" kern="100" dirty="0" err="1">
                <a:effectLst/>
                <a:latin typeface="Calibri" panose="020F0502020204030204" charset="0"/>
                <a:ea typeface="Aptos" panose="020B0004020202020204" pitchFamily="34" charset="0"/>
                <a:cs typeface="Calibri" panose="020F0502020204030204" charset="0"/>
              </a:rPr>
              <a:t>Eigenkapital</a:t>
            </a:r>
            <a:r>
              <a:rPr lang="en-US" sz="1700" kern="100" dirty="0">
                <a:effectLst/>
                <a:latin typeface="Calibri" panose="020F0502020204030204" charset="0"/>
                <a:ea typeface="Aptos" panose="020B0004020202020204" pitchFamily="34" charset="0"/>
                <a:cs typeface="Calibri" panose="020F0502020204030204" charset="0"/>
              </a:rPr>
              <a:t> in Form von </a:t>
            </a:r>
            <a:r>
              <a:rPr lang="en-US" sz="1700" kern="100" dirty="0" err="1">
                <a:effectLst/>
                <a:latin typeface="Calibri" panose="020F0502020204030204" charset="0"/>
                <a:ea typeface="Aptos" panose="020B0004020202020204" pitchFamily="34" charset="0"/>
                <a:cs typeface="Calibri" panose="020F0502020204030204" charset="0"/>
              </a:rPr>
              <a:t>Immobilieneigentum</a:t>
            </a:r>
            <a:r>
              <a:rPr lang="en-US" sz="1700" kern="100" dirty="0">
                <a:effectLst/>
                <a:latin typeface="Calibri" panose="020F0502020204030204" charset="0"/>
                <a:ea typeface="Aptos" panose="020B0004020202020204" pitchFamily="34" charset="0"/>
                <a:cs typeface="Calibri" panose="020F0502020204030204" charset="0"/>
              </a:rPr>
              <a:t> auf, das </a:t>
            </a:r>
            <a:r>
              <a:rPr lang="en-US" sz="1700" kern="100" dirty="0" err="1">
                <a:effectLst/>
                <a:latin typeface="Calibri" panose="020F0502020204030204" charset="0"/>
                <a:ea typeface="Aptos" panose="020B0004020202020204" pitchFamily="34" charset="0"/>
                <a:cs typeface="Calibri" panose="020F0502020204030204" charset="0"/>
              </a:rPr>
              <a:t>im</a:t>
            </a:r>
            <a:r>
              <a:rPr lang="en-US" sz="1700" kern="100" dirty="0">
                <a:effectLst/>
                <a:latin typeface="Calibri" panose="020F0502020204030204" charset="0"/>
                <a:ea typeface="Aptos" panose="020B0004020202020204" pitchFamily="34" charset="0"/>
                <a:cs typeface="Calibri" panose="020F0502020204030204" charset="0"/>
              </a:rPr>
              <a:t> </a:t>
            </a:r>
            <a:r>
              <a:rPr lang="en-US" sz="1700" kern="100" dirty="0" err="1">
                <a:effectLst/>
                <a:latin typeface="Calibri" panose="020F0502020204030204" charset="0"/>
                <a:ea typeface="Aptos" panose="020B0004020202020204" pitchFamily="34" charset="0"/>
                <a:cs typeface="Calibri" panose="020F0502020204030204" charset="0"/>
              </a:rPr>
              <a:t>Laufe</a:t>
            </a:r>
            <a:r>
              <a:rPr lang="en-US" sz="1700" kern="100" dirty="0">
                <a:effectLst/>
                <a:latin typeface="Calibri" panose="020F0502020204030204" charset="0"/>
                <a:ea typeface="Aptos" panose="020B0004020202020204" pitchFamily="34" charset="0"/>
                <a:cs typeface="Calibri" panose="020F0502020204030204" charset="0"/>
              </a:rPr>
              <a:t> der Zeit an Wert </a:t>
            </a:r>
            <a:r>
              <a:rPr lang="en-US" sz="1700" kern="100" dirty="0" err="1">
                <a:effectLst/>
                <a:latin typeface="Calibri" panose="020F0502020204030204" charset="0"/>
                <a:ea typeface="Aptos" panose="020B0004020202020204" pitchFamily="34" charset="0"/>
                <a:cs typeface="Calibri" panose="020F0502020204030204" charset="0"/>
              </a:rPr>
              <a:t>gewinnen</a:t>
            </a:r>
            <a:r>
              <a:rPr lang="en-US" sz="1700" kern="100" dirty="0">
                <a:effectLst/>
                <a:latin typeface="Calibri" panose="020F0502020204030204" charset="0"/>
                <a:ea typeface="Aptos" panose="020B0004020202020204" pitchFamily="34" charset="0"/>
                <a:cs typeface="Calibri" panose="020F0502020204030204" charset="0"/>
              </a:rPr>
              <a:t> </a:t>
            </a:r>
            <a:r>
              <a:rPr lang="en-US" sz="1700" kern="100" dirty="0" err="1">
                <a:effectLst/>
                <a:latin typeface="Calibri" panose="020F0502020204030204" charset="0"/>
                <a:ea typeface="Aptos" panose="020B0004020202020204" pitchFamily="34" charset="0"/>
                <a:cs typeface="Calibri" panose="020F0502020204030204" charset="0"/>
              </a:rPr>
              <a:t>kann</a:t>
            </a:r>
            <a:r>
              <a:rPr lang="en-US" sz="1700" kern="100" dirty="0">
                <a:effectLst/>
                <a:latin typeface="Calibri" panose="020F0502020204030204" charset="0"/>
                <a:ea typeface="Aptos" panose="020B0004020202020204" pitchFamily="34" charset="0"/>
                <a:cs typeface="Calibri" panose="020F0502020204030204" charset="0"/>
              </a:rPr>
              <a:t>.</a:t>
            </a:r>
            <a:endParaRPr lang="pl-PL" sz="1700" kern="100" dirty="0">
              <a:effectLst/>
              <a:latin typeface="Calibri" panose="020F0502020204030204" charset="0"/>
              <a:ea typeface="Aptos" panose="020B0004020202020204" pitchFamily="34" charset="0"/>
              <a:cs typeface="Calibri" panose="020F0502020204030204" charset="0"/>
            </a:endParaRPr>
          </a:p>
          <a:p>
            <a:pPr marL="342900" lvl="0" indent="-342900">
              <a:lnSpc>
                <a:spcPct val="95000"/>
              </a:lnSpc>
              <a:spcAft>
                <a:spcPts val="800"/>
              </a:spcAft>
              <a:buFont typeface="+mj-lt"/>
              <a:buAutoNum type="arabicPeriod"/>
            </a:pPr>
            <a:r>
              <a:rPr lang="en-US" sz="1700" b="1" kern="100" dirty="0" err="1">
                <a:effectLst/>
                <a:latin typeface="Calibri" panose="020F0502020204030204" charset="0"/>
                <a:ea typeface="Aptos" panose="020B0004020202020204" pitchFamily="34" charset="0"/>
                <a:cs typeface="Calibri" panose="020F0502020204030204" charset="0"/>
              </a:rPr>
              <a:t>Steuervorteile</a:t>
            </a:r>
            <a:r>
              <a:rPr lang="en-US" sz="1700" b="1" kern="100" dirty="0">
                <a:effectLst/>
                <a:latin typeface="Calibri" panose="020F0502020204030204" charset="0"/>
                <a:ea typeface="Aptos" panose="020B0004020202020204" pitchFamily="34" charset="0"/>
                <a:cs typeface="Calibri" panose="020F0502020204030204" charset="0"/>
              </a:rPr>
              <a:t>:</a:t>
            </a:r>
            <a:r>
              <a:rPr lang="en-US" sz="1700" kern="100" dirty="0">
                <a:effectLst/>
                <a:latin typeface="Calibri" panose="020F0502020204030204" charset="0"/>
                <a:ea typeface="Aptos" panose="020B0004020202020204" pitchFamily="34" charset="0"/>
                <a:cs typeface="Calibri" panose="020F0502020204030204" charset="0"/>
              </a:rPr>
              <a:t> In </a:t>
            </a:r>
            <a:r>
              <a:rPr lang="en-US" sz="1700" kern="100" dirty="0" err="1">
                <a:effectLst/>
                <a:latin typeface="Calibri" panose="020F0502020204030204" charset="0"/>
                <a:ea typeface="Aptos" panose="020B0004020202020204" pitchFamily="34" charset="0"/>
                <a:cs typeface="Calibri" panose="020F0502020204030204" charset="0"/>
              </a:rPr>
              <a:t>einigen</a:t>
            </a:r>
            <a:r>
              <a:rPr lang="en-US" sz="1700" kern="100" dirty="0">
                <a:effectLst/>
                <a:latin typeface="Calibri" panose="020F0502020204030204" charset="0"/>
                <a:ea typeface="Aptos" panose="020B0004020202020204" pitchFamily="34" charset="0"/>
                <a:cs typeface="Calibri" panose="020F0502020204030204" charset="0"/>
              </a:rPr>
              <a:t> </a:t>
            </a:r>
            <a:r>
              <a:rPr lang="en-US" sz="1700" kern="100" dirty="0" err="1">
                <a:effectLst/>
                <a:latin typeface="Calibri" panose="020F0502020204030204" charset="0"/>
                <a:ea typeface="Aptos" panose="020B0004020202020204" pitchFamily="34" charset="0"/>
                <a:cs typeface="Calibri" panose="020F0502020204030204" charset="0"/>
              </a:rPr>
              <a:t>Ländern</a:t>
            </a:r>
            <a:r>
              <a:rPr lang="en-US" sz="1700" kern="100" dirty="0">
                <a:effectLst/>
                <a:latin typeface="Calibri" panose="020F0502020204030204" charset="0"/>
                <a:ea typeface="Aptos" panose="020B0004020202020204" pitchFamily="34" charset="0"/>
                <a:cs typeface="Calibri" panose="020F0502020204030204" charset="0"/>
              </a:rPr>
              <a:t>, </a:t>
            </a:r>
            <a:r>
              <a:rPr lang="en-US" sz="1700" kern="100" dirty="0" err="1">
                <a:effectLst/>
                <a:latin typeface="Calibri" panose="020F0502020204030204" charset="0"/>
                <a:ea typeface="Aptos" panose="020B0004020202020204" pitchFamily="34" charset="0"/>
                <a:cs typeface="Calibri" panose="020F0502020204030204" charset="0"/>
              </a:rPr>
              <a:t>einschließlich</a:t>
            </a:r>
            <a:r>
              <a:rPr lang="en-US" sz="1700" kern="100" dirty="0">
                <a:effectLst/>
                <a:latin typeface="Calibri" panose="020F0502020204030204" charset="0"/>
                <a:ea typeface="Aptos" panose="020B0004020202020204" pitchFamily="34" charset="0"/>
                <a:cs typeface="Calibri" panose="020F0502020204030204" charset="0"/>
              </a:rPr>
              <a:t> </a:t>
            </a:r>
            <a:r>
              <a:rPr lang="en-US" sz="1700" kern="100" dirty="0" err="1">
                <a:effectLst/>
                <a:latin typeface="Calibri" panose="020F0502020204030204" charset="0"/>
                <a:ea typeface="Aptos" panose="020B0004020202020204" pitchFamily="34" charset="0"/>
                <a:cs typeface="Calibri" panose="020F0502020204030204" charset="0"/>
              </a:rPr>
              <a:t>Polen</a:t>
            </a:r>
            <a:r>
              <a:rPr lang="en-US" sz="1700" kern="100" dirty="0">
                <a:effectLst/>
                <a:latin typeface="Calibri" panose="020F0502020204030204" charset="0"/>
                <a:ea typeface="Aptos" panose="020B0004020202020204" pitchFamily="34" charset="0"/>
                <a:cs typeface="Calibri" panose="020F0502020204030204" charset="0"/>
              </a:rPr>
              <a:t>, </a:t>
            </a:r>
            <a:r>
              <a:rPr lang="en-US" sz="1700" kern="100" dirty="0" err="1">
                <a:effectLst/>
                <a:latin typeface="Calibri" panose="020F0502020204030204" charset="0"/>
                <a:ea typeface="Aptos" panose="020B0004020202020204" pitchFamily="34" charset="0"/>
                <a:cs typeface="Calibri" panose="020F0502020204030204" charset="0"/>
              </a:rPr>
              <a:t>können</a:t>
            </a:r>
            <a:r>
              <a:rPr lang="en-US" sz="1700" kern="100" dirty="0">
                <a:effectLst/>
                <a:latin typeface="Calibri" panose="020F0502020204030204" charset="0"/>
                <a:ea typeface="Aptos" panose="020B0004020202020204" pitchFamily="34" charset="0"/>
                <a:cs typeface="Calibri" panose="020F0502020204030204" charset="0"/>
              </a:rPr>
              <a:t> </a:t>
            </a:r>
            <a:r>
              <a:rPr lang="en-US" sz="1700" kern="100" dirty="0" err="1">
                <a:effectLst/>
                <a:latin typeface="Calibri" panose="020F0502020204030204" charset="0"/>
                <a:ea typeface="Aptos" panose="020B0004020202020204" pitchFamily="34" charset="0"/>
                <a:cs typeface="Calibri" panose="020F0502020204030204" charset="0"/>
              </a:rPr>
              <a:t>Kreditnehmer</a:t>
            </a:r>
            <a:r>
              <a:rPr lang="en-US" sz="1700" kern="100" dirty="0">
                <a:effectLst/>
                <a:latin typeface="Calibri" panose="020F0502020204030204" charset="0"/>
                <a:ea typeface="Aptos" panose="020B0004020202020204" pitchFamily="34" charset="0"/>
                <a:cs typeface="Calibri" panose="020F0502020204030204" charset="0"/>
              </a:rPr>
              <a:t> von </a:t>
            </a:r>
            <a:r>
              <a:rPr lang="en-US" sz="1700" kern="100" dirty="0" err="1">
                <a:effectLst/>
                <a:latin typeface="Calibri" panose="020F0502020204030204" charset="0"/>
                <a:ea typeface="Aptos" panose="020B0004020202020204" pitchFamily="34" charset="0"/>
                <a:cs typeface="Calibri" panose="020F0502020204030204" charset="0"/>
              </a:rPr>
              <a:t>Steuervorteilen</a:t>
            </a:r>
            <a:r>
              <a:rPr lang="en-US" sz="1700" kern="100" dirty="0">
                <a:effectLst/>
                <a:latin typeface="Calibri" panose="020F0502020204030204" charset="0"/>
                <a:ea typeface="Aptos" panose="020B0004020202020204" pitchFamily="34" charset="0"/>
                <a:cs typeface="Calibri" panose="020F0502020204030204" charset="0"/>
              </a:rPr>
              <a:t> auf die </a:t>
            </a:r>
            <a:r>
              <a:rPr lang="en-US" sz="1700" kern="100" dirty="0" err="1">
                <a:effectLst/>
                <a:latin typeface="Calibri" panose="020F0502020204030204" charset="0"/>
                <a:ea typeface="Aptos" panose="020B0004020202020204" pitchFamily="34" charset="0"/>
                <a:cs typeface="Calibri" panose="020F0502020204030204" charset="0"/>
              </a:rPr>
              <a:t>Hypothekenzinsen</a:t>
            </a:r>
            <a:r>
              <a:rPr lang="en-US" sz="1700" kern="100" dirty="0">
                <a:effectLst/>
                <a:latin typeface="Calibri" panose="020F0502020204030204" charset="0"/>
                <a:ea typeface="Aptos" panose="020B0004020202020204" pitchFamily="34" charset="0"/>
                <a:cs typeface="Calibri" panose="020F0502020204030204" charset="0"/>
              </a:rPr>
              <a:t> </a:t>
            </a:r>
            <a:r>
              <a:rPr lang="en-US" sz="1700" kern="100" dirty="0" err="1">
                <a:effectLst/>
                <a:latin typeface="Calibri" panose="020F0502020204030204" charset="0"/>
                <a:ea typeface="Aptos" panose="020B0004020202020204" pitchFamily="34" charset="0"/>
                <a:cs typeface="Calibri" panose="020F0502020204030204" charset="0"/>
              </a:rPr>
              <a:t>profitieren</a:t>
            </a:r>
            <a:r>
              <a:rPr lang="en-US" sz="1700" kern="100" dirty="0">
                <a:effectLst/>
                <a:latin typeface="Calibri" panose="020F0502020204030204" charset="0"/>
                <a:ea typeface="Aptos" panose="020B0004020202020204" pitchFamily="34" charset="0"/>
                <a:cs typeface="Calibri" panose="020F0502020204030204" charset="0"/>
              </a:rPr>
              <a:t>, was die </a:t>
            </a:r>
            <a:r>
              <a:rPr lang="en-US" sz="1700" kern="100" dirty="0" err="1">
                <a:effectLst/>
                <a:latin typeface="Calibri" panose="020F0502020204030204" charset="0"/>
                <a:ea typeface="Aptos" panose="020B0004020202020204" pitchFamily="34" charset="0"/>
                <a:cs typeface="Calibri" panose="020F0502020204030204" charset="0"/>
              </a:rPr>
              <a:t>Finanzierungskosten</a:t>
            </a:r>
            <a:r>
              <a:rPr lang="en-US" sz="1700" kern="100" dirty="0">
                <a:effectLst/>
                <a:latin typeface="Calibri" panose="020F0502020204030204" charset="0"/>
                <a:ea typeface="Aptos" panose="020B0004020202020204" pitchFamily="34" charset="0"/>
                <a:cs typeface="Calibri" panose="020F0502020204030204" charset="0"/>
              </a:rPr>
              <a:t> </a:t>
            </a:r>
            <a:r>
              <a:rPr lang="en-US" sz="1700" kern="100" dirty="0" err="1">
                <a:effectLst/>
                <a:latin typeface="Calibri" panose="020F0502020204030204" charset="0"/>
                <a:ea typeface="Aptos" panose="020B0004020202020204" pitchFamily="34" charset="0"/>
                <a:cs typeface="Calibri" panose="020F0502020204030204" charset="0"/>
              </a:rPr>
              <a:t>weiter</a:t>
            </a:r>
            <a:r>
              <a:rPr lang="en-US" sz="1700" kern="100" dirty="0">
                <a:effectLst/>
                <a:latin typeface="Calibri" panose="020F0502020204030204" charset="0"/>
                <a:ea typeface="Aptos" panose="020B0004020202020204" pitchFamily="34" charset="0"/>
                <a:cs typeface="Calibri" panose="020F0502020204030204" charset="0"/>
              </a:rPr>
              <a:t> </a:t>
            </a:r>
            <a:r>
              <a:rPr lang="en-US" sz="1700" kern="100" dirty="0" err="1">
                <a:effectLst/>
                <a:latin typeface="Calibri" panose="020F0502020204030204" charset="0"/>
                <a:ea typeface="Aptos" panose="020B0004020202020204" pitchFamily="34" charset="0"/>
                <a:cs typeface="Calibri" panose="020F0502020204030204" charset="0"/>
              </a:rPr>
              <a:t>senkt</a:t>
            </a:r>
            <a:r>
              <a:rPr lang="en-US" sz="1700" kern="100" dirty="0">
                <a:effectLst/>
                <a:latin typeface="Calibri" panose="020F0502020204030204" charset="0"/>
                <a:ea typeface="Aptos" panose="020B0004020202020204" pitchFamily="34" charset="0"/>
                <a:cs typeface="Calibri" panose="020F0502020204030204" charset="0"/>
              </a:rPr>
              <a:t>.</a:t>
            </a:r>
            <a:endParaRPr lang="pl-PL" sz="1700" kern="100" dirty="0">
              <a:effectLst/>
              <a:latin typeface="Calibri" panose="020F0502020204030204" charset="0"/>
              <a:ea typeface="Aptos" panose="020B0004020202020204" pitchFamily="34" charset="0"/>
              <a:cs typeface="Calibri" panose="020F0502020204030204" charset="0"/>
            </a:endParaRPr>
          </a:p>
          <a:p>
            <a:pPr>
              <a:lnSpc>
                <a:spcPct val="95000"/>
              </a:lnSpc>
            </a:pPr>
            <a:endParaRPr lang="pl-PL" sz="1000" dirty="0">
              <a:latin typeface="Calibri" panose="020F0502020204030204" charset="0"/>
              <a:cs typeface="Calibri" panose="020F0502020204030204" charset="0"/>
            </a:endParaRPr>
          </a:p>
        </p:txBody>
      </p:sp>
      <p:pic>
        <p:nvPicPr>
          <p:cNvPr id="5122" name="Picture 2" descr="Kredyt hipoteczny – co to jest? - mFinanse"/>
          <p:cNvPicPr>
            <a:picLocks noChangeAspect="1" noChangeArrowheads="1"/>
          </p:cNvPicPr>
          <p:nvPr/>
        </p:nvPicPr>
        <p:blipFill rotWithShape="1">
          <a:blip r:embed="rId1">
            <a:extLst>
              <a:ext uri="{28A0092B-C50C-407E-A947-70E740481C1C}">
                <a14:useLocalDpi xmlns:a14="http://schemas.microsoft.com/office/drawing/2010/main" val="0"/>
              </a:ext>
            </a:extLst>
          </a:blip>
          <a:srcRect l="31045" r="2860" b="-1"/>
          <a:stretch>
            <a:fillRect/>
          </a:stretch>
        </p:blipFill>
        <p:spPr bwMode="auto">
          <a:xfrm>
            <a:off x="5401463" y="10"/>
            <a:ext cx="6790537" cy="685799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51" name="Rectangle 6150"/>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3" name="Rectangle 6152"/>
          <p:cNvSpPr>
            <a:spLocks noGrp="1" noRot="1" noChangeAspect="1" noMove="1" noResize="1" noEditPoints="1" noAdjustHandles="1" noChangeArrowheads="1" noChangeShapeType="1" noTextEdit="1"/>
          </p:cNvSpPr>
          <p:nvPr/>
        </p:nvSpPr>
        <p:spPr>
          <a:xfrm>
            <a:off x="0" y="-1"/>
            <a:ext cx="12192000" cy="6099048"/>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6155" name="Rectangle 6154"/>
          <p:cNvSpPr>
            <a:spLocks noGrp="1" noRot="1" noChangeAspect="1" noMove="1" noResize="1" noEditPoints="1" noAdjustHandles="1" noChangeArrowheads="1" noChangeShapeType="1" noTextEdit="1"/>
          </p:cNvSpPr>
          <p:nvPr/>
        </p:nvSpPr>
        <p:spPr>
          <a:xfrm>
            <a:off x="762000" y="762000"/>
            <a:ext cx="10668000" cy="5455920"/>
          </a:xfrm>
          <a:prstGeom prst="rect">
            <a:avLst/>
          </a:prstGeom>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p:cNvSpPr>
            <a:spLocks noGrp="1"/>
          </p:cNvSpPr>
          <p:nvPr>
            <p:ph type="title"/>
          </p:nvPr>
        </p:nvSpPr>
        <p:spPr>
          <a:xfrm>
            <a:off x="6242049" y="1215643"/>
            <a:ext cx="4572001" cy="1345115"/>
          </a:xfrm>
        </p:spPr>
        <p:txBody>
          <a:bodyPr>
            <a:normAutofit/>
          </a:bodyPr>
          <a:lstStyle/>
          <a:p>
            <a:r>
              <a:rPr lang="en-US" sz="2300" b="1" i="1" kern="100" err="1">
                <a:effectLst/>
                <a:latin typeface="Calibri" panose="020F0502020204030204" charset="0"/>
                <a:ea typeface="Aptos" panose="020B0004020202020204" pitchFamily="34" charset="0"/>
                <a:cs typeface="Calibri" panose="020F0502020204030204" charset="0"/>
              </a:rPr>
              <a:t>Risiken</a:t>
            </a:r>
            <a:r>
              <a:rPr lang="en-US" sz="2300" b="1" i="1" kern="100">
                <a:effectLst/>
                <a:latin typeface="Calibri" panose="020F0502020204030204" charset="0"/>
                <a:ea typeface="Aptos" panose="020B0004020202020204" pitchFamily="34" charset="0"/>
                <a:cs typeface="Calibri" panose="020F0502020204030204" charset="0"/>
              </a:rPr>
              <a:t> und </a:t>
            </a:r>
            <a:r>
              <a:rPr lang="en-US" sz="2300" b="1" i="1" kern="100" err="1">
                <a:effectLst/>
                <a:latin typeface="Calibri" panose="020F0502020204030204" charset="0"/>
                <a:ea typeface="Aptos" panose="020B0004020202020204" pitchFamily="34" charset="0"/>
                <a:cs typeface="Calibri" panose="020F0502020204030204" charset="0"/>
              </a:rPr>
              <a:t>Herausforderungen</a:t>
            </a:r>
            <a:r>
              <a:rPr lang="en-US" sz="2300" b="1" i="1" kern="100">
                <a:effectLst/>
                <a:latin typeface="Calibri" panose="020F0502020204030204" charset="0"/>
                <a:ea typeface="Aptos" panose="020B0004020202020204" pitchFamily="34" charset="0"/>
                <a:cs typeface="Calibri" panose="020F0502020204030204" charset="0"/>
              </a:rPr>
              <a:t> </a:t>
            </a:r>
            <a:r>
              <a:rPr lang="en-US" sz="2300" b="1" i="1" kern="100" err="1">
                <a:effectLst/>
                <a:latin typeface="Calibri" panose="020F0502020204030204" charset="0"/>
                <a:ea typeface="Aptos" panose="020B0004020202020204" pitchFamily="34" charset="0"/>
                <a:cs typeface="Calibri" panose="020F0502020204030204" charset="0"/>
              </a:rPr>
              <a:t>eines</a:t>
            </a:r>
            <a:r>
              <a:rPr lang="en-US" sz="2300" b="1" i="1" kern="100">
                <a:effectLst/>
                <a:latin typeface="Calibri" panose="020F0502020204030204" charset="0"/>
                <a:ea typeface="Aptos" panose="020B0004020202020204" pitchFamily="34" charset="0"/>
                <a:cs typeface="Calibri" panose="020F0502020204030204" charset="0"/>
              </a:rPr>
              <a:t> </a:t>
            </a:r>
            <a:r>
              <a:rPr lang="en-US" sz="2300" b="1" i="1" kern="100" err="1">
                <a:effectLst/>
                <a:latin typeface="Calibri" panose="020F0502020204030204" charset="0"/>
                <a:ea typeface="Aptos" panose="020B0004020202020204" pitchFamily="34" charset="0"/>
                <a:cs typeface="Calibri" panose="020F0502020204030204" charset="0"/>
              </a:rPr>
              <a:t>Hypothekendarlehens</a:t>
            </a:r>
            <a:br>
              <a:rPr lang="pl-PL" sz="2300" kern="100">
                <a:effectLst/>
                <a:latin typeface="Aptos" panose="020B0004020202020204" pitchFamily="34" charset="0"/>
                <a:ea typeface="Aptos" panose="020B0004020202020204" pitchFamily="34" charset="0"/>
                <a:cs typeface="Times New Roman" panose="02020603050405020304" pitchFamily="18" charset="0"/>
              </a:rPr>
            </a:br>
            <a:endParaRPr lang="pl-PL" sz="2300"/>
          </a:p>
        </p:txBody>
      </p:sp>
      <p:pic>
        <p:nvPicPr>
          <p:cNvPr id="6146" name="Picture 2" descr="Kredyt hipoteczny a umowa zlecenie i dzieło: Case study"/>
          <p:cNvPicPr>
            <a:picLocks noChangeAspect="1" noChangeArrowheads="1"/>
          </p:cNvPicPr>
          <p:nvPr/>
        </p:nvPicPr>
        <p:blipFill rotWithShape="1">
          <a:blip r:embed="rId1">
            <a:extLst>
              <a:ext uri="{28A0092B-C50C-407E-A947-70E740481C1C}">
                <a14:useLocalDpi xmlns:a14="http://schemas.microsoft.com/office/drawing/2010/main" val="0"/>
              </a:ext>
            </a:extLst>
          </a:blip>
          <a:srcRect l="22554" r="20232"/>
          <a:stretch>
            <a:fillRect/>
          </a:stretch>
        </p:blipFill>
        <p:spPr bwMode="auto">
          <a:xfrm>
            <a:off x="762000" y="762002"/>
            <a:ext cx="4574617" cy="5337046"/>
          </a:xfrm>
          <a:prstGeom prst="rect">
            <a:avLst/>
          </a:prstGeom>
          <a:noFill/>
          <a:extLst>
            <a:ext uri="{909E8E84-426E-40DD-AFC4-6F175D3DCCD1}">
              <a14:hiddenFill xmlns:a14="http://schemas.microsoft.com/office/drawing/2010/main">
                <a:solidFill>
                  <a:srgbClr val="FFFFFF"/>
                </a:solidFill>
              </a14:hiddenFill>
            </a:ext>
          </a:extLst>
        </p:spPr>
      </p:pic>
      <p:sp>
        <p:nvSpPr>
          <p:cNvPr id="3" name="Symbol zastępczy zawartości 2"/>
          <p:cNvSpPr>
            <a:spLocks noGrp="1"/>
          </p:cNvSpPr>
          <p:nvPr>
            <p:ph idx="1"/>
          </p:nvPr>
        </p:nvSpPr>
        <p:spPr>
          <a:xfrm>
            <a:off x="5713690" y="2305205"/>
            <a:ext cx="5628565" cy="3790795"/>
          </a:xfrm>
        </p:spPr>
        <p:txBody>
          <a:bodyPr>
            <a:normAutofit fontScale="92500"/>
          </a:bodyPr>
          <a:lstStyle/>
          <a:p>
            <a:pPr marL="342900" lvl="0" indent="-342900">
              <a:lnSpc>
                <a:spcPct val="95000"/>
              </a:lnSpc>
              <a:buFont typeface="+mj-lt"/>
              <a:buAutoNum type="arabicPeriod"/>
            </a:pPr>
            <a:r>
              <a:rPr lang="en-US" sz="1500" b="1" kern="100" dirty="0" err="1">
                <a:effectLst/>
                <a:latin typeface="Calibri" panose="020F0502020204030204" charset="0"/>
                <a:ea typeface="Aptos" panose="020B0004020202020204" pitchFamily="34" charset="0"/>
                <a:cs typeface="Calibri" panose="020F0502020204030204" charset="0"/>
              </a:rPr>
              <a:t>Zinsänderungen</a:t>
            </a:r>
            <a:r>
              <a:rPr lang="en-US" sz="1500" b="1" kern="100" dirty="0">
                <a:effectLst/>
                <a:latin typeface="Calibri" panose="020F0502020204030204" charset="0"/>
                <a:ea typeface="Aptos" panose="020B0004020202020204" pitchFamily="34" charset="0"/>
                <a:cs typeface="Calibri" panose="020F0502020204030204" charset="0"/>
              </a:rPr>
              <a:t>:</a:t>
            </a:r>
            <a:r>
              <a:rPr lang="en-US" sz="1500" kern="100" dirty="0">
                <a:effectLst/>
                <a:latin typeface="Calibri" panose="020F0502020204030204" charset="0"/>
                <a:ea typeface="Aptos" panose="020B0004020202020204" pitchFamily="34" charset="0"/>
                <a:cs typeface="Calibri" panose="020F0502020204030204" charset="0"/>
              </a:rPr>
              <a:t> </a:t>
            </a:r>
            <a:r>
              <a:rPr lang="en-US" sz="1500" kern="100" dirty="0" err="1">
                <a:effectLst/>
                <a:latin typeface="Calibri" panose="020F0502020204030204" charset="0"/>
                <a:ea typeface="Aptos" panose="020B0004020202020204" pitchFamily="34" charset="0"/>
                <a:cs typeface="Calibri" panose="020F0502020204030204" charset="0"/>
              </a:rPr>
              <a:t>Hypothekendarlehen</a:t>
            </a:r>
            <a:r>
              <a:rPr lang="en-US" sz="1500" kern="100" dirty="0">
                <a:effectLst/>
                <a:latin typeface="Calibri" panose="020F0502020204030204" charset="0"/>
                <a:ea typeface="Aptos" panose="020B0004020202020204" pitchFamily="34" charset="0"/>
                <a:cs typeface="Calibri" panose="020F0502020204030204" charset="0"/>
              </a:rPr>
              <a:t> </a:t>
            </a:r>
            <a:r>
              <a:rPr lang="en-US" sz="1500" kern="100" dirty="0" err="1">
                <a:effectLst/>
                <a:latin typeface="Calibri" panose="020F0502020204030204" charset="0"/>
                <a:ea typeface="Aptos" panose="020B0004020202020204" pitchFamily="34" charset="0"/>
                <a:cs typeface="Calibri" panose="020F0502020204030204" charset="0"/>
              </a:rPr>
              <a:t>mit</a:t>
            </a:r>
            <a:r>
              <a:rPr lang="en-US" sz="1500" kern="100" dirty="0">
                <a:effectLst/>
                <a:latin typeface="Calibri" panose="020F0502020204030204" charset="0"/>
                <a:ea typeface="Aptos" panose="020B0004020202020204" pitchFamily="34" charset="0"/>
                <a:cs typeface="Calibri" panose="020F0502020204030204" charset="0"/>
              </a:rPr>
              <a:t> </a:t>
            </a:r>
            <a:r>
              <a:rPr lang="en-US" sz="1500" kern="100" dirty="0" err="1">
                <a:effectLst/>
                <a:latin typeface="Calibri" panose="020F0502020204030204" charset="0"/>
                <a:ea typeface="Aptos" panose="020B0004020202020204" pitchFamily="34" charset="0"/>
                <a:cs typeface="Calibri" panose="020F0502020204030204" charset="0"/>
              </a:rPr>
              <a:t>variablem</a:t>
            </a:r>
            <a:r>
              <a:rPr lang="en-US" sz="1500" kern="100" dirty="0">
                <a:effectLst/>
                <a:latin typeface="Calibri" panose="020F0502020204030204" charset="0"/>
                <a:ea typeface="Aptos" panose="020B0004020202020204" pitchFamily="34" charset="0"/>
                <a:cs typeface="Calibri" panose="020F0502020204030204" charset="0"/>
              </a:rPr>
              <a:t> </a:t>
            </a:r>
            <a:r>
              <a:rPr lang="en-US" sz="1500" kern="100" dirty="0" err="1">
                <a:effectLst/>
                <a:latin typeface="Calibri" panose="020F0502020204030204" charset="0"/>
                <a:ea typeface="Aptos" panose="020B0004020202020204" pitchFamily="34" charset="0"/>
                <a:cs typeface="Calibri" panose="020F0502020204030204" charset="0"/>
              </a:rPr>
              <a:t>Zinssatz</a:t>
            </a:r>
            <a:r>
              <a:rPr lang="en-US" sz="1500" kern="100" dirty="0">
                <a:effectLst/>
                <a:latin typeface="Calibri" panose="020F0502020204030204" charset="0"/>
                <a:ea typeface="Aptos" panose="020B0004020202020204" pitchFamily="34" charset="0"/>
                <a:cs typeface="Calibri" panose="020F0502020204030204" charset="0"/>
              </a:rPr>
              <a:t> </a:t>
            </a:r>
            <a:r>
              <a:rPr lang="en-US" sz="1500" kern="100" dirty="0" err="1">
                <a:effectLst/>
                <a:latin typeface="Calibri" panose="020F0502020204030204" charset="0"/>
                <a:ea typeface="Aptos" panose="020B0004020202020204" pitchFamily="34" charset="0"/>
                <a:cs typeface="Calibri" panose="020F0502020204030204" charset="0"/>
              </a:rPr>
              <a:t>sind</a:t>
            </a:r>
            <a:r>
              <a:rPr lang="en-US" sz="1500" kern="100" dirty="0">
                <a:effectLst/>
                <a:latin typeface="Calibri" panose="020F0502020204030204" charset="0"/>
                <a:ea typeface="Aptos" panose="020B0004020202020204" pitchFamily="34" charset="0"/>
                <a:cs typeface="Calibri" panose="020F0502020204030204" charset="0"/>
              </a:rPr>
              <a:t> dem </a:t>
            </a:r>
            <a:r>
              <a:rPr lang="en-US" sz="1500" kern="100" dirty="0" err="1">
                <a:effectLst/>
                <a:latin typeface="Calibri" panose="020F0502020204030204" charset="0"/>
                <a:ea typeface="Aptos" panose="020B0004020202020204" pitchFamily="34" charset="0"/>
                <a:cs typeface="Calibri" panose="020F0502020204030204" charset="0"/>
              </a:rPr>
              <a:t>Risiko</a:t>
            </a:r>
            <a:r>
              <a:rPr lang="en-US" sz="1500" kern="100" dirty="0">
                <a:effectLst/>
                <a:latin typeface="Calibri" panose="020F0502020204030204" charset="0"/>
                <a:ea typeface="Aptos" panose="020B0004020202020204" pitchFamily="34" charset="0"/>
                <a:cs typeface="Calibri" panose="020F0502020204030204" charset="0"/>
              </a:rPr>
              <a:t> von </a:t>
            </a:r>
            <a:r>
              <a:rPr lang="en-US" sz="1500" kern="100" dirty="0" err="1">
                <a:effectLst/>
                <a:latin typeface="Calibri" panose="020F0502020204030204" charset="0"/>
                <a:ea typeface="Aptos" panose="020B0004020202020204" pitchFamily="34" charset="0"/>
                <a:cs typeface="Calibri" panose="020F0502020204030204" charset="0"/>
              </a:rPr>
              <a:t>Zinserhöhungen</a:t>
            </a:r>
            <a:r>
              <a:rPr lang="en-US" sz="1500" kern="100" dirty="0">
                <a:effectLst/>
                <a:latin typeface="Calibri" panose="020F0502020204030204" charset="0"/>
                <a:ea typeface="Aptos" panose="020B0004020202020204" pitchFamily="34" charset="0"/>
                <a:cs typeface="Calibri" panose="020F0502020204030204" charset="0"/>
              </a:rPr>
              <a:t> </a:t>
            </a:r>
            <a:r>
              <a:rPr lang="en-US" sz="1500" kern="100" dirty="0" err="1">
                <a:effectLst/>
                <a:latin typeface="Calibri" panose="020F0502020204030204" charset="0"/>
                <a:ea typeface="Aptos" panose="020B0004020202020204" pitchFamily="34" charset="0"/>
                <a:cs typeface="Calibri" panose="020F0502020204030204" charset="0"/>
              </a:rPr>
              <a:t>ausgesetzt</a:t>
            </a:r>
            <a:r>
              <a:rPr lang="en-US" sz="1500" kern="100" dirty="0">
                <a:effectLst/>
                <a:latin typeface="Calibri" panose="020F0502020204030204" charset="0"/>
                <a:ea typeface="Aptos" panose="020B0004020202020204" pitchFamily="34" charset="0"/>
                <a:cs typeface="Calibri" panose="020F0502020204030204" charset="0"/>
              </a:rPr>
              <a:t>, was </a:t>
            </a:r>
            <a:r>
              <a:rPr lang="en-US" sz="1500" kern="100" dirty="0" err="1">
                <a:effectLst/>
                <a:latin typeface="Calibri" panose="020F0502020204030204" charset="0"/>
                <a:ea typeface="Aptos" panose="020B0004020202020204" pitchFamily="34" charset="0"/>
                <a:cs typeface="Calibri" panose="020F0502020204030204" charset="0"/>
              </a:rPr>
              <a:t>zu</a:t>
            </a:r>
            <a:r>
              <a:rPr lang="en-US" sz="1500" kern="100" dirty="0">
                <a:effectLst/>
                <a:latin typeface="Calibri" panose="020F0502020204030204" charset="0"/>
                <a:ea typeface="Aptos" panose="020B0004020202020204" pitchFamily="34" charset="0"/>
                <a:cs typeface="Calibri" panose="020F0502020204030204" charset="0"/>
              </a:rPr>
              <a:t> </a:t>
            </a:r>
            <a:r>
              <a:rPr lang="en-US" sz="1500" kern="100" dirty="0" err="1">
                <a:effectLst/>
                <a:latin typeface="Calibri" panose="020F0502020204030204" charset="0"/>
                <a:ea typeface="Aptos" panose="020B0004020202020204" pitchFamily="34" charset="0"/>
                <a:cs typeface="Calibri" panose="020F0502020204030204" charset="0"/>
              </a:rPr>
              <a:t>höheren</a:t>
            </a:r>
            <a:r>
              <a:rPr lang="en-US" sz="1500" kern="100" dirty="0">
                <a:effectLst/>
                <a:latin typeface="Calibri" panose="020F0502020204030204" charset="0"/>
                <a:ea typeface="Aptos" panose="020B0004020202020204" pitchFamily="34" charset="0"/>
                <a:cs typeface="Calibri" panose="020F0502020204030204" charset="0"/>
              </a:rPr>
              <a:t> </a:t>
            </a:r>
            <a:r>
              <a:rPr lang="en-US" sz="1500" kern="100" dirty="0" err="1">
                <a:effectLst/>
                <a:latin typeface="Calibri" panose="020F0502020204030204" charset="0"/>
                <a:ea typeface="Aptos" panose="020B0004020202020204" pitchFamily="34" charset="0"/>
                <a:cs typeface="Calibri" panose="020F0502020204030204" charset="0"/>
              </a:rPr>
              <a:t>Kreditraten</a:t>
            </a:r>
            <a:r>
              <a:rPr lang="en-US" sz="1500" kern="100" dirty="0">
                <a:effectLst/>
                <a:latin typeface="Calibri" panose="020F0502020204030204" charset="0"/>
                <a:ea typeface="Aptos" panose="020B0004020202020204" pitchFamily="34" charset="0"/>
                <a:cs typeface="Calibri" panose="020F0502020204030204" charset="0"/>
              </a:rPr>
              <a:t> und </a:t>
            </a:r>
            <a:r>
              <a:rPr lang="en-US" sz="1500" kern="100" dirty="0" err="1">
                <a:effectLst/>
                <a:latin typeface="Calibri" panose="020F0502020204030204" charset="0"/>
                <a:ea typeface="Aptos" panose="020B0004020202020204" pitchFamily="34" charset="0"/>
                <a:cs typeface="Calibri" panose="020F0502020204030204" charset="0"/>
              </a:rPr>
              <a:t>finanziellen</a:t>
            </a:r>
            <a:r>
              <a:rPr lang="en-US" sz="1500" kern="100" dirty="0">
                <a:effectLst/>
                <a:latin typeface="Calibri" panose="020F0502020204030204" charset="0"/>
                <a:ea typeface="Aptos" panose="020B0004020202020204" pitchFamily="34" charset="0"/>
                <a:cs typeface="Calibri" panose="020F0502020204030204" charset="0"/>
              </a:rPr>
              <a:t> </a:t>
            </a:r>
            <a:r>
              <a:rPr lang="en-US" sz="1500" kern="100" dirty="0" err="1">
                <a:effectLst/>
                <a:latin typeface="Calibri" panose="020F0502020204030204" charset="0"/>
                <a:ea typeface="Aptos" panose="020B0004020202020204" pitchFamily="34" charset="0"/>
                <a:cs typeface="Calibri" panose="020F0502020204030204" charset="0"/>
              </a:rPr>
              <a:t>Belastungen</a:t>
            </a:r>
            <a:r>
              <a:rPr lang="en-US" sz="1500" kern="100" dirty="0">
                <a:effectLst/>
                <a:latin typeface="Calibri" panose="020F0502020204030204" charset="0"/>
                <a:ea typeface="Aptos" panose="020B0004020202020204" pitchFamily="34" charset="0"/>
                <a:cs typeface="Calibri" panose="020F0502020204030204" charset="0"/>
              </a:rPr>
              <a:t> für den </a:t>
            </a:r>
            <a:r>
              <a:rPr lang="en-US" sz="1500" kern="100" dirty="0" err="1">
                <a:effectLst/>
                <a:latin typeface="Calibri" panose="020F0502020204030204" charset="0"/>
                <a:ea typeface="Aptos" panose="020B0004020202020204" pitchFamily="34" charset="0"/>
                <a:cs typeface="Calibri" panose="020F0502020204030204" charset="0"/>
              </a:rPr>
              <a:t>Kreditnehmer</a:t>
            </a:r>
            <a:r>
              <a:rPr lang="en-US" sz="1500" kern="100" dirty="0">
                <a:effectLst/>
                <a:latin typeface="Calibri" panose="020F0502020204030204" charset="0"/>
                <a:ea typeface="Aptos" panose="020B0004020202020204" pitchFamily="34" charset="0"/>
                <a:cs typeface="Calibri" panose="020F0502020204030204" charset="0"/>
              </a:rPr>
              <a:t> </a:t>
            </a:r>
            <a:r>
              <a:rPr lang="en-US" sz="1500" kern="100" dirty="0" err="1">
                <a:effectLst/>
                <a:latin typeface="Calibri" panose="020F0502020204030204" charset="0"/>
                <a:ea typeface="Aptos" panose="020B0004020202020204" pitchFamily="34" charset="0"/>
                <a:cs typeface="Calibri" panose="020F0502020204030204" charset="0"/>
              </a:rPr>
              <a:t>führen</a:t>
            </a:r>
            <a:r>
              <a:rPr lang="en-US" sz="1500" kern="100" dirty="0">
                <a:effectLst/>
                <a:latin typeface="Calibri" panose="020F0502020204030204" charset="0"/>
                <a:ea typeface="Aptos" panose="020B0004020202020204" pitchFamily="34" charset="0"/>
                <a:cs typeface="Calibri" panose="020F0502020204030204" charset="0"/>
              </a:rPr>
              <a:t> </a:t>
            </a:r>
            <a:r>
              <a:rPr lang="en-US" sz="1500" kern="100" dirty="0" err="1">
                <a:effectLst/>
                <a:latin typeface="Calibri" panose="020F0502020204030204" charset="0"/>
                <a:ea typeface="Aptos" panose="020B0004020202020204" pitchFamily="34" charset="0"/>
                <a:cs typeface="Calibri" panose="020F0502020204030204" charset="0"/>
              </a:rPr>
              <a:t>kann</a:t>
            </a:r>
            <a:r>
              <a:rPr lang="en-US" sz="1500" kern="100" dirty="0">
                <a:effectLst/>
                <a:latin typeface="Calibri" panose="020F0502020204030204" charset="0"/>
                <a:ea typeface="Aptos" panose="020B0004020202020204" pitchFamily="34" charset="0"/>
                <a:cs typeface="Calibri" panose="020F0502020204030204" charset="0"/>
              </a:rPr>
              <a:t>.</a:t>
            </a:r>
            <a:endParaRPr lang="pl-PL" sz="1500" kern="100" dirty="0">
              <a:effectLst/>
              <a:latin typeface="Calibri" panose="020F0502020204030204" charset="0"/>
              <a:ea typeface="Aptos" panose="020B0004020202020204" pitchFamily="34" charset="0"/>
              <a:cs typeface="Calibri" panose="020F0502020204030204" charset="0"/>
            </a:endParaRPr>
          </a:p>
          <a:p>
            <a:pPr marL="342900" lvl="0" indent="-342900">
              <a:lnSpc>
                <a:spcPct val="95000"/>
              </a:lnSpc>
              <a:buFont typeface="+mj-lt"/>
              <a:buAutoNum type="arabicPeriod"/>
            </a:pPr>
            <a:r>
              <a:rPr lang="en-US" sz="1500" b="1" kern="100" dirty="0" err="1">
                <a:effectLst/>
                <a:latin typeface="Calibri" panose="020F0502020204030204" charset="0"/>
                <a:ea typeface="Aptos" panose="020B0004020202020204" pitchFamily="34" charset="0"/>
                <a:cs typeface="Calibri" panose="020F0502020204030204" charset="0"/>
              </a:rPr>
              <a:t>Hohe</a:t>
            </a:r>
            <a:r>
              <a:rPr lang="en-US" sz="1500" b="1" kern="100" dirty="0">
                <a:effectLst/>
                <a:latin typeface="Calibri" panose="020F0502020204030204" charset="0"/>
                <a:ea typeface="Aptos" panose="020B0004020202020204" pitchFamily="34" charset="0"/>
                <a:cs typeface="Calibri" panose="020F0502020204030204" charset="0"/>
              </a:rPr>
              <a:t> </a:t>
            </a:r>
            <a:r>
              <a:rPr lang="en-US" sz="1500" b="1" kern="100" dirty="0" err="1">
                <a:effectLst/>
                <a:latin typeface="Calibri" panose="020F0502020204030204" charset="0"/>
                <a:ea typeface="Aptos" panose="020B0004020202020204" pitchFamily="34" charset="0"/>
                <a:cs typeface="Calibri" panose="020F0502020204030204" charset="0"/>
              </a:rPr>
              <a:t>Eigenkapitalanforderung</a:t>
            </a:r>
            <a:r>
              <a:rPr lang="en-US" sz="1500" b="1" kern="100" dirty="0">
                <a:effectLst/>
                <a:latin typeface="Calibri" panose="020F0502020204030204" charset="0"/>
                <a:ea typeface="Aptos" panose="020B0004020202020204" pitchFamily="34" charset="0"/>
                <a:cs typeface="Calibri" panose="020F0502020204030204" charset="0"/>
              </a:rPr>
              <a:t>: </a:t>
            </a:r>
            <a:r>
              <a:rPr lang="en-US" sz="1500" kern="100" dirty="0">
                <a:effectLst/>
                <a:latin typeface="Calibri" panose="020F0502020204030204" charset="0"/>
                <a:ea typeface="Aptos" panose="020B0004020202020204" pitchFamily="34" charset="0"/>
                <a:cs typeface="Calibri" panose="020F0502020204030204" charset="0"/>
              </a:rPr>
              <a:t>Die </a:t>
            </a:r>
            <a:r>
              <a:rPr lang="en-US" sz="1500" kern="100" dirty="0" err="1">
                <a:effectLst/>
                <a:latin typeface="Calibri" panose="020F0502020204030204" charset="0"/>
                <a:ea typeface="Aptos" panose="020B0004020202020204" pitchFamily="34" charset="0"/>
                <a:cs typeface="Calibri" panose="020F0502020204030204" charset="0"/>
              </a:rPr>
              <a:t>Notwendigkeit</a:t>
            </a:r>
            <a:r>
              <a:rPr lang="en-US" sz="1500" kern="100" dirty="0">
                <a:effectLst/>
                <a:latin typeface="Calibri" panose="020F0502020204030204" charset="0"/>
                <a:ea typeface="Aptos" panose="020B0004020202020204" pitchFamily="34" charset="0"/>
                <a:cs typeface="Calibri" panose="020F0502020204030204" charset="0"/>
              </a:rPr>
              <a:t>, </a:t>
            </a:r>
            <a:r>
              <a:rPr lang="en-US" sz="1500" kern="100" dirty="0" err="1">
                <a:effectLst/>
                <a:latin typeface="Calibri" panose="020F0502020204030204" charset="0"/>
                <a:ea typeface="Aptos" panose="020B0004020202020204" pitchFamily="34" charset="0"/>
                <a:cs typeface="Calibri" panose="020F0502020204030204" charset="0"/>
              </a:rPr>
              <a:t>einen</a:t>
            </a:r>
            <a:r>
              <a:rPr lang="en-US" sz="1500" kern="100" dirty="0">
                <a:effectLst/>
                <a:latin typeface="Calibri" panose="020F0502020204030204" charset="0"/>
                <a:ea typeface="Aptos" panose="020B0004020202020204" pitchFamily="34" charset="0"/>
                <a:cs typeface="Calibri" panose="020F0502020204030204" charset="0"/>
              </a:rPr>
              <a:t> </a:t>
            </a:r>
            <a:r>
              <a:rPr lang="en-US" sz="1500" kern="100" dirty="0" err="1">
                <a:effectLst/>
                <a:latin typeface="Calibri" panose="020F0502020204030204" charset="0"/>
                <a:ea typeface="Aptos" panose="020B0004020202020204" pitchFamily="34" charset="0"/>
                <a:cs typeface="Calibri" panose="020F0502020204030204" charset="0"/>
              </a:rPr>
              <a:t>erheblichen</a:t>
            </a:r>
            <a:r>
              <a:rPr lang="en-US" sz="1500" kern="100" dirty="0">
                <a:effectLst/>
                <a:latin typeface="Calibri" panose="020F0502020204030204" charset="0"/>
                <a:ea typeface="Aptos" panose="020B0004020202020204" pitchFamily="34" charset="0"/>
                <a:cs typeface="Calibri" panose="020F0502020204030204" charset="0"/>
              </a:rPr>
              <a:t> </a:t>
            </a:r>
            <a:r>
              <a:rPr lang="en-US" sz="1500" kern="100" dirty="0" err="1">
                <a:effectLst/>
                <a:latin typeface="Calibri" panose="020F0502020204030204" charset="0"/>
                <a:ea typeface="Aptos" panose="020B0004020202020204" pitchFamily="34" charset="0"/>
                <a:cs typeface="Calibri" panose="020F0502020204030204" charset="0"/>
              </a:rPr>
              <a:t>Eigenkapitalanteil</a:t>
            </a:r>
            <a:r>
              <a:rPr lang="en-US" sz="1500" kern="100" dirty="0">
                <a:effectLst/>
                <a:latin typeface="Calibri" panose="020F0502020204030204" charset="0"/>
                <a:ea typeface="Aptos" panose="020B0004020202020204" pitchFamily="34" charset="0"/>
                <a:cs typeface="Calibri" panose="020F0502020204030204" charset="0"/>
              </a:rPr>
              <a:t> (in der Regel 20 % des </a:t>
            </a:r>
            <a:r>
              <a:rPr lang="en-US" sz="1500" kern="100" dirty="0" err="1">
                <a:effectLst/>
                <a:latin typeface="Calibri" panose="020F0502020204030204" charset="0"/>
                <a:ea typeface="Aptos" panose="020B0004020202020204" pitchFamily="34" charset="0"/>
                <a:cs typeface="Calibri" panose="020F0502020204030204" charset="0"/>
              </a:rPr>
              <a:t>Immobilienwerts</a:t>
            </a:r>
            <a:r>
              <a:rPr lang="en-US" sz="1500" kern="100" dirty="0">
                <a:effectLst/>
                <a:latin typeface="Calibri" panose="020F0502020204030204" charset="0"/>
                <a:ea typeface="Aptos" panose="020B0004020202020204" pitchFamily="34" charset="0"/>
                <a:cs typeface="Calibri" panose="020F0502020204030204" charset="0"/>
              </a:rPr>
              <a:t>) </a:t>
            </a:r>
            <a:r>
              <a:rPr lang="en-US" sz="1500" kern="100" dirty="0" err="1">
                <a:effectLst/>
                <a:latin typeface="Calibri" panose="020F0502020204030204" charset="0"/>
                <a:ea typeface="Aptos" panose="020B0004020202020204" pitchFamily="34" charset="0"/>
                <a:cs typeface="Calibri" panose="020F0502020204030204" charset="0"/>
              </a:rPr>
              <a:t>zu</a:t>
            </a:r>
            <a:r>
              <a:rPr lang="en-US" sz="1500" kern="100" dirty="0">
                <a:effectLst/>
                <a:latin typeface="Calibri" panose="020F0502020204030204" charset="0"/>
                <a:ea typeface="Aptos" panose="020B0004020202020204" pitchFamily="34" charset="0"/>
                <a:cs typeface="Calibri" panose="020F0502020204030204" charset="0"/>
              </a:rPr>
              <a:t> </a:t>
            </a:r>
            <a:r>
              <a:rPr lang="en-US" sz="1500" kern="100" dirty="0" err="1">
                <a:effectLst/>
                <a:latin typeface="Calibri" panose="020F0502020204030204" charset="0"/>
                <a:ea typeface="Aptos" panose="020B0004020202020204" pitchFamily="34" charset="0"/>
                <a:cs typeface="Calibri" panose="020F0502020204030204" charset="0"/>
              </a:rPr>
              <a:t>haben</a:t>
            </a:r>
            <a:r>
              <a:rPr lang="en-US" sz="1500" kern="100" dirty="0">
                <a:effectLst/>
                <a:latin typeface="Calibri" panose="020F0502020204030204" charset="0"/>
                <a:ea typeface="Aptos" panose="020B0004020202020204" pitchFamily="34" charset="0"/>
                <a:cs typeface="Calibri" panose="020F0502020204030204" charset="0"/>
              </a:rPr>
              <a:t>, </a:t>
            </a:r>
            <a:r>
              <a:rPr lang="en-US" sz="1500" kern="100" dirty="0" err="1">
                <a:effectLst/>
                <a:latin typeface="Calibri" panose="020F0502020204030204" charset="0"/>
                <a:ea typeface="Aptos" panose="020B0004020202020204" pitchFamily="34" charset="0"/>
                <a:cs typeface="Calibri" panose="020F0502020204030204" charset="0"/>
              </a:rPr>
              <a:t>kann</a:t>
            </a:r>
            <a:r>
              <a:rPr lang="en-US" sz="1500" kern="100" dirty="0">
                <a:effectLst/>
                <a:latin typeface="Calibri" panose="020F0502020204030204" charset="0"/>
                <a:ea typeface="Aptos" panose="020B0004020202020204" pitchFamily="34" charset="0"/>
                <a:cs typeface="Calibri" panose="020F0502020204030204" charset="0"/>
              </a:rPr>
              <a:t> für </a:t>
            </a:r>
            <a:r>
              <a:rPr lang="en-US" sz="1500" kern="100" dirty="0" err="1">
                <a:effectLst/>
                <a:latin typeface="Calibri" panose="020F0502020204030204" charset="0"/>
                <a:ea typeface="Aptos" panose="020B0004020202020204" pitchFamily="34" charset="0"/>
                <a:cs typeface="Calibri" panose="020F0502020204030204" charset="0"/>
              </a:rPr>
              <a:t>viele</a:t>
            </a:r>
            <a:r>
              <a:rPr lang="en-US" sz="1500" kern="100" dirty="0">
                <a:effectLst/>
                <a:latin typeface="Calibri" panose="020F0502020204030204" charset="0"/>
                <a:ea typeface="Aptos" panose="020B0004020202020204" pitchFamily="34" charset="0"/>
                <a:cs typeface="Calibri" panose="020F0502020204030204" charset="0"/>
              </a:rPr>
              <a:t> Menschen, </a:t>
            </a:r>
            <a:r>
              <a:rPr lang="en-US" sz="1500" kern="100" dirty="0" err="1">
                <a:effectLst/>
                <a:latin typeface="Calibri" panose="020F0502020204030204" charset="0"/>
                <a:ea typeface="Aptos" panose="020B0004020202020204" pitchFamily="34" charset="0"/>
                <a:cs typeface="Calibri" panose="020F0502020204030204" charset="0"/>
              </a:rPr>
              <a:t>insbesondere</a:t>
            </a:r>
            <a:r>
              <a:rPr lang="en-US" sz="1500" kern="100" dirty="0">
                <a:effectLst/>
                <a:latin typeface="Calibri" panose="020F0502020204030204" charset="0"/>
                <a:ea typeface="Aptos" panose="020B0004020202020204" pitchFamily="34" charset="0"/>
                <a:cs typeface="Calibri" panose="020F0502020204030204" charset="0"/>
              </a:rPr>
              <a:t> für </a:t>
            </a:r>
            <a:r>
              <a:rPr lang="en-US" sz="1500" kern="100" dirty="0" err="1">
                <a:effectLst/>
                <a:latin typeface="Calibri" panose="020F0502020204030204" charset="0"/>
                <a:ea typeface="Aptos" panose="020B0004020202020204" pitchFamily="34" charset="0"/>
                <a:cs typeface="Calibri" panose="020F0502020204030204" charset="0"/>
              </a:rPr>
              <a:t>junge</a:t>
            </a:r>
            <a:r>
              <a:rPr lang="en-US" sz="1500" kern="100" dirty="0">
                <a:effectLst/>
                <a:latin typeface="Calibri" panose="020F0502020204030204" charset="0"/>
                <a:ea typeface="Aptos" panose="020B0004020202020204" pitchFamily="34" charset="0"/>
                <a:cs typeface="Calibri" panose="020F0502020204030204" charset="0"/>
              </a:rPr>
              <a:t> und </a:t>
            </a:r>
            <a:r>
              <a:rPr lang="en-US" sz="1500" kern="100" dirty="0" err="1">
                <a:effectLst/>
                <a:latin typeface="Calibri" panose="020F0502020204030204" charset="0"/>
                <a:ea typeface="Aptos" panose="020B0004020202020204" pitchFamily="34" charset="0"/>
                <a:cs typeface="Calibri" panose="020F0502020204030204" charset="0"/>
              </a:rPr>
              <a:t>weniger</a:t>
            </a:r>
            <a:r>
              <a:rPr lang="en-US" sz="1500" kern="100" dirty="0">
                <a:effectLst/>
                <a:latin typeface="Calibri" panose="020F0502020204030204" charset="0"/>
                <a:ea typeface="Aptos" panose="020B0004020202020204" pitchFamily="34" charset="0"/>
                <a:cs typeface="Calibri" panose="020F0502020204030204" charset="0"/>
              </a:rPr>
              <a:t> </a:t>
            </a:r>
            <a:r>
              <a:rPr lang="en-US" sz="1500" kern="100" dirty="0" err="1">
                <a:effectLst/>
                <a:latin typeface="Calibri" panose="020F0502020204030204" charset="0"/>
                <a:ea typeface="Aptos" panose="020B0004020202020204" pitchFamily="34" charset="0"/>
                <a:cs typeface="Calibri" panose="020F0502020204030204" charset="0"/>
              </a:rPr>
              <a:t>wohlhabende</a:t>
            </a:r>
            <a:r>
              <a:rPr lang="en-US" sz="1500" kern="100" dirty="0">
                <a:effectLst/>
                <a:latin typeface="Calibri" panose="020F0502020204030204" charset="0"/>
                <a:ea typeface="Aptos" panose="020B0004020202020204" pitchFamily="34" charset="0"/>
                <a:cs typeface="Calibri" panose="020F0502020204030204" charset="0"/>
              </a:rPr>
              <a:t> </a:t>
            </a:r>
            <a:r>
              <a:rPr lang="en-US" sz="1500" kern="100" dirty="0" err="1">
                <a:effectLst/>
                <a:latin typeface="Calibri" panose="020F0502020204030204" charset="0"/>
                <a:ea typeface="Aptos" panose="020B0004020202020204" pitchFamily="34" charset="0"/>
                <a:cs typeface="Calibri" panose="020F0502020204030204" charset="0"/>
              </a:rPr>
              <a:t>Personen</a:t>
            </a:r>
            <a:r>
              <a:rPr lang="en-US" sz="1500" kern="100" dirty="0">
                <a:effectLst/>
                <a:latin typeface="Calibri" panose="020F0502020204030204" charset="0"/>
                <a:ea typeface="Aptos" panose="020B0004020202020204" pitchFamily="34" charset="0"/>
                <a:cs typeface="Calibri" panose="020F0502020204030204" charset="0"/>
              </a:rPr>
              <a:t>, </a:t>
            </a:r>
            <a:r>
              <a:rPr lang="en-US" sz="1500" kern="100" dirty="0" err="1">
                <a:effectLst/>
                <a:latin typeface="Calibri" panose="020F0502020204030204" charset="0"/>
                <a:ea typeface="Aptos" panose="020B0004020202020204" pitchFamily="34" charset="0"/>
                <a:cs typeface="Calibri" panose="020F0502020204030204" charset="0"/>
              </a:rPr>
              <a:t>eine</a:t>
            </a:r>
            <a:r>
              <a:rPr lang="en-US" sz="1500" kern="100" dirty="0">
                <a:effectLst/>
                <a:latin typeface="Calibri" panose="020F0502020204030204" charset="0"/>
                <a:ea typeface="Aptos" panose="020B0004020202020204" pitchFamily="34" charset="0"/>
                <a:cs typeface="Calibri" panose="020F0502020204030204" charset="0"/>
              </a:rPr>
              <a:t> </a:t>
            </a:r>
            <a:r>
              <a:rPr lang="en-US" sz="1500" kern="100" dirty="0" err="1">
                <a:effectLst/>
                <a:latin typeface="Calibri" panose="020F0502020204030204" charset="0"/>
                <a:ea typeface="Aptos" panose="020B0004020202020204" pitchFamily="34" charset="0"/>
                <a:cs typeface="Calibri" panose="020F0502020204030204" charset="0"/>
              </a:rPr>
              <a:t>Hürde</a:t>
            </a:r>
            <a:r>
              <a:rPr lang="en-US" sz="1500" kern="100" dirty="0">
                <a:effectLst/>
                <a:latin typeface="Calibri" panose="020F0502020204030204" charset="0"/>
                <a:ea typeface="Aptos" panose="020B0004020202020204" pitchFamily="34" charset="0"/>
                <a:cs typeface="Calibri" panose="020F0502020204030204" charset="0"/>
              </a:rPr>
              <a:t> </a:t>
            </a:r>
            <a:r>
              <a:rPr lang="en-US" sz="1500" kern="100" dirty="0" err="1">
                <a:effectLst/>
                <a:latin typeface="Calibri" panose="020F0502020204030204" charset="0"/>
                <a:ea typeface="Aptos" panose="020B0004020202020204" pitchFamily="34" charset="0"/>
                <a:cs typeface="Calibri" panose="020F0502020204030204" charset="0"/>
              </a:rPr>
              <a:t>darstellen</a:t>
            </a:r>
            <a:r>
              <a:rPr lang="en-US" sz="1500" kern="100" dirty="0">
                <a:effectLst/>
                <a:latin typeface="Calibri" panose="020F0502020204030204" charset="0"/>
                <a:ea typeface="Aptos" panose="020B0004020202020204" pitchFamily="34" charset="0"/>
                <a:cs typeface="Calibri" panose="020F0502020204030204" charset="0"/>
              </a:rPr>
              <a:t>.</a:t>
            </a:r>
            <a:endParaRPr lang="pl-PL" sz="1500" kern="100" dirty="0">
              <a:effectLst/>
              <a:latin typeface="Calibri" panose="020F0502020204030204" charset="0"/>
              <a:ea typeface="Aptos" panose="020B0004020202020204" pitchFamily="34" charset="0"/>
              <a:cs typeface="Calibri" panose="020F0502020204030204" charset="0"/>
            </a:endParaRPr>
          </a:p>
          <a:p>
            <a:pPr marL="342900" lvl="0" indent="-342900">
              <a:lnSpc>
                <a:spcPct val="95000"/>
              </a:lnSpc>
              <a:buFont typeface="+mj-lt"/>
              <a:buAutoNum type="arabicPeriod"/>
            </a:pPr>
            <a:r>
              <a:rPr lang="en-US" sz="1500" b="1" kern="100" dirty="0" err="1">
                <a:effectLst/>
                <a:latin typeface="Calibri" panose="020F0502020204030204" charset="0"/>
                <a:ea typeface="Aptos" panose="020B0004020202020204" pitchFamily="34" charset="0"/>
                <a:cs typeface="Calibri" panose="020F0502020204030204" charset="0"/>
              </a:rPr>
              <a:t>Insolvenzrisiko</a:t>
            </a:r>
            <a:r>
              <a:rPr lang="en-US" sz="1500" b="1" kern="100" dirty="0">
                <a:effectLst/>
                <a:latin typeface="Calibri" panose="020F0502020204030204" charset="0"/>
                <a:ea typeface="Aptos" panose="020B0004020202020204" pitchFamily="34" charset="0"/>
                <a:cs typeface="Calibri" panose="020F0502020204030204" charset="0"/>
              </a:rPr>
              <a:t>: </a:t>
            </a:r>
            <a:r>
              <a:rPr lang="en-US" sz="1500" kern="100" dirty="0">
                <a:effectLst/>
                <a:latin typeface="Calibri" panose="020F0502020204030204" charset="0"/>
                <a:ea typeface="Aptos" panose="020B0004020202020204" pitchFamily="34" charset="0"/>
                <a:cs typeface="Calibri" panose="020F0502020204030204" charset="0"/>
              </a:rPr>
              <a:t>Der </a:t>
            </a:r>
            <a:r>
              <a:rPr lang="en-US" sz="1500" kern="100" dirty="0" err="1">
                <a:effectLst/>
                <a:latin typeface="Calibri" panose="020F0502020204030204" charset="0"/>
                <a:ea typeface="Aptos" panose="020B0004020202020204" pitchFamily="34" charset="0"/>
                <a:cs typeface="Calibri" panose="020F0502020204030204" charset="0"/>
              </a:rPr>
              <a:t>Verlust</a:t>
            </a:r>
            <a:r>
              <a:rPr lang="en-US" sz="1500" kern="100" dirty="0">
                <a:effectLst/>
                <a:latin typeface="Calibri" panose="020F0502020204030204" charset="0"/>
                <a:ea typeface="Aptos" panose="020B0004020202020204" pitchFamily="34" charset="0"/>
                <a:cs typeface="Calibri" panose="020F0502020204030204" charset="0"/>
              </a:rPr>
              <a:t> des </a:t>
            </a:r>
            <a:r>
              <a:rPr lang="en-US" sz="1500" kern="100" dirty="0" err="1">
                <a:effectLst/>
                <a:latin typeface="Calibri" panose="020F0502020204030204" charset="0"/>
                <a:ea typeface="Aptos" panose="020B0004020202020204" pitchFamily="34" charset="0"/>
                <a:cs typeface="Calibri" panose="020F0502020204030204" charset="0"/>
              </a:rPr>
              <a:t>Arbeitsplatzes</a:t>
            </a:r>
            <a:r>
              <a:rPr lang="en-US" sz="1500" kern="100" dirty="0">
                <a:effectLst/>
                <a:latin typeface="Calibri" panose="020F0502020204030204" charset="0"/>
                <a:ea typeface="Aptos" panose="020B0004020202020204" pitchFamily="34" charset="0"/>
                <a:cs typeface="Calibri" panose="020F0502020204030204" charset="0"/>
              </a:rPr>
              <a:t> </a:t>
            </a:r>
            <a:r>
              <a:rPr lang="en-US" sz="1500" kern="100" dirty="0" err="1">
                <a:effectLst/>
                <a:latin typeface="Calibri" panose="020F0502020204030204" charset="0"/>
                <a:ea typeface="Aptos" panose="020B0004020202020204" pitchFamily="34" charset="0"/>
                <a:cs typeface="Calibri" panose="020F0502020204030204" charset="0"/>
              </a:rPr>
              <a:t>oder</a:t>
            </a:r>
            <a:r>
              <a:rPr lang="en-US" sz="1500" kern="100" dirty="0">
                <a:effectLst/>
                <a:latin typeface="Calibri" panose="020F0502020204030204" charset="0"/>
                <a:ea typeface="Aptos" panose="020B0004020202020204" pitchFamily="34" charset="0"/>
                <a:cs typeface="Calibri" panose="020F0502020204030204" charset="0"/>
              </a:rPr>
              <a:t> </a:t>
            </a:r>
            <a:r>
              <a:rPr lang="en-US" sz="1500" kern="100" dirty="0" err="1">
                <a:effectLst/>
                <a:latin typeface="Calibri" panose="020F0502020204030204" charset="0"/>
                <a:ea typeface="Aptos" panose="020B0004020202020204" pitchFamily="34" charset="0"/>
                <a:cs typeface="Calibri" panose="020F0502020204030204" charset="0"/>
              </a:rPr>
              <a:t>andere</a:t>
            </a:r>
            <a:r>
              <a:rPr lang="en-US" sz="1500" kern="100" dirty="0">
                <a:effectLst/>
                <a:latin typeface="Calibri" panose="020F0502020204030204" charset="0"/>
                <a:ea typeface="Aptos" panose="020B0004020202020204" pitchFamily="34" charset="0"/>
                <a:cs typeface="Calibri" panose="020F0502020204030204" charset="0"/>
              </a:rPr>
              <a:t> </a:t>
            </a:r>
            <a:r>
              <a:rPr lang="en-US" sz="1500" kern="100" dirty="0" err="1">
                <a:effectLst/>
                <a:latin typeface="Calibri" panose="020F0502020204030204" charset="0"/>
                <a:ea typeface="Aptos" panose="020B0004020202020204" pitchFamily="34" charset="0"/>
                <a:cs typeface="Calibri" panose="020F0502020204030204" charset="0"/>
              </a:rPr>
              <a:t>unerwartete</a:t>
            </a:r>
            <a:r>
              <a:rPr lang="en-US" sz="1500" kern="100" dirty="0">
                <a:effectLst/>
                <a:latin typeface="Calibri" panose="020F0502020204030204" charset="0"/>
                <a:ea typeface="Aptos" panose="020B0004020202020204" pitchFamily="34" charset="0"/>
                <a:cs typeface="Calibri" panose="020F0502020204030204" charset="0"/>
              </a:rPr>
              <a:t> </a:t>
            </a:r>
            <a:r>
              <a:rPr lang="en-US" sz="1500" kern="100" dirty="0" err="1">
                <a:effectLst/>
                <a:latin typeface="Calibri" panose="020F0502020204030204" charset="0"/>
                <a:ea typeface="Aptos" panose="020B0004020202020204" pitchFamily="34" charset="0"/>
                <a:cs typeface="Calibri" panose="020F0502020204030204" charset="0"/>
              </a:rPr>
              <a:t>Ereignisse</a:t>
            </a:r>
            <a:r>
              <a:rPr lang="en-US" sz="1500" kern="100" dirty="0">
                <a:effectLst/>
                <a:latin typeface="Calibri" panose="020F0502020204030204" charset="0"/>
                <a:ea typeface="Aptos" panose="020B0004020202020204" pitchFamily="34" charset="0"/>
                <a:cs typeface="Calibri" panose="020F0502020204030204" charset="0"/>
              </a:rPr>
              <a:t> </a:t>
            </a:r>
            <a:r>
              <a:rPr lang="en-US" sz="1500" kern="100" dirty="0" err="1">
                <a:effectLst/>
                <a:latin typeface="Calibri" panose="020F0502020204030204" charset="0"/>
                <a:ea typeface="Aptos" panose="020B0004020202020204" pitchFamily="34" charset="0"/>
                <a:cs typeface="Calibri" panose="020F0502020204030204" charset="0"/>
              </a:rPr>
              <a:t>können</a:t>
            </a:r>
            <a:r>
              <a:rPr lang="en-US" sz="1500" kern="100" dirty="0">
                <a:effectLst/>
                <a:latin typeface="Calibri" panose="020F0502020204030204" charset="0"/>
                <a:ea typeface="Aptos" panose="020B0004020202020204" pitchFamily="34" charset="0"/>
                <a:cs typeface="Calibri" panose="020F0502020204030204" charset="0"/>
              </a:rPr>
              <a:t> </a:t>
            </a:r>
            <a:r>
              <a:rPr lang="en-US" sz="1500" kern="100" dirty="0" err="1">
                <a:effectLst/>
                <a:latin typeface="Calibri" panose="020F0502020204030204" charset="0"/>
                <a:ea typeface="Aptos" panose="020B0004020202020204" pitchFamily="34" charset="0"/>
                <a:cs typeface="Calibri" panose="020F0502020204030204" charset="0"/>
              </a:rPr>
              <a:t>zu</a:t>
            </a:r>
            <a:r>
              <a:rPr lang="en-US" sz="1500" kern="100" dirty="0">
                <a:effectLst/>
                <a:latin typeface="Calibri" panose="020F0502020204030204" charset="0"/>
                <a:ea typeface="Aptos" panose="020B0004020202020204" pitchFamily="34" charset="0"/>
                <a:cs typeface="Calibri" panose="020F0502020204030204" charset="0"/>
              </a:rPr>
              <a:t> </a:t>
            </a:r>
            <a:r>
              <a:rPr lang="en-US" sz="1500" kern="100" dirty="0" err="1">
                <a:effectLst/>
                <a:latin typeface="Calibri" panose="020F0502020204030204" charset="0"/>
                <a:ea typeface="Aptos" panose="020B0004020202020204" pitchFamily="34" charset="0"/>
                <a:cs typeface="Calibri" panose="020F0502020204030204" charset="0"/>
              </a:rPr>
              <a:t>Schwierigkeiten</a:t>
            </a:r>
            <a:r>
              <a:rPr lang="en-US" sz="1500" kern="100" dirty="0">
                <a:effectLst/>
                <a:latin typeface="Calibri" panose="020F0502020204030204" charset="0"/>
                <a:ea typeface="Aptos" panose="020B0004020202020204" pitchFamily="34" charset="0"/>
                <a:cs typeface="Calibri" panose="020F0502020204030204" charset="0"/>
              </a:rPr>
              <a:t> </a:t>
            </a:r>
            <a:r>
              <a:rPr lang="en-US" sz="1500" kern="100" dirty="0" err="1">
                <a:effectLst/>
                <a:latin typeface="Calibri" panose="020F0502020204030204" charset="0"/>
                <a:ea typeface="Aptos" panose="020B0004020202020204" pitchFamily="34" charset="0"/>
                <a:cs typeface="Calibri" panose="020F0502020204030204" charset="0"/>
              </a:rPr>
              <a:t>bei</a:t>
            </a:r>
            <a:r>
              <a:rPr lang="en-US" sz="1500" kern="100" dirty="0">
                <a:effectLst/>
                <a:latin typeface="Calibri" panose="020F0502020204030204" charset="0"/>
                <a:ea typeface="Aptos" panose="020B0004020202020204" pitchFamily="34" charset="0"/>
                <a:cs typeface="Calibri" panose="020F0502020204030204" charset="0"/>
              </a:rPr>
              <a:t> der </a:t>
            </a:r>
            <a:r>
              <a:rPr lang="en-US" sz="1500" kern="100" dirty="0" err="1">
                <a:effectLst/>
                <a:latin typeface="Calibri" panose="020F0502020204030204" charset="0"/>
                <a:ea typeface="Aptos" panose="020B0004020202020204" pitchFamily="34" charset="0"/>
                <a:cs typeface="Calibri" panose="020F0502020204030204" charset="0"/>
              </a:rPr>
              <a:t>Rückzahlung</a:t>
            </a:r>
            <a:r>
              <a:rPr lang="en-US" sz="1500" kern="100" dirty="0">
                <a:effectLst/>
                <a:latin typeface="Calibri" panose="020F0502020204030204" charset="0"/>
                <a:ea typeface="Aptos" panose="020B0004020202020204" pitchFamily="34" charset="0"/>
                <a:cs typeface="Calibri" panose="020F0502020204030204" charset="0"/>
              </a:rPr>
              <a:t> des </a:t>
            </a:r>
            <a:r>
              <a:rPr lang="en-US" sz="1500" kern="100" dirty="0" err="1">
                <a:effectLst/>
                <a:latin typeface="Calibri" panose="020F0502020204030204" charset="0"/>
                <a:ea typeface="Aptos" panose="020B0004020202020204" pitchFamily="34" charset="0"/>
                <a:cs typeface="Calibri" panose="020F0502020204030204" charset="0"/>
              </a:rPr>
              <a:t>Kredits</a:t>
            </a:r>
            <a:r>
              <a:rPr lang="en-US" sz="1500" kern="100" dirty="0">
                <a:effectLst/>
                <a:latin typeface="Calibri" panose="020F0502020204030204" charset="0"/>
                <a:ea typeface="Aptos" panose="020B0004020202020204" pitchFamily="34" charset="0"/>
                <a:cs typeface="Calibri" panose="020F0502020204030204" charset="0"/>
              </a:rPr>
              <a:t> </a:t>
            </a:r>
            <a:r>
              <a:rPr lang="en-US" sz="1500" kern="100" dirty="0" err="1">
                <a:effectLst/>
                <a:latin typeface="Calibri" panose="020F0502020204030204" charset="0"/>
                <a:ea typeface="Aptos" panose="020B0004020202020204" pitchFamily="34" charset="0"/>
                <a:cs typeface="Calibri" panose="020F0502020204030204" charset="0"/>
              </a:rPr>
              <a:t>führen</a:t>
            </a:r>
            <a:r>
              <a:rPr lang="en-US" sz="1500" kern="100" dirty="0">
                <a:effectLst/>
                <a:latin typeface="Calibri" panose="020F0502020204030204" charset="0"/>
                <a:ea typeface="Aptos" panose="020B0004020202020204" pitchFamily="34" charset="0"/>
                <a:cs typeface="Calibri" panose="020F0502020204030204" charset="0"/>
              </a:rPr>
              <a:t>, was den </a:t>
            </a:r>
            <a:r>
              <a:rPr lang="en-US" sz="1500" kern="100" dirty="0" err="1">
                <a:effectLst/>
                <a:latin typeface="Calibri" panose="020F0502020204030204" charset="0"/>
                <a:ea typeface="Aptos" panose="020B0004020202020204" pitchFamily="34" charset="0"/>
                <a:cs typeface="Calibri" panose="020F0502020204030204" charset="0"/>
              </a:rPr>
              <a:t>Verlust</a:t>
            </a:r>
            <a:r>
              <a:rPr lang="en-US" sz="1500" kern="100" dirty="0">
                <a:effectLst/>
                <a:latin typeface="Calibri" panose="020F0502020204030204" charset="0"/>
                <a:ea typeface="Aptos" panose="020B0004020202020204" pitchFamily="34" charset="0"/>
                <a:cs typeface="Calibri" panose="020F0502020204030204" charset="0"/>
              </a:rPr>
              <a:t> der </a:t>
            </a:r>
            <a:r>
              <a:rPr lang="en-US" sz="1500" kern="100" dirty="0" err="1">
                <a:effectLst/>
                <a:latin typeface="Calibri" panose="020F0502020204030204" charset="0"/>
                <a:ea typeface="Aptos" panose="020B0004020202020204" pitchFamily="34" charset="0"/>
                <a:cs typeface="Calibri" panose="020F0502020204030204" charset="0"/>
              </a:rPr>
              <a:t>Immobilie</a:t>
            </a:r>
            <a:r>
              <a:rPr lang="en-US" sz="1500" kern="100" dirty="0">
                <a:effectLst/>
                <a:latin typeface="Calibri" panose="020F0502020204030204" charset="0"/>
                <a:ea typeface="Aptos" panose="020B0004020202020204" pitchFamily="34" charset="0"/>
                <a:cs typeface="Calibri" panose="020F0502020204030204" charset="0"/>
              </a:rPr>
              <a:t> </a:t>
            </a:r>
            <a:r>
              <a:rPr lang="en-US" sz="1500" kern="100" dirty="0" err="1">
                <a:effectLst/>
                <a:latin typeface="Calibri" panose="020F0502020204030204" charset="0"/>
                <a:ea typeface="Aptos" panose="020B0004020202020204" pitchFamily="34" charset="0"/>
                <a:cs typeface="Calibri" panose="020F0502020204030204" charset="0"/>
              </a:rPr>
              <a:t>zur</a:t>
            </a:r>
            <a:r>
              <a:rPr lang="en-US" sz="1500" kern="100" dirty="0">
                <a:effectLst/>
                <a:latin typeface="Calibri" panose="020F0502020204030204" charset="0"/>
                <a:ea typeface="Aptos" panose="020B0004020202020204" pitchFamily="34" charset="0"/>
                <a:cs typeface="Calibri" panose="020F0502020204030204" charset="0"/>
              </a:rPr>
              <a:t> </a:t>
            </a:r>
            <a:r>
              <a:rPr lang="en-US" sz="1500" kern="100" dirty="0" err="1">
                <a:effectLst/>
                <a:latin typeface="Calibri" panose="020F0502020204030204" charset="0"/>
                <a:ea typeface="Aptos" panose="020B0004020202020204" pitchFamily="34" charset="0"/>
                <a:cs typeface="Calibri" panose="020F0502020204030204" charset="0"/>
              </a:rPr>
              <a:t>Folge</a:t>
            </a:r>
            <a:r>
              <a:rPr lang="en-US" sz="1500" kern="100" dirty="0">
                <a:effectLst/>
                <a:latin typeface="Calibri" panose="020F0502020204030204" charset="0"/>
                <a:ea typeface="Aptos" panose="020B0004020202020204" pitchFamily="34" charset="0"/>
                <a:cs typeface="Calibri" panose="020F0502020204030204" charset="0"/>
              </a:rPr>
              <a:t> </a:t>
            </a:r>
            <a:r>
              <a:rPr lang="en-US" sz="1500" kern="100" dirty="0" err="1">
                <a:effectLst/>
                <a:latin typeface="Calibri" panose="020F0502020204030204" charset="0"/>
                <a:ea typeface="Aptos" panose="020B0004020202020204" pitchFamily="34" charset="0"/>
                <a:cs typeface="Calibri" panose="020F0502020204030204" charset="0"/>
              </a:rPr>
              <a:t>haben</a:t>
            </a:r>
            <a:r>
              <a:rPr lang="en-US" sz="1500" kern="100" dirty="0">
                <a:effectLst/>
                <a:latin typeface="Calibri" panose="020F0502020204030204" charset="0"/>
                <a:ea typeface="Aptos" panose="020B0004020202020204" pitchFamily="34" charset="0"/>
                <a:cs typeface="Calibri" panose="020F0502020204030204" charset="0"/>
              </a:rPr>
              <a:t> </a:t>
            </a:r>
            <a:r>
              <a:rPr lang="en-US" sz="1500" kern="100" dirty="0" err="1">
                <a:effectLst/>
                <a:latin typeface="Calibri" panose="020F0502020204030204" charset="0"/>
                <a:ea typeface="Aptos" panose="020B0004020202020204" pitchFamily="34" charset="0"/>
                <a:cs typeface="Calibri" panose="020F0502020204030204" charset="0"/>
              </a:rPr>
              <a:t>kann</a:t>
            </a:r>
            <a:r>
              <a:rPr lang="en-US" sz="1500" kern="100" dirty="0">
                <a:effectLst/>
                <a:latin typeface="Calibri" panose="020F0502020204030204" charset="0"/>
                <a:ea typeface="Aptos" panose="020B0004020202020204" pitchFamily="34" charset="0"/>
                <a:cs typeface="Calibri" panose="020F0502020204030204" charset="0"/>
              </a:rPr>
              <a:t>.</a:t>
            </a:r>
            <a:endParaRPr lang="pl-PL" sz="1500" kern="100" dirty="0">
              <a:effectLst/>
              <a:latin typeface="Calibri" panose="020F0502020204030204" charset="0"/>
              <a:ea typeface="Aptos" panose="020B0004020202020204" pitchFamily="34" charset="0"/>
              <a:cs typeface="Calibri" panose="020F0502020204030204" charset="0"/>
            </a:endParaRPr>
          </a:p>
          <a:p>
            <a:pPr marL="342900" lvl="0" indent="-342900">
              <a:lnSpc>
                <a:spcPct val="95000"/>
              </a:lnSpc>
              <a:spcAft>
                <a:spcPts val="800"/>
              </a:spcAft>
              <a:buFont typeface="+mj-lt"/>
              <a:buAutoNum type="arabicPeriod"/>
            </a:pPr>
            <a:r>
              <a:rPr lang="en-US" sz="1500" b="1" kern="100" dirty="0" err="1">
                <a:effectLst/>
                <a:latin typeface="Calibri" panose="020F0502020204030204" charset="0"/>
                <a:ea typeface="Aptos" panose="020B0004020202020204" pitchFamily="34" charset="0"/>
                <a:cs typeface="Calibri" panose="020F0502020204030204" charset="0"/>
              </a:rPr>
              <a:t>Zusätzliche</a:t>
            </a:r>
            <a:r>
              <a:rPr lang="en-US" sz="1500" b="1" kern="100" dirty="0">
                <a:effectLst/>
                <a:latin typeface="Calibri" panose="020F0502020204030204" charset="0"/>
                <a:ea typeface="Aptos" panose="020B0004020202020204" pitchFamily="34" charset="0"/>
                <a:cs typeface="Calibri" panose="020F0502020204030204" charset="0"/>
              </a:rPr>
              <a:t> </a:t>
            </a:r>
            <a:r>
              <a:rPr lang="en-US" sz="1500" b="1" kern="100" dirty="0" err="1">
                <a:effectLst/>
                <a:latin typeface="Calibri" panose="020F0502020204030204" charset="0"/>
                <a:ea typeface="Aptos" panose="020B0004020202020204" pitchFamily="34" charset="0"/>
                <a:cs typeface="Calibri" panose="020F0502020204030204" charset="0"/>
              </a:rPr>
              <a:t>Kosten</a:t>
            </a:r>
            <a:r>
              <a:rPr lang="en-US" sz="1500" b="1" kern="100" dirty="0">
                <a:effectLst/>
                <a:latin typeface="Calibri" panose="020F0502020204030204" charset="0"/>
                <a:ea typeface="Aptos" panose="020B0004020202020204" pitchFamily="34" charset="0"/>
                <a:cs typeface="Calibri" panose="020F0502020204030204" charset="0"/>
              </a:rPr>
              <a:t>: </a:t>
            </a:r>
            <a:r>
              <a:rPr lang="en-US" sz="1500" kern="100" dirty="0">
                <a:effectLst/>
                <a:latin typeface="Calibri" panose="020F0502020204030204" charset="0"/>
                <a:ea typeface="Aptos" panose="020B0004020202020204" pitchFamily="34" charset="0"/>
                <a:cs typeface="Calibri" panose="020F0502020204030204" charset="0"/>
              </a:rPr>
              <a:t>Das </a:t>
            </a:r>
            <a:r>
              <a:rPr lang="en-US" sz="1500" kern="100" dirty="0" err="1">
                <a:effectLst/>
                <a:latin typeface="Calibri" panose="020F0502020204030204" charset="0"/>
                <a:ea typeface="Aptos" panose="020B0004020202020204" pitchFamily="34" charset="0"/>
                <a:cs typeface="Calibri" panose="020F0502020204030204" charset="0"/>
              </a:rPr>
              <a:t>Verfahren</a:t>
            </a:r>
            <a:r>
              <a:rPr lang="en-US" sz="1500" kern="100" dirty="0">
                <a:effectLst/>
                <a:latin typeface="Calibri" panose="020F0502020204030204" charset="0"/>
                <a:ea typeface="Aptos" panose="020B0004020202020204" pitchFamily="34" charset="0"/>
                <a:cs typeface="Calibri" panose="020F0502020204030204" charset="0"/>
              </a:rPr>
              <a:t> </a:t>
            </a:r>
            <a:r>
              <a:rPr lang="en-US" sz="1500" kern="100" dirty="0" err="1">
                <a:effectLst/>
                <a:latin typeface="Calibri" panose="020F0502020204030204" charset="0"/>
                <a:ea typeface="Aptos" panose="020B0004020202020204" pitchFamily="34" charset="0"/>
                <a:cs typeface="Calibri" panose="020F0502020204030204" charset="0"/>
              </a:rPr>
              <a:t>zur</a:t>
            </a:r>
            <a:r>
              <a:rPr lang="en-US" sz="1500" kern="100" dirty="0">
                <a:effectLst/>
                <a:latin typeface="Calibri" panose="020F0502020204030204" charset="0"/>
                <a:ea typeface="Aptos" panose="020B0004020202020204" pitchFamily="34" charset="0"/>
                <a:cs typeface="Calibri" panose="020F0502020204030204" charset="0"/>
              </a:rPr>
              <a:t> </a:t>
            </a:r>
            <a:r>
              <a:rPr lang="en-US" sz="1500" kern="100" dirty="0" err="1">
                <a:effectLst/>
                <a:latin typeface="Calibri" panose="020F0502020204030204" charset="0"/>
                <a:ea typeface="Aptos" panose="020B0004020202020204" pitchFamily="34" charset="0"/>
                <a:cs typeface="Calibri" panose="020F0502020204030204" charset="0"/>
              </a:rPr>
              <a:t>Erlangung</a:t>
            </a:r>
            <a:r>
              <a:rPr lang="en-US" sz="1500" kern="100" dirty="0">
                <a:effectLst/>
                <a:latin typeface="Calibri" panose="020F0502020204030204" charset="0"/>
                <a:ea typeface="Aptos" panose="020B0004020202020204" pitchFamily="34" charset="0"/>
                <a:cs typeface="Calibri" panose="020F0502020204030204" charset="0"/>
              </a:rPr>
              <a:t> </a:t>
            </a:r>
            <a:r>
              <a:rPr lang="en-US" sz="1500" kern="100" dirty="0" err="1">
                <a:effectLst/>
                <a:latin typeface="Calibri" panose="020F0502020204030204" charset="0"/>
                <a:ea typeface="Aptos" panose="020B0004020202020204" pitchFamily="34" charset="0"/>
                <a:cs typeface="Calibri" panose="020F0502020204030204" charset="0"/>
              </a:rPr>
              <a:t>eines</a:t>
            </a:r>
            <a:r>
              <a:rPr lang="en-US" sz="1500" kern="100" dirty="0">
                <a:effectLst/>
                <a:latin typeface="Calibri" panose="020F0502020204030204" charset="0"/>
                <a:ea typeface="Aptos" panose="020B0004020202020204" pitchFamily="34" charset="0"/>
                <a:cs typeface="Calibri" panose="020F0502020204030204" charset="0"/>
              </a:rPr>
              <a:t> </a:t>
            </a:r>
            <a:r>
              <a:rPr lang="en-US" sz="1500" kern="100" dirty="0" err="1">
                <a:effectLst/>
                <a:latin typeface="Calibri" panose="020F0502020204030204" charset="0"/>
                <a:ea typeface="Aptos" panose="020B0004020202020204" pitchFamily="34" charset="0"/>
                <a:cs typeface="Calibri" panose="020F0502020204030204" charset="0"/>
              </a:rPr>
              <a:t>Hypothekendarlehens</a:t>
            </a:r>
            <a:r>
              <a:rPr lang="en-US" sz="1500" kern="100" dirty="0">
                <a:effectLst/>
                <a:latin typeface="Calibri" panose="020F0502020204030204" charset="0"/>
                <a:ea typeface="Aptos" panose="020B0004020202020204" pitchFamily="34" charset="0"/>
                <a:cs typeface="Calibri" panose="020F0502020204030204" charset="0"/>
              </a:rPr>
              <a:t> </a:t>
            </a:r>
            <a:r>
              <a:rPr lang="en-US" sz="1500" kern="100" dirty="0" err="1">
                <a:effectLst/>
                <a:latin typeface="Calibri" panose="020F0502020204030204" charset="0"/>
                <a:ea typeface="Aptos" panose="020B0004020202020204" pitchFamily="34" charset="0"/>
                <a:cs typeface="Calibri" panose="020F0502020204030204" charset="0"/>
              </a:rPr>
              <a:t>ist</a:t>
            </a:r>
            <a:r>
              <a:rPr lang="en-US" sz="1500" kern="100" dirty="0">
                <a:effectLst/>
                <a:latin typeface="Calibri" panose="020F0502020204030204" charset="0"/>
                <a:ea typeface="Aptos" panose="020B0004020202020204" pitchFamily="34" charset="0"/>
                <a:cs typeface="Calibri" panose="020F0502020204030204" charset="0"/>
              </a:rPr>
              <a:t> </a:t>
            </a:r>
            <a:r>
              <a:rPr lang="en-US" sz="1500" kern="100" dirty="0" err="1">
                <a:effectLst/>
                <a:latin typeface="Calibri" panose="020F0502020204030204" charset="0"/>
                <a:ea typeface="Aptos" panose="020B0004020202020204" pitchFamily="34" charset="0"/>
                <a:cs typeface="Calibri" panose="020F0502020204030204" charset="0"/>
              </a:rPr>
              <a:t>mit</a:t>
            </a:r>
            <a:r>
              <a:rPr lang="en-US" sz="1500" kern="100" dirty="0">
                <a:effectLst/>
                <a:latin typeface="Calibri" panose="020F0502020204030204" charset="0"/>
                <a:ea typeface="Aptos" panose="020B0004020202020204" pitchFamily="34" charset="0"/>
                <a:cs typeface="Calibri" panose="020F0502020204030204" charset="0"/>
              </a:rPr>
              <a:t> </a:t>
            </a:r>
            <a:r>
              <a:rPr lang="en-US" sz="1500" kern="100" dirty="0" err="1">
                <a:effectLst/>
                <a:latin typeface="Calibri" panose="020F0502020204030204" charset="0"/>
                <a:ea typeface="Aptos" panose="020B0004020202020204" pitchFamily="34" charset="0"/>
                <a:cs typeface="Calibri" panose="020F0502020204030204" charset="0"/>
              </a:rPr>
              <a:t>verschiedenen</a:t>
            </a:r>
            <a:r>
              <a:rPr lang="en-US" sz="1500" kern="100" dirty="0">
                <a:effectLst/>
                <a:latin typeface="Calibri" panose="020F0502020204030204" charset="0"/>
                <a:ea typeface="Aptos" panose="020B0004020202020204" pitchFamily="34" charset="0"/>
                <a:cs typeface="Calibri" panose="020F0502020204030204" charset="0"/>
              </a:rPr>
              <a:t> </a:t>
            </a:r>
            <a:r>
              <a:rPr lang="en-US" sz="1500" kern="100" dirty="0" err="1">
                <a:effectLst/>
                <a:latin typeface="Calibri" panose="020F0502020204030204" charset="0"/>
                <a:ea typeface="Aptos" panose="020B0004020202020204" pitchFamily="34" charset="0"/>
                <a:cs typeface="Calibri" panose="020F0502020204030204" charset="0"/>
              </a:rPr>
              <a:t>zusätzlichen</a:t>
            </a:r>
            <a:r>
              <a:rPr lang="en-US" sz="1500" kern="100" dirty="0">
                <a:effectLst/>
                <a:latin typeface="Calibri" panose="020F0502020204030204" charset="0"/>
                <a:ea typeface="Aptos" panose="020B0004020202020204" pitchFamily="34" charset="0"/>
                <a:cs typeface="Calibri" panose="020F0502020204030204" charset="0"/>
              </a:rPr>
              <a:t> </a:t>
            </a:r>
            <a:r>
              <a:rPr lang="en-US" sz="1500" kern="100" dirty="0" err="1">
                <a:effectLst/>
                <a:latin typeface="Calibri" panose="020F0502020204030204" charset="0"/>
                <a:ea typeface="Aptos" panose="020B0004020202020204" pitchFamily="34" charset="0"/>
                <a:cs typeface="Calibri" panose="020F0502020204030204" charset="0"/>
              </a:rPr>
              <a:t>Kosten</a:t>
            </a:r>
            <a:r>
              <a:rPr lang="en-US" sz="1500" kern="100" dirty="0">
                <a:effectLst/>
                <a:latin typeface="Calibri" panose="020F0502020204030204" charset="0"/>
                <a:ea typeface="Aptos" panose="020B0004020202020204" pitchFamily="34" charset="0"/>
                <a:cs typeface="Calibri" panose="020F0502020204030204" charset="0"/>
              </a:rPr>
              <a:t> </a:t>
            </a:r>
            <a:r>
              <a:rPr lang="en-US" sz="1500" kern="100" dirty="0" err="1">
                <a:effectLst/>
                <a:latin typeface="Calibri" panose="020F0502020204030204" charset="0"/>
                <a:ea typeface="Aptos" panose="020B0004020202020204" pitchFamily="34" charset="0"/>
                <a:cs typeface="Calibri" panose="020F0502020204030204" charset="0"/>
              </a:rPr>
              <a:t>verbunden</a:t>
            </a:r>
            <a:r>
              <a:rPr lang="en-US" sz="1500" kern="100" dirty="0">
                <a:effectLst/>
                <a:latin typeface="Calibri" panose="020F0502020204030204" charset="0"/>
                <a:ea typeface="Aptos" panose="020B0004020202020204" pitchFamily="34" charset="0"/>
                <a:cs typeface="Calibri" panose="020F0502020204030204" charset="0"/>
              </a:rPr>
              <a:t>, </a:t>
            </a:r>
            <a:r>
              <a:rPr lang="en-US" sz="1500" kern="100" dirty="0" err="1">
                <a:effectLst/>
                <a:latin typeface="Calibri" panose="020F0502020204030204" charset="0"/>
                <a:ea typeface="Aptos" panose="020B0004020202020204" pitchFamily="34" charset="0"/>
                <a:cs typeface="Calibri" panose="020F0502020204030204" charset="0"/>
              </a:rPr>
              <a:t>wie</a:t>
            </a:r>
            <a:r>
              <a:rPr lang="en-US" sz="1500" kern="100" dirty="0">
                <a:effectLst/>
                <a:latin typeface="Calibri" panose="020F0502020204030204" charset="0"/>
                <a:ea typeface="Aptos" panose="020B0004020202020204" pitchFamily="34" charset="0"/>
                <a:cs typeface="Calibri" panose="020F0502020204030204" charset="0"/>
              </a:rPr>
              <a:t> </a:t>
            </a:r>
            <a:r>
              <a:rPr lang="en-US" sz="1500" kern="100" dirty="0" err="1">
                <a:effectLst/>
                <a:latin typeface="Calibri" panose="020F0502020204030204" charset="0"/>
                <a:ea typeface="Aptos" panose="020B0004020202020204" pitchFamily="34" charset="0"/>
                <a:cs typeface="Calibri" panose="020F0502020204030204" charset="0"/>
              </a:rPr>
              <a:t>Provisionen</a:t>
            </a:r>
            <a:r>
              <a:rPr lang="en-US" sz="1500" kern="100" dirty="0">
                <a:effectLst/>
                <a:latin typeface="Calibri" panose="020F0502020204030204" charset="0"/>
                <a:ea typeface="Aptos" panose="020B0004020202020204" pitchFamily="34" charset="0"/>
                <a:cs typeface="Calibri" panose="020F0502020204030204" charset="0"/>
              </a:rPr>
              <a:t>, </a:t>
            </a:r>
            <a:r>
              <a:rPr lang="en-US" sz="1500" kern="100" dirty="0" err="1">
                <a:effectLst/>
                <a:latin typeface="Calibri" panose="020F0502020204030204" charset="0"/>
                <a:ea typeface="Aptos" panose="020B0004020202020204" pitchFamily="34" charset="0"/>
                <a:cs typeface="Calibri" panose="020F0502020204030204" charset="0"/>
              </a:rPr>
              <a:t>Notargebühren</a:t>
            </a:r>
            <a:r>
              <a:rPr lang="en-US" sz="1500" kern="100" dirty="0">
                <a:effectLst/>
                <a:latin typeface="Calibri" panose="020F0502020204030204" charset="0"/>
                <a:ea typeface="Aptos" panose="020B0004020202020204" pitchFamily="34" charset="0"/>
                <a:cs typeface="Calibri" panose="020F0502020204030204" charset="0"/>
              </a:rPr>
              <a:t>, </a:t>
            </a:r>
            <a:r>
              <a:rPr lang="en-US" sz="1500" kern="100" dirty="0" err="1">
                <a:effectLst/>
                <a:latin typeface="Calibri" panose="020F0502020204030204" charset="0"/>
                <a:ea typeface="Aptos" panose="020B0004020202020204" pitchFamily="34" charset="0"/>
                <a:cs typeface="Calibri" panose="020F0502020204030204" charset="0"/>
              </a:rPr>
              <a:t>Versicherungen</a:t>
            </a:r>
            <a:r>
              <a:rPr lang="en-US" sz="1500" kern="100" dirty="0">
                <a:effectLst/>
                <a:latin typeface="Calibri" panose="020F0502020204030204" charset="0"/>
                <a:ea typeface="Aptos" panose="020B0004020202020204" pitchFamily="34" charset="0"/>
                <a:cs typeface="Calibri" panose="020F0502020204030204" charset="0"/>
              </a:rPr>
              <a:t> </a:t>
            </a:r>
            <a:r>
              <a:rPr lang="en-US" sz="1500" kern="100" dirty="0" err="1">
                <a:effectLst/>
                <a:latin typeface="Calibri" panose="020F0502020204030204" charset="0"/>
                <a:ea typeface="Aptos" panose="020B0004020202020204" pitchFamily="34" charset="0"/>
                <a:cs typeface="Calibri" panose="020F0502020204030204" charset="0"/>
              </a:rPr>
              <a:t>oder</a:t>
            </a:r>
            <a:r>
              <a:rPr lang="en-US" sz="1500" kern="100" dirty="0">
                <a:effectLst/>
                <a:latin typeface="Calibri" panose="020F0502020204030204" charset="0"/>
                <a:ea typeface="Aptos" panose="020B0004020202020204" pitchFamily="34" charset="0"/>
                <a:cs typeface="Calibri" panose="020F0502020204030204" charset="0"/>
              </a:rPr>
              <a:t> </a:t>
            </a:r>
            <a:r>
              <a:rPr lang="en-US" sz="1500" kern="100" dirty="0" err="1">
                <a:effectLst/>
                <a:latin typeface="Calibri" panose="020F0502020204030204" charset="0"/>
                <a:ea typeface="Aptos" panose="020B0004020202020204" pitchFamily="34" charset="0"/>
                <a:cs typeface="Calibri" panose="020F0502020204030204" charset="0"/>
              </a:rPr>
              <a:t>Immobilienbewertungen</a:t>
            </a:r>
            <a:r>
              <a:rPr lang="en-US" sz="1500" kern="100" dirty="0">
                <a:effectLst/>
                <a:latin typeface="Calibri" panose="020F0502020204030204" charset="0"/>
                <a:ea typeface="Aptos" panose="020B0004020202020204" pitchFamily="34" charset="0"/>
                <a:cs typeface="Calibri" panose="020F0502020204030204" charset="0"/>
              </a:rPr>
              <a:t>.</a:t>
            </a:r>
            <a:endParaRPr lang="pl-PL" sz="1500" kern="100" dirty="0">
              <a:effectLst/>
              <a:latin typeface="Calibri" panose="020F0502020204030204" charset="0"/>
              <a:ea typeface="Aptos" panose="020B0004020202020204" pitchFamily="34" charset="0"/>
              <a:cs typeface="Calibri" panose="020F0502020204030204" charset="0"/>
            </a:endParaRPr>
          </a:p>
          <a:p>
            <a:pPr>
              <a:lnSpc>
                <a:spcPct val="95000"/>
              </a:lnSpc>
            </a:pPr>
            <a:endParaRPr lang="pl-PL" sz="1000" dirty="0">
              <a:latin typeface="Calibri" panose="020F0502020204030204" charset="0"/>
              <a:cs typeface="Calibri" panose="020F050202020403020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75" name="Rectangle 7174"/>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7" name="Rectangle 7176"/>
          <p:cNvSpPr>
            <a:spLocks noGrp="1" noRot="1" noChangeAspect="1" noMove="1" noResize="1" noEditPoints="1" noAdjustHandles="1" noChangeArrowheads="1" noChangeShapeType="1" noTextEdit="1"/>
          </p:cNvSpPr>
          <p:nvPr/>
        </p:nvSpPr>
        <p:spPr>
          <a:xfrm>
            <a:off x="0" y="-1"/>
            <a:ext cx="12192000" cy="6099048"/>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179" name="Rectangle 7178"/>
          <p:cNvSpPr>
            <a:spLocks noGrp="1" noRot="1" noChangeAspect="1" noMove="1" noResize="1" noEditPoints="1" noAdjustHandles="1" noChangeArrowheads="1" noChangeShapeType="1" noTextEdit="1"/>
          </p:cNvSpPr>
          <p:nvPr/>
        </p:nvSpPr>
        <p:spPr>
          <a:xfrm>
            <a:off x="762000" y="762000"/>
            <a:ext cx="10668000" cy="5455920"/>
          </a:xfrm>
          <a:prstGeom prst="rect">
            <a:avLst/>
          </a:prstGeom>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descr="Najważniejsze cechy elastycznego kredytu hipotecznego"/>
          <p:cNvPicPr>
            <a:picLocks noChangeAspect="1" noChangeArrowheads="1"/>
          </p:cNvPicPr>
          <p:nvPr/>
        </p:nvPicPr>
        <p:blipFill rotWithShape="1">
          <a:blip r:embed="rId1">
            <a:extLst>
              <a:ext uri="{28A0092B-C50C-407E-A947-70E740481C1C}">
                <a14:useLocalDpi xmlns:a14="http://schemas.microsoft.com/office/drawing/2010/main" val="0"/>
              </a:ext>
            </a:extLst>
          </a:blip>
          <a:srcRect l="25125" r="23447" b="1"/>
          <a:stretch>
            <a:fillRect/>
          </a:stretch>
        </p:blipFill>
        <p:spPr bwMode="auto">
          <a:xfrm>
            <a:off x="755905" y="762001"/>
            <a:ext cx="4574617" cy="5337046"/>
          </a:xfrm>
          <a:prstGeom prst="rect">
            <a:avLst/>
          </a:prstGeom>
          <a:noFill/>
          <a:extLst>
            <a:ext uri="{909E8E84-426E-40DD-AFC4-6F175D3DCCD1}">
              <a14:hiddenFill xmlns:a14="http://schemas.microsoft.com/office/drawing/2010/main">
                <a:solidFill>
                  <a:srgbClr val="FFFFFF"/>
                </a:solidFill>
              </a14:hiddenFill>
            </a:ext>
          </a:extLst>
        </p:spPr>
      </p:pic>
      <p:sp>
        <p:nvSpPr>
          <p:cNvPr id="3" name="Symbol zastępczy zawartości 2"/>
          <p:cNvSpPr>
            <a:spLocks noGrp="1"/>
          </p:cNvSpPr>
          <p:nvPr>
            <p:ph idx="1"/>
          </p:nvPr>
        </p:nvSpPr>
        <p:spPr>
          <a:xfrm>
            <a:off x="6095999" y="2970222"/>
            <a:ext cx="4572001" cy="3125777"/>
          </a:xfrm>
        </p:spPr>
        <p:txBody>
          <a:bodyPr>
            <a:normAutofit/>
          </a:bodyPr>
          <a:lstStyle/>
          <a:p>
            <a:pPr marL="0" indent="0" algn="ctr">
              <a:buNone/>
            </a:pPr>
            <a:r>
              <a:rPr lang="en-US" b="1" kern="100" dirty="0" err="1">
                <a:effectLst/>
                <a:latin typeface="Calibri" panose="020F0502020204030204" charset="0"/>
                <a:ea typeface="Aptos" panose="020B0004020202020204" pitchFamily="34" charset="0"/>
                <a:cs typeface="Calibri" panose="020F0502020204030204" charset="0"/>
              </a:rPr>
              <a:t>Bedeutung</a:t>
            </a:r>
            <a:r>
              <a:rPr lang="en-US" b="1" kern="100" dirty="0">
                <a:effectLst/>
                <a:latin typeface="Calibri" panose="020F0502020204030204" charset="0"/>
                <a:ea typeface="Aptos" panose="020B0004020202020204" pitchFamily="34" charset="0"/>
                <a:cs typeface="Calibri" panose="020F0502020204030204" charset="0"/>
              </a:rPr>
              <a:t> von </a:t>
            </a:r>
            <a:r>
              <a:rPr lang="en-US" b="1" kern="100" dirty="0" err="1">
                <a:effectLst/>
                <a:latin typeface="Calibri" panose="020F0502020204030204" charset="0"/>
                <a:ea typeface="Aptos" panose="020B0004020202020204" pitchFamily="34" charset="0"/>
                <a:cs typeface="Calibri" panose="020F0502020204030204" charset="0"/>
              </a:rPr>
              <a:t>Hypothekendarlehen</a:t>
            </a:r>
            <a:r>
              <a:rPr lang="en-US" b="1" kern="100" dirty="0">
                <a:effectLst/>
                <a:latin typeface="Calibri" panose="020F0502020204030204" charset="0"/>
                <a:ea typeface="Aptos" panose="020B0004020202020204" pitchFamily="34" charset="0"/>
                <a:cs typeface="Calibri" panose="020F0502020204030204" charset="0"/>
              </a:rPr>
              <a:t> für die </a:t>
            </a:r>
            <a:r>
              <a:rPr lang="en-US" b="1" kern="100" dirty="0" err="1">
                <a:effectLst/>
                <a:latin typeface="Calibri" panose="020F0502020204030204" charset="0"/>
                <a:ea typeface="Aptos" panose="020B0004020202020204" pitchFamily="34" charset="0"/>
                <a:cs typeface="Calibri" panose="020F0502020204030204" charset="0"/>
              </a:rPr>
              <a:t>Wirtschaft</a:t>
            </a:r>
            <a:endParaRPr lang="pl-PL" kern="100" dirty="0">
              <a:effectLst/>
              <a:latin typeface="Calibri" panose="020F0502020204030204" charset="0"/>
              <a:ea typeface="Aptos" panose="020B0004020202020204" pitchFamily="34" charset="0"/>
              <a:cs typeface="Calibri" panose="020F0502020204030204" charset="0"/>
            </a:endParaRPr>
          </a:p>
          <a:p>
            <a:endParaRPr lang="pl-PL" dirty="0">
              <a:latin typeface="Calibri" panose="020F0502020204030204" charset="0"/>
              <a:cs typeface="Calibri" panose="020F050202020403020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ytuł 3"/>
          <p:cNvSpPr>
            <a:spLocks noGrp="1"/>
          </p:cNvSpPr>
          <p:nvPr>
            <p:ph type="title"/>
          </p:nvPr>
        </p:nvSpPr>
        <p:spPr/>
        <p:txBody>
          <a:bodyPr/>
          <a:p>
            <a:r>
              <a:rPr lang="pl-PL" altLang="en-US">
                <a:latin typeface="Calibri" panose="020F0502020204030204" charset="0"/>
                <a:cs typeface="Calibri" panose="020F0502020204030204" charset="0"/>
              </a:rPr>
              <a:t>Quellen und Wortschatz</a:t>
            </a:r>
            <a:endParaRPr lang="pl-PL" altLang="en-US">
              <a:latin typeface="Calibri" panose="020F0502020204030204" charset="0"/>
              <a:cs typeface="Calibri" panose="020F0502020204030204" charset="0"/>
            </a:endParaRPr>
          </a:p>
        </p:txBody>
      </p:sp>
      <p:sp>
        <p:nvSpPr>
          <p:cNvPr id="5" name="Symbol zastępczy zawartości 4"/>
          <p:cNvSpPr>
            <a:spLocks noGrp="1"/>
          </p:cNvSpPr>
          <p:nvPr>
            <p:ph idx="1"/>
          </p:nvPr>
        </p:nvSpPr>
        <p:spPr/>
        <p:txBody>
          <a:bodyPr/>
          <a:p>
            <a:r>
              <a:rPr lang="pl-PL" altLang="en-US"/>
              <a:t>www.</a:t>
            </a:r>
            <a:endParaRPr lang="pl-PL" altLang="en-US"/>
          </a:p>
        </p:txBody>
      </p:sp>
    </p:spTree>
  </p:cSld>
  <p:clrMapOvr>
    <a:masterClrMapping/>
  </p:clrMapOvr>
</p:sld>
</file>

<file path=ppt/theme/theme1.xml><?xml version="1.0" encoding="utf-8"?>
<a:theme xmlns:a="http://schemas.openxmlformats.org/drawingml/2006/main" name="PrismaticVTI">
  <a:themeElements>
    <a:clrScheme name="Office">
      <a:dk1>
        <a:srgbClr val="000000"/>
      </a:dk1>
      <a:lt1>
        <a:srgbClr val="FFFFFF"/>
      </a:lt1>
      <a:dk2>
        <a:srgbClr val="1D242E"/>
      </a:dk2>
      <a:lt2>
        <a:srgbClr val="F2F1F1"/>
      </a:lt2>
      <a:accent1>
        <a:srgbClr val="4472C4"/>
      </a:accent1>
      <a:accent2>
        <a:srgbClr val="ED7D31"/>
      </a:accent2>
      <a:accent3>
        <a:srgbClr val="A3A3A3"/>
      </a:accent3>
      <a:accent4>
        <a:srgbClr val="CF9B00"/>
      </a:accent4>
      <a:accent5>
        <a:srgbClr val="5B9BD5"/>
      </a:accent5>
      <a:accent6>
        <a:srgbClr val="70AD47"/>
      </a:accent6>
      <a:hlink>
        <a:srgbClr val="D26012"/>
      </a:hlink>
      <a:folHlink>
        <a:srgbClr val="9A5879"/>
      </a:folHlink>
    </a:clrScheme>
    <a:fontScheme name="Custom 166">
      <a:majorFont>
        <a:latin typeface="Aharon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0F032860FE59B94DB7E8C59EF37275DE" ma:contentTypeVersion="0" ma:contentTypeDescription="Utwórz nowy dokument." ma:contentTypeScope="" ma:versionID="7aa420296c62fc4a5c825d6dc546994f">
  <xsd:schema xmlns:xsd="http://www.w3.org/2001/XMLSchema" xmlns:xs="http://www.w3.org/2001/XMLSchema" xmlns:p="http://schemas.microsoft.com/office/2006/metadata/properties" targetNamespace="http://schemas.microsoft.com/office/2006/metadata/properties" ma:root="true" ma:fieldsID="1bfd4dfa73aff86833de96de8900c00d">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zawartości"/>
        <xsd:element ref="dc:title" minOccurs="0" maxOccurs="1" ma:index="4" ma:displayName="Tytu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E7EF4E2-44D8-4F32-8DF7-BB0820211761}"/>
</file>

<file path=customXml/itemProps2.xml><?xml version="1.0" encoding="utf-8"?>
<ds:datastoreItem xmlns:ds="http://schemas.openxmlformats.org/officeDocument/2006/customXml" ds:itemID="{171D6BA2-5A21-4204-A8FE-488394DFE1EC}"/>
</file>

<file path=customXml/itemProps3.xml><?xml version="1.0" encoding="utf-8"?>
<ds:datastoreItem xmlns:ds="http://schemas.openxmlformats.org/officeDocument/2006/customXml" ds:itemID="{240680EA-E749-4EEC-A8EA-60E655C486F2}"/>
</file>

<file path=docProps/app.xml><?xml version="1.0" encoding="utf-8"?>
<Properties xmlns="http://schemas.openxmlformats.org/officeDocument/2006/extended-properties" xmlns:vt="http://schemas.openxmlformats.org/officeDocument/2006/docPropsVTypes">
  <TotalTime>0</TotalTime>
  <Words>3888</Words>
  <Application>WPS Presentation</Application>
  <PresentationFormat>Panoramiczny</PresentationFormat>
  <Paragraphs>53</Paragraphs>
  <Slides>10</Slides>
  <Notes>0</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10</vt:i4>
      </vt:variant>
    </vt:vector>
  </HeadingPairs>
  <TitlesOfParts>
    <vt:vector size="24" baseType="lpstr">
      <vt:lpstr>Arial</vt:lpstr>
      <vt:lpstr>SimSun</vt:lpstr>
      <vt:lpstr>Wingdings</vt:lpstr>
      <vt:lpstr>Avenir Next LT Pro</vt:lpstr>
      <vt:lpstr>Yu Gothic UI</vt:lpstr>
      <vt:lpstr>Arial Rounded MT Bold</vt:lpstr>
      <vt:lpstr>Aptos</vt:lpstr>
      <vt:lpstr>Segoe Print</vt:lpstr>
      <vt:lpstr>Times New Roman</vt:lpstr>
      <vt:lpstr>Calibri</vt:lpstr>
      <vt:lpstr>Aharoni</vt:lpstr>
      <vt:lpstr>Microsoft YaHei</vt:lpstr>
      <vt:lpstr>Arial Unicode MS</vt:lpstr>
      <vt:lpstr>PrismaticVTI</vt:lpstr>
      <vt:lpstr>Hypothekendarlehen als Finanzierungsquelle für Wohnungsbauinvestitionen  </vt:lpstr>
      <vt:lpstr>Agenda</vt:lpstr>
      <vt:lpstr>PowerPoint 演示文稿</vt:lpstr>
      <vt:lpstr>PowerPoint 演示文稿</vt:lpstr>
      <vt:lpstr>Verfahren zur Erlangung eines Hypothekendarlehens </vt:lpstr>
      <vt:lpstr>Vorteile eines Hypothekendarlehens </vt:lpstr>
      <vt:lpstr>Risiken und Herausforderungen eines Hypothekendarlehens </vt:lpstr>
      <vt:lpstr>PowerPoint 演示文稿</vt:lpstr>
      <vt:lpstr>Quellen und Wortschatz</vt:lpstr>
      <vt:lpst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Paweł Turek</dc:creator>
  <cp:lastModifiedBy>Oem</cp:lastModifiedBy>
  <cp:revision>6</cp:revision>
  <dcterms:created xsi:type="dcterms:W3CDTF">2024-06-12T18:26:00Z</dcterms:created>
  <dcterms:modified xsi:type="dcterms:W3CDTF">2024-06-13T05:56:51Z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912D6A2547F947349280A867501E43AD_12</vt:lpwstr>
  </property>
  <property fmtid="{D5CDD505-2E9C-101B-9397-08002B2CF9AE}" pid="3" name="KSOProductBuildVer">
    <vt:lpwstr>1045-12.2.0.17119</vt:lpwstr>
  </property>
  <property fmtid="{D5CDD505-2E9C-101B-9397-08002B2CF9AE}" pid="4" name="ContentTypeId">
    <vt:lpwstr>0x0101000F032860FE59B94DB7E8C59EF37275DE</vt:lpwstr>
  </property>
</Properties>
</file>